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73" r:id="rId6"/>
    <p:sldId id="257" r:id="rId7"/>
    <p:sldId id="274" r:id="rId8"/>
    <p:sldId id="270" r:id="rId9"/>
    <p:sldId id="275" r:id="rId10"/>
    <p:sldId id="266" r:id="rId11"/>
    <p:sldId id="272" r:id="rId12"/>
    <p:sldId id="277" r:id="rId13"/>
    <p:sldId id="267" r:id="rId14"/>
    <p:sldId id="278" r:id="rId15"/>
    <p:sldId id="271" r:id="rId16"/>
    <p:sldId id="269" r:id="rId17"/>
    <p:sldId id="264" r:id="rId18"/>
    <p:sldId id="265" r:id="rId19"/>
    <p:sldId id="268" r:id="rId20"/>
    <p:sldId id="26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B7F5-6940-410D-85F3-434737BA4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8B75-3FC0-4C22-8655-A1976BC9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0B06-12B8-4F45-93A0-A2590DC6D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1FB9-F17A-4670-8EB8-EBE602E24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2E7E-E080-42D0-ADD1-99D0A5FF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286C-C1B6-4613-8046-A47A9112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625D-48C1-4AB7-A7B5-0ADDC143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F728-5456-492F-8E1A-66F5D5D5B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AEC9-38AD-4523-8ECC-1B1FB2757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561E-02F2-4B1B-AA1A-91A7F0C1E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2DE2-3B71-481A-8AF9-73CD0480E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3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EBD91-EAE7-4F59-A761-48C5F8CC5F11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1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  <a:ea typeface="ＭＳ Ｐゴシック" pitchFamily="18" charset="-128"/>
          <a:cs typeface="ＭＳ Ｐゴシック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Fairmont State Experience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Dr. Donald E. Trisel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trisel\Desktop\Herbarium Grants\FWV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6"/>
          <a:stretch/>
        </p:blipFill>
        <p:spPr bwMode="auto">
          <a:xfrm>
            <a:off x="6054732" y="4800600"/>
            <a:ext cx="3086911" cy="20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rmont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2"/>
            <a:ext cx="4114801" cy="11381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8410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experience = </a:t>
            </a:r>
            <a:br>
              <a:rPr lang="en-US" dirty="0" smtClean="0"/>
            </a:br>
            <a:r>
              <a:rPr lang="en-US" dirty="0" smtClean="0"/>
              <a:t>all aspects of herbarium </a:t>
            </a:r>
            <a:r>
              <a:rPr lang="en-US" dirty="0" err="1" smtClean="0"/>
              <a:t>curation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/>
          <a:stretch/>
        </p:blipFill>
        <p:spPr>
          <a:xfrm>
            <a:off x="76200" y="1828800"/>
            <a:ext cx="4267200" cy="4892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ＭＳ Ｐゴシック" pitchFamily="1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</a:t>
            </a:r>
          </a:p>
          <a:p>
            <a:r>
              <a:rPr lang="en-US" dirty="0" smtClean="0"/>
              <a:t>Collecting, pressing, drying, mounting, freezing, labeling</a:t>
            </a:r>
          </a:p>
          <a:p>
            <a:r>
              <a:rPr lang="en-US" dirty="0" smtClean="0"/>
              <a:t>Digitizing labels, photography</a:t>
            </a:r>
          </a:p>
          <a:p>
            <a:r>
              <a:rPr lang="en-US" dirty="0" smtClean="0"/>
              <a:t>Repair</a:t>
            </a:r>
          </a:p>
          <a:p>
            <a:r>
              <a:rPr lang="en-US" dirty="0" smtClean="0"/>
              <a:t>Reorganizing</a:t>
            </a:r>
          </a:p>
          <a:p>
            <a:r>
              <a:rPr lang="en-US" dirty="0" smtClean="0"/>
              <a:t>Science!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7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WVAS</a:t>
            </a:r>
          </a:p>
          <a:p>
            <a:r>
              <a:rPr lang="en-US" dirty="0" smtClean="0"/>
              <a:t>ASB (Charleston, WV in 2013)</a:t>
            </a:r>
          </a:p>
          <a:p>
            <a:r>
              <a:rPr lang="en-US" dirty="0" smtClean="0"/>
              <a:t>Celebration of Student Scholarship at FSU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 Presentations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2493" r="14940"/>
          <a:stretch/>
        </p:blipFill>
        <p:spPr>
          <a:xfrm>
            <a:off x="0" y="1211179"/>
            <a:ext cx="5410200" cy="413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229600" cy="1295400"/>
          </a:xfrm>
        </p:spPr>
        <p:txBody>
          <a:bodyPr/>
          <a:lstStyle/>
          <a:p>
            <a:r>
              <a:rPr lang="en-US" dirty="0" smtClean="0"/>
              <a:t>Stephanie Baker and Eva Mullins</a:t>
            </a:r>
          </a:p>
          <a:p>
            <a:r>
              <a:rPr lang="en-US" dirty="0" smtClean="0"/>
              <a:t>Topic: Medical and Dental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1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 Presentations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8226" r="3281"/>
          <a:stretch/>
        </p:blipFill>
        <p:spPr>
          <a:xfrm>
            <a:off x="2609200" y="1219200"/>
            <a:ext cx="647087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229600" cy="1295400"/>
          </a:xfrm>
        </p:spPr>
        <p:txBody>
          <a:bodyPr/>
          <a:lstStyle/>
          <a:p>
            <a:r>
              <a:rPr lang="en-US" dirty="0" smtClean="0"/>
              <a:t>Joshua </a:t>
            </a:r>
            <a:r>
              <a:rPr lang="en-US" dirty="0" err="1" smtClean="0"/>
              <a:t>VanOsdol</a:t>
            </a:r>
            <a:r>
              <a:rPr lang="en-US" dirty="0" smtClean="0"/>
              <a:t>, Justin Hilliard, </a:t>
            </a:r>
            <a:r>
              <a:rPr lang="en-US" dirty="0" err="1" smtClean="0"/>
              <a:t>Kass</a:t>
            </a:r>
            <a:r>
              <a:rPr lang="en-US" dirty="0" smtClean="0"/>
              <a:t> Lloyd</a:t>
            </a:r>
          </a:p>
          <a:p>
            <a:r>
              <a:rPr lang="en-US" dirty="0" smtClean="0"/>
              <a:t>Topic: Crawford Tree Farm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7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 Presentations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20672" r="14853"/>
          <a:stretch/>
        </p:blipFill>
        <p:spPr>
          <a:xfrm>
            <a:off x="1752600" y="1066800"/>
            <a:ext cx="5616368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76400" y="5562600"/>
            <a:ext cx="6705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ＭＳ Ｐゴシック" pitchFamily="1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Lauren </a:t>
            </a:r>
            <a:r>
              <a:rPr lang="en-US" dirty="0" err="1" smtClean="0"/>
              <a:t>Siburt</a:t>
            </a:r>
            <a:r>
              <a:rPr lang="en-US" dirty="0" smtClean="0"/>
              <a:t> and Jade Bennett</a:t>
            </a:r>
          </a:p>
          <a:p>
            <a:r>
              <a:rPr lang="en-US" dirty="0" smtClean="0"/>
              <a:t>Topic: Arthritis and Joint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5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 smtClean="0"/>
              <a:t>No annual budget</a:t>
            </a:r>
          </a:p>
          <a:p>
            <a:r>
              <a:rPr lang="en-US" dirty="0" smtClean="0"/>
              <a:t>No staff</a:t>
            </a:r>
          </a:p>
          <a:p>
            <a:endParaRPr lang="en-US" dirty="0"/>
          </a:p>
          <a:p>
            <a:r>
              <a:rPr lang="en-US" dirty="0" smtClean="0"/>
              <a:t>Grants (all internal)</a:t>
            </a:r>
          </a:p>
          <a:p>
            <a:pPr lvl="1"/>
            <a:r>
              <a:rPr lang="en-US" dirty="0" smtClean="0"/>
              <a:t>President/Provost</a:t>
            </a:r>
          </a:p>
          <a:p>
            <a:pPr lvl="2"/>
            <a:r>
              <a:rPr lang="en-US" dirty="0" smtClean="0"/>
              <a:t>Undergraduate Research Advisory Council</a:t>
            </a:r>
          </a:p>
          <a:p>
            <a:pPr lvl="1"/>
            <a:r>
              <a:rPr lang="en-US" dirty="0" smtClean="0"/>
              <a:t>College of Science and Technology </a:t>
            </a:r>
          </a:p>
          <a:p>
            <a:pPr lvl="2"/>
            <a:r>
              <a:rPr lang="en-US" dirty="0" smtClean="0"/>
              <a:t>NASA</a:t>
            </a:r>
          </a:p>
          <a:p>
            <a:pPr lvl="2"/>
            <a:r>
              <a:rPr lang="en-US" dirty="0" err="1"/>
              <a:t>I</a:t>
            </a:r>
            <a:r>
              <a:rPr lang="en-US" dirty="0" err="1" smtClean="0"/>
              <a:t>ndirects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5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1143000"/>
          </a:xfrm>
        </p:spPr>
        <p:txBody>
          <a:bodyPr/>
          <a:lstStyle/>
          <a:p>
            <a:r>
              <a:rPr lang="en-US" dirty="0" smtClean="0"/>
              <a:t>2 Drying Cabinets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 t="6746"/>
          <a:stretch/>
        </p:blipFill>
        <p:spPr>
          <a:xfrm>
            <a:off x="0" y="-17929"/>
            <a:ext cx="3010464" cy="5410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39041"/>
            <a:ext cx="3886200" cy="259206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22862"/>
          <a:stretch/>
        </p:blipFill>
        <p:spPr bwMode="auto">
          <a:xfrm>
            <a:off x="6926807" y="1295400"/>
            <a:ext cx="2197769" cy="34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276600" y="1524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18" charset="-128"/>
                <a:cs typeface="ＭＳ Ｐゴシック" pitchFamily="1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9pPr>
          </a:lstStyle>
          <a:p>
            <a:pPr algn="l"/>
            <a:r>
              <a:rPr lang="en-US" dirty="0" smtClean="0"/>
              <a:t>10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4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143000"/>
          </a:xfrm>
        </p:spPr>
        <p:txBody>
          <a:bodyPr/>
          <a:lstStyle/>
          <a:p>
            <a:r>
              <a:rPr lang="en-US" dirty="0" smtClean="0"/>
              <a:t>Imaging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8277" r="21696"/>
          <a:stretch/>
        </p:blipFill>
        <p:spPr>
          <a:xfrm>
            <a:off x="5943599" y="3906872"/>
            <a:ext cx="3167529" cy="294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anon_EOS_7D_front_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419600" cy="2209800"/>
          </a:xfrm>
          <a:prstGeom prst="rect">
            <a:avLst/>
          </a:prstGeom>
        </p:spPr>
      </p:pic>
      <p:pic>
        <p:nvPicPr>
          <p:cNvPr id="6" name="Picture 5" descr="bccm2p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965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4796889" cy="31994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181600" y="3124200"/>
            <a:ext cx="350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18" charset="-128"/>
                <a:cs typeface="ＭＳ Ｐゴシック" pitchFamily="1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  <a:ea typeface="ＭＳ Ｐゴシック" pitchFamily="18" charset="-128"/>
                <a:cs typeface="ＭＳ Ｐゴシック" pitchFamily="1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18" charset="0"/>
              </a:defRPr>
            </a:lvl9pPr>
          </a:lstStyle>
          <a:p>
            <a:r>
              <a:rPr lang="en-US" sz="2400" dirty="0" smtClean="0"/>
              <a:t>2010.              Spring 2013.</a:t>
            </a:r>
            <a:endParaRPr lang="en-US" sz="2400" dirty="0"/>
          </a:p>
        </p:txBody>
      </p:sp>
      <p:sp>
        <p:nvSpPr>
          <p:cNvPr id="10" name="Left-Right-Up Arrow 9"/>
          <p:cNvSpPr/>
          <p:nvPr/>
        </p:nvSpPr>
        <p:spPr>
          <a:xfrm rot="18445512">
            <a:off x="4091064" y="2429561"/>
            <a:ext cx="1842603" cy="850392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534400" y="3505200"/>
            <a:ext cx="484632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568316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822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r="16614" b="11801"/>
          <a:stretch/>
        </p:blipFill>
        <p:spPr>
          <a:xfrm>
            <a:off x="0" y="0"/>
            <a:ext cx="4876800" cy="68457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962400" cy="4525963"/>
          </a:xfrm>
        </p:spPr>
        <p:txBody>
          <a:bodyPr/>
          <a:lstStyle/>
          <a:p>
            <a:r>
              <a:rPr lang="en-US" dirty="0" err="1" smtClean="0"/>
              <a:t>Databasing</a:t>
            </a:r>
            <a:r>
              <a:rPr lang="en-US" dirty="0" smtClean="0"/>
              <a:t> from images</a:t>
            </a:r>
          </a:p>
          <a:p>
            <a:pPr lvl="1"/>
            <a:r>
              <a:rPr lang="en-US" dirty="0" smtClean="0"/>
              <a:t>Citizen Scientists?</a:t>
            </a:r>
          </a:p>
          <a:p>
            <a:pPr lvl="1"/>
            <a:endParaRPr lang="en-US" dirty="0"/>
          </a:p>
          <a:p>
            <a:r>
              <a:rPr lang="en-US" dirty="0" smtClean="0"/>
              <a:t>Mobile Imaging?</a:t>
            </a:r>
          </a:p>
          <a:p>
            <a:endParaRPr lang="en-US" dirty="0"/>
          </a:p>
          <a:p>
            <a:r>
              <a:rPr lang="en-US" dirty="0" smtClean="0"/>
              <a:t>WV Chapter of the SHC?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7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Other) FSU in Fairmont, WV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gion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12" y="2139950"/>
            <a:ext cx="6259188" cy="4718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2921000" cy="18415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58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Recruit good students.</a:t>
            </a:r>
          </a:p>
          <a:p>
            <a:r>
              <a:rPr lang="en-US" sz="3600" dirty="0" smtClean="0"/>
              <a:t>Justify existence, become visible. </a:t>
            </a:r>
          </a:p>
          <a:p>
            <a:pPr lvl="1"/>
            <a:r>
              <a:rPr lang="en-US" sz="3200" dirty="0" smtClean="0"/>
              <a:t>Ask for funding.</a:t>
            </a:r>
          </a:p>
          <a:p>
            <a:r>
              <a:rPr lang="en-US" sz="3600" dirty="0"/>
              <a:t>R</a:t>
            </a:r>
            <a:r>
              <a:rPr lang="en-US" sz="3600" dirty="0" smtClean="0"/>
              <a:t>esearch projects.</a:t>
            </a:r>
          </a:p>
          <a:p>
            <a:r>
              <a:rPr lang="en-US" sz="3600" dirty="0" smtClean="0"/>
              <a:t>Plan and </a:t>
            </a:r>
            <a:r>
              <a:rPr lang="en-US" sz="3600" u="sng" dirty="0" smtClean="0"/>
              <a:t>Start</a:t>
            </a:r>
            <a:r>
              <a:rPr lang="en-US" sz="3600" dirty="0" smtClean="0"/>
              <a:t>. </a:t>
            </a:r>
          </a:p>
          <a:p>
            <a:pPr lvl="1"/>
            <a:r>
              <a:rPr lang="en-US" sz="3200" dirty="0" smtClean="0"/>
              <a:t>Refine the process.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768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>
                <a:effectLst/>
              </a:rPr>
              <a:t>Quote from Stephanie Rae Baker @ WVSOM:</a:t>
            </a:r>
          </a:p>
          <a:p>
            <a:pPr lvl="1"/>
            <a:r>
              <a:rPr lang="en-US" dirty="0" smtClean="0">
                <a:effectLst/>
              </a:rPr>
              <a:t>“When </a:t>
            </a:r>
            <a:r>
              <a:rPr lang="en-US" dirty="0">
                <a:effectLst/>
              </a:rPr>
              <a:t>I interviewed for acceptance into medical school, my medicinal plant research was a very strong conversation piece, </a:t>
            </a:r>
            <a:r>
              <a:rPr lang="en-US" dirty="0" smtClean="0">
                <a:effectLst/>
              </a:rPr>
              <a:t>about which </a:t>
            </a:r>
            <a:r>
              <a:rPr lang="en-US" dirty="0">
                <a:effectLst/>
              </a:rPr>
              <a:t>they were very interested in </a:t>
            </a:r>
            <a:r>
              <a:rPr lang="en-US" dirty="0" smtClean="0">
                <a:effectLst/>
              </a:rPr>
              <a:t>hearing. </a:t>
            </a:r>
            <a:r>
              <a:rPr lang="en-US" dirty="0">
                <a:effectLst/>
              </a:rPr>
              <a:t>I cannot stress enough to students planning to go on to professional school how important it is to get involved in undergraduate research</a:t>
            </a:r>
            <a:r>
              <a:rPr lang="en-US" dirty="0" smtClean="0">
                <a:effectLst/>
              </a:rPr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7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203200" y="317500"/>
            <a:ext cx="424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Don’s Bio</a:t>
            </a: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868363" y="2189163"/>
            <a:ext cx="827563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Professor of Biology at FSU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Ph.D. in Botany from Miami University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Ecological impact of </a:t>
            </a:r>
            <a:r>
              <a:rPr lang="en-US" sz="32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Lonicera</a:t>
            </a:r>
            <a:r>
              <a:rPr lang="en-US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maackii</a:t>
            </a:r>
            <a:endParaRPr lang="en-US" sz="32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100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% teaching contract, research on side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.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story on FSU web pages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58010"/>
            <a:ext cx="6875029" cy="5653953"/>
          </a:xfrm>
        </p:spPr>
      </p:pic>
    </p:spTree>
    <p:extLst>
      <p:ext uri="{BB962C8B-B14F-4D97-AF65-F5344CB8AC3E}">
        <p14:creationId xmlns:p14="http://schemas.microsoft.com/office/powerpoint/2010/main" val="7027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24"/>
            <a:ext cx="8229600" cy="1143000"/>
          </a:xfrm>
        </p:spPr>
        <p:txBody>
          <a:bodyPr/>
          <a:lstStyle/>
          <a:p>
            <a:r>
              <a:rPr lang="en-US" dirty="0" smtClean="0"/>
              <a:t>Quick Stats about FWVA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Estimated 10,000 specimens</a:t>
            </a:r>
          </a:p>
          <a:p>
            <a:pPr lvl="1"/>
            <a:r>
              <a:rPr lang="en-US" dirty="0" smtClean="0"/>
              <a:t>Mostly WV vascular.</a:t>
            </a:r>
          </a:p>
          <a:p>
            <a:pPr lvl="1"/>
            <a:r>
              <a:rPr lang="en-US" dirty="0" smtClean="0"/>
              <a:t>1,000 added in past 2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/>
              <a:t>Oldest specimen (so far) from “</a:t>
            </a:r>
            <a:r>
              <a:rPr lang="en-US" sz="2400" dirty="0"/>
              <a:t>1</a:t>
            </a:r>
            <a:r>
              <a:rPr lang="en-US" dirty="0"/>
              <a:t> </a:t>
            </a:r>
            <a:r>
              <a:rPr lang="en-US" sz="4000" dirty="0"/>
              <a:t>89</a:t>
            </a:r>
            <a:r>
              <a:rPr lang="en-US" dirty="0"/>
              <a:t> </a:t>
            </a:r>
            <a:r>
              <a:rPr lang="en-US" sz="2400" dirty="0"/>
              <a:t>8</a:t>
            </a:r>
            <a:r>
              <a:rPr lang="en-US" dirty="0"/>
              <a:t>”</a:t>
            </a:r>
          </a:p>
          <a:p>
            <a:r>
              <a:rPr lang="en-US" dirty="0" smtClean="0"/>
              <a:t>1800 specimens w/ label data in Excel</a:t>
            </a:r>
          </a:p>
          <a:p>
            <a:r>
              <a:rPr lang="en-US" dirty="0" smtClean="0"/>
              <a:t>2200 specimens imaged</a:t>
            </a:r>
          </a:p>
          <a:p>
            <a:endParaRPr lang="en-US" dirty="0"/>
          </a:p>
          <a:p>
            <a:r>
              <a:rPr lang="en-US" dirty="0" smtClean="0"/>
              <a:t>Specify on Network soon?!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1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title"/>
          </p:nvPr>
        </p:nvSpPr>
        <p:spPr>
          <a:xfrm>
            <a:off x="3308350" y="20638"/>
            <a:ext cx="5378450" cy="7715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FSU Main Campus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00200" y="1828800"/>
            <a:ext cx="76200" cy="16764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43000"/>
            <a:ext cx="8687406" cy="553998"/>
          </a:xfrm>
          <a:prstGeom prst="rect">
            <a:avLst/>
          </a:prstGeom>
          <a:solidFill>
            <a:srgbClr val="8000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FWVA Herbarium in 402 Hunt-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Haught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Hall, Botany Lab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67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efforts framed around undergraduate research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1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Courses that utilize FWVA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r>
              <a:rPr lang="en-US" dirty="0" smtClean="0"/>
              <a:t>Bio 2202 Principles of Botany</a:t>
            </a:r>
          </a:p>
          <a:p>
            <a:r>
              <a:rPr lang="en-US" dirty="0" smtClean="0"/>
              <a:t>Bio 3312 Advanced Botany</a:t>
            </a:r>
          </a:p>
          <a:p>
            <a:pPr lvl="1"/>
            <a:r>
              <a:rPr lang="en-US" dirty="0" smtClean="0"/>
              <a:t>Collection assignment</a:t>
            </a:r>
          </a:p>
          <a:p>
            <a:r>
              <a:rPr lang="en-US" dirty="0" smtClean="0"/>
              <a:t>[Bio 3370 Plant Physiology]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</a:t>
            </a:r>
          </a:p>
          <a:p>
            <a:r>
              <a:rPr lang="en-US" dirty="0" smtClean="0"/>
              <a:t>Bio 4485 Senior Seminar</a:t>
            </a:r>
          </a:p>
          <a:p>
            <a:r>
              <a:rPr lang="en-US" dirty="0" smtClean="0"/>
              <a:t>Bio 4495 Independent Studies</a:t>
            </a:r>
          </a:p>
          <a:p>
            <a:r>
              <a:rPr lang="en-US" dirty="0" smtClean="0"/>
              <a:t>Bio 4998 Honors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6"/>
            <a:ext cx="8229600" cy="908424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www.wikiplantatlas.org</a:t>
            </a:r>
            <a:r>
              <a:rPr lang="en-US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Chris Hardy at Millersville University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8852"/>
          <a:stretch/>
        </p:blipFill>
        <p:spPr>
          <a:xfrm>
            <a:off x="762000" y="1905000"/>
            <a:ext cx="7467600" cy="48563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44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397</Words>
  <Application>Microsoft Macintosh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The Fairmont State Experience</vt:lpstr>
      <vt:lpstr>(The Other) FSU in Fairmont, WV</vt:lpstr>
      <vt:lpstr>PowerPoint Presentation</vt:lpstr>
      <vt:lpstr>Current story on FSU web pages</vt:lpstr>
      <vt:lpstr>Quick Stats about FWVA</vt:lpstr>
      <vt:lpstr>FSU Main Campus</vt:lpstr>
      <vt:lpstr>Digitization</vt:lpstr>
      <vt:lpstr>Courses that utilize FWVA</vt:lpstr>
      <vt:lpstr>http://www.wikiplantatlas.org/</vt:lpstr>
      <vt:lpstr>Student experience =  all aspects of herbarium curation:</vt:lpstr>
      <vt:lpstr>Recent Presentations</vt:lpstr>
      <vt:lpstr>Recent Presentations</vt:lpstr>
      <vt:lpstr>Recent Presentations</vt:lpstr>
      <vt:lpstr>Recent Presentations</vt:lpstr>
      <vt:lpstr>Funding</vt:lpstr>
      <vt:lpstr>2 Drying Cabinets</vt:lpstr>
      <vt:lpstr>Imaging equipment</vt:lpstr>
      <vt:lpstr>PowerPoint Presentation</vt:lpstr>
      <vt:lpstr>Future Plans</vt:lpstr>
      <vt:lpstr>Tips?</vt:lpstr>
      <vt:lpstr>Questions? Comments?</vt:lpstr>
    </vt:vector>
  </TitlesOfParts>
  <Company>Fairmont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Fairmont State Experience</dc:title>
  <dc:creator>Trisel, Donald</dc:creator>
  <cp:lastModifiedBy>Kassen Lloyd</cp:lastModifiedBy>
  <cp:revision>28</cp:revision>
  <dcterms:created xsi:type="dcterms:W3CDTF">2013-12-06T14:26:13Z</dcterms:created>
  <dcterms:modified xsi:type="dcterms:W3CDTF">2013-12-10T13:52:33Z</dcterms:modified>
</cp:coreProperties>
</file>