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67" r:id="rId3"/>
    <p:sldId id="266" r:id="rId4"/>
    <p:sldId id="272" r:id="rId5"/>
    <p:sldId id="265" r:id="rId6"/>
    <p:sldId id="269" r:id="rId7"/>
    <p:sldId id="271" r:id="rId8"/>
    <p:sldId id="276" r:id="rId9"/>
    <p:sldId id="278" r:id="rId10"/>
    <p:sldId id="270" r:id="rId11"/>
    <p:sldId id="268" r:id="rId12"/>
    <p:sldId id="264" r:id="rId13"/>
    <p:sldId id="274" r:id="rId14"/>
    <p:sldId id="273" r:id="rId15"/>
    <p:sldId id="263"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55" autoAdjust="0"/>
    <p:restoredTop sz="87365" autoAdjust="0"/>
  </p:normalViewPr>
  <p:slideViewPr>
    <p:cSldViewPr>
      <p:cViewPr>
        <p:scale>
          <a:sx n="59" d="100"/>
          <a:sy n="59" d="100"/>
        </p:scale>
        <p:origin x="-1602" y="-378"/>
      </p:cViewPr>
      <p:guideLst>
        <p:guide orient="horz" pos="2160"/>
        <p:guide pos="2880"/>
      </p:guideLst>
    </p:cSldViewPr>
  </p:slideViewPr>
  <p:notesTextViewPr>
    <p:cViewPr>
      <p:scale>
        <a:sx n="1" d="1"/>
        <a:sy n="1" d="1"/>
      </p:scale>
      <p:origin x="0" y="0"/>
    </p:cViewPr>
  </p:notesTextViewPr>
  <p:sorterViewPr>
    <p:cViewPr>
      <p:scale>
        <a:sx n="114" d="100"/>
        <a:sy n="114" d="100"/>
      </p:scale>
      <p:origin x="0" y="249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6CCE03-9068-4F4C-8417-C88C05DEDC05}" type="datetimeFigureOut">
              <a:rPr lang="en-US" smtClean="0"/>
              <a:t>12/10/2013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002BC6-4636-4354-AF72-0DB98EF6C8B8}" type="slidenum">
              <a:rPr lang="en-US" smtClean="0"/>
              <a:t>‹#›</a:t>
            </a:fld>
            <a:endParaRPr lang="en-US"/>
          </a:p>
        </p:txBody>
      </p:sp>
    </p:spTree>
    <p:extLst>
      <p:ext uri="{BB962C8B-B14F-4D97-AF65-F5344CB8AC3E}">
        <p14:creationId xmlns:p14="http://schemas.microsoft.com/office/powerpoint/2010/main" val="1589680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rbge.org.uk/assets/files/science/Herbarium/digitisation/Biological%20collection%20data%20capture%20poster.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a:t>
            </a:r>
            <a:r>
              <a:rPr lang="en-US" baseline="0" dirty="0" smtClean="0"/>
              <a:t> from </a:t>
            </a:r>
            <a:r>
              <a:rPr lang="en-US" dirty="0" smtClean="0"/>
              <a:t>Edward Gilbert, Symbiota Developer</a:t>
            </a:r>
            <a:endParaRPr lang="en-US" dirty="0"/>
          </a:p>
        </p:txBody>
      </p:sp>
      <p:sp>
        <p:nvSpPr>
          <p:cNvPr id="4" name="Slide Number Placeholder 3"/>
          <p:cNvSpPr>
            <a:spLocks noGrp="1"/>
          </p:cNvSpPr>
          <p:nvPr>
            <p:ph type="sldNum" sz="quarter" idx="10"/>
          </p:nvPr>
        </p:nvSpPr>
        <p:spPr/>
        <p:txBody>
          <a:bodyPr/>
          <a:lstStyle/>
          <a:p>
            <a:fld id="{98002BC6-4636-4354-AF72-0DB98EF6C8B8}" type="slidenum">
              <a:rPr lang="en-US" smtClean="0"/>
              <a:t>2</a:t>
            </a:fld>
            <a:endParaRPr lang="en-US"/>
          </a:p>
        </p:txBody>
      </p:sp>
    </p:spTree>
    <p:extLst>
      <p:ext uri="{BB962C8B-B14F-4D97-AF65-F5344CB8AC3E}">
        <p14:creationId xmlns:p14="http://schemas.microsoft.com/office/powerpoint/2010/main" val="4155974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sng" dirty="0" smtClean="0">
                <a:hlinkClick r:id="rId3" tooltip="Biological collection data capture"/>
              </a:rPr>
              <a:t>Biological collection data capture: a rapid approach using curatorial data</a:t>
            </a:r>
            <a:endParaRPr lang="en-US" sz="1200" u="sng" dirty="0" smtClean="0"/>
          </a:p>
          <a:p>
            <a:r>
              <a:rPr lang="en-US" dirty="0" smtClean="0"/>
              <a:t>Read this to get an idea of</a:t>
            </a:r>
            <a:r>
              <a:rPr lang="en-US" baseline="0" dirty="0" smtClean="0"/>
              <a:t> the current trend in digitizing minimal records to start.</a:t>
            </a:r>
            <a:endParaRPr lang="en-US" dirty="0"/>
          </a:p>
        </p:txBody>
      </p:sp>
      <p:sp>
        <p:nvSpPr>
          <p:cNvPr id="4" name="Slide Number Placeholder 3"/>
          <p:cNvSpPr>
            <a:spLocks noGrp="1"/>
          </p:cNvSpPr>
          <p:nvPr>
            <p:ph type="sldNum" sz="quarter" idx="10"/>
          </p:nvPr>
        </p:nvSpPr>
        <p:spPr/>
        <p:txBody>
          <a:bodyPr/>
          <a:lstStyle/>
          <a:p>
            <a:fld id="{98002BC6-4636-4354-AF72-0DB98EF6C8B8}" type="slidenum">
              <a:rPr lang="en-US" smtClean="0"/>
              <a:t>3</a:t>
            </a:fld>
            <a:endParaRPr lang="en-US"/>
          </a:p>
        </p:txBody>
      </p:sp>
    </p:spTree>
    <p:extLst>
      <p:ext uri="{BB962C8B-B14F-4D97-AF65-F5344CB8AC3E}">
        <p14:creationId xmlns:p14="http://schemas.microsoft.com/office/powerpoint/2010/main" val="451235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Who is using OCR (not for parsing)?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NYBG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RBGE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RBGK</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LBCC</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Smithsonian (SALIX)</a:t>
            </a:r>
          </a:p>
        </p:txBody>
      </p:sp>
      <p:sp>
        <p:nvSpPr>
          <p:cNvPr id="4" name="Slide Number Placeholder 3"/>
          <p:cNvSpPr>
            <a:spLocks noGrp="1"/>
          </p:cNvSpPr>
          <p:nvPr>
            <p:ph type="sldNum" sz="quarter" idx="10"/>
          </p:nvPr>
        </p:nvSpPr>
        <p:spPr/>
        <p:txBody>
          <a:bodyPr/>
          <a:lstStyle/>
          <a:p>
            <a:fld id="{2F7280AA-6184-4E3D-AEA2-FF54C864843B}" type="slidenum">
              <a:rPr lang="en-US" smtClean="0"/>
              <a:t>5</a:t>
            </a:fld>
            <a:endParaRPr lang="en-US"/>
          </a:p>
        </p:txBody>
      </p:sp>
    </p:spTree>
    <p:extLst>
      <p:ext uri="{BB962C8B-B14F-4D97-AF65-F5344CB8AC3E}">
        <p14:creationId xmlns:p14="http://schemas.microsoft.com/office/powerpoint/2010/main" val="1591642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outerShdw blurRad="38100" dist="38100" dir="2700000" algn="tl">
                    <a:srgbClr val="000000">
                      <a:alpha val="43137"/>
                    </a:srgbClr>
                  </a:outerShdw>
                </a:effectLst>
              </a:rPr>
              <a:t>The use of optical character recognition (OCR) in the digitisation of herbarium specimens</a:t>
            </a:r>
            <a:r>
              <a:rPr lang="en-US" sz="1200" dirty="0" smtClean="0"/>
              <a:t> October 2013 Biodiversity Information Standards (TDWG) 2013 Conference. Florence, Italy. Robyn E Drinkwater, Robert Cubey, Elspeth Haston</a:t>
            </a:r>
          </a:p>
          <a:p>
            <a:endParaRPr lang="en-GB" dirty="0"/>
          </a:p>
        </p:txBody>
      </p:sp>
      <p:sp>
        <p:nvSpPr>
          <p:cNvPr id="4" name="Slide Number Placeholder 3"/>
          <p:cNvSpPr>
            <a:spLocks noGrp="1"/>
          </p:cNvSpPr>
          <p:nvPr>
            <p:ph type="sldNum" sz="quarter" idx="10"/>
          </p:nvPr>
        </p:nvSpPr>
        <p:spPr/>
        <p:txBody>
          <a:bodyPr/>
          <a:lstStyle/>
          <a:p>
            <a:fld id="{F9A67C1C-A5DE-4D1A-AB77-3AEF7FD90952}" type="slidenum">
              <a:rPr lang="en-GB" smtClean="0"/>
              <a:pPr/>
              <a:t>8</a:t>
            </a:fld>
            <a:endParaRPr lang="en-GB"/>
          </a:p>
        </p:txBody>
      </p:sp>
    </p:spTree>
    <p:extLst>
      <p:ext uri="{BB962C8B-B14F-4D97-AF65-F5344CB8AC3E}">
        <p14:creationId xmlns:p14="http://schemas.microsoft.com/office/powerpoint/2010/main" val="936832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9A67C1C-A5DE-4D1A-AB77-3AEF7FD90952}" type="slidenum">
              <a:rPr lang="en-GB" smtClean="0"/>
              <a:pPr/>
              <a:t>9</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002BC6-4636-4354-AF72-0DB98EF6C8B8}" type="slidenum">
              <a:rPr lang="en-US" smtClean="0"/>
              <a:t>11</a:t>
            </a:fld>
            <a:endParaRPr lang="en-US"/>
          </a:p>
        </p:txBody>
      </p:sp>
    </p:spTree>
    <p:extLst>
      <p:ext uri="{BB962C8B-B14F-4D97-AF65-F5344CB8AC3E}">
        <p14:creationId xmlns:p14="http://schemas.microsoft.com/office/powerpoint/2010/main" val="240459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002BC6-4636-4354-AF72-0DB98EF6C8B8}" type="slidenum">
              <a:rPr lang="en-US" smtClean="0"/>
              <a:t>13</a:t>
            </a:fld>
            <a:endParaRPr lang="en-US"/>
          </a:p>
        </p:txBody>
      </p:sp>
    </p:spTree>
    <p:extLst>
      <p:ext uri="{BB962C8B-B14F-4D97-AF65-F5344CB8AC3E}">
        <p14:creationId xmlns:p14="http://schemas.microsoft.com/office/powerpoint/2010/main" val="1822348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Representing visually, the organizations and</a:t>
            </a:r>
            <a:r>
              <a:rPr lang="en-US" baseline="0" dirty="0" smtClean="0"/>
              <a:t> affiliated groups for each of the working group members as well as the groups we have been collaborating with to date…</a:t>
            </a:r>
            <a:endParaRPr lang="en-US" dirty="0" smtClean="0"/>
          </a:p>
        </p:txBody>
      </p:sp>
      <p:sp>
        <p:nvSpPr>
          <p:cNvPr id="4" name="Slide Number Placeholder 3"/>
          <p:cNvSpPr>
            <a:spLocks noGrp="1"/>
          </p:cNvSpPr>
          <p:nvPr>
            <p:ph type="sldNum" sz="quarter" idx="10"/>
          </p:nvPr>
        </p:nvSpPr>
        <p:spPr/>
        <p:txBody>
          <a:bodyPr/>
          <a:lstStyle/>
          <a:p>
            <a:fld id="{2F7280AA-6184-4E3D-AEA2-FF54C864843B}" type="slidenum">
              <a:rPr lang="en-US" smtClean="0"/>
              <a:t>14</a:t>
            </a:fld>
            <a:endParaRPr lang="en-US"/>
          </a:p>
        </p:txBody>
      </p:sp>
    </p:spTree>
    <p:extLst>
      <p:ext uri="{BB962C8B-B14F-4D97-AF65-F5344CB8AC3E}">
        <p14:creationId xmlns:p14="http://schemas.microsoft.com/office/powerpoint/2010/main" val="1331298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002BC6-4636-4354-AF72-0DB98EF6C8B8}" type="slidenum">
              <a:rPr lang="en-US" smtClean="0"/>
              <a:t>15</a:t>
            </a:fld>
            <a:endParaRPr lang="en-US"/>
          </a:p>
        </p:txBody>
      </p:sp>
    </p:spTree>
    <p:extLst>
      <p:ext uri="{BB962C8B-B14F-4D97-AF65-F5344CB8AC3E}">
        <p14:creationId xmlns:p14="http://schemas.microsoft.com/office/powerpoint/2010/main" val="41623092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038600"/>
            <a:ext cx="6400800" cy="1295400"/>
          </a:xfrm>
        </p:spPr>
        <p:txBody>
          <a:bodyPr>
            <a:normAutofit/>
          </a:bodyPr>
          <a:lstStyle>
            <a:lvl1pPr marL="0" indent="0" algn="ct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p:txBody>
          <a:bodyPr/>
          <a:lstStyle/>
          <a:p>
            <a:fld id="{67509D13-8A8B-4717-8007-E80D7A9B45CB}" type="slidenum">
              <a:rPr lang="en-US" smtClean="0"/>
              <a:pPr/>
              <a:t>‹#›</a:t>
            </a:fld>
            <a:endParaRPr lang="en-US"/>
          </a:p>
        </p:txBody>
      </p:sp>
      <p:sp>
        <p:nvSpPr>
          <p:cNvPr id="10" name="TextBox 9"/>
          <p:cNvSpPr txBox="1"/>
          <p:nvPr/>
        </p:nvSpPr>
        <p:spPr>
          <a:xfrm>
            <a:off x="1447800" y="5722620"/>
            <a:ext cx="7162800" cy="900246"/>
          </a:xfrm>
          <a:prstGeom prst="rect">
            <a:avLst/>
          </a:prstGeom>
          <a:noFill/>
        </p:spPr>
        <p:txBody>
          <a:bodyPr wrap="square" rtlCol="0">
            <a:spAutoFit/>
          </a:bodyPr>
          <a:lstStyle/>
          <a:p>
            <a:pPr algn="l"/>
            <a:r>
              <a:rPr lang="en-US" sz="1050" i="1" dirty="0" smtClean="0"/>
              <a:t>iDigBio is funded by a grant from the National Science Foundation’s Advancing Digitization of Biodiversity Collections Program (Cooperative Agreement EF-1115210).  Any opinions, findings, and conclusions or recommendations expressed in this material are those of the author(s) and do not necessarily reflect the views of the National Science Foundation. All images used with permission or are free from copyright.</a:t>
            </a:r>
          </a:p>
          <a:p>
            <a:pPr algn="l"/>
            <a:endParaRPr lang="en-US" sz="1050" dirty="0"/>
          </a:p>
        </p:txBody>
      </p:sp>
      <p:sp>
        <p:nvSpPr>
          <p:cNvPr id="13" name="Text Placeholder 12"/>
          <p:cNvSpPr>
            <a:spLocks noGrp="1"/>
          </p:cNvSpPr>
          <p:nvPr>
            <p:ph type="body" sz="quarter" idx="13" hasCustomPrompt="1"/>
          </p:nvPr>
        </p:nvSpPr>
        <p:spPr>
          <a:xfrm>
            <a:off x="685800" y="2514600"/>
            <a:ext cx="7772400" cy="1143000"/>
          </a:xfrm>
        </p:spPr>
        <p:txBody>
          <a:bodyPr>
            <a:normAutofit/>
          </a:bodyPr>
          <a:lstStyle>
            <a:lvl1pPr algn="ctr">
              <a:defRPr sz="2400" baseline="0"/>
            </a:lvl1pPr>
          </a:lstStyle>
          <a:p>
            <a:pPr lvl="0"/>
            <a:r>
              <a:rPr lang="en-US" dirty="0" smtClean="0"/>
              <a:t>Presenter Name</a:t>
            </a:r>
            <a:endParaRPr lang="en-US" dirty="0"/>
          </a:p>
        </p:txBody>
      </p:sp>
      <p:pic>
        <p:nvPicPr>
          <p:cNvPr id="8" name="Picture 8" descr="http://www.nsf.gov/images/logos/nsf1.gif"/>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85124" y="5669245"/>
            <a:ext cx="686476" cy="69061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2416539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85800"/>
          </a:xfrm>
        </p:spPr>
        <p:txBody>
          <a:bodyPr/>
          <a:lstStyle>
            <a:lvl1pPr>
              <a:defRPr b="0">
                <a:effectLst>
                  <a:outerShdw blurRad="38100" dist="38100" dir="2700000" algn="tl">
                    <a:srgbClr val="000000">
                      <a:alpha val="43137"/>
                    </a:srgbClr>
                  </a:outerShdw>
                </a:effectLst>
              </a:defRPr>
            </a:lvl1pPr>
          </a:lstStyle>
          <a:p>
            <a:r>
              <a:rPr kumimoji="0" lang="en-US" smtClean="0"/>
              <a:t>Click to edit Master title style</a:t>
            </a:r>
            <a:endParaRPr kumimoji="0" lang="en-US" dirty="0"/>
          </a:p>
        </p:txBody>
      </p:sp>
      <p:sp>
        <p:nvSpPr>
          <p:cNvPr id="3" name="Content Placeholder 2"/>
          <p:cNvSpPr>
            <a:spLocks noGrp="1"/>
          </p:cNvSpPr>
          <p:nvPr>
            <p:ph idx="1"/>
          </p:nvPr>
        </p:nvSpPr>
        <p:spPr>
          <a:xfrm>
            <a:off x="457200" y="1371600"/>
            <a:ext cx="8229600" cy="4953000"/>
          </a:xfrm>
        </p:spPr>
        <p:txBody>
          <a:bodyPr>
            <a:normAutofit/>
          </a:bodyPr>
          <a:lstStyle>
            <a:lvl1pPr>
              <a:defRPr sz="2200"/>
            </a:lvl1pPr>
            <a:lvl2pPr>
              <a:defRPr sz="2200"/>
            </a:lvl2pPr>
            <a:lvl3pPr>
              <a:defRPr sz="2200"/>
            </a:lvl3pPr>
            <a:lvl4pPr>
              <a:defRPr sz="2200"/>
            </a:lvl4pPr>
            <a:lvl5pPr>
              <a:defRPr sz="22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6" name="Slide Number Placeholder 5"/>
          <p:cNvSpPr>
            <a:spLocks noGrp="1"/>
          </p:cNvSpPr>
          <p:nvPr>
            <p:ph type="sldNum" sz="quarter" idx="12"/>
          </p:nvPr>
        </p:nvSpPr>
        <p:spPr/>
        <p:txBody>
          <a:bodyPr/>
          <a:lstStyle/>
          <a:p>
            <a:fld id="{67509D13-8A8B-4717-8007-E80D7A9B45C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67509D13-8A8B-4717-8007-E80D7A9B45CB}" type="slidenum">
              <a:rPr lang="en-US" smtClean="0"/>
              <a:pPr/>
              <a:t>‹#›</a:t>
            </a:fld>
            <a:endParaRPr lang="en-US"/>
          </a:p>
        </p:txBody>
      </p:sp>
    </p:spTree>
    <p:extLst>
      <p:ext uri="{BB962C8B-B14F-4D97-AF65-F5344CB8AC3E}">
        <p14:creationId xmlns:p14="http://schemas.microsoft.com/office/powerpoint/2010/main" val="6499155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85800"/>
          </a:xfrm>
        </p:spPr>
        <p:txBody>
          <a:bodyPr/>
          <a:lstStyle>
            <a:lvl1pPr>
              <a:defRPr b="0">
                <a:effectLst>
                  <a:outerShdw blurRad="38100" dist="38100" dir="2700000" algn="tl">
                    <a:srgbClr val="000000">
                      <a:alpha val="43137"/>
                    </a:srgbClr>
                  </a:outerShdw>
                </a:effectLst>
              </a:defRPr>
            </a:lvl1pPr>
          </a:lstStyle>
          <a:p>
            <a:r>
              <a:rPr kumimoji="0" lang="en-US" smtClean="0"/>
              <a:t>Click to edit Master title style</a:t>
            </a:r>
            <a:endParaRPr kumimoji="0" lang="en-US" dirty="0"/>
          </a:p>
        </p:txBody>
      </p:sp>
      <p:sp>
        <p:nvSpPr>
          <p:cNvPr id="3" name="Content Placeholder 2"/>
          <p:cNvSpPr>
            <a:spLocks noGrp="1"/>
          </p:cNvSpPr>
          <p:nvPr>
            <p:ph sz="half" idx="1"/>
          </p:nvPr>
        </p:nvSpPr>
        <p:spPr>
          <a:xfrm>
            <a:off x="457200" y="1371600"/>
            <a:ext cx="4038600" cy="4983325"/>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Content Placeholder 3"/>
          <p:cNvSpPr>
            <a:spLocks noGrp="1"/>
          </p:cNvSpPr>
          <p:nvPr>
            <p:ph sz="half" idx="2"/>
          </p:nvPr>
        </p:nvSpPr>
        <p:spPr>
          <a:xfrm>
            <a:off x="4648200" y="1371600"/>
            <a:ext cx="4038600" cy="4983325"/>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7" name="Slide Number Placeholder 6"/>
          <p:cNvSpPr>
            <a:spLocks noGrp="1"/>
          </p:cNvSpPr>
          <p:nvPr>
            <p:ph type="sldNum" sz="quarter" idx="12"/>
          </p:nvPr>
        </p:nvSpPr>
        <p:spPr/>
        <p:txBody>
          <a:bodyPr/>
          <a:lstStyle/>
          <a:p>
            <a:fld id="{67509D13-8A8B-4717-8007-E80D7A9B45C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85800"/>
          </a:xfrm>
        </p:spPr>
        <p:txBody>
          <a:bodyPr tIns="45720" anchor="b"/>
          <a:lstStyle>
            <a:lvl1pPr>
              <a:defRPr b="0">
                <a:effectLst>
                  <a:outerShdw blurRad="38100" dist="38100" dir="2700000" algn="tl">
                    <a:srgbClr val="000000">
                      <a:alpha val="43137"/>
                    </a:srgbClr>
                  </a:outerShdw>
                </a:effectLst>
              </a:defRPr>
            </a:lvl1pPr>
          </a:lstStyle>
          <a:p>
            <a:r>
              <a:rPr kumimoji="0" lang="en-US" smtClean="0"/>
              <a:t>Click to edit Master title style</a:t>
            </a:r>
            <a:endParaRPr kumimoji="0" lang="en-US" dirty="0"/>
          </a:p>
        </p:txBody>
      </p:sp>
      <p:sp>
        <p:nvSpPr>
          <p:cNvPr id="3" name="Text Placeholder 2"/>
          <p:cNvSpPr>
            <a:spLocks noGrp="1"/>
          </p:cNvSpPr>
          <p:nvPr>
            <p:ph type="body" idx="1"/>
          </p:nvPr>
        </p:nvSpPr>
        <p:spPr>
          <a:xfrm>
            <a:off x="457200" y="1371600"/>
            <a:ext cx="4040188" cy="659352"/>
          </a:xfrm>
        </p:spPr>
        <p:txBody>
          <a:bodyPr lIns="45720" tIns="0" rIns="45720" bIns="0" anchor="ctr">
            <a:noAutofit/>
          </a:bodyPr>
          <a:lstStyle>
            <a:lvl1pPr marL="0" indent="0">
              <a:buNone/>
              <a:defRPr sz="2400" b="0" cap="none" baseline="0">
                <a:solidFill>
                  <a:srgbClr val="D68C29"/>
                </a:solidFill>
                <a:effectLst>
                  <a:outerShdw blurRad="38100" dist="38100" dir="2700000" algn="tl">
                    <a:srgbClr val="000000">
                      <a:alpha val="43137"/>
                    </a:srgbClr>
                  </a:outerShdw>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371600"/>
            <a:ext cx="4041775" cy="654843"/>
          </a:xfrm>
        </p:spPr>
        <p:txBody>
          <a:bodyPr lIns="45720" tIns="0" rIns="45720" bIns="0" anchor="ctr"/>
          <a:lstStyle>
            <a:lvl1pPr marL="0" indent="0">
              <a:buNone/>
              <a:defRPr sz="2400" b="0" cap="none" baseline="0">
                <a:solidFill>
                  <a:srgbClr val="D68C29"/>
                </a:solidFill>
                <a:effectLst>
                  <a:outerShdw blurRad="38100" dist="38100" dir="2700000" algn="tl">
                    <a:srgbClr val="000000">
                      <a:alpha val="43137"/>
                    </a:srgbClr>
                  </a:outerShdw>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209800"/>
            <a:ext cx="4040188" cy="4150520"/>
          </a:xfrm>
        </p:spPr>
        <p:txBody>
          <a:bodyPr tIns="0">
            <a:normAutofit/>
          </a:bodyPr>
          <a:lstStyle>
            <a:lvl1pPr>
              <a:defRPr sz="2200"/>
            </a:lvl1pPr>
            <a:lvl2pPr>
              <a:defRPr sz="2200"/>
            </a:lvl2pPr>
            <a:lvl3pPr>
              <a:defRPr sz="2200"/>
            </a:lvl3pPr>
            <a:lvl4pPr>
              <a:defRPr sz="2200"/>
            </a:lvl4pPr>
            <a:lvl5pPr>
              <a:defRPr sz="22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6" name="Content Placeholder 5"/>
          <p:cNvSpPr>
            <a:spLocks noGrp="1"/>
          </p:cNvSpPr>
          <p:nvPr>
            <p:ph sz="quarter" idx="4"/>
          </p:nvPr>
        </p:nvSpPr>
        <p:spPr>
          <a:xfrm>
            <a:off x="4645025" y="2209800"/>
            <a:ext cx="4041775" cy="4150520"/>
          </a:xfrm>
        </p:spPr>
        <p:txBody>
          <a:bodyPr tIns="0">
            <a:normAutofit/>
          </a:bodyPr>
          <a:lstStyle>
            <a:lvl1pPr>
              <a:defRPr sz="2200"/>
            </a:lvl1pPr>
            <a:lvl2pPr>
              <a:defRPr sz="2200"/>
            </a:lvl2pPr>
            <a:lvl3pPr>
              <a:defRPr sz="2200"/>
            </a:lvl3pPr>
            <a:lvl4pPr>
              <a:defRPr sz="2200"/>
            </a:lvl4pPr>
            <a:lvl5pPr>
              <a:defRPr sz="22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9" name="Slide Number Placeholder 8"/>
          <p:cNvSpPr>
            <a:spLocks noGrp="1"/>
          </p:cNvSpPr>
          <p:nvPr>
            <p:ph type="sldNum" sz="quarter" idx="12"/>
          </p:nvPr>
        </p:nvSpPr>
        <p:spPr/>
        <p:txBody>
          <a:bodyPr/>
          <a:lstStyle/>
          <a:p>
            <a:fld id="{67509D13-8A8B-4717-8007-E80D7A9B45C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7509D13-8A8B-4717-8007-E80D7A9B45C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470025"/>
          </a:xfrm>
        </p:spPr>
        <p:txBody>
          <a:bodyPr/>
          <a:lstStyle>
            <a:lvl1pPr>
              <a:defRPr b="0">
                <a:effectLst>
                  <a:outerShdw blurRad="38100" dist="38100" dir="2700000" algn="tl">
                    <a:srgbClr val="000000">
                      <a:alpha val="43137"/>
                    </a:srgbClr>
                  </a:outerShdw>
                </a:effectLst>
              </a:defRPr>
            </a:lvl1pPr>
          </a:lstStyle>
          <a:p>
            <a:r>
              <a:rPr lang="en-US" smtClean="0"/>
              <a:t>Click to edit Master title style</a:t>
            </a:r>
            <a:endParaRPr lang="en-US"/>
          </a:p>
        </p:txBody>
      </p:sp>
      <p:sp>
        <p:nvSpPr>
          <p:cNvPr id="3" name="Subtitle 2"/>
          <p:cNvSpPr>
            <a:spLocks noGrp="1"/>
          </p:cNvSpPr>
          <p:nvPr>
            <p:ph type="subTitle" idx="1"/>
          </p:nvPr>
        </p:nvSpPr>
        <p:spPr>
          <a:xfrm>
            <a:off x="1371600" y="3355975"/>
            <a:ext cx="6400800" cy="1752600"/>
          </a:xfrm>
        </p:spPr>
        <p:txBody>
          <a:bodyPr/>
          <a:lstStyle>
            <a:lvl1pPr marL="0" indent="0" algn="ctr">
              <a:buNone/>
              <a:defRPr>
                <a:solidFill>
                  <a:schemeClr val="tx1">
                    <a:tint val="75000"/>
                  </a:schemeClr>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E9EF6EB-7A1F-459C-B001-297AF3286C37}" type="datetimeFigureOut">
              <a:rPr lang="en-US" smtClean="0"/>
              <a:pPr/>
              <a:t>12/10/2013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7509D13-8A8B-4717-8007-E80D7A9B45CB}" type="slidenum">
              <a:rPr lang="en-US" smtClean="0"/>
              <a:pPr/>
              <a:t>‹#›</a:t>
            </a:fld>
            <a:endParaRPr lang="en-US"/>
          </a:p>
        </p:txBody>
      </p:sp>
      <p:sp>
        <p:nvSpPr>
          <p:cNvPr id="7" name="TextBox 6"/>
          <p:cNvSpPr txBox="1"/>
          <p:nvPr/>
        </p:nvSpPr>
        <p:spPr>
          <a:xfrm>
            <a:off x="1447800" y="5463575"/>
            <a:ext cx="7162800" cy="900246"/>
          </a:xfrm>
          <a:prstGeom prst="rect">
            <a:avLst/>
          </a:prstGeom>
          <a:noFill/>
        </p:spPr>
        <p:txBody>
          <a:bodyPr wrap="square" rtlCol="0">
            <a:spAutoFit/>
          </a:bodyPr>
          <a:lstStyle/>
          <a:p>
            <a:pPr algn="l"/>
            <a:r>
              <a:rPr lang="en-US" sz="1050" i="1" dirty="0" smtClean="0"/>
              <a:t>iDigBio is funded by a grant from the National Science Foundation’s Advancing Digitization of Biodiversity Collections Program (Cooperative Agreement EF-1115210).  Any opinions, findings, and conclusions or recommendations expressed in this material are those of the author(s) and do not necessarily reflect the views of the National Science Foundation. All images used with permission or are free from copyright.</a:t>
            </a:r>
          </a:p>
          <a:p>
            <a:pPr algn="l"/>
            <a:endParaRPr lang="en-US" sz="1050" dirty="0"/>
          </a:p>
        </p:txBody>
      </p:sp>
      <p:pic>
        <p:nvPicPr>
          <p:cNvPr id="8" name="Picture 8" descr="http://www.nsf.gov/images/logos/nsf1.gif"/>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85124" y="5410200"/>
            <a:ext cx="686476" cy="690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58496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emf"/><Relationship Id="rId5" Type="http://schemas.openxmlformats.org/officeDocument/2006/relationships/slideLayout" Target="../slideLayouts/slideLayout5.xml"/><Relationship Id="rId10" Type="http://schemas.microsoft.com/office/2007/relationships/hdphoto" Target="../media/hdphoto1.wdp"/><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cstate="print">
            <a:extLst>
              <a:ext uri="{BEBA8EAE-BF5A-486C-A8C5-ECC9F3942E4B}">
                <a14:imgProps xmlns:a14="http://schemas.microsoft.com/office/drawing/2010/main">
                  <a14:imgLayer r:embed="rId10">
                    <a14:imgEffect>
                      <a14:sharpenSoften amount="25000"/>
                    </a14:imgEffect>
                    <a14:imgEffect>
                      <a14:saturation sat="66000"/>
                    </a14:imgEffect>
                    <a14:imgEffect>
                      <a14:brightnessContrast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533400"/>
            <a:ext cx="8229600" cy="685800"/>
          </a:xfrm>
          <a:prstGeom prst="rect">
            <a:avLst/>
          </a:prstGeom>
        </p:spPr>
        <p:txBody>
          <a:bodyPr vert="horz" lIns="0" rIns="0" bIns="0" anchor="b">
            <a:normAutofit/>
          </a:bodyPr>
          <a:lstStyle/>
          <a:p>
            <a:r>
              <a:rPr kumimoji="0" lang="en-US" smtClean="0"/>
              <a:t>Click to edit Master title style</a:t>
            </a:r>
            <a:endParaRPr kumimoji="0" lang="en-US" dirty="0"/>
          </a:p>
        </p:txBody>
      </p:sp>
      <p:sp>
        <p:nvSpPr>
          <p:cNvPr id="30" name="Text Placeholder 29"/>
          <p:cNvSpPr>
            <a:spLocks noGrp="1"/>
          </p:cNvSpPr>
          <p:nvPr>
            <p:ph type="body" idx="1"/>
          </p:nvPr>
        </p:nvSpPr>
        <p:spPr>
          <a:xfrm>
            <a:off x="457200" y="1371600"/>
            <a:ext cx="8229600" cy="495300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8" name="Slide Number Placeholder 17"/>
          <p:cNvSpPr>
            <a:spLocks noGrp="1"/>
          </p:cNvSpPr>
          <p:nvPr>
            <p:ph type="sldNum" sz="quarter" idx="4"/>
          </p:nvPr>
        </p:nvSpPr>
        <p:spPr>
          <a:xfrm>
            <a:off x="76200" y="6400800"/>
            <a:ext cx="457200" cy="365125"/>
          </a:xfrm>
          <a:prstGeom prst="rect">
            <a:avLst/>
          </a:prstGeom>
        </p:spPr>
        <p:txBody>
          <a:bodyPr vert="horz" lIns="0" tIns="0" rIns="0" bIns="0" anchor="b"/>
          <a:lstStyle>
            <a:lvl1pPr algn="l" eaLnBrk="1" latinLnBrk="0" hangingPunct="1">
              <a:defRPr kumimoji="0" sz="1200">
                <a:solidFill>
                  <a:schemeClr val="tx1">
                    <a:lumMod val="85000"/>
                    <a:lumOff val="15000"/>
                  </a:schemeClr>
                </a:solidFill>
                <a:latin typeface="+mj-lt"/>
              </a:defRPr>
            </a:lvl1pPr>
          </a:lstStyle>
          <a:p>
            <a:fld id="{67509D13-8A8B-4717-8007-E80D7A9B45CB}" type="slidenum">
              <a:rPr lang="en-US" smtClean="0"/>
              <a:pPr/>
              <a:t>‹#›</a:t>
            </a:fld>
            <a:endParaRPr lang="en-US"/>
          </a:p>
        </p:txBody>
      </p:sp>
      <p:sp>
        <p:nvSpPr>
          <p:cNvPr id="4" name="Rounded Rectangle 3"/>
          <p:cNvSpPr/>
          <p:nvPr/>
        </p:nvSpPr>
        <p:spPr>
          <a:xfrm>
            <a:off x="7315200" y="6400800"/>
            <a:ext cx="1320165" cy="416860"/>
          </a:xfrm>
          <a:prstGeom prst="roundRect">
            <a:avLst/>
          </a:prstGeom>
          <a:solidFill>
            <a:schemeClr val="tx1">
              <a:lumMod val="85000"/>
              <a:lumOff val="15000"/>
              <a:alpha val="75000"/>
            </a:schemeClr>
          </a:solidFill>
          <a:ln>
            <a:noFill/>
          </a:ln>
          <a:effectLst>
            <a:outerShdw blurRad="50800" dist="38100" dir="13500000" algn="b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idigbio_logo_rgb.eps"/>
          <p:cNvPicPr>
            <a:picLocks noChangeAspect="1"/>
          </p:cNvPicPr>
          <p:nvPr/>
        </p:nvPicPr>
        <p:blipFill>
          <a:blip r:embed="rId11" cstate="print">
            <a:lum contrast="35000"/>
            <a:extLst>
              <a:ext uri="{28A0092B-C50C-407E-A947-70E740481C1C}">
                <a14:useLocalDpi xmlns:a14="http://schemas.microsoft.com/office/drawing/2010/main"/>
              </a:ext>
            </a:extLst>
          </a:blip>
          <a:stretch>
            <a:fillRect/>
          </a:stretch>
        </p:blipFill>
        <p:spPr>
          <a:xfrm>
            <a:off x="7391400" y="6426201"/>
            <a:ext cx="1169353" cy="355599"/>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iming>
    <p:tnLst>
      <p:par>
        <p:cTn id="1" dur="indefinite" restart="never" nodeType="tmRoot"/>
      </p:par>
    </p:tnLst>
  </p:timing>
  <p:txStyles>
    <p:titleStyle>
      <a:lvl1pPr algn="l" rtl="0" eaLnBrk="1" latinLnBrk="0" hangingPunct="1">
        <a:spcBef>
          <a:spcPct val="0"/>
        </a:spcBef>
        <a:buNone/>
        <a:defRPr kumimoji="0" sz="4000" b="0" i="0" kern="1200" baseline="0">
          <a:ln>
            <a:noFill/>
          </a:ln>
          <a:solidFill>
            <a:schemeClr val="accent1"/>
          </a:solidFill>
          <a:effectLst>
            <a:outerShdw blurRad="38100" dist="38100" dir="2700000" algn="tl">
              <a:srgbClr val="000000">
                <a:alpha val="43137"/>
              </a:srgbClr>
            </a:outerShdw>
          </a:effectLst>
          <a:latin typeface="Calibri"/>
          <a:ea typeface="+mj-ea"/>
          <a:cs typeface="Calibri"/>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j-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j-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j-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j-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j-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mbgserv18.mobot.org/ocs/index.php/tdwg/2013/paper/view/317"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tdwg.org/fileadmin/2013conference/slides/Drinkwater_OCRforHerbaria.pptx"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s://www.idigbio.org/content/hackathon-enable-public-participation-online-transcription-biodiversity-specimen-label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3.jpe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gif"/><Relationship Id="rId5" Type="http://schemas.openxmlformats.org/officeDocument/2006/relationships/image" Target="../media/image26.png"/><Relationship Id="rId15" Type="http://schemas.openxmlformats.org/officeDocument/2006/relationships/image" Target="../media/image35.jpe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jpeg"/><Relationship Id="rId1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www.rbge.org.uk/assets/files/science/Herbarium/digitisation/Biological%20collection%20data%20capture%20poster.pdf" TargetMode="External"/><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tiff"/><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image" Target="../media/image15.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1470025"/>
          </a:xfrm>
        </p:spPr>
        <p:txBody>
          <a:bodyPr>
            <a:normAutofit/>
          </a:bodyPr>
          <a:lstStyle/>
          <a:p>
            <a:r>
              <a:rPr lang="en-US" dirty="0" smtClean="0"/>
              <a:t>Optical Character Recognition (OCR)</a:t>
            </a:r>
            <a:endParaRPr lang="en-US" dirty="0"/>
          </a:p>
        </p:txBody>
      </p:sp>
      <p:sp>
        <p:nvSpPr>
          <p:cNvPr id="3" name="Subtitle 2"/>
          <p:cNvSpPr>
            <a:spLocks noGrp="1"/>
          </p:cNvSpPr>
          <p:nvPr>
            <p:ph type="subTitle" idx="1"/>
          </p:nvPr>
        </p:nvSpPr>
        <p:spPr>
          <a:xfrm>
            <a:off x="1219200" y="2898775"/>
            <a:ext cx="6705600" cy="911225"/>
          </a:xfrm>
        </p:spPr>
        <p:txBody>
          <a:bodyPr>
            <a:normAutofit lnSpcReduction="10000"/>
          </a:bodyPr>
          <a:lstStyle/>
          <a:p>
            <a:pPr>
              <a:spcBef>
                <a:spcPts val="100"/>
              </a:spcBef>
            </a:pPr>
            <a:r>
              <a:rPr lang="en-US" sz="2800" dirty="0" smtClean="0"/>
              <a:t>It’s not just for parsing anymore</a:t>
            </a:r>
            <a:r>
              <a:rPr lang="en-US" sz="2800" dirty="0" smtClean="0"/>
              <a:t>! – </a:t>
            </a:r>
            <a:r>
              <a:rPr lang="en-US" sz="2800" dirty="0" smtClean="0">
                <a:solidFill>
                  <a:schemeClr val="accent1"/>
                </a:solidFill>
              </a:rPr>
              <a:t>Think Sort</a:t>
            </a:r>
            <a:endParaRPr lang="en-US" sz="2800" dirty="0" smtClean="0">
              <a:solidFill>
                <a:schemeClr val="accent1"/>
              </a:solidFill>
            </a:endParaRPr>
          </a:p>
          <a:p>
            <a:pPr>
              <a:spcBef>
                <a:spcPts val="100"/>
              </a:spcBef>
            </a:pPr>
            <a:r>
              <a:rPr lang="en-US" sz="2800" dirty="0"/>
              <a:t>A</a:t>
            </a:r>
            <a:r>
              <a:rPr lang="en-US" sz="2800" dirty="0" smtClean="0"/>
              <a:t>nother tool in the digitization toolbox</a:t>
            </a:r>
            <a:endParaRPr lang="en-US" sz="2800" dirty="0"/>
          </a:p>
        </p:txBody>
      </p:sp>
      <p:sp>
        <p:nvSpPr>
          <p:cNvPr id="8" name="TextBox 7"/>
          <p:cNvSpPr txBox="1"/>
          <p:nvPr/>
        </p:nvSpPr>
        <p:spPr>
          <a:xfrm>
            <a:off x="1752600" y="4332982"/>
            <a:ext cx="6172200" cy="1077218"/>
          </a:xfrm>
          <a:prstGeom prst="rect">
            <a:avLst/>
          </a:prstGeom>
          <a:noFill/>
        </p:spPr>
        <p:txBody>
          <a:bodyPr wrap="square" rtlCol="0">
            <a:spAutoFit/>
          </a:bodyPr>
          <a:lstStyle/>
          <a:p>
            <a:pPr algn="r"/>
            <a:r>
              <a:rPr lang="en-US" sz="1600" dirty="0" smtClean="0">
                <a:solidFill>
                  <a:schemeClr val="tx1">
                    <a:lumMod val="50000"/>
                    <a:lumOff val="50000"/>
                  </a:schemeClr>
                </a:solidFill>
                <a:effectLst>
                  <a:outerShdw blurRad="38100" dist="38100" dir="2700000" algn="tl">
                    <a:srgbClr val="000000">
                      <a:alpha val="43137"/>
                    </a:srgbClr>
                  </a:outerShdw>
                </a:effectLst>
              </a:rPr>
              <a:t>iDigBio Mobilizing Small Herbaria Digitization Workshop</a:t>
            </a:r>
          </a:p>
          <a:p>
            <a:pPr algn="r"/>
            <a:r>
              <a:rPr lang="en-US" sz="1600" dirty="0" smtClean="0">
                <a:solidFill>
                  <a:schemeClr val="tx1">
                    <a:lumMod val="50000"/>
                    <a:lumOff val="50000"/>
                  </a:schemeClr>
                </a:solidFill>
                <a:effectLst>
                  <a:outerShdw blurRad="38100" dist="38100" dir="2700000" algn="tl">
                    <a:srgbClr val="000000">
                      <a:alpha val="43137"/>
                    </a:srgbClr>
                  </a:outerShdw>
                </a:effectLst>
              </a:rPr>
              <a:t>December 9 – 11, 2013 Tallahassee, Florida</a:t>
            </a:r>
          </a:p>
          <a:p>
            <a:pPr algn="r"/>
            <a:r>
              <a:rPr lang="en-US" sz="1600" dirty="0" smtClean="0">
                <a:solidFill>
                  <a:schemeClr val="tx1">
                    <a:lumMod val="50000"/>
                    <a:lumOff val="50000"/>
                  </a:schemeClr>
                </a:solidFill>
                <a:effectLst>
                  <a:outerShdw blurRad="38100" dist="38100" dir="2700000" algn="tl">
                    <a:srgbClr val="000000">
                      <a:alpha val="43137"/>
                    </a:srgbClr>
                  </a:outerShdw>
                </a:effectLst>
              </a:rPr>
              <a:t>Deborah Paul, iDigInfo, iDigBio</a:t>
            </a:r>
          </a:p>
          <a:p>
            <a:pPr algn="r"/>
            <a:r>
              <a:rPr lang="en-US" sz="1600" dirty="0" smtClean="0">
                <a:solidFill>
                  <a:schemeClr val="tx1">
                    <a:lumMod val="50000"/>
                    <a:lumOff val="50000"/>
                  </a:schemeClr>
                </a:solidFill>
                <a:effectLst>
                  <a:outerShdw blurRad="38100" dist="38100" dir="2700000" algn="tl">
                    <a:srgbClr val="000000">
                      <a:alpha val="43137"/>
                    </a:srgbClr>
                  </a:outerShdw>
                </a:effectLst>
              </a:rPr>
              <a:t>Twitter @</a:t>
            </a:r>
            <a:r>
              <a:rPr lang="en-US" sz="1600" dirty="0" err="1" smtClean="0">
                <a:solidFill>
                  <a:schemeClr val="tx1">
                    <a:lumMod val="50000"/>
                    <a:lumOff val="50000"/>
                  </a:schemeClr>
                </a:solidFill>
                <a:effectLst>
                  <a:outerShdw blurRad="38100" dist="38100" dir="2700000" algn="tl">
                    <a:srgbClr val="000000">
                      <a:alpha val="43137"/>
                    </a:srgbClr>
                  </a:outerShdw>
                </a:effectLst>
              </a:rPr>
              <a:t>idigbio</a:t>
            </a:r>
            <a:r>
              <a:rPr lang="en-US" sz="1600" dirty="0" smtClean="0">
                <a:solidFill>
                  <a:schemeClr val="tx1">
                    <a:lumMod val="50000"/>
                    <a:lumOff val="50000"/>
                  </a:schemeClr>
                </a:solidFill>
                <a:effectLst>
                  <a:outerShdw blurRad="38100" dist="38100" dir="2700000" algn="tl">
                    <a:srgbClr val="000000">
                      <a:alpha val="43137"/>
                    </a:srgbClr>
                  </a:outerShdw>
                </a:effectLst>
              </a:rPr>
              <a:t> #</a:t>
            </a:r>
            <a:r>
              <a:rPr lang="en-US" sz="1600" dirty="0" err="1" smtClean="0">
                <a:solidFill>
                  <a:schemeClr val="tx1">
                    <a:lumMod val="50000"/>
                    <a:lumOff val="50000"/>
                  </a:schemeClr>
                </a:solidFill>
                <a:effectLst>
                  <a:outerShdw blurRad="38100" dist="38100" dir="2700000" algn="tl">
                    <a:srgbClr val="000000">
                      <a:alpha val="43137"/>
                    </a:srgbClr>
                  </a:outerShdw>
                </a:effectLst>
              </a:rPr>
              <a:t>smallherb</a:t>
            </a:r>
            <a:endParaRPr lang="en-US" sz="1600" dirty="0" smtClean="0">
              <a:solidFill>
                <a:schemeClr val="tx1">
                  <a:lumMod val="50000"/>
                  <a:lumOff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793168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Humans are in-the-digitization-loop</a:t>
            </a:r>
            <a:endParaRPr lang="en-US" dirty="0"/>
          </a:p>
        </p:txBody>
      </p:sp>
      <p:sp>
        <p:nvSpPr>
          <p:cNvPr id="3" name="Content Placeholder 2"/>
          <p:cNvSpPr>
            <a:spLocks noGrp="1"/>
          </p:cNvSpPr>
          <p:nvPr>
            <p:ph idx="1"/>
          </p:nvPr>
        </p:nvSpPr>
        <p:spPr>
          <a:xfrm>
            <a:off x="457200" y="1371600"/>
            <a:ext cx="8229600" cy="4724400"/>
          </a:xfrm>
        </p:spPr>
        <p:txBody>
          <a:bodyPr>
            <a:noAutofit/>
          </a:bodyPr>
          <a:lstStyle/>
          <a:p>
            <a:r>
              <a:rPr lang="en-US" sz="2400" dirty="0"/>
              <a:t>recent trials at </a:t>
            </a:r>
            <a:r>
              <a:rPr lang="en-US" sz="2400" dirty="0" smtClean="0"/>
              <a:t>RBGE (Drinkwater, et al. TDWG 2013)</a:t>
            </a:r>
            <a:endParaRPr lang="en-US" sz="2400" dirty="0"/>
          </a:p>
          <a:p>
            <a:pPr lvl="1"/>
            <a:r>
              <a:rPr lang="en-US" sz="2400" dirty="0"/>
              <a:t>faster transcription with ordered datasets</a:t>
            </a:r>
          </a:p>
          <a:p>
            <a:pPr lvl="1"/>
            <a:r>
              <a:rPr lang="en-US" sz="2400" dirty="0"/>
              <a:t>humans report liking the ordered datasets</a:t>
            </a:r>
          </a:p>
          <a:p>
            <a:pPr lvl="2"/>
            <a:r>
              <a:rPr lang="en-US" sz="2400" dirty="0"/>
              <a:t>compared to randomly presented sheets</a:t>
            </a:r>
          </a:p>
          <a:p>
            <a:r>
              <a:rPr lang="en-US" sz="2400" dirty="0" smtClean="0"/>
              <a:t>transcription </a:t>
            </a:r>
            <a:r>
              <a:rPr lang="en-US" sz="2400" dirty="0" smtClean="0"/>
              <a:t>30 </a:t>
            </a:r>
            <a:r>
              <a:rPr lang="en-US" sz="2400" dirty="0" smtClean="0"/>
              <a:t>% faster than typing </a:t>
            </a:r>
            <a:r>
              <a:rPr lang="en-US" sz="2400" dirty="0" smtClean="0"/>
              <a:t>alone (SALIX)</a:t>
            </a:r>
          </a:p>
          <a:p>
            <a:r>
              <a:rPr lang="en-US" sz="2400" dirty="0" smtClean="0"/>
              <a:t>set </a:t>
            </a:r>
            <a:r>
              <a:rPr lang="en-US" sz="2400" dirty="0" smtClean="0"/>
              <a:t>creation takes advantage of </a:t>
            </a:r>
          </a:p>
          <a:p>
            <a:pPr lvl="1"/>
            <a:r>
              <a:rPr lang="en-US" sz="2400" dirty="0" smtClean="0"/>
              <a:t>human learning (mastery)</a:t>
            </a:r>
          </a:p>
          <a:p>
            <a:pPr lvl="2"/>
            <a:r>
              <a:rPr lang="en-US" sz="2400" dirty="0" smtClean="0"/>
              <a:t>geography</a:t>
            </a:r>
          </a:p>
          <a:p>
            <a:pPr lvl="2"/>
            <a:r>
              <a:rPr lang="en-US" sz="2400" dirty="0" smtClean="0"/>
              <a:t>handwriting</a:t>
            </a:r>
          </a:p>
          <a:p>
            <a:pPr lvl="2"/>
            <a:r>
              <a:rPr lang="en-US" sz="2400" dirty="0" smtClean="0"/>
              <a:t>morphology</a:t>
            </a:r>
          </a:p>
          <a:p>
            <a:pPr lvl="1"/>
            <a:r>
              <a:rPr lang="en-US" sz="2400" dirty="0" smtClean="0"/>
              <a:t>human preferences (autonomy, purpose)</a:t>
            </a:r>
          </a:p>
        </p:txBody>
      </p:sp>
    </p:spTree>
    <p:extLst>
      <p:ext uri="{BB962C8B-B14F-4D97-AF65-F5344CB8AC3E}">
        <p14:creationId xmlns:p14="http://schemas.microsoft.com/office/powerpoint/2010/main" val="4477638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OCR Workflows: What’s </a:t>
            </a:r>
            <a:r>
              <a:rPr lang="en-US" sz="2800" dirty="0" smtClean="0"/>
              <a:t>new and </a:t>
            </a:r>
            <a:r>
              <a:rPr lang="en-US" sz="2800" dirty="0" smtClean="0"/>
              <a:t/>
            </a:r>
            <a:br>
              <a:rPr lang="en-US" sz="2800" dirty="0" smtClean="0"/>
            </a:br>
            <a:r>
              <a:rPr lang="en-US" sz="2800" dirty="0" smtClean="0"/>
              <a:t>What’s </a:t>
            </a:r>
            <a:r>
              <a:rPr lang="en-US" sz="2800" dirty="0" smtClean="0"/>
              <a:t>not-quite-here-yet</a:t>
            </a:r>
            <a:r>
              <a:rPr lang="en-US" sz="2800" dirty="0" smtClean="0"/>
              <a:t>?</a:t>
            </a:r>
            <a:endParaRPr lang="en-US" sz="2800" dirty="0"/>
          </a:p>
        </p:txBody>
      </p:sp>
      <p:sp>
        <p:nvSpPr>
          <p:cNvPr id="3" name="Content Placeholder 2"/>
          <p:cNvSpPr>
            <a:spLocks noGrp="1"/>
          </p:cNvSpPr>
          <p:nvPr>
            <p:ph idx="1"/>
          </p:nvPr>
        </p:nvSpPr>
        <p:spPr/>
        <p:txBody>
          <a:bodyPr/>
          <a:lstStyle/>
          <a:p>
            <a:r>
              <a:rPr lang="en-US" sz="1800" dirty="0" smtClean="0">
                <a:effectLst>
                  <a:outerShdw blurRad="38100" dist="38100" dir="2700000" algn="tl">
                    <a:srgbClr val="000000">
                      <a:alpha val="43137"/>
                    </a:srgbClr>
                  </a:outerShdw>
                </a:effectLst>
              </a:rPr>
              <a:t>The use of optical character recognition (OCR) in the digitisation of herbarium specimens</a:t>
            </a:r>
            <a:r>
              <a:rPr lang="en-US" sz="1800" dirty="0" smtClean="0"/>
              <a:t> October 2013 Biodiversity Information Standards (TDWG) 2013 Conference. Florence, Italy. </a:t>
            </a:r>
            <a:r>
              <a:rPr lang="en-US" sz="1800" dirty="0" smtClean="0"/>
              <a:t>Robyn </a:t>
            </a:r>
            <a:r>
              <a:rPr lang="en-US" sz="1800" dirty="0"/>
              <a:t>E Drinkwater, Robert </a:t>
            </a:r>
            <a:r>
              <a:rPr lang="en-US" sz="1800" dirty="0" smtClean="0"/>
              <a:t>Cubey, </a:t>
            </a:r>
            <a:r>
              <a:rPr lang="en-US" sz="1800" dirty="0"/>
              <a:t>Elspeth </a:t>
            </a:r>
            <a:r>
              <a:rPr lang="en-US" sz="1800" dirty="0" smtClean="0"/>
              <a:t>Haston.</a:t>
            </a:r>
            <a:endParaRPr lang="en-US" sz="1800" dirty="0"/>
          </a:p>
          <a:p>
            <a:pPr lvl="1"/>
            <a:r>
              <a:rPr lang="en-US" sz="1800" dirty="0" smtClean="0">
                <a:hlinkClick r:id="rId3"/>
              </a:rPr>
              <a:t>Abstract</a:t>
            </a:r>
            <a:r>
              <a:rPr lang="en-US" sz="1800" dirty="0"/>
              <a:t>, </a:t>
            </a:r>
            <a:r>
              <a:rPr lang="en-US" sz="1800" dirty="0" smtClean="0">
                <a:hlinkClick r:id="rId4"/>
              </a:rPr>
              <a:t>Powerpoint</a:t>
            </a:r>
            <a:endParaRPr lang="en-US" sz="1800" dirty="0" smtClean="0"/>
          </a:p>
          <a:p>
            <a:r>
              <a:rPr lang="en-US" sz="1800" dirty="0" smtClean="0">
                <a:effectLst>
                  <a:outerShdw blurRad="38100" dist="38100" dir="2700000" algn="tl">
                    <a:srgbClr val="000000">
                      <a:alpha val="43137"/>
                    </a:srgbClr>
                  </a:outerShdw>
                </a:effectLst>
              </a:rPr>
              <a:t>The </a:t>
            </a:r>
            <a:r>
              <a:rPr lang="en-US" sz="1800" dirty="0">
                <a:effectLst>
                  <a:outerShdw blurRad="38100" dist="38100" dir="2700000" algn="tl">
                    <a:srgbClr val="000000">
                      <a:alpha val="43137"/>
                    </a:srgbClr>
                  </a:outerShdw>
                </a:effectLst>
              </a:rPr>
              <a:t>SALIX Method: A semi-automated workflow for herbarium specimen digitization. </a:t>
            </a:r>
            <a:r>
              <a:rPr lang="en-US" sz="1800" dirty="0"/>
              <a:t>June 2013 Taxon 62(3):</a:t>
            </a:r>
            <a:r>
              <a:rPr lang="en-US" sz="1800" dirty="0" smtClean="0"/>
              <a:t>581-590 </a:t>
            </a:r>
            <a:r>
              <a:rPr lang="en-US" sz="1800" dirty="0"/>
              <a:t>A Barber, D Lafferty, L </a:t>
            </a:r>
            <a:r>
              <a:rPr lang="en-US" sz="1800" dirty="0" smtClean="0"/>
              <a:t>Landrum.</a:t>
            </a:r>
          </a:p>
          <a:p>
            <a:r>
              <a:rPr lang="en-US" sz="1800" dirty="0" smtClean="0"/>
              <a:t>iDigBio aOCR Hackathon results</a:t>
            </a:r>
            <a:endParaRPr lang="en-US" sz="1800" dirty="0" smtClean="0"/>
          </a:p>
          <a:p>
            <a:endParaRPr lang="en-US" sz="1800" dirty="0"/>
          </a:p>
          <a:p>
            <a:r>
              <a:rPr lang="en-US" sz="1800" dirty="0" smtClean="0"/>
              <a:t>OCR as a Service</a:t>
            </a:r>
          </a:p>
          <a:p>
            <a:pPr lvl="1"/>
            <a:r>
              <a:rPr lang="en-US" sz="1800" dirty="0" smtClean="0"/>
              <a:t>Images hosted on a server at iDigBio</a:t>
            </a:r>
            <a:endParaRPr lang="en-US" sz="1800" dirty="0"/>
          </a:p>
          <a:p>
            <a:pPr lvl="1"/>
            <a:r>
              <a:rPr lang="en-US" sz="1800" dirty="0" smtClean="0"/>
              <a:t>OCR software runs on the iDigBio server</a:t>
            </a:r>
          </a:p>
          <a:p>
            <a:pPr lvl="1"/>
            <a:r>
              <a:rPr lang="en-US" sz="1800" dirty="0" smtClean="0"/>
              <a:t>Returns OCR text output</a:t>
            </a:r>
          </a:p>
          <a:p>
            <a:pPr lvl="1"/>
            <a:r>
              <a:rPr lang="en-US" sz="1800" dirty="0" smtClean="0"/>
              <a:t>Use for </a:t>
            </a:r>
            <a:r>
              <a:rPr lang="en-US" sz="1800" dirty="0" smtClean="0"/>
              <a:t>Sorting</a:t>
            </a:r>
            <a:endParaRPr lang="en-US" sz="1800" dirty="0" smtClean="0"/>
          </a:p>
          <a:p>
            <a:pPr lvl="1"/>
            <a:r>
              <a:rPr lang="en-US" sz="1800" i="1" dirty="0" smtClean="0"/>
              <a:t>Use for </a:t>
            </a:r>
            <a:r>
              <a:rPr lang="en-US" sz="1800" i="1" dirty="0" smtClean="0"/>
              <a:t>Parsing!</a:t>
            </a:r>
            <a:endParaRPr lang="en-US" sz="1800" i="1" dirty="0" smtClean="0"/>
          </a:p>
        </p:txBody>
      </p:sp>
      <p:cxnSp>
        <p:nvCxnSpPr>
          <p:cNvPr id="5" name="Straight Connector 4"/>
          <p:cNvCxnSpPr/>
          <p:nvPr/>
        </p:nvCxnSpPr>
        <p:spPr>
          <a:xfrm>
            <a:off x="914400" y="3657600"/>
            <a:ext cx="7239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89974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2800" dirty="0" smtClean="0"/>
              <a:t>iDigBio Augmenting  OCR (aOCR) WG</a:t>
            </a:r>
            <a:br>
              <a:rPr lang="en-US" sz="2800" dirty="0" smtClean="0"/>
            </a:br>
            <a:r>
              <a:rPr lang="en-US" sz="2800" dirty="0" smtClean="0"/>
              <a:t>current </a:t>
            </a:r>
            <a:r>
              <a:rPr lang="en-US" sz="2800" dirty="0"/>
              <a:t>events </a:t>
            </a:r>
          </a:p>
        </p:txBody>
      </p:sp>
      <p:sp>
        <p:nvSpPr>
          <p:cNvPr id="3" name="Content Placeholder 2"/>
          <p:cNvSpPr>
            <a:spLocks noGrp="1"/>
          </p:cNvSpPr>
          <p:nvPr>
            <p:ph idx="1"/>
          </p:nvPr>
        </p:nvSpPr>
        <p:spPr/>
        <p:txBody>
          <a:bodyPr>
            <a:noAutofit/>
          </a:bodyPr>
          <a:lstStyle/>
          <a:p>
            <a:r>
              <a:rPr lang="en-US" sz="2000" dirty="0" smtClean="0"/>
              <a:t>iDigBio Public </a:t>
            </a:r>
            <a:r>
              <a:rPr lang="en-US" sz="2000" dirty="0" smtClean="0"/>
              <a:t>Participation Working Group</a:t>
            </a:r>
          </a:p>
          <a:p>
            <a:pPr lvl="1"/>
            <a:r>
              <a:rPr lang="en-US" sz="2000" dirty="0" smtClean="0">
                <a:hlinkClick r:id="rId2"/>
              </a:rPr>
              <a:t>Citizen Science Hackathon</a:t>
            </a:r>
            <a:r>
              <a:rPr lang="en-US" sz="2000" dirty="0" smtClean="0"/>
              <a:t> Dec 16 – </a:t>
            </a:r>
            <a:r>
              <a:rPr lang="en-US" sz="2000" dirty="0" smtClean="0"/>
              <a:t>20</a:t>
            </a:r>
            <a:r>
              <a:rPr lang="en-US" sz="2000" baseline="30000" dirty="0" smtClean="0"/>
              <a:t>th</a:t>
            </a:r>
            <a:r>
              <a:rPr lang="en-US" sz="2000" dirty="0" smtClean="0"/>
              <a:t> with Notes from Nature, +</a:t>
            </a:r>
            <a:endParaRPr lang="en-US" sz="2000" dirty="0" smtClean="0"/>
          </a:p>
          <a:p>
            <a:pPr lvl="1"/>
            <a:r>
              <a:rPr lang="en-US" sz="2000" dirty="0" smtClean="0"/>
              <a:t>Twitter #</a:t>
            </a:r>
            <a:r>
              <a:rPr lang="en-US" sz="2000" dirty="0" err="1" smtClean="0"/>
              <a:t>citscribe</a:t>
            </a:r>
            <a:endParaRPr lang="en-US" sz="2000" dirty="0" smtClean="0"/>
          </a:p>
          <a:p>
            <a:r>
              <a:rPr lang="en-US" sz="2000" dirty="0" smtClean="0"/>
              <a:t>DROID1 working Group – Flat things, packets, entomology labels</a:t>
            </a:r>
          </a:p>
          <a:p>
            <a:pPr lvl="1"/>
            <a:r>
              <a:rPr lang="en-US" sz="2000" dirty="0" smtClean="0"/>
              <a:t>OCR nearly finished</a:t>
            </a:r>
          </a:p>
          <a:p>
            <a:pPr lvl="1"/>
            <a:r>
              <a:rPr lang="en-US" sz="2000" dirty="0" smtClean="0"/>
              <a:t>ML / NLP workflows in progress</a:t>
            </a:r>
          </a:p>
          <a:p>
            <a:pPr lvl="1"/>
            <a:r>
              <a:rPr lang="en-US" sz="2000" dirty="0" smtClean="0"/>
              <a:t>Meeting with the Community</a:t>
            </a:r>
          </a:p>
          <a:p>
            <a:pPr lvl="2"/>
            <a:r>
              <a:rPr lang="en-US" sz="2000" dirty="0" smtClean="0"/>
              <a:t>Smithsonian (SALIX), and Cal Academy of Sciences</a:t>
            </a:r>
          </a:p>
          <a:p>
            <a:r>
              <a:rPr lang="en-US" sz="2000" dirty="0" smtClean="0"/>
              <a:t>finishing a paper reporting on our 1</a:t>
            </a:r>
            <a:r>
              <a:rPr lang="en-US" sz="2000" baseline="30000" dirty="0" smtClean="0"/>
              <a:t>st</a:t>
            </a:r>
            <a:r>
              <a:rPr lang="en-US" sz="2000" dirty="0" smtClean="0"/>
              <a:t>  aOCR </a:t>
            </a:r>
            <a:r>
              <a:rPr lang="en-US" sz="2000" dirty="0" err="1" smtClean="0"/>
              <a:t>hackathon</a:t>
            </a:r>
            <a:endParaRPr lang="en-US" sz="2000" dirty="0" smtClean="0"/>
          </a:p>
          <a:p>
            <a:pPr lvl="1"/>
            <a:r>
              <a:rPr lang="en-US" sz="2000" dirty="0" smtClean="0"/>
              <a:t>Scoring Parsed OCR from a standard dataset</a:t>
            </a:r>
          </a:p>
          <a:p>
            <a:pPr lvl="1"/>
            <a:r>
              <a:rPr lang="en-US" sz="2000" dirty="0" smtClean="0"/>
              <a:t>comparing methods and ocr </a:t>
            </a:r>
            <a:r>
              <a:rPr lang="en-US" sz="2000" dirty="0" smtClean="0"/>
              <a:t>software</a:t>
            </a:r>
          </a:p>
          <a:p>
            <a:pPr lvl="2"/>
            <a:r>
              <a:rPr lang="en-US" sz="2000" dirty="0" smtClean="0"/>
              <a:t>ABBYY compared to Tesseract, …</a:t>
            </a:r>
          </a:p>
          <a:p>
            <a:pPr lvl="2"/>
            <a:r>
              <a:rPr lang="en-US" sz="2000" dirty="0" smtClean="0"/>
              <a:t>Parsing algorithm enhancement / optimization</a:t>
            </a:r>
          </a:p>
          <a:p>
            <a:pPr lvl="1"/>
            <a:r>
              <a:rPr lang="en-US" sz="2000" dirty="0" smtClean="0"/>
              <a:t>OCR web services, label-finding, finding handwritten labels</a:t>
            </a:r>
            <a:endParaRPr lang="en-US" sz="2000" dirty="0" smtClean="0"/>
          </a:p>
        </p:txBody>
      </p:sp>
    </p:spTree>
    <p:extLst>
      <p:ext uri="{BB962C8B-B14F-4D97-AF65-F5344CB8AC3E}">
        <p14:creationId xmlns:p14="http://schemas.microsoft.com/office/powerpoint/2010/main" val="22805111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aOCR + DROID1 OCR workflow, …</a:t>
            </a:r>
            <a:endParaRPr lang="en-US" dirty="0"/>
          </a:p>
        </p:txBody>
      </p:sp>
      <p:sp>
        <p:nvSpPr>
          <p:cNvPr id="3" name="Content Placeholder 2"/>
          <p:cNvSpPr>
            <a:spLocks noGrp="1"/>
          </p:cNvSpPr>
          <p:nvPr>
            <p:ph idx="1"/>
          </p:nvPr>
        </p:nvSpPr>
        <p:spPr>
          <a:xfrm>
            <a:off x="6781800" y="1371600"/>
            <a:ext cx="1905000" cy="4953000"/>
          </a:xfrm>
        </p:spPr>
        <p:txBody>
          <a:bodyPr/>
          <a:lstStyle/>
          <a:p>
            <a:r>
              <a:rPr lang="en-US" dirty="0" smtClean="0"/>
              <a:t>Setting up OCR</a:t>
            </a:r>
          </a:p>
          <a:p>
            <a:r>
              <a:rPr lang="en-US" dirty="0"/>
              <a:t>R</a:t>
            </a:r>
            <a:r>
              <a:rPr lang="en-US" dirty="0" smtClean="0"/>
              <a:t>unning OCR</a:t>
            </a:r>
          </a:p>
          <a:p>
            <a:endParaRPr lang="en-US" dirty="0"/>
          </a:p>
          <a:p>
            <a:endParaRPr lang="en-US" dirty="0" smtClean="0"/>
          </a:p>
          <a:p>
            <a:r>
              <a:rPr lang="en-US" dirty="0" smtClean="0"/>
              <a:t>Machine Learning</a:t>
            </a:r>
          </a:p>
          <a:p>
            <a:r>
              <a:rPr lang="en-US" dirty="0" smtClean="0"/>
              <a:t>Natural Language Processing</a:t>
            </a:r>
          </a:p>
          <a:p>
            <a:endParaRPr lang="en-US" dirty="0" smtClean="0"/>
          </a:p>
          <a:p>
            <a:endParaRPr lang="en-US"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 b="18655"/>
          <a:stretch/>
        </p:blipFill>
        <p:spPr bwMode="auto">
          <a:xfrm>
            <a:off x="304800" y="1295400"/>
            <a:ext cx="6400800" cy="493776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18175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5575663" cy="685800"/>
          </a:xfrm>
        </p:spPr>
        <p:txBody>
          <a:bodyPr/>
          <a:lstStyle/>
          <a:p>
            <a:r>
              <a:rPr lang="en-US" dirty="0" err="1"/>
              <a:t>a</a:t>
            </a:r>
            <a:r>
              <a:rPr lang="en-US" dirty="0" err="1" smtClean="0"/>
              <a:t>OCR</a:t>
            </a:r>
            <a:r>
              <a:rPr lang="en-US" dirty="0" smtClean="0"/>
              <a:t> Working Group</a:t>
            </a:r>
            <a:endParaRPr lang="en-US" dirty="0"/>
          </a:p>
        </p:txBody>
      </p:sp>
      <p:sp>
        <p:nvSpPr>
          <p:cNvPr id="3" name="Content Placeholder 2"/>
          <p:cNvSpPr>
            <a:spLocks noGrp="1"/>
          </p:cNvSpPr>
          <p:nvPr>
            <p:ph idx="1"/>
          </p:nvPr>
        </p:nvSpPr>
        <p:spPr>
          <a:xfrm>
            <a:off x="457200" y="1295400"/>
            <a:ext cx="4724400" cy="5257800"/>
          </a:xfrm>
        </p:spPr>
        <p:txBody>
          <a:bodyPr>
            <a:normAutofit fontScale="55000" lnSpcReduction="20000"/>
          </a:bodyPr>
          <a:lstStyle/>
          <a:p>
            <a:pPr>
              <a:spcBef>
                <a:spcPts val="800"/>
              </a:spcBef>
              <a:buClr>
                <a:schemeClr val="accent2">
                  <a:lumMod val="75000"/>
                </a:schemeClr>
              </a:buClr>
              <a:buFont typeface="Wingdings" pitchFamily="2" charset="2"/>
              <a:buChar char="q"/>
            </a:pPr>
            <a:r>
              <a:rPr lang="en-US" b="1" dirty="0" smtClean="0">
                <a:solidFill>
                  <a:srgbClr val="638CC9"/>
                </a:solidFill>
              </a:rPr>
              <a:t>Bryan Heidorn</a:t>
            </a:r>
            <a:r>
              <a:rPr lang="en-US" dirty="0" smtClean="0">
                <a:solidFill>
                  <a:prstClr val="black"/>
                </a:solidFill>
              </a:rPr>
              <a:t>, Director, School of Information Resources and Library Science, University of Arizona</a:t>
            </a:r>
          </a:p>
          <a:p>
            <a:pPr>
              <a:spcBef>
                <a:spcPts val="800"/>
              </a:spcBef>
              <a:buClr>
                <a:schemeClr val="accent2">
                  <a:lumMod val="75000"/>
                </a:schemeClr>
              </a:buClr>
              <a:buFont typeface="Wingdings" pitchFamily="2" charset="2"/>
              <a:buChar char="q"/>
            </a:pPr>
            <a:r>
              <a:rPr lang="en-US" b="1" dirty="0" smtClean="0">
                <a:solidFill>
                  <a:srgbClr val="638CC9"/>
                </a:solidFill>
              </a:rPr>
              <a:t>Robert Anglin</a:t>
            </a:r>
            <a:r>
              <a:rPr lang="en-US" dirty="0" smtClean="0">
                <a:solidFill>
                  <a:prstClr val="black"/>
                </a:solidFill>
              </a:rPr>
              <a:t>, </a:t>
            </a:r>
            <a:r>
              <a:rPr lang="en-US" dirty="0">
                <a:solidFill>
                  <a:prstClr val="black"/>
                </a:solidFill>
              </a:rPr>
              <a:t>LBCC TCN </a:t>
            </a:r>
            <a:r>
              <a:rPr lang="en-US" dirty="0" smtClean="0">
                <a:solidFill>
                  <a:prstClr val="black"/>
                </a:solidFill>
              </a:rPr>
              <a:t>Developer</a:t>
            </a:r>
          </a:p>
          <a:p>
            <a:pPr>
              <a:spcBef>
                <a:spcPts val="800"/>
              </a:spcBef>
              <a:buClr>
                <a:schemeClr val="accent2">
                  <a:lumMod val="75000"/>
                </a:schemeClr>
              </a:buClr>
              <a:buFont typeface="Wingdings" pitchFamily="2" charset="2"/>
              <a:buChar char="q"/>
            </a:pPr>
            <a:r>
              <a:rPr lang="en-US" b="1" dirty="0" smtClean="0">
                <a:solidFill>
                  <a:srgbClr val="638CC9"/>
                </a:solidFill>
              </a:rPr>
              <a:t>Reed </a:t>
            </a:r>
            <a:r>
              <a:rPr lang="en-US" b="1" dirty="0" err="1" smtClean="0">
                <a:solidFill>
                  <a:srgbClr val="638CC9"/>
                </a:solidFill>
              </a:rPr>
              <a:t>Beaman</a:t>
            </a:r>
            <a:r>
              <a:rPr lang="en-US" dirty="0" smtClean="0">
                <a:solidFill>
                  <a:prstClr val="black"/>
                </a:solidFill>
              </a:rPr>
              <a:t>, iDigBio Senior Personnel, FLMNH</a:t>
            </a:r>
          </a:p>
          <a:p>
            <a:pPr>
              <a:spcBef>
                <a:spcPts val="800"/>
              </a:spcBef>
              <a:buClr>
                <a:schemeClr val="accent2">
                  <a:lumMod val="75000"/>
                </a:schemeClr>
              </a:buClr>
              <a:buFont typeface="Wingdings" pitchFamily="2" charset="2"/>
              <a:buChar char="q"/>
            </a:pPr>
            <a:r>
              <a:rPr lang="en-US" b="1" dirty="0" smtClean="0">
                <a:solidFill>
                  <a:srgbClr val="638CC9"/>
                </a:solidFill>
              </a:rPr>
              <a:t>Jason Best</a:t>
            </a:r>
            <a:r>
              <a:rPr lang="en-US" dirty="0" smtClean="0">
                <a:solidFill>
                  <a:prstClr val="black"/>
                </a:solidFill>
              </a:rPr>
              <a:t>, Director Bioinformatics, Botanical Research Institute of Texas</a:t>
            </a:r>
          </a:p>
          <a:p>
            <a:pPr>
              <a:spcBef>
                <a:spcPts val="800"/>
              </a:spcBef>
              <a:buClr>
                <a:schemeClr val="accent2">
                  <a:lumMod val="75000"/>
                </a:schemeClr>
              </a:buClr>
              <a:buFont typeface="Wingdings" pitchFamily="2" charset="2"/>
              <a:buChar char="q"/>
            </a:pPr>
            <a:r>
              <a:rPr lang="en-US" b="1" dirty="0" err="1" smtClean="0">
                <a:solidFill>
                  <a:srgbClr val="638CC9"/>
                </a:solidFill>
              </a:rPr>
              <a:t>Renato</a:t>
            </a:r>
            <a:r>
              <a:rPr lang="en-US" b="1" dirty="0" smtClean="0">
                <a:solidFill>
                  <a:srgbClr val="638CC9"/>
                </a:solidFill>
              </a:rPr>
              <a:t> </a:t>
            </a:r>
            <a:r>
              <a:rPr lang="en-US" b="1" dirty="0" err="1" smtClean="0">
                <a:solidFill>
                  <a:srgbClr val="638CC9"/>
                </a:solidFill>
              </a:rPr>
              <a:t>Figueiredo</a:t>
            </a:r>
            <a:r>
              <a:rPr lang="en-US" dirty="0" smtClean="0">
                <a:solidFill>
                  <a:prstClr val="black"/>
                </a:solidFill>
              </a:rPr>
              <a:t>, iDigBio IT</a:t>
            </a:r>
          </a:p>
          <a:p>
            <a:pPr>
              <a:spcBef>
                <a:spcPts val="800"/>
              </a:spcBef>
              <a:buClr>
                <a:schemeClr val="accent2">
                  <a:lumMod val="75000"/>
                </a:schemeClr>
              </a:buClr>
              <a:buFont typeface="Wingdings" pitchFamily="2" charset="2"/>
              <a:buChar char="q"/>
            </a:pPr>
            <a:r>
              <a:rPr lang="en-US" b="1" dirty="0" smtClean="0">
                <a:solidFill>
                  <a:srgbClr val="638CC9"/>
                </a:solidFill>
              </a:rPr>
              <a:t>Edward Gilbert</a:t>
            </a:r>
            <a:r>
              <a:rPr lang="en-US" dirty="0" smtClean="0">
                <a:solidFill>
                  <a:prstClr val="black"/>
                </a:solidFill>
              </a:rPr>
              <a:t>, Symbiota Developer, LBCC and SCAN TCNs</a:t>
            </a:r>
          </a:p>
          <a:p>
            <a:pPr>
              <a:spcBef>
                <a:spcPts val="800"/>
              </a:spcBef>
              <a:buClr>
                <a:schemeClr val="accent2">
                  <a:lumMod val="75000"/>
                </a:schemeClr>
              </a:buClr>
              <a:buFont typeface="Wingdings" pitchFamily="2" charset="2"/>
              <a:buChar char="q"/>
            </a:pPr>
            <a:r>
              <a:rPr lang="en-US" b="1" dirty="0" smtClean="0">
                <a:solidFill>
                  <a:srgbClr val="638CC9"/>
                </a:solidFill>
              </a:rPr>
              <a:t>Nathan </a:t>
            </a:r>
            <a:r>
              <a:rPr lang="en-US" b="1" dirty="0" err="1" smtClean="0">
                <a:solidFill>
                  <a:srgbClr val="638CC9"/>
                </a:solidFill>
              </a:rPr>
              <a:t>Gnanasambandam</a:t>
            </a:r>
            <a:r>
              <a:rPr lang="en-US" dirty="0" smtClean="0">
                <a:solidFill>
                  <a:prstClr val="black"/>
                </a:solidFill>
              </a:rPr>
              <a:t>, Xerox</a:t>
            </a:r>
          </a:p>
          <a:p>
            <a:pPr>
              <a:spcBef>
                <a:spcPts val="800"/>
              </a:spcBef>
              <a:buClr>
                <a:schemeClr val="accent2">
                  <a:lumMod val="75000"/>
                </a:schemeClr>
              </a:buClr>
              <a:buFont typeface="Wingdings" pitchFamily="2" charset="2"/>
              <a:buChar char="q"/>
              <a:defRPr/>
            </a:pPr>
            <a:r>
              <a:rPr lang="en-US" b="1" dirty="0" smtClean="0">
                <a:solidFill>
                  <a:srgbClr val="638CC9"/>
                </a:solidFill>
              </a:rPr>
              <a:t>Stephen </a:t>
            </a:r>
            <a:r>
              <a:rPr lang="en-US" b="1" dirty="0">
                <a:solidFill>
                  <a:srgbClr val="638CC9"/>
                </a:solidFill>
              </a:rPr>
              <a:t>Gottschalk</a:t>
            </a:r>
            <a:r>
              <a:rPr lang="en-US" dirty="0">
                <a:solidFill>
                  <a:prstClr val="black"/>
                </a:solidFill>
              </a:rPr>
              <a:t>, Curatorial </a:t>
            </a:r>
            <a:r>
              <a:rPr lang="en-US" dirty="0" smtClean="0">
                <a:solidFill>
                  <a:prstClr val="black"/>
                </a:solidFill>
              </a:rPr>
              <a:t>Assistant, </a:t>
            </a:r>
            <a:r>
              <a:rPr lang="en-US" dirty="0">
                <a:solidFill>
                  <a:prstClr val="black"/>
                </a:solidFill>
              </a:rPr>
              <a:t>NYBG</a:t>
            </a:r>
          </a:p>
          <a:p>
            <a:pPr>
              <a:spcBef>
                <a:spcPts val="800"/>
              </a:spcBef>
              <a:buClr>
                <a:schemeClr val="accent2">
                  <a:lumMod val="75000"/>
                </a:schemeClr>
              </a:buClr>
              <a:buFont typeface="Wingdings" pitchFamily="2" charset="2"/>
              <a:buChar char="q"/>
            </a:pPr>
            <a:r>
              <a:rPr lang="en-US" b="1" dirty="0" smtClean="0">
                <a:solidFill>
                  <a:srgbClr val="638CC9"/>
                </a:solidFill>
              </a:rPr>
              <a:t>Peter Lang</a:t>
            </a:r>
            <a:r>
              <a:rPr lang="en-US" dirty="0" smtClean="0">
                <a:solidFill>
                  <a:prstClr val="black"/>
                </a:solidFill>
              </a:rPr>
              <a:t>, Pre Sales Engineer, ABBYY</a:t>
            </a:r>
          </a:p>
          <a:p>
            <a:pPr>
              <a:spcBef>
                <a:spcPts val="800"/>
              </a:spcBef>
              <a:buClr>
                <a:schemeClr val="accent2">
                  <a:lumMod val="75000"/>
                </a:schemeClr>
              </a:buClr>
              <a:buFont typeface="Wingdings" pitchFamily="2" charset="2"/>
              <a:buChar char="q"/>
            </a:pPr>
            <a:r>
              <a:rPr lang="en-US" b="1" dirty="0" smtClean="0">
                <a:solidFill>
                  <a:srgbClr val="638CC9"/>
                </a:solidFill>
              </a:rPr>
              <a:t>Deborah Paul</a:t>
            </a:r>
            <a:r>
              <a:rPr lang="en-US" dirty="0" smtClean="0">
                <a:solidFill>
                  <a:prstClr val="black"/>
                </a:solidFill>
              </a:rPr>
              <a:t>, iDigBio User Services</a:t>
            </a:r>
          </a:p>
          <a:p>
            <a:pPr>
              <a:spcBef>
                <a:spcPts val="800"/>
              </a:spcBef>
              <a:buClr>
                <a:schemeClr val="accent2">
                  <a:lumMod val="75000"/>
                </a:schemeClr>
              </a:buClr>
              <a:buFont typeface="Wingdings" pitchFamily="2" charset="2"/>
              <a:buChar char="q"/>
            </a:pPr>
            <a:r>
              <a:rPr lang="en-US" b="1" dirty="0" smtClean="0">
                <a:solidFill>
                  <a:srgbClr val="638CC9"/>
                </a:solidFill>
              </a:rPr>
              <a:t>Elspeth Haston</a:t>
            </a:r>
            <a:r>
              <a:rPr lang="en-US" dirty="0" smtClean="0">
                <a:solidFill>
                  <a:prstClr val="black"/>
                </a:solidFill>
              </a:rPr>
              <a:t>, Royal Botanic Garden, Edinburgh</a:t>
            </a:r>
          </a:p>
          <a:p>
            <a:pPr>
              <a:spcBef>
                <a:spcPts val="800"/>
              </a:spcBef>
              <a:buClr>
                <a:schemeClr val="accent2">
                  <a:lumMod val="75000"/>
                </a:schemeClr>
              </a:buClr>
              <a:buFont typeface="Wingdings" pitchFamily="2" charset="2"/>
              <a:buChar char="q"/>
            </a:pPr>
            <a:r>
              <a:rPr lang="en-US" b="1" dirty="0" smtClean="0">
                <a:solidFill>
                  <a:srgbClr val="638CC9"/>
                </a:solidFill>
              </a:rPr>
              <a:t>John Mignault</a:t>
            </a:r>
            <a:r>
              <a:rPr lang="en-US" dirty="0" smtClean="0">
                <a:solidFill>
                  <a:prstClr val="black"/>
                </a:solidFill>
              </a:rPr>
              <a:t>, New York Botanical Garden</a:t>
            </a:r>
            <a:endParaRPr lang="en-US" dirty="0">
              <a:solidFill>
                <a:prstClr val="black"/>
              </a:solidFill>
            </a:endParaRPr>
          </a:p>
          <a:p>
            <a:pPr>
              <a:spcBef>
                <a:spcPts val="800"/>
              </a:spcBef>
              <a:buClr>
                <a:schemeClr val="accent2">
                  <a:lumMod val="75000"/>
                </a:schemeClr>
              </a:buClr>
              <a:buFont typeface="Wingdings" pitchFamily="2" charset="2"/>
              <a:buChar char="q"/>
            </a:pPr>
            <a:r>
              <a:rPr lang="en-US" b="1" dirty="0" smtClean="0">
                <a:solidFill>
                  <a:srgbClr val="638CC9"/>
                </a:solidFill>
              </a:rPr>
              <a:t>Anna Saltmarsh</a:t>
            </a:r>
            <a:r>
              <a:rPr lang="en-US" dirty="0" smtClean="0">
                <a:solidFill>
                  <a:prstClr val="black"/>
                </a:solidFill>
              </a:rPr>
              <a:t>, Royal Botanic Gardens, KEW</a:t>
            </a:r>
          </a:p>
          <a:p>
            <a:pPr>
              <a:spcBef>
                <a:spcPts val="800"/>
              </a:spcBef>
              <a:buClr>
                <a:schemeClr val="accent2">
                  <a:lumMod val="75000"/>
                </a:schemeClr>
              </a:buClr>
              <a:buFont typeface="Wingdings" pitchFamily="2" charset="2"/>
              <a:buChar char="q"/>
            </a:pPr>
            <a:r>
              <a:rPr lang="en-US" b="1" dirty="0" err="1" smtClean="0">
                <a:solidFill>
                  <a:srgbClr val="638CC9"/>
                </a:solidFill>
              </a:rPr>
              <a:t>Nahil</a:t>
            </a:r>
            <a:r>
              <a:rPr lang="en-US" b="1" dirty="0" smtClean="0">
                <a:solidFill>
                  <a:srgbClr val="638CC9"/>
                </a:solidFill>
              </a:rPr>
              <a:t> </a:t>
            </a:r>
            <a:r>
              <a:rPr lang="en-US" b="1" dirty="0" err="1" smtClean="0">
                <a:solidFill>
                  <a:srgbClr val="638CC9"/>
                </a:solidFill>
              </a:rPr>
              <a:t>Sobh</a:t>
            </a:r>
            <a:r>
              <a:rPr lang="en-US" dirty="0" smtClean="0">
                <a:solidFill>
                  <a:prstClr val="black"/>
                </a:solidFill>
              </a:rPr>
              <a:t>, Developer, </a:t>
            </a:r>
            <a:r>
              <a:rPr lang="en-US" dirty="0" err="1" smtClean="0">
                <a:solidFill>
                  <a:prstClr val="black"/>
                </a:solidFill>
              </a:rPr>
              <a:t>InvertNet</a:t>
            </a:r>
            <a:endParaRPr lang="en-US" dirty="0" smtClean="0">
              <a:solidFill>
                <a:prstClr val="black"/>
              </a:solidFill>
            </a:endParaRPr>
          </a:p>
          <a:p>
            <a:pPr>
              <a:spcBef>
                <a:spcPts val="800"/>
              </a:spcBef>
              <a:buClr>
                <a:schemeClr val="accent2">
                  <a:lumMod val="75000"/>
                </a:schemeClr>
              </a:buClr>
              <a:buFont typeface="Wingdings" pitchFamily="2" charset="2"/>
              <a:buChar char="q"/>
            </a:pPr>
            <a:r>
              <a:rPr lang="en-US" b="1" dirty="0" smtClean="0">
                <a:solidFill>
                  <a:srgbClr val="638CC9"/>
                </a:solidFill>
              </a:rPr>
              <a:t>Alex Thompson</a:t>
            </a:r>
            <a:r>
              <a:rPr lang="en-US" dirty="0" smtClean="0">
                <a:solidFill>
                  <a:prstClr val="black"/>
                </a:solidFill>
              </a:rPr>
              <a:t>, iDigBio Developer</a:t>
            </a:r>
          </a:p>
          <a:p>
            <a:pPr>
              <a:spcBef>
                <a:spcPts val="800"/>
              </a:spcBef>
              <a:buClr>
                <a:schemeClr val="accent2">
                  <a:lumMod val="75000"/>
                </a:schemeClr>
              </a:buClr>
              <a:buFont typeface="Wingdings" pitchFamily="2" charset="2"/>
              <a:buChar char="q"/>
            </a:pPr>
            <a:r>
              <a:rPr lang="en-US" b="1" dirty="0">
                <a:solidFill>
                  <a:srgbClr val="638CC9"/>
                </a:solidFill>
              </a:rPr>
              <a:t>William </a:t>
            </a:r>
            <a:r>
              <a:rPr lang="en-US" b="1" dirty="0" err="1">
                <a:solidFill>
                  <a:srgbClr val="638CC9"/>
                </a:solidFill>
              </a:rPr>
              <a:t>Ulate</a:t>
            </a:r>
            <a:r>
              <a:rPr lang="en-US" dirty="0">
                <a:solidFill>
                  <a:prstClr val="black"/>
                </a:solidFill>
              </a:rPr>
              <a:t>, Biodiversity Heritage Library (BHL), MOBOT</a:t>
            </a:r>
          </a:p>
          <a:p>
            <a:pPr>
              <a:spcBef>
                <a:spcPts val="800"/>
              </a:spcBef>
              <a:buClr>
                <a:schemeClr val="accent2">
                  <a:lumMod val="75000"/>
                </a:schemeClr>
              </a:buClr>
              <a:buFont typeface="Wingdings" pitchFamily="2" charset="2"/>
              <a:buChar char="q"/>
            </a:pPr>
            <a:r>
              <a:rPr lang="en-US" b="1" dirty="0" smtClean="0">
                <a:solidFill>
                  <a:srgbClr val="638CC9"/>
                </a:solidFill>
              </a:rPr>
              <a:t>Kimberly Watson</a:t>
            </a:r>
            <a:r>
              <a:rPr lang="en-US" dirty="0" smtClean="0">
                <a:solidFill>
                  <a:prstClr val="black"/>
                </a:solidFill>
              </a:rPr>
              <a:t>, Curatorial Assistant, NYBG</a:t>
            </a:r>
          </a:p>
          <a:p>
            <a:pPr>
              <a:spcBef>
                <a:spcPts val="800"/>
              </a:spcBef>
              <a:buClr>
                <a:schemeClr val="accent2">
                  <a:lumMod val="75000"/>
                </a:schemeClr>
              </a:buClr>
              <a:buFont typeface="Wingdings" pitchFamily="2" charset="2"/>
              <a:buChar char="q"/>
            </a:pPr>
            <a:r>
              <a:rPr lang="en-US" b="1" dirty="0" err="1" smtClean="0">
                <a:solidFill>
                  <a:srgbClr val="638CC9"/>
                </a:solidFill>
              </a:rPr>
              <a:t>Qianjin</a:t>
            </a:r>
            <a:r>
              <a:rPr lang="en-US" b="1" dirty="0" smtClean="0">
                <a:solidFill>
                  <a:srgbClr val="638CC9"/>
                </a:solidFill>
              </a:rPr>
              <a:t> </a:t>
            </a:r>
            <a:r>
              <a:rPr lang="en-US" b="1" dirty="0">
                <a:solidFill>
                  <a:srgbClr val="638CC9"/>
                </a:solidFill>
              </a:rPr>
              <a:t>Zhang</a:t>
            </a:r>
            <a:r>
              <a:rPr lang="en-US" dirty="0">
                <a:solidFill>
                  <a:prstClr val="black"/>
                </a:solidFill>
              </a:rPr>
              <a:t>, Graduate Student, University of Arizona</a:t>
            </a:r>
          </a:p>
        </p:txBody>
      </p:sp>
      <p:pic>
        <p:nvPicPr>
          <p:cNvPr id="4" name="Picture 2" descr="https://www.idigbio.org/wiki/images/d/de/IDigBio_Logo_K.png"/>
          <p:cNvPicPr>
            <a:picLocks noChangeAspect="1" noChangeArrowheads="1"/>
          </p:cNvPicPr>
          <p:nvPr/>
        </p:nvPicPr>
        <p:blipFill>
          <a:blip r:embed="rId3" cstate="print"/>
          <a:srcRect/>
          <a:stretch>
            <a:fillRect/>
          </a:stretch>
        </p:blipFill>
        <p:spPr bwMode="auto">
          <a:xfrm>
            <a:off x="6957772" y="2888265"/>
            <a:ext cx="1726851" cy="533400"/>
          </a:xfrm>
          <a:prstGeom prst="rect">
            <a:avLst/>
          </a:prstGeom>
          <a:noFill/>
        </p:spPr>
      </p:pic>
      <p:pic>
        <p:nvPicPr>
          <p:cNvPr id="5" name="Picture 5"/>
          <p:cNvPicPr>
            <a:picLocks noChangeAspect="1" noChangeArrowheads="1"/>
          </p:cNvPicPr>
          <p:nvPr/>
        </p:nvPicPr>
        <p:blipFill>
          <a:blip r:embed="rId4" cstate="print"/>
          <a:srcRect/>
          <a:stretch>
            <a:fillRect/>
          </a:stretch>
        </p:blipFill>
        <p:spPr bwMode="auto">
          <a:xfrm>
            <a:off x="5458647" y="1227907"/>
            <a:ext cx="3257637" cy="359739"/>
          </a:xfrm>
          <a:prstGeom prst="rect">
            <a:avLst/>
          </a:prstGeom>
          <a:noFill/>
          <a:ln w="9525">
            <a:noFill/>
            <a:miter lim="800000"/>
            <a:headEnd/>
            <a:tailEnd/>
          </a:ln>
        </p:spPr>
      </p:pic>
      <p:pic>
        <p:nvPicPr>
          <p:cNvPr id="6" name="Picture 6"/>
          <p:cNvPicPr>
            <a:picLocks noChangeAspect="1" noChangeArrowheads="1"/>
          </p:cNvPicPr>
          <p:nvPr/>
        </p:nvPicPr>
        <p:blipFill>
          <a:blip r:embed="rId5" cstate="print"/>
          <a:srcRect/>
          <a:stretch>
            <a:fillRect/>
          </a:stretch>
        </p:blipFill>
        <p:spPr bwMode="auto">
          <a:xfrm>
            <a:off x="6032863" y="5173100"/>
            <a:ext cx="2667000" cy="541900"/>
          </a:xfrm>
          <a:prstGeom prst="rect">
            <a:avLst/>
          </a:prstGeom>
          <a:noFill/>
          <a:ln w="9525">
            <a:noFill/>
            <a:miter lim="800000"/>
            <a:headEnd/>
            <a:tailEnd/>
          </a:ln>
        </p:spPr>
      </p:pic>
      <p:pic>
        <p:nvPicPr>
          <p:cNvPr id="7" name="Picture 8" descr="http://www.flmnh.ufl.edu/packages/flmnh_theme/themes/flmnh/css/images/xflmnh_logo.png.pagespeed.ic.TBE38Gm2Hy.png"/>
          <p:cNvPicPr>
            <a:picLocks noChangeAspect="1" noChangeArrowheads="1"/>
          </p:cNvPicPr>
          <p:nvPr/>
        </p:nvPicPr>
        <p:blipFill>
          <a:blip r:embed="rId6" cstate="print"/>
          <a:srcRect/>
          <a:stretch>
            <a:fillRect/>
          </a:stretch>
        </p:blipFill>
        <p:spPr bwMode="auto">
          <a:xfrm>
            <a:off x="6308394" y="468085"/>
            <a:ext cx="2397584" cy="318561"/>
          </a:xfrm>
          <a:prstGeom prst="rect">
            <a:avLst/>
          </a:prstGeom>
          <a:noFill/>
        </p:spPr>
      </p:pic>
      <p:pic>
        <p:nvPicPr>
          <p:cNvPr id="8" name="Picture 10" descr="http://www.brit.org/sites/all/themes/brit2/assets/img/plant2planet.png"/>
          <p:cNvPicPr>
            <a:picLocks noChangeAspect="1" noChangeArrowheads="1"/>
          </p:cNvPicPr>
          <p:nvPr/>
        </p:nvPicPr>
        <p:blipFill>
          <a:blip r:embed="rId7" cstate="print"/>
          <a:srcRect/>
          <a:stretch>
            <a:fillRect/>
          </a:stretch>
        </p:blipFill>
        <p:spPr bwMode="auto">
          <a:xfrm>
            <a:off x="5808266" y="1643741"/>
            <a:ext cx="1622323" cy="1197429"/>
          </a:xfrm>
          <a:prstGeom prst="rect">
            <a:avLst/>
          </a:prstGeom>
          <a:noFill/>
        </p:spPr>
      </p:pic>
      <p:pic>
        <p:nvPicPr>
          <p:cNvPr id="9" name="Picture 13" descr="http://t3.gstatic.com/images?q=tbn:ANd9GcQdERpfhAeppvHegzO5O4-_YBdL5yP9L9Wn4kWHqTbW6A1FkDs7"/>
          <p:cNvPicPr>
            <a:picLocks noChangeAspect="1" noChangeArrowheads="1"/>
          </p:cNvPicPr>
          <p:nvPr/>
        </p:nvPicPr>
        <p:blipFill>
          <a:blip r:embed="rId8" cstate="print"/>
          <a:srcRect/>
          <a:stretch>
            <a:fillRect/>
          </a:stretch>
        </p:blipFill>
        <p:spPr bwMode="auto">
          <a:xfrm>
            <a:off x="5386788" y="1676400"/>
            <a:ext cx="874675" cy="842282"/>
          </a:xfrm>
          <a:prstGeom prst="rect">
            <a:avLst/>
          </a:prstGeom>
          <a:noFill/>
        </p:spPr>
      </p:pic>
      <p:pic>
        <p:nvPicPr>
          <p:cNvPr id="11" name="Picture 17" descr="http://t2.gstatic.com/images?q=tbn:ANd9GcSRm3MtZWs2kwU42vVttLtmq4eihas2XCHPWHgc85uic4thITwrGw"/>
          <p:cNvPicPr>
            <a:picLocks noChangeAspect="1" noChangeArrowheads="1"/>
          </p:cNvPicPr>
          <p:nvPr/>
        </p:nvPicPr>
        <p:blipFill>
          <a:blip r:embed="rId9" cstate="print"/>
          <a:srcRect/>
          <a:stretch>
            <a:fillRect/>
          </a:stretch>
        </p:blipFill>
        <p:spPr bwMode="auto">
          <a:xfrm>
            <a:off x="7102175" y="3426550"/>
            <a:ext cx="1638300" cy="819151"/>
          </a:xfrm>
          <a:prstGeom prst="rect">
            <a:avLst/>
          </a:prstGeom>
          <a:noFill/>
        </p:spPr>
      </p:pic>
      <p:pic>
        <p:nvPicPr>
          <p:cNvPr id="13" name="Picture 21" descr="BHL Logo"/>
          <p:cNvPicPr>
            <a:picLocks noChangeAspect="1" noChangeArrowheads="1"/>
          </p:cNvPicPr>
          <p:nvPr/>
        </p:nvPicPr>
        <p:blipFill>
          <a:blip r:embed="rId10" cstate="print"/>
          <a:srcRect/>
          <a:stretch>
            <a:fillRect/>
          </a:stretch>
        </p:blipFill>
        <p:spPr bwMode="auto">
          <a:xfrm>
            <a:off x="6874329" y="1654960"/>
            <a:ext cx="1812471" cy="650632"/>
          </a:xfrm>
          <a:prstGeom prst="rect">
            <a:avLst/>
          </a:prstGeom>
          <a:noFill/>
        </p:spPr>
      </p:pic>
      <p:pic>
        <p:nvPicPr>
          <p:cNvPr id="14" name="Picture 23" descr="http://www.lantra.co.uk/getattachment/3895ae83-3451-4c77-be57-3d8b8430fa29/Royal-Botanic-Gardens,-Kew.aspx?MaxSideSize=200"/>
          <p:cNvPicPr>
            <a:picLocks noChangeAspect="1" noChangeArrowheads="1"/>
          </p:cNvPicPr>
          <p:nvPr/>
        </p:nvPicPr>
        <p:blipFill>
          <a:blip r:embed="rId11" cstate="print"/>
          <a:srcRect/>
          <a:stretch>
            <a:fillRect/>
          </a:stretch>
        </p:blipFill>
        <p:spPr bwMode="auto">
          <a:xfrm>
            <a:off x="5796828" y="3885656"/>
            <a:ext cx="1200509" cy="636270"/>
          </a:xfrm>
          <a:prstGeom prst="rect">
            <a:avLst/>
          </a:prstGeom>
          <a:noFill/>
        </p:spPr>
      </p:pic>
      <p:pic>
        <p:nvPicPr>
          <p:cNvPr id="15" name="Picture 25" descr="Site Logo"/>
          <p:cNvPicPr>
            <a:picLocks noChangeAspect="1" noChangeArrowheads="1"/>
          </p:cNvPicPr>
          <p:nvPr/>
        </p:nvPicPr>
        <p:blipFill>
          <a:blip r:embed="rId12" cstate="print"/>
          <a:srcRect r="53013"/>
          <a:stretch>
            <a:fillRect/>
          </a:stretch>
        </p:blipFill>
        <p:spPr bwMode="auto">
          <a:xfrm>
            <a:off x="5712517" y="4572000"/>
            <a:ext cx="3051694" cy="649503"/>
          </a:xfrm>
          <a:prstGeom prst="rect">
            <a:avLst/>
          </a:prstGeom>
          <a:noFill/>
        </p:spPr>
      </p:pic>
      <p:pic>
        <p:nvPicPr>
          <p:cNvPr id="16" name="Picture 27" descr="Home"/>
          <p:cNvPicPr>
            <a:picLocks noChangeAspect="1" noChangeArrowheads="1"/>
          </p:cNvPicPr>
          <p:nvPr/>
        </p:nvPicPr>
        <p:blipFill>
          <a:blip r:embed="rId13" cstate="print"/>
          <a:srcRect/>
          <a:stretch>
            <a:fillRect/>
          </a:stretch>
        </p:blipFill>
        <p:spPr bwMode="auto">
          <a:xfrm>
            <a:off x="5970815" y="3074126"/>
            <a:ext cx="914400" cy="685800"/>
          </a:xfrm>
          <a:prstGeom prst="rect">
            <a:avLst/>
          </a:prstGeom>
          <a:noFill/>
        </p:spPr>
      </p:pic>
      <p:sp>
        <p:nvSpPr>
          <p:cNvPr id="17" name="TextBox 16"/>
          <p:cNvSpPr txBox="1"/>
          <p:nvPr/>
        </p:nvSpPr>
        <p:spPr>
          <a:xfrm>
            <a:off x="6779622" y="757644"/>
            <a:ext cx="2133600" cy="523220"/>
          </a:xfrm>
          <a:prstGeom prst="rect">
            <a:avLst/>
          </a:prstGeom>
          <a:noFill/>
        </p:spPr>
        <p:txBody>
          <a:bodyPr wrap="square" rtlCol="0">
            <a:spAutoFit/>
          </a:bodyPr>
          <a:lstStyle/>
          <a:p>
            <a:r>
              <a:rPr lang="en-US" sz="2800" dirty="0" err="1" smtClean="0">
                <a:solidFill>
                  <a:schemeClr val="tx1">
                    <a:lumMod val="75000"/>
                    <a:lumOff val="25000"/>
                  </a:schemeClr>
                </a:solidFill>
                <a:latin typeface="Palatino Linotype" pitchFamily="18" charset="0"/>
              </a:rPr>
              <a:t>MaCC</a:t>
            </a:r>
            <a:r>
              <a:rPr lang="en-US" sz="2800" dirty="0" smtClean="0">
                <a:solidFill>
                  <a:schemeClr val="tx1">
                    <a:lumMod val="75000"/>
                    <a:lumOff val="25000"/>
                  </a:schemeClr>
                </a:solidFill>
                <a:latin typeface="Palatino Linotype" pitchFamily="18" charset="0"/>
              </a:rPr>
              <a:t> TCN</a:t>
            </a:r>
            <a:endParaRPr lang="en-US" sz="2800" dirty="0">
              <a:solidFill>
                <a:schemeClr val="tx1">
                  <a:lumMod val="75000"/>
                  <a:lumOff val="25000"/>
                </a:schemeClr>
              </a:solidFill>
              <a:latin typeface="Palatino Linotype" pitchFamily="18" charset="0"/>
            </a:endParaRPr>
          </a:p>
        </p:txBody>
      </p:sp>
      <p:sp>
        <p:nvSpPr>
          <p:cNvPr id="18" name="TextBox 17"/>
          <p:cNvSpPr txBox="1"/>
          <p:nvPr/>
        </p:nvSpPr>
        <p:spPr>
          <a:xfrm>
            <a:off x="7506911" y="2317950"/>
            <a:ext cx="1257300" cy="523220"/>
          </a:xfrm>
          <a:prstGeom prst="rect">
            <a:avLst/>
          </a:prstGeom>
          <a:noFill/>
        </p:spPr>
        <p:txBody>
          <a:bodyPr wrap="square" rtlCol="0">
            <a:spAutoFit/>
          </a:bodyPr>
          <a:lstStyle/>
          <a:p>
            <a:r>
              <a:rPr lang="en-US" sz="2800" dirty="0" smtClean="0">
                <a:solidFill>
                  <a:schemeClr val="tx1">
                    <a:lumMod val="75000"/>
                    <a:lumOff val="25000"/>
                  </a:schemeClr>
                </a:solidFill>
                <a:latin typeface="Palatino Linotype" pitchFamily="18" charset="0"/>
              </a:rPr>
              <a:t>SALIX</a:t>
            </a:r>
            <a:endParaRPr lang="en-US" sz="2800" dirty="0">
              <a:solidFill>
                <a:schemeClr val="tx1">
                  <a:lumMod val="75000"/>
                  <a:lumOff val="25000"/>
                </a:schemeClr>
              </a:solidFill>
              <a:latin typeface="Palatino Linotype" pitchFamily="18" charset="0"/>
            </a:endParaRPr>
          </a:p>
        </p:txBody>
      </p:sp>
      <p:pic>
        <p:nvPicPr>
          <p:cNvPr id="19" name="Picture 19" descr="https://www.idigbio.org/sites/default/files/sites/default/files/invertnet-logo.png"/>
          <p:cNvPicPr>
            <a:picLocks noChangeAspect="1" noChangeArrowheads="1"/>
          </p:cNvPicPr>
          <p:nvPr/>
        </p:nvPicPr>
        <p:blipFill>
          <a:blip r:embed="rId14" cstate="print"/>
          <a:srcRect/>
          <a:stretch>
            <a:fillRect/>
          </a:stretch>
        </p:blipFill>
        <p:spPr bwMode="auto">
          <a:xfrm>
            <a:off x="6607634" y="5715000"/>
            <a:ext cx="2307766" cy="461553"/>
          </a:xfrm>
          <a:prstGeom prst="rect">
            <a:avLst/>
          </a:prstGeom>
          <a:noFill/>
        </p:spPr>
      </p:pic>
      <p:pic>
        <p:nvPicPr>
          <p:cNvPr id="10" name="Picture 15" descr="http://t1.gstatic.com/images?q=tbn:ANd9GcTIH-1u7tQZQ_S1Qm5ZLjvwE4X-hu1Bpltms_q6MT9s5LCvX8Ww"/>
          <p:cNvPicPr>
            <a:picLocks noChangeAspect="1" noChangeArrowheads="1"/>
          </p:cNvPicPr>
          <p:nvPr/>
        </p:nvPicPr>
        <p:blipFill>
          <a:blip r:embed="rId15" cstate="print"/>
          <a:srcRect/>
          <a:stretch>
            <a:fillRect/>
          </a:stretch>
        </p:blipFill>
        <p:spPr bwMode="auto">
          <a:xfrm>
            <a:off x="7396099" y="4241074"/>
            <a:ext cx="1309879" cy="380999"/>
          </a:xfrm>
          <a:prstGeom prst="rect">
            <a:avLst/>
          </a:prstGeom>
          <a:noFill/>
        </p:spPr>
      </p:pic>
    </p:spTree>
    <p:extLst>
      <p:ext uri="{BB962C8B-B14F-4D97-AF65-F5344CB8AC3E}">
        <p14:creationId xmlns:p14="http://schemas.microsoft.com/office/powerpoint/2010/main" val="25255922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p:txBody>
          <a:bodyPr/>
          <a:lstStyle/>
          <a:p>
            <a:endParaRPr lang="en-US" dirty="0"/>
          </a:p>
        </p:txBody>
      </p:sp>
      <p:sp>
        <p:nvSpPr>
          <p:cNvPr id="11" name="Title 10"/>
          <p:cNvSpPr>
            <a:spLocks noGrp="1"/>
          </p:cNvSpPr>
          <p:nvPr>
            <p:ph type="title"/>
          </p:nvPr>
        </p:nvSpPr>
        <p:spPr>
          <a:xfrm>
            <a:off x="457200" y="2514600"/>
            <a:ext cx="8229600" cy="685800"/>
          </a:xfrm>
        </p:spPr>
        <p:txBody>
          <a:bodyPr/>
          <a:lstStyle/>
          <a:p>
            <a:pPr algn="ctr"/>
            <a:r>
              <a:rPr lang="en-US" dirty="0" smtClean="0"/>
              <a:t>Season’s Greetings and Happy Digitizing…</a:t>
            </a:r>
            <a:endParaRPr lang="en-US" dirty="0"/>
          </a:p>
        </p:txBody>
      </p:sp>
      <p:pic>
        <p:nvPicPr>
          <p:cNvPr id="4"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5659505"/>
            <a:ext cx="663575" cy="66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9209" y="5659505"/>
            <a:ext cx="841375" cy="66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19829" y="5638800"/>
            <a:ext cx="663575" cy="66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97647" y="5667482"/>
            <a:ext cx="687387" cy="66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65289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t>Optical Character Recognition</a:t>
            </a:r>
            <a:endParaRPr lang="en-US" dirty="0"/>
          </a:p>
        </p:txBody>
      </p:sp>
      <p:sp>
        <p:nvSpPr>
          <p:cNvPr id="3" name="Content Placeholder 2"/>
          <p:cNvSpPr>
            <a:spLocks noGrp="1"/>
          </p:cNvSpPr>
          <p:nvPr>
            <p:ph idx="1"/>
          </p:nvPr>
        </p:nvSpPr>
        <p:spPr>
          <a:xfrm>
            <a:off x="457200" y="1371600"/>
            <a:ext cx="3581400" cy="5029200"/>
          </a:xfrm>
        </p:spPr>
        <p:txBody>
          <a:bodyPr>
            <a:normAutofit lnSpcReduction="10000"/>
          </a:bodyPr>
          <a:lstStyle/>
          <a:p>
            <a:pPr marL="576072" lvl="1" indent="-457200">
              <a:spcBef>
                <a:spcPts val="0"/>
              </a:spcBef>
              <a:buClr>
                <a:schemeClr val="accent1"/>
              </a:buClr>
              <a:buSzPct val="50000"/>
              <a:buFont typeface="Wingdings" pitchFamily="2" charset="2"/>
              <a:buChar char="q"/>
            </a:pPr>
            <a:r>
              <a:rPr lang="en-US" sz="2800" dirty="0" err="1" smtClean="0"/>
              <a:t>Tesseract</a:t>
            </a:r>
            <a:r>
              <a:rPr lang="en-US" sz="2800" dirty="0" smtClean="0"/>
              <a:t> V3</a:t>
            </a:r>
          </a:p>
          <a:p>
            <a:pPr marL="576072" lvl="1" indent="-457200">
              <a:spcBef>
                <a:spcPts val="0"/>
              </a:spcBef>
              <a:buClr>
                <a:schemeClr val="accent1"/>
              </a:buClr>
              <a:buSzPct val="50000"/>
              <a:buFont typeface="Wingdings" pitchFamily="2" charset="2"/>
              <a:buChar char="q"/>
            </a:pPr>
            <a:r>
              <a:rPr lang="en-US" sz="2800" dirty="0" smtClean="0"/>
              <a:t>Dual cycle</a:t>
            </a:r>
          </a:p>
          <a:p>
            <a:pPr marL="841248" lvl="2" indent="-457200">
              <a:spcBef>
                <a:spcPts val="0"/>
              </a:spcBef>
              <a:buClr>
                <a:schemeClr val="accent1"/>
              </a:buClr>
              <a:buSzPct val="50000"/>
              <a:buFont typeface="Wingdings" pitchFamily="2" charset="2"/>
              <a:buChar char="q"/>
            </a:pPr>
            <a:r>
              <a:rPr lang="en-US" sz="2800" dirty="0" smtClean="0"/>
              <a:t>Automatic </a:t>
            </a:r>
          </a:p>
          <a:p>
            <a:pPr marL="841248" lvl="2" indent="-457200">
              <a:spcBef>
                <a:spcPts val="0"/>
              </a:spcBef>
              <a:buClr>
                <a:schemeClr val="accent1"/>
              </a:buClr>
              <a:buSzPct val="50000"/>
              <a:buFont typeface="Wingdings" pitchFamily="2" charset="2"/>
              <a:buChar char="q"/>
            </a:pPr>
            <a:r>
              <a:rPr lang="en-US" sz="2800" dirty="0" smtClean="0"/>
              <a:t>Manual review</a:t>
            </a:r>
          </a:p>
          <a:p>
            <a:pPr marL="576072" lvl="1" indent="-457200">
              <a:spcBef>
                <a:spcPts val="0"/>
              </a:spcBef>
              <a:buClr>
                <a:schemeClr val="accent1"/>
              </a:buClr>
              <a:buSzPct val="50000"/>
              <a:buFont typeface="Wingdings" pitchFamily="2" charset="2"/>
              <a:buChar char="q"/>
            </a:pPr>
            <a:r>
              <a:rPr lang="en-US" sz="2800" dirty="0" smtClean="0"/>
              <a:t>Expected hurdles</a:t>
            </a:r>
          </a:p>
          <a:p>
            <a:pPr marL="841248" lvl="2" indent="-457200">
              <a:spcBef>
                <a:spcPts val="0"/>
              </a:spcBef>
              <a:buClr>
                <a:schemeClr val="accent1"/>
              </a:buClr>
              <a:buSzPct val="50000"/>
              <a:buFont typeface="Wingdings" pitchFamily="2" charset="2"/>
              <a:buChar char="q"/>
            </a:pPr>
            <a:r>
              <a:rPr lang="en-US" sz="2800" dirty="0" smtClean="0"/>
              <a:t>Handwritten labels</a:t>
            </a:r>
          </a:p>
          <a:p>
            <a:pPr marL="841248" lvl="2" indent="-457200">
              <a:spcBef>
                <a:spcPts val="0"/>
              </a:spcBef>
              <a:buClr>
                <a:schemeClr val="accent1"/>
              </a:buClr>
              <a:buSzPct val="50000"/>
              <a:buFont typeface="Wingdings" pitchFamily="2" charset="2"/>
              <a:buChar char="q"/>
            </a:pPr>
            <a:r>
              <a:rPr lang="en-US" sz="2800" dirty="0" smtClean="0"/>
              <a:t>Old fonts</a:t>
            </a:r>
          </a:p>
          <a:p>
            <a:pPr marL="841248" lvl="2" indent="-457200">
              <a:spcBef>
                <a:spcPts val="0"/>
              </a:spcBef>
              <a:buClr>
                <a:schemeClr val="accent1"/>
              </a:buClr>
              <a:buSzPct val="50000"/>
              <a:buFont typeface="Wingdings" pitchFamily="2" charset="2"/>
              <a:buChar char="q"/>
            </a:pPr>
            <a:r>
              <a:rPr lang="en-US" sz="2800" dirty="0" smtClean="0"/>
              <a:t>Faded labels</a:t>
            </a:r>
          </a:p>
          <a:p>
            <a:pPr marL="841248" lvl="2" indent="-457200">
              <a:spcBef>
                <a:spcPts val="0"/>
              </a:spcBef>
              <a:buClr>
                <a:schemeClr val="accent1"/>
              </a:buClr>
              <a:buSzPct val="50000"/>
              <a:buFont typeface="Wingdings" pitchFamily="2" charset="2"/>
              <a:buChar char="q"/>
            </a:pPr>
            <a:r>
              <a:rPr lang="en-US" sz="2800" dirty="0" smtClean="0"/>
              <a:t>Form labels</a:t>
            </a:r>
          </a:p>
          <a:p>
            <a:pPr marL="576072" lvl="1" indent="-457200">
              <a:spcBef>
                <a:spcPts val="0"/>
              </a:spcBef>
              <a:buClr>
                <a:schemeClr val="accent1"/>
              </a:buClr>
              <a:buSzPct val="50000"/>
              <a:buFont typeface="Wingdings" pitchFamily="2" charset="2"/>
              <a:buChar char="q"/>
            </a:pPr>
            <a:r>
              <a:rPr lang="en-US" sz="2800" dirty="0"/>
              <a:t>Adjustable image </a:t>
            </a:r>
            <a:r>
              <a:rPr lang="en-US" sz="2800" dirty="0" smtClean="0"/>
              <a:t>variables</a:t>
            </a:r>
            <a:endParaRPr lang="en-US" sz="2800" dirty="0"/>
          </a:p>
        </p:txBody>
      </p:sp>
      <p:pic>
        <p:nvPicPr>
          <p:cNvPr id="4" name="Picture 3" descr="C:\Users\Owner\Documents\Symbiota\projects\TCN\workflows\WISC\Images\editted\IMG_0080_S1_bumpy-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039907"/>
            <a:ext cx="4205332" cy="2552637"/>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4343400" y="3630707"/>
            <a:ext cx="4648200" cy="2438400"/>
          </a:xfrm>
          <a:prstGeom prst="rect">
            <a:avLst/>
          </a:prstGeom>
        </p:spPr>
        <p:txBody>
          <a:bodyPr vert="horz" wrap="none" lIns="54864" tIns="91440" rtlCol="0">
            <a:no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0" indent="0">
              <a:buFont typeface="Wingdings 2"/>
              <a:buNone/>
            </a:pPr>
            <a:r>
              <a:rPr lang="en-US" sz="1600" dirty="0" smtClean="0"/>
              <a:t>Â¢_].L.|</a:t>
            </a:r>
            <a:r>
              <a:rPr lang="en-US" sz="1600" dirty="0" err="1" smtClean="0"/>
              <a:t>Â»â</a:t>
            </a:r>
            <a:r>
              <a:rPr lang="en-US" sz="1600" dirty="0" smtClean="0"/>
              <a:t>€˜Â¢ .'</a:t>
            </a:r>
            <a:r>
              <a:rPr lang="en-US" sz="1600" dirty="0" err="1" smtClean="0"/>
              <a:t>Â».f.'._..â</a:t>
            </a:r>
            <a:r>
              <a:rPr lang="en-US" sz="1600" dirty="0" smtClean="0"/>
              <a:t>€˜~,(.J</a:t>
            </a:r>
          </a:p>
          <a:p>
            <a:pPr marL="0" indent="0">
              <a:buFont typeface="Wingdings 2"/>
              <a:buNone/>
            </a:pPr>
            <a:r>
              <a:rPr lang="it-IT" sz="1600" dirty="0" smtClean="0"/>
              <a:t>fin-xâ€˜*\'a:"511z:1 wf .~\:'i/.onli State University</a:t>
            </a:r>
          </a:p>
          <a:p>
            <a:pPr marL="0" indent="0">
              <a:buFont typeface="Wingdings 2"/>
              <a:buNone/>
            </a:pPr>
            <a:r>
              <a:rPr lang="en-US" sz="1600" dirty="0" err="1" smtClean="0"/>
              <a:t>P.â</a:t>
            </a:r>
            <a:r>
              <a:rPr lang="en-US" sz="1600" dirty="0" smtClean="0"/>
              <a:t>€™~.r"~2= ,_. </a:t>
            </a:r>
            <a:r>
              <a:rPr lang="en-US" sz="1600" dirty="0" err="1" smtClean="0"/>
              <a:t>gg</a:t>
            </a:r>
            <a:r>
              <a:rPr lang="en-US" sz="1600" dirty="0" smtClean="0"/>
              <a:t> J:.2 " J*J*" â€ (=:\â€˜-</a:t>
            </a:r>
            <a:r>
              <a:rPr lang="en-US" sz="1600" dirty="0" err="1" smtClean="0"/>
              <a:t>â€œax</a:t>
            </a:r>
            <a:r>
              <a:rPr lang="en-US" sz="1600" dirty="0" smtClean="0"/>
              <a:t> "Â»..'\-12</a:t>
            </a:r>
          </a:p>
          <a:p>
            <a:pPr marL="0" indent="0">
              <a:buFont typeface="Wingdings 2"/>
              <a:buNone/>
            </a:pPr>
            <a:r>
              <a:rPr lang="en-US" sz="1600" dirty="0" smtClean="0"/>
              <a:t>â€˜ </a:t>
            </a:r>
            <a:r>
              <a:rPr lang="en-US" sz="1600" dirty="0" err="1" smtClean="0"/>
              <a:t>â€œ</a:t>
            </a:r>
            <a:r>
              <a:rPr lang="en-US" sz="1600" dirty="0" smtClean="0"/>
              <a:t> "â€˜ ;T~;â€˜~7i?Â»-1_1_\f;&gt;</a:t>
            </a:r>
            <a:r>
              <a:rPr lang="en-US" sz="1600" dirty="0" err="1" smtClean="0"/>
              <a:t>sf</a:t>
            </a:r>
            <a:r>
              <a:rPr lang="en-US" sz="1600" dirty="0" smtClean="0"/>
              <a:t>`;,' ESX</a:t>
            </a:r>
          </a:p>
          <a:p>
            <a:pPr marL="0" indent="0">
              <a:buFont typeface="Wingdings 2"/>
              <a:buNone/>
            </a:pPr>
            <a:r>
              <a:rPr lang="en-US" sz="1600" dirty="0" err="1" smtClean="0"/>
              <a:t>ZÂ»ie+â</a:t>
            </a:r>
            <a:r>
              <a:rPr lang="en-US" sz="1600" dirty="0" smtClean="0"/>
              <a:t>€˜-Â». </a:t>
            </a:r>
            <a:r>
              <a:rPr lang="en-US" sz="1600" dirty="0" err="1" smtClean="0"/>
              <a:t>â€œ</a:t>
            </a:r>
            <a:r>
              <a:rPr lang="en-US" sz="1600" dirty="0" smtClean="0"/>
              <a:t>~'.</a:t>
            </a:r>
            <a:r>
              <a:rPr lang="en-US" sz="1600" dirty="0" err="1" smtClean="0"/>
              <a:t>Â»te</a:t>
            </a:r>
            <a:r>
              <a:rPr lang="en-US" sz="1600" dirty="0" smtClean="0"/>
              <a:t>;~:i_.t&lt;Â» </a:t>
            </a:r>
            <a:r>
              <a:rPr lang="en-US" sz="1600" dirty="0" err="1" smtClean="0"/>
              <a:t>ff`t</a:t>
            </a:r>
            <a:r>
              <a:rPr lang="en-US" sz="1600" dirty="0" smtClean="0"/>
              <a:t>;~f3":.f.â€œ</a:t>
            </a:r>
          </a:p>
          <a:p>
            <a:pPr marL="0" indent="0">
              <a:buFont typeface="Wingdings 2"/>
              <a:buNone/>
            </a:pPr>
            <a:r>
              <a:rPr lang="en-US" sz="1600" dirty="0" smtClean="0"/>
              <a:t>Â» Â»4 xx, ,</a:t>
            </a:r>
          </a:p>
          <a:p>
            <a:pPr marL="0" indent="0">
              <a:buFont typeface="Wingdings 2"/>
              <a:buNone/>
            </a:pPr>
            <a:r>
              <a:rPr lang="en-US" sz="1600" dirty="0" smtClean="0"/>
              <a:t>"""â€˜</a:t>
            </a:r>
            <a:r>
              <a:rPr lang="en-US" sz="1600" dirty="0" err="1" smtClean="0"/>
              <a:t>â€œâ</a:t>
            </a:r>
            <a:r>
              <a:rPr lang="en-US" sz="1600" dirty="0" smtClean="0"/>
              <a:t>€</a:t>
            </a:r>
            <a:r>
              <a:rPr lang="en-US" sz="1600" dirty="0" err="1" smtClean="0"/>
              <a:t>T"â</a:t>
            </a:r>
            <a:r>
              <a:rPr lang="en-US" sz="1600" dirty="0" smtClean="0"/>
              <a:t>€™ &lt;1;-.</a:t>
            </a:r>
            <a:r>
              <a:rPr lang="en-US" sz="1600" dirty="0" err="1" smtClean="0"/>
              <a:t>rs</a:t>
            </a:r>
            <a:r>
              <a:rPr lang="en-US" sz="1600" dirty="0" smtClean="0"/>
              <a:t> f3'a,1.z&gt;.t;;</a:t>
            </a:r>
            <a:r>
              <a:rPr lang="en-US" sz="1600" dirty="0" err="1" smtClean="0"/>
              <a:t>aÂ¢f~rus</a:t>
            </a:r>
            <a:r>
              <a:rPr lang="en-US" sz="1600" dirty="0" smtClean="0"/>
              <a:t> â€™</a:t>
            </a:r>
          </a:p>
          <a:p>
            <a:pPr marL="0" indent="0">
              <a:buFont typeface="Wingdings 2"/>
              <a:buNone/>
            </a:pPr>
            <a:r>
              <a:rPr lang="en-US" sz="1600" dirty="0" smtClean="0"/>
              <a:t>V4 J 'if . </a:t>
            </a:r>
            <a:r>
              <a:rPr lang="en-US" sz="1600" dirty="0" err="1" smtClean="0"/>
              <a:t>rÂ</a:t>
            </a:r>
            <a:r>
              <a:rPr lang="en-US" sz="1600" dirty="0" smtClean="0"/>
              <a:t>°'Â° M '1?nies </a:t>
            </a:r>
            <a:r>
              <a:rPr lang="en-US" sz="1600" dirty="0" err="1" smtClean="0"/>
              <a:t>ivain</a:t>
            </a:r>
            <a:r>
              <a:rPr lang="en-US" sz="1600" dirty="0" smtClean="0"/>
              <a:t>.) </a:t>
            </a:r>
            <a:r>
              <a:rPr lang="en-US" sz="1600" dirty="0" err="1" smtClean="0"/>
              <a:t>Sav</a:t>
            </a:r>
            <a:r>
              <a:rPr lang="en-US" sz="1600" dirty="0" smtClean="0"/>
              <a:t>.</a:t>
            </a:r>
          </a:p>
          <a:p>
            <a:pPr marL="0" indent="0">
              <a:buFont typeface="Wingdings 2"/>
              <a:buNone/>
            </a:pPr>
            <a:r>
              <a:rPr lang="en-US" sz="1600" dirty="0" err="1" smtClean="0"/>
              <a:t>neutal</a:t>
            </a:r>
            <a:r>
              <a:rPr lang="en-US" sz="1600" dirty="0" smtClean="0"/>
              <a:t> Station - " '1 ~</a:t>
            </a:r>
            <a:r>
              <a:rPr lang="en-US" sz="1600" dirty="0" err="1" smtClean="0"/>
              <a:t>Â»r</a:t>
            </a:r>
            <a:r>
              <a:rPr lang="en-US" sz="1600" dirty="0" smtClean="0"/>
              <a:t>';;4-\P ` 1.</a:t>
            </a:r>
          </a:p>
          <a:p>
            <a:pPr marL="0" indent="0">
              <a:buFont typeface="Wingdings 2"/>
              <a:buNone/>
            </a:pPr>
            <a:r>
              <a:rPr lang="en-US" sz="1600" dirty="0" smtClean="0"/>
              <a:t>T11 ./P.. ,J ..-.</a:t>
            </a:r>
          </a:p>
          <a:p>
            <a:pPr marL="0" indent="0">
              <a:buFont typeface="Wingdings 2"/>
              <a:buNone/>
            </a:pPr>
            <a:r>
              <a:rPr lang="en-US" sz="1600" dirty="0" smtClean="0"/>
              <a:t>ELEV.  ' `.</a:t>
            </a:r>
            <a:r>
              <a:rPr lang="en-US" sz="1600" dirty="0" err="1" smtClean="0"/>
              <a:t>fJL</a:t>
            </a:r>
            <a:r>
              <a:rPr lang="en-US" sz="1600" dirty="0" smtClean="0"/>
              <a:t>_\ LATL Q _â€˜ 1 _ </a:t>
            </a:r>
            <a:r>
              <a:rPr lang="en-US" sz="1600" dirty="0" err="1" smtClean="0"/>
              <a:t>Yâ</a:t>
            </a:r>
            <a:r>
              <a:rPr lang="en-US" sz="1600" dirty="0" smtClean="0"/>
              <a:t>€™ DATE</a:t>
            </a:r>
          </a:p>
          <a:p>
            <a:pPr marL="0" indent="0">
              <a:buFont typeface="Wingdings 2"/>
              <a:buNone/>
            </a:pPr>
            <a:r>
              <a:rPr lang="pl-PL" sz="1600" dirty="0" smtClean="0"/>
              <a:t>_ ,. W5. (&gt; f- , -:â€˜; i f&gt;i_T ~~ . A 1:</a:t>
            </a:r>
          </a:p>
          <a:p>
            <a:pPr marL="0" indent="0">
              <a:buFont typeface="Wingdings 2"/>
              <a:buNone/>
            </a:pPr>
            <a:r>
              <a:rPr lang="pt-BR" sz="1600" dirty="0" smtClean="0"/>
              <a:t>Â». v\ .-v Â»~. 4. a xvala 8/27/73</a:t>
            </a:r>
            <a:endParaRPr lang="pt-BR" sz="1600" dirty="0"/>
          </a:p>
        </p:txBody>
      </p:sp>
      <p:pic>
        <p:nvPicPr>
          <p:cNvPr id="6" name="Picture 2" descr="C:\Users\Owner\Documents\Symbiota\projects\TCN\workflows\WISC\Images\editted\IMG_0080_S1_bumpy-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5800" y="963707"/>
            <a:ext cx="4445000" cy="26670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4495800" y="3706907"/>
            <a:ext cx="4114800" cy="3124199"/>
          </a:xfrm>
          <a:prstGeom prst="rect">
            <a:avLst/>
          </a:prstGeom>
          <a:solidFill>
            <a:schemeClr val="bg1"/>
          </a:solidFill>
        </p:spPr>
        <p:txBody>
          <a:bodyPr vert="horz" wrap="none" lIns="54864" tIns="91440" rtlCol="0">
            <a:no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0" indent="0">
              <a:buFont typeface="Wingdings 2"/>
              <a:buNone/>
            </a:pPr>
            <a:r>
              <a:rPr lang="en-US" sz="1600" dirty="0" smtClean="0"/>
              <a:t>PLANTS OF NEW r~1ExIco</a:t>
            </a:r>
          </a:p>
          <a:p>
            <a:pPr marL="0" indent="0">
              <a:buFont typeface="Wingdings 2"/>
              <a:buNone/>
            </a:pPr>
            <a:r>
              <a:rPr lang="en-US" sz="1600" dirty="0" smtClean="0"/>
              <a:t>Herbarium of Arizona State University</a:t>
            </a:r>
          </a:p>
          <a:p>
            <a:pPr marL="0" indent="0">
              <a:buFont typeface="Wingdings 2"/>
              <a:buNone/>
            </a:pPr>
            <a:r>
              <a:rPr lang="en-US" sz="1600" dirty="0" err="1" smtClean="0"/>
              <a:t>Parmelia</a:t>
            </a:r>
            <a:r>
              <a:rPr lang="en-US" sz="1600" dirty="0" smtClean="0"/>
              <a:t> </a:t>
            </a:r>
            <a:r>
              <a:rPr lang="en-US" sz="1600" dirty="0" err="1" smtClean="0"/>
              <a:t>ulophyllodes</a:t>
            </a:r>
            <a:r>
              <a:rPr lang="en-US" sz="1600" dirty="0" smtClean="0"/>
              <a:t> (Vain.) </a:t>
            </a:r>
            <a:r>
              <a:rPr lang="en-US" sz="1600" dirty="0" err="1" smtClean="0"/>
              <a:t>Sav</a:t>
            </a:r>
            <a:r>
              <a:rPr lang="en-US" sz="1600" dirty="0" smtClean="0"/>
              <a:t>.</a:t>
            </a:r>
          </a:p>
          <a:p>
            <a:pPr marL="0" indent="0">
              <a:buFont typeface="Wingdings 2"/>
              <a:buNone/>
            </a:pPr>
            <a:r>
              <a:rPr lang="en-US" sz="1600" dirty="0" smtClean="0"/>
              <a:t>COUNTY  </a:t>
            </a:r>
            <a:r>
              <a:rPr lang="en-US" sz="1600" dirty="0" err="1" smtClean="0"/>
              <a:t>â€œÂ°â</a:t>
            </a:r>
            <a:r>
              <a:rPr lang="en-US" sz="1600" dirty="0" smtClean="0"/>
              <a:t>€</a:t>
            </a:r>
            <a:r>
              <a:rPr lang="en-US" sz="1600" dirty="0" err="1" smtClean="0"/>
              <a:t>â€œâ€œ</a:t>
            </a:r>
            <a:r>
              <a:rPr lang="en-US" sz="1600" dirty="0" smtClean="0"/>
              <a:t> </a:t>
            </a:r>
          </a:p>
          <a:p>
            <a:pPr marL="0" indent="0">
              <a:buFont typeface="Wingdings 2"/>
              <a:buNone/>
            </a:pPr>
            <a:r>
              <a:rPr lang="en-US" sz="1600" dirty="0" err="1" smtClean="0"/>
              <a:t>Joranada</a:t>
            </a:r>
            <a:r>
              <a:rPr lang="en-US" sz="1600" dirty="0" smtClean="0"/>
              <a:t> Experimental Station -</a:t>
            </a:r>
          </a:p>
          <a:p>
            <a:pPr marL="0" indent="0">
              <a:buFont typeface="Wingdings 2"/>
              <a:buNone/>
            </a:pPr>
            <a:r>
              <a:rPr lang="en-US" sz="1600" dirty="0" smtClean="0"/>
              <a:t>New Mexico State University</a:t>
            </a:r>
          </a:p>
          <a:p>
            <a:pPr marL="0" indent="0">
              <a:buFont typeface="Wingdings 2"/>
              <a:buNone/>
            </a:pPr>
            <a:r>
              <a:rPr lang="fi-FI" sz="1600" dirty="0" smtClean="0"/>
              <a:t>"â€œâ€œâ€œ' on Juniperus</a:t>
            </a:r>
          </a:p>
          <a:p>
            <a:pPr marL="0" indent="0">
              <a:buFont typeface="Wingdings 2"/>
              <a:buNone/>
            </a:pPr>
            <a:r>
              <a:rPr lang="en-US" sz="1600" dirty="0" smtClean="0"/>
              <a:t>ELEV. ‘ 4400</a:t>
            </a:r>
          </a:p>
          <a:p>
            <a:pPr marL="0" indent="0">
              <a:buFont typeface="Wingdings 2"/>
              <a:buNone/>
            </a:pPr>
            <a:r>
              <a:rPr lang="en-US" sz="1600" dirty="0" smtClean="0"/>
              <a:t>EEILLEETUR DATE</a:t>
            </a:r>
          </a:p>
          <a:p>
            <a:pPr marL="0" indent="0">
              <a:buFont typeface="Wingdings 2"/>
              <a:buNone/>
            </a:pPr>
            <a:r>
              <a:rPr lang="fr-FR" sz="1600" dirty="0" smtClean="0"/>
              <a:t>DU T. H. Nash #7914 8/27/73</a:t>
            </a:r>
          </a:p>
          <a:p>
            <a:pPr marL="0" indent="0">
              <a:buFont typeface="Wingdings 2"/>
              <a:buNone/>
            </a:pPr>
            <a:r>
              <a:rPr lang="en-US" sz="1600" dirty="0" smtClean="0"/>
              <a:t>T. H. N.</a:t>
            </a:r>
          </a:p>
          <a:p>
            <a:pPr marL="0" indent="0">
              <a:buFont typeface="Wingdings 2"/>
              <a:buNone/>
            </a:pPr>
            <a:endParaRPr lang="en-US" sz="1600" dirty="0"/>
          </a:p>
        </p:txBody>
      </p:sp>
      <p:sp>
        <p:nvSpPr>
          <p:cNvPr id="8" name="TextBox 7"/>
          <p:cNvSpPr txBox="1"/>
          <p:nvPr/>
        </p:nvSpPr>
        <p:spPr>
          <a:xfrm>
            <a:off x="228600" y="6516469"/>
            <a:ext cx="4495800" cy="646331"/>
          </a:xfrm>
          <a:prstGeom prst="rect">
            <a:avLst/>
          </a:prstGeom>
          <a:noFill/>
        </p:spPr>
        <p:txBody>
          <a:bodyPr wrap="square" rtlCol="0">
            <a:spAutoFit/>
          </a:bodyPr>
          <a:lstStyle/>
          <a:p>
            <a:r>
              <a:rPr lang="en-US" dirty="0" smtClean="0"/>
              <a:t>from: Edward </a:t>
            </a:r>
            <a:r>
              <a:rPr lang="en-US" dirty="0"/>
              <a:t>Gilbert, Symbiota Developer</a:t>
            </a:r>
          </a:p>
          <a:p>
            <a:endParaRPr lang="en-US" dirty="0"/>
          </a:p>
        </p:txBody>
      </p:sp>
    </p:spTree>
    <p:extLst>
      <p:ext uri="{BB962C8B-B14F-4D97-AF65-F5344CB8AC3E}">
        <p14:creationId xmlns:p14="http://schemas.microsoft.com/office/powerpoint/2010/main" val="2330818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1" nodeType="clickEffect">
                                  <p:stCondLst>
                                    <p:cond delay="0"/>
                                  </p:stCondLst>
                                  <p:childTnLst>
                                    <p:anim calcmode="lin" valueType="num">
                                      <p:cBhvr additive="base">
                                        <p:cTn id="16" dur="500"/>
                                        <p:tgtEl>
                                          <p:spTgt spid="5"/>
                                        </p:tgtEl>
                                        <p:attrNameLst>
                                          <p:attrName>ppt_x</p:attrName>
                                        </p:attrNameLst>
                                      </p:cBhvr>
                                      <p:tavLst>
                                        <p:tav tm="0">
                                          <p:val>
                                            <p:strVal val="ppt_x"/>
                                          </p:val>
                                        </p:tav>
                                        <p:tav tm="100000">
                                          <p:val>
                                            <p:strVal val="ppt_x"/>
                                          </p:val>
                                        </p:tav>
                                      </p:tavLst>
                                    </p:anim>
                                    <p:anim calcmode="lin" valueType="num">
                                      <p:cBhvr additive="base">
                                        <p:cTn id="17" dur="500"/>
                                        <p:tgtEl>
                                          <p:spTgt spid="5"/>
                                        </p:tgtEl>
                                        <p:attrNameLst>
                                          <p:attrName>ppt_y</p:attrName>
                                        </p:attrNameLst>
                                      </p:cBhvr>
                                      <p:tavLst>
                                        <p:tav tm="0">
                                          <p:val>
                                            <p:strVal val="ppt_y"/>
                                          </p:val>
                                        </p:tav>
                                        <p:tav tm="100000">
                                          <p:val>
                                            <p:strVal val="1+ppt_h/2"/>
                                          </p:val>
                                        </p:tav>
                                      </p:tavLst>
                                    </p:anim>
                                    <p:set>
                                      <p:cBhvr>
                                        <p:cTn id="18" dur="1" fill="hold">
                                          <p:stCondLst>
                                            <p:cond delay="499"/>
                                          </p:stCondLst>
                                        </p:cTn>
                                        <p:tgtEl>
                                          <p:spTgt spid="5"/>
                                        </p:tgtEl>
                                        <p:attrNameLst>
                                          <p:attrName>style.visibility</p:attrName>
                                        </p:attrNameLst>
                                      </p:cBhvr>
                                      <p:to>
                                        <p:strVal val="hidden"/>
                                      </p:to>
                                    </p:set>
                                  </p:childTnLst>
                                </p:cTn>
                              </p:par>
                              <p:par>
                                <p:cTn id="19" presetID="42" presetClass="path" presetSubtype="0" accel="50000" decel="50000" fill="hold" nodeType="withEffect">
                                  <p:stCondLst>
                                    <p:cond delay="0"/>
                                  </p:stCondLst>
                                  <p:childTnLst>
                                    <p:animMotion origin="layout" path="M -1.11111E-6 3.57077E-6 L 0.00347 0.3913 " pathEditMode="relative" rAng="0" ptsTypes="AA">
                                      <p:cBhvr>
                                        <p:cTn id="20" dur="2000" fill="hold"/>
                                        <p:tgtEl>
                                          <p:spTgt spid="4"/>
                                        </p:tgtEl>
                                        <p:attrNameLst>
                                          <p:attrName>ppt_x</p:attrName>
                                          <p:attrName>ppt_y</p:attrName>
                                        </p:attrNameLst>
                                      </p:cBhvr>
                                      <p:rCtr x="174" y="19565"/>
                                    </p:animMotion>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nodeType="clickEffect">
                                  <p:stCondLst>
                                    <p:cond delay="0"/>
                                  </p:stCondLst>
                                  <p:childTnLst>
                                    <p:anim calcmode="lin" valueType="num">
                                      <p:cBhvr additive="base">
                                        <p:cTn id="28" dur="500"/>
                                        <p:tgtEl>
                                          <p:spTgt spid="4"/>
                                        </p:tgtEl>
                                        <p:attrNameLst>
                                          <p:attrName>ppt_x</p:attrName>
                                        </p:attrNameLst>
                                      </p:cBhvr>
                                      <p:tavLst>
                                        <p:tav tm="0">
                                          <p:val>
                                            <p:strVal val="ppt_x"/>
                                          </p:val>
                                        </p:tav>
                                        <p:tav tm="100000">
                                          <p:val>
                                            <p:strVal val="ppt_x"/>
                                          </p:val>
                                        </p:tav>
                                      </p:tavLst>
                                    </p:anim>
                                    <p:anim calcmode="lin" valueType="num">
                                      <p:cBhvr additive="base">
                                        <p:cTn id="29" dur="500"/>
                                        <p:tgtEl>
                                          <p:spTgt spid="4"/>
                                        </p:tgtEl>
                                        <p:attrNameLst>
                                          <p:attrName>ppt_y</p:attrName>
                                        </p:attrNameLst>
                                      </p:cBhvr>
                                      <p:tavLst>
                                        <p:tav tm="0">
                                          <p:val>
                                            <p:strVal val="ppt_y"/>
                                          </p:val>
                                        </p:tav>
                                        <p:tav tm="100000">
                                          <p:val>
                                            <p:strVal val="1+ppt_h/2"/>
                                          </p:val>
                                        </p:tav>
                                      </p:tavLst>
                                    </p:anim>
                                    <p:set>
                                      <p:cBhvr>
                                        <p:cTn id="30" dur="1" fill="hold">
                                          <p:stCondLst>
                                            <p:cond delay="499"/>
                                          </p:stCondLst>
                                        </p:cTn>
                                        <p:tgtEl>
                                          <p:spTgt spid="4"/>
                                        </p:tgtEl>
                                        <p:attrNameLst>
                                          <p:attrName>style.visibility</p:attrName>
                                        </p:attrNameLst>
                                      </p:cBhvr>
                                      <p:to>
                                        <p:strVal val="hidden"/>
                                      </p:to>
                                    </p:se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r"/>
            <a:r>
              <a:rPr lang="en-US" dirty="0" smtClean="0"/>
              <a:t>Minimal Data Capture</a:t>
            </a:r>
            <a:endParaRPr lang="en-US" dirty="0"/>
          </a:p>
        </p:txBody>
      </p:sp>
      <p:sp>
        <p:nvSpPr>
          <p:cNvPr id="5" name="Content Placeholder 4"/>
          <p:cNvSpPr>
            <a:spLocks noGrp="1"/>
          </p:cNvSpPr>
          <p:nvPr>
            <p:ph idx="1"/>
          </p:nvPr>
        </p:nvSpPr>
        <p:spPr>
          <a:xfrm>
            <a:off x="4724400" y="1524000"/>
            <a:ext cx="3775352" cy="4724399"/>
          </a:xfrm>
        </p:spPr>
        <p:txBody>
          <a:bodyPr/>
          <a:lstStyle/>
          <a:p>
            <a:r>
              <a:rPr lang="en-US" sz="2000" dirty="0" smtClean="0"/>
              <a:t>“filed as” name</a:t>
            </a:r>
          </a:p>
          <a:p>
            <a:r>
              <a:rPr lang="en-US" sz="2000" dirty="0"/>
              <a:t>higher </a:t>
            </a:r>
            <a:r>
              <a:rPr lang="en-US" sz="2000" dirty="0" smtClean="0"/>
              <a:t>geography</a:t>
            </a:r>
          </a:p>
          <a:p>
            <a:r>
              <a:rPr lang="en-US" sz="2000" dirty="0" smtClean="0"/>
              <a:t>barcode</a:t>
            </a:r>
          </a:p>
          <a:p>
            <a:r>
              <a:rPr lang="en-US" sz="2000" dirty="0" smtClean="0"/>
              <a:t>image</a:t>
            </a:r>
          </a:p>
          <a:p>
            <a:endParaRPr lang="en-US" sz="2000" dirty="0"/>
          </a:p>
          <a:p>
            <a:r>
              <a:rPr lang="en-US" sz="2000" dirty="0" smtClean="0"/>
              <a:t>all sheets in folder get the same initial data</a:t>
            </a:r>
          </a:p>
          <a:p>
            <a:r>
              <a:rPr lang="en-US" sz="2000" dirty="0" smtClean="0"/>
              <a:t>only the barcode differs</a:t>
            </a:r>
          </a:p>
          <a:p>
            <a:pPr marL="0" indent="0">
              <a:buNone/>
            </a:pPr>
            <a:endParaRPr lang="en-US" dirty="0"/>
          </a:p>
        </p:txBody>
      </p:sp>
      <p:sp>
        <p:nvSpPr>
          <p:cNvPr id="7" name="TextBox 6"/>
          <p:cNvSpPr txBox="1"/>
          <p:nvPr/>
        </p:nvSpPr>
        <p:spPr>
          <a:xfrm>
            <a:off x="457200" y="6477000"/>
            <a:ext cx="7239000" cy="338554"/>
          </a:xfrm>
          <a:prstGeom prst="rect">
            <a:avLst/>
          </a:prstGeom>
          <a:noFill/>
        </p:spPr>
        <p:txBody>
          <a:bodyPr wrap="square" rtlCol="0">
            <a:spAutoFit/>
          </a:bodyPr>
          <a:lstStyle/>
          <a:p>
            <a:r>
              <a:rPr lang="en-US" sz="1600" u="sng" dirty="0">
                <a:hlinkClick r:id="rId3" tooltip="Biological collection data capture"/>
              </a:rPr>
              <a:t>Biological collection data capture: a rapid approach using curatorial data</a:t>
            </a:r>
            <a:endParaRPr lang="en-US" sz="1600" u="sng" dirty="0"/>
          </a:p>
        </p:txBody>
      </p:sp>
      <p:grpSp>
        <p:nvGrpSpPr>
          <p:cNvPr id="12" name="Group 11"/>
          <p:cNvGrpSpPr/>
          <p:nvPr/>
        </p:nvGrpSpPr>
        <p:grpSpPr>
          <a:xfrm>
            <a:off x="457200" y="528808"/>
            <a:ext cx="1551284" cy="1828800"/>
            <a:chOff x="533400" y="1335020"/>
            <a:chExt cx="4232422" cy="4989580"/>
          </a:xfrm>
        </p:grpSpPr>
        <p:pic>
          <p:nvPicPr>
            <p:cNvPr id="13" name="Picture 5" descr="C:\Users\dpaul\Desktop\VqnFuTpn.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1335020"/>
              <a:ext cx="4232422" cy="498958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4" name="Rectangle 13"/>
            <p:cNvSpPr/>
            <p:nvPr/>
          </p:nvSpPr>
          <p:spPr>
            <a:xfrm>
              <a:off x="3227355" y="5475472"/>
              <a:ext cx="1488505" cy="801503"/>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3663" y="2493966"/>
            <a:ext cx="1537537" cy="182880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 y="4419600"/>
            <a:ext cx="1538426" cy="182880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ight Arrow 7"/>
          <p:cNvSpPr/>
          <p:nvPr/>
        </p:nvSpPr>
        <p:spPr>
          <a:xfrm rot="992158">
            <a:off x="3064953" y="254211"/>
            <a:ext cx="990600"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Trend</a:t>
            </a:r>
            <a:endParaRPr lang="en-US" dirty="0"/>
          </a:p>
        </p:txBody>
      </p:sp>
      <p:cxnSp>
        <p:nvCxnSpPr>
          <p:cNvPr id="16" name="Straight Connector 15"/>
          <p:cNvCxnSpPr/>
          <p:nvPr/>
        </p:nvCxnSpPr>
        <p:spPr>
          <a:xfrm>
            <a:off x="2209800" y="528808"/>
            <a:ext cx="0" cy="5719592"/>
          </a:xfrm>
          <a:prstGeom prst="line">
            <a:avLst/>
          </a:prstGeom>
          <a:ln w="22225"/>
        </p:spPr>
        <p:style>
          <a:lnRef idx="1">
            <a:schemeClr val="accent1"/>
          </a:lnRef>
          <a:fillRef idx="0">
            <a:schemeClr val="accent1"/>
          </a:fillRef>
          <a:effectRef idx="0">
            <a:schemeClr val="accent1"/>
          </a:effectRef>
          <a:fontRef idx="minor">
            <a:schemeClr val="tx1"/>
          </a:fontRef>
        </p:style>
      </p:cxnSp>
      <p:pic>
        <p:nvPicPr>
          <p:cNvPr id="2055"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76037" y="1600200"/>
            <a:ext cx="1410163" cy="1880218"/>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9" name="Picture 11" descr="C:\Users\dpaul\AppData\Local\Temp\SNAGHTMLb04a8a.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48400" y="4627144"/>
            <a:ext cx="2419350" cy="1657351"/>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2611498" y="3719376"/>
            <a:ext cx="2282626" cy="2251424"/>
            <a:chOff x="2611498" y="3719376"/>
            <a:chExt cx="2282626" cy="2251424"/>
          </a:xfrm>
        </p:grpSpPr>
        <p:grpSp>
          <p:nvGrpSpPr>
            <p:cNvPr id="20" name="Group 19"/>
            <p:cNvGrpSpPr/>
            <p:nvPr/>
          </p:nvGrpSpPr>
          <p:grpSpPr>
            <a:xfrm>
              <a:off x="2611498" y="3719376"/>
              <a:ext cx="2282626" cy="2251424"/>
              <a:chOff x="2611498" y="3719376"/>
              <a:chExt cx="2282626" cy="2251424"/>
            </a:xfrm>
          </p:grpSpPr>
          <p:sp>
            <p:nvSpPr>
              <p:cNvPr id="26" name="Rectangle 25"/>
              <p:cNvSpPr/>
              <p:nvPr/>
            </p:nvSpPr>
            <p:spPr>
              <a:xfrm rot="21055490">
                <a:off x="2650529" y="3790563"/>
                <a:ext cx="1760545" cy="2180237"/>
              </a:xfrm>
              <a:custGeom>
                <a:avLst/>
                <a:gdLst>
                  <a:gd name="connsiteX0" fmla="*/ 0 w 1723142"/>
                  <a:gd name="connsiteY0" fmla="*/ 0 h 2180237"/>
                  <a:gd name="connsiteX1" fmla="*/ 1723142 w 1723142"/>
                  <a:gd name="connsiteY1" fmla="*/ 0 h 2180237"/>
                  <a:gd name="connsiteX2" fmla="*/ 1723142 w 1723142"/>
                  <a:gd name="connsiteY2" fmla="*/ 2180237 h 2180237"/>
                  <a:gd name="connsiteX3" fmla="*/ 0 w 1723142"/>
                  <a:gd name="connsiteY3" fmla="*/ 2180237 h 2180237"/>
                  <a:gd name="connsiteX4" fmla="*/ 0 w 1723142"/>
                  <a:gd name="connsiteY4" fmla="*/ 0 h 2180237"/>
                  <a:gd name="connsiteX0" fmla="*/ 37403 w 1760545"/>
                  <a:gd name="connsiteY0" fmla="*/ 0 h 2180237"/>
                  <a:gd name="connsiteX1" fmla="*/ 1760545 w 1760545"/>
                  <a:gd name="connsiteY1" fmla="*/ 0 h 2180237"/>
                  <a:gd name="connsiteX2" fmla="*/ 1760545 w 1760545"/>
                  <a:gd name="connsiteY2" fmla="*/ 2180237 h 2180237"/>
                  <a:gd name="connsiteX3" fmla="*/ 0 w 1760545"/>
                  <a:gd name="connsiteY3" fmla="*/ 2109281 h 2180237"/>
                  <a:gd name="connsiteX4" fmla="*/ 37403 w 1760545"/>
                  <a:gd name="connsiteY4" fmla="*/ 0 h 2180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0545" h="2180237">
                    <a:moveTo>
                      <a:pt x="37403" y="0"/>
                    </a:moveTo>
                    <a:lnTo>
                      <a:pt x="1760545" y="0"/>
                    </a:lnTo>
                    <a:lnTo>
                      <a:pt x="1760545" y="2180237"/>
                    </a:lnTo>
                    <a:lnTo>
                      <a:pt x="0" y="2109281"/>
                    </a:lnTo>
                    <a:lnTo>
                      <a:pt x="37403" y="0"/>
                    </a:lnTo>
                    <a:close/>
                  </a:path>
                </a:pathLst>
              </a:cu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21055490">
                <a:off x="2611498" y="3719376"/>
                <a:ext cx="1723142" cy="218023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rot="21041902">
                <a:off x="2989124" y="5422741"/>
                <a:ext cx="1905000" cy="369332"/>
              </a:xfrm>
              <a:prstGeom prst="rect">
                <a:avLst/>
              </a:prstGeom>
              <a:noFill/>
            </p:spPr>
            <p:txBody>
              <a:bodyPr wrap="square" rtlCol="0">
                <a:spAutoFit/>
              </a:bodyPr>
              <a:lstStyle/>
              <a:p>
                <a:r>
                  <a:rPr lang="en-US" dirty="0" smtClean="0">
                    <a:solidFill>
                      <a:srgbClr val="C00000"/>
                    </a:solidFill>
                  </a:rPr>
                  <a:t>filed as </a:t>
                </a:r>
                <a:r>
                  <a:rPr lang="en-US" dirty="0" smtClean="0"/>
                  <a:t>name</a:t>
                </a:r>
                <a:endParaRPr lang="en-US" dirty="0"/>
              </a:p>
            </p:txBody>
          </p:sp>
        </p:grpSp>
        <p:pic>
          <p:nvPicPr>
            <p:cNvPr id="1026"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0972548" flipV="1">
              <a:off x="3618367" y="5223412"/>
              <a:ext cx="646514" cy="221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092115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0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457200" y="838200"/>
            <a:ext cx="8291489" cy="5533438"/>
            <a:chOff x="-1161795" y="2529840"/>
            <a:chExt cx="9006072" cy="5736850"/>
          </a:xfrm>
        </p:grpSpPr>
        <p:pic>
          <p:nvPicPr>
            <p:cNvPr id="5" name="Picture 3" descr="C:\Users\Owner\Documents\Symbiota\Conferences\TCN\HUB\screenshots\OccEditor.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5" r="35664" b="34322"/>
            <a:stretch/>
          </p:blipFill>
          <p:spPr bwMode="auto">
            <a:xfrm>
              <a:off x="-1161795" y="2529840"/>
              <a:ext cx="9006072" cy="5736850"/>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a:xfrm>
              <a:off x="-990600" y="3733800"/>
              <a:ext cx="12192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1600200" y="1213585"/>
            <a:ext cx="5487332" cy="5212080"/>
            <a:chOff x="1600200" y="1213585"/>
            <a:chExt cx="5487332" cy="5212080"/>
          </a:xfrm>
        </p:grpSpPr>
        <p:pic>
          <p:nvPicPr>
            <p:cNvPr id="4" name="Picture 3" descr="C:\Users\Owner\Documents\Symbiota\Conferences\TCN\HUB\screenshots\OccEditor.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53000"/>
                      </a14:imgEffect>
                      <a14:imgEffect>
                        <a14:brightnessContrast bright="-5000" contrast="20000"/>
                      </a14:imgEffect>
                    </a14:imgLayer>
                  </a14:imgProps>
                </a:ext>
                <a:ext uri="{28A0092B-C50C-407E-A947-70E740481C1C}">
                  <a14:useLocalDpi xmlns:a14="http://schemas.microsoft.com/office/drawing/2010/main" val="0"/>
                </a:ext>
              </a:extLst>
            </a:blip>
            <a:srcRect l="64891" t="3134" r="1151" b="45176"/>
            <a:stretch/>
          </p:blipFill>
          <p:spPr bwMode="auto">
            <a:xfrm>
              <a:off x="1600200" y="1213585"/>
              <a:ext cx="5487332" cy="5212080"/>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p:cNvSpPr/>
            <p:nvPr/>
          </p:nvSpPr>
          <p:spPr>
            <a:xfrm>
              <a:off x="5029581" y="4876800"/>
              <a:ext cx="1751838" cy="11064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p:cNvGrpSpPr/>
          <p:nvPr/>
        </p:nvGrpSpPr>
        <p:grpSpPr>
          <a:xfrm>
            <a:off x="609600" y="1286435"/>
            <a:ext cx="7924800" cy="5008492"/>
            <a:chOff x="5758094" y="1735512"/>
            <a:chExt cx="8286937" cy="5152968"/>
          </a:xfrm>
        </p:grpSpPr>
        <p:pic>
          <p:nvPicPr>
            <p:cNvPr id="6" name="Picture 5" descr="C:\Users\Owner\Documents\Symbiota\Conferences\TCN\HUB\screenshots\OccEditor.jpg"/>
            <p:cNvPicPr>
              <a:picLocks noChangeAspect="1" noChangeArrowheads="1"/>
            </p:cNvPicPr>
            <p:nvPr/>
          </p:nvPicPr>
          <p:blipFill rotWithShape="1">
            <a:blip r:embed="rId5" cstate="print">
              <a:extLst>
                <a:ext uri="{BEBA8EAE-BF5A-486C-A8C5-ECC9F3942E4B}">
                  <a14:imgProps xmlns:a14="http://schemas.microsoft.com/office/drawing/2010/main">
                    <a14:imgLayer r:embed="rId4">
                      <a14:imgEffect>
                        <a14:sharpenSoften amount="30000"/>
                      </a14:imgEffect>
                    </a14:imgLayer>
                  </a14:imgProps>
                </a:ext>
                <a:ext uri="{28A0092B-C50C-407E-A947-70E740481C1C}">
                  <a14:useLocalDpi xmlns:a14="http://schemas.microsoft.com/office/drawing/2010/main" val="0"/>
                </a:ext>
              </a:extLst>
            </a:blip>
            <a:srcRect l="64000" t="57374" r="1000" b="7326"/>
            <a:stretch/>
          </p:blipFill>
          <p:spPr bwMode="auto">
            <a:xfrm>
              <a:off x="5758094" y="1735512"/>
              <a:ext cx="8286937" cy="5152968"/>
            </a:xfrm>
            <a:prstGeom prst="rect">
              <a:avLst/>
            </a:prstGeom>
            <a:noFill/>
            <a:extLst>
              <a:ext uri="{909E8E84-426E-40DD-AFC4-6F175D3DCCD1}">
                <a14:hiddenFill xmlns:a14="http://schemas.microsoft.com/office/drawing/2010/main">
                  <a:solidFill>
                    <a:srgbClr val="FFFFFF"/>
                  </a:solidFill>
                </a14:hiddenFill>
              </a:ext>
            </a:extLst>
          </p:spPr>
        </p:pic>
        <p:sp>
          <p:nvSpPr>
            <p:cNvPr id="10" name="Oval 9"/>
            <p:cNvSpPr/>
            <p:nvPr/>
          </p:nvSpPr>
          <p:spPr>
            <a:xfrm>
              <a:off x="6019800" y="6050280"/>
              <a:ext cx="1676400" cy="838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2" descr="Site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41675" y="152400"/>
            <a:ext cx="7143750" cy="71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291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685800"/>
          </a:xfrm>
        </p:spPr>
        <p:txBody>
          <a:bodyPr>
            <a:normAutofit fontScale="90000"/>
          </a:bodyPr>
          <a:lstStyle/>
          <a:p>
            <a:r>
              <a:rPr lang="en-US" sz="3100" dirty="0"/>
              <a:t>The herbaria at the </a:t>
            </a:r>
            <a:r>
              <a:rPr lang="en-US" sz="3100" b="1" dirty="0">
                <a:solidFill>
                  <a:srgbClr val="92D050"/>
                </a:solidFill>
                <a:effectLst>
                  <a:outerShdw blurRad="38100" dist="38100" dir="2700000" algn="tl">
                    <a:srgbClr val="000000">
                      <a:alpha val="43137"/>
                    </a:srgbClr>
                  </a:outerShdw>
                </a:effectLst>
              </a:rPr>
              <a:t>Royal Botanic Garden Edinburgh (RBGE) </a:t>
            </a:r>
            <a:r>
              <a:rPr lang="en-US" sz="3100" dirty="0"/>
              <a:t>and </a:t>
            </a:r>
            <a:r>
              <a:rPr lang="en-US" sz="3100" b="1" dirty="0">
                <a:solidFill>
                  <a:srgbClr val="92D050"/>
                </a:solidFill>
                <a:effectLst>
                  <a:outerShdw blurRad="38100" dist="38100" dir="2700000" algn="tl">
                    <a:srgbClr val="000000">
                      <a:alpha val="43137"/>
                    </a:srgbClr>
                  </a:outerShdw>
                </a:effectLst>
              </a:rPr>
              <a:t>The New York Botanical </a:t>
            </a:r>
            <a:r>
              <a:rPr lang="en-US" sz="3100" b="1" dirty="0" smtClean="0">
                <a:solidFill>
                  <a:srgbClr val="92D050"/>
                </a:solidFill>
                <a:effectLst>
                  <a:outerShdw blurRad="38100" dist="38100" dir="2700000" algn="tl">
                    <a:srgbClr val="000000">
                      <a:alpha val="43137"/>
                    </a:srgbClr>
                  </a:outerShdw>
                </a:effectLst>
              </a:rPr>
              <a:t>Garden (</a:t>
            </a:r>
            <a:r>
              <a:rPr lang="en-US" sz="3100" b="1" dirty="0">
                <a:solidFill>
                  <a:srgbClr val="92D050"/>
                </a:solidFill>
                <a:effectLst>
                  <a:outerShdw blurRad="38100" dist="38100" dir="2700000" algn="tl">
                    <a:srgbClr val="000000">
                      <a:alpha val="43137"/>
                    </a:srgbClr>
                  </a:outerShdw>
                </a:effectLst>
              </a:rPr>
              <a:t>NY) </a:t>
            </a:r>
            <a:r>
              <a:rPr lang="en-US" sz="3100" dirty="0"/>
              <a:t>use a </a:t>
            </a:r>
            <a:r>
              <a:rPr lang="en-US" sz="3100" dirty="0" smtClean="0"/>
              <a:t>similar recently </a:t>
            </a:r>
            <a:r>
              <a:rPr lang="en-US" sz="3100" dirty="0"/>
              <a:t>developed workflow</a:t>
            </a:r>
            <a:r>
              <a:rPr lang="en-US" sz="3100" dirty="0" smtClean="0"/>
              <a:t>:</a:t>
            </a:r>
            <a:endParaRPr lang="en-US" dirty="0"/>
          </a:p>
        </p:txBody>
      </p:sp>
      <p:sp>
        <p:nvSpPr>
          <p:cNvPr id="3" name="Content Placeholder 2"/>
          <p:cNvSpPr>
            <a:spLocks noGrp="1"/>
          </p:cNvSpPr>
          <p:nvPr>
            <p:ph idx="1"/>
          </p:nvPr>
        </p:nvSpPr>
        <p:spPr>
          <a:xfrm>
            <a:off x="457200" y="1905000"/>
            <a:ext cx="8229600" cy="4953000"/>
          </a:xfrm>
        </p:spPr>
        <p:txBody>
          <a:bodyPr/>
          <a:lstStyle/>
          <a:p>
            <a:pPr marL="514350" indent="-514350">
              <a:buClr>
                <a:srgbClr val="0070C0"/>
              </a:buClr>
              <a:buFont typeface="+mj-lt"/>
              <a:buAutoNum type="arabicPeriod"/>
            </a:pPr>
            <a:r>
              <a:rPr lang="en-US" sz="2400" dirty="0" smtClean="0"/>
              <a:t>Capture </a:t>
            </a:r>
            <a:r>
              <a:rPr lang="en-US" sz="2400" b="1" dirty="0">
                <a:solidFill>
                  <a:srgbClr val="92D050"/>
                </a:solidFill>
                <a:effectLst>
                  <a:outerShdw blurRad="38100" dist="38100" dir="2700000" algn="tl">
                    <a:srgbClr val="000000">
                      <a:alpha val="43137"/>
                    </a:srgbClr>
                  </a:outerShdw>
                </a:effectLst>
              </a:rPr>
              <a:t>minimal data </a:t>
            </a:r>
            <a:r>
              <a:rPr lang="en-US" sz="2400" dirty="0"/>
              <a:t>for each </a:t>
            </a:r>
            <a:r>
              <a:rPr lang="en-US" sz="2400" dirty="0" smtClean="0"/>
              <a:t>specimen</a:t>
            </a:r>
          </a:p>
          <a:p>
            <a:pPr marL="880110" lvl="1" indent="-514350">
              <a:buClr>
                <a:srgbClr val="0070C0"/>
              </a:buClr>
              <a:buFont typeface="Wingdings" pitchFamily="2" charset="2"/>
              <a:buChar char="v"/>
            </a:pPr>
            <a:r>
              <a:rPr lang="en-US" sz="2200" dirty="0" smtClean="0"/>
              <a:t>(e.g</a:t>
            </a:r>
            <a:r>
              <a:rPr lang="en-US" sz="2200" dirty="0"/>
              <a:t>. barcode, geographic region, and the taxon name on the specimen </a:t>
            </a:r>
            <a:r>
              <a:rPr lang="en-US" sz="2200" dirty="0" smtClean="0"/>
              <a:t>folder).</a:t>
            </a:r>
          </a:p>
          <a:p>
            <a:pPr marL="571500" indent="-514350">
              <a:buClr>
                <a:srgbClr val="0070C0"/>
              </a:buClr>
              <a:buFont typeface="+mj-lt"/>
              <a:buAutoNum type="arabicPeriod"/>
            </a:pPr>
            <a:r>
              <a:rPr lang="en-US" sz="2400" dirty="0" smtClean="0"/>
              <a:t>Capture </a:t>
            </a:r>
            <a:r>
              <a:rPr lang="en-US" sz="2400" b="1" dirty="0">
                <a:solidFill>
                  <a:srgbClr val="92D050"/>
                </a:solidFill>
                <a:effectLst>
                  <a:outerShdw blurRad="38100" dist="38100" dir="2700000" algn="tl">
                    <a:srgbClr val="000000">
                      <a:alpha val="43137"/>
                    </a:srgbClr>
                  </a:outerShdw>
                </a:effectLst>
              </a:rPr>
              <a:t>high quality digital images</a:t>
            </a:r>
            <a:r>
              <a:rPr lang="en-US" sz="2400" dirty="0"/>
              <a:t> of each </a:t>
            </a:r>
            <a:r>
              <a:rPr lang="en-US" sz="2400" dirty="0" smtClean="0"/>
              <a:t>specimen</a:t>
            </a:r>
          </a:p>
          <a:p>
            <a:pPr marL="571500" indent="-514350">
              <a:buClr>
                <a:srgbClr val="0070C0"/>
              </a:buClr>
              <a:buFont typeface="+mj-lt"/>
              <a:buAutoNum type="arabicPeriod"/>
            </a:pPr>
            <a:r>
              <a:rPr lang="en-US" sz="2400" dirty="0" smtClean="0"/>
              <a:t>Process </a:t>
            </a:r>
            <a:r>
              <a:rPr lang="en-US" sz="2400" dirty="0"/>
              <a:t>images with ABBYY® </a:t>
            </a:r>
            <a:r>
              <a:rPr lang="en-US" sz="2400" b="1" dirty="0">
                <a:solidFill>
                  <a:srgbClr val="92D050"/>
                </a:solidFill>
                <a:effectLst>
                  <a:outerShdw blurRad="38100" dist="38100" dir="2700000" algn="tl">
                    <a:srgbClr val="000000">
                      <a:alpha val="43137"/>
                    </a:srgbClr>
                  </a:outerShdw>
                </a:effectLst>
              </a:rPr>
              <a:t>OCR </a:t>
            </a:r>
            <a:r>
              <a:rPr lang="en-US" sz="2400" b="1" dirty="0" smtClean="0">
                <a:solidFill>
                  <a:srgbClr val="92D050"/>
                </a:solidFill>
                <a:effectLst>
                  <a:outerShdw blurRad="38100" dist="38100" dir="2700000" algn="tl">
                    <a:srgbClr val="000000">
                      <a:alpha val="43137"/>
                    </a:srgbClr>
                  </a:outerShdw>
                </a:effectLst>
              </a:rPr>
              <a:t>software</a:t>
            </a:r>
          </a:p>
          <a:p>
            <a:pPr marL="571500" indent="-514350">
              <a:buClr>
                <a:srgbClr val="0070C0"/>
              </a:buClr>
              <a:buFont typeface="+mj-lt"/>
              <a:buAutoNum type="arabicPeriod"/>
            </a:pPr>
            <a:r>
              <a:rPr lang="en-US" sz="2400" dirty="0" smtClean="0">
                <a:solidFill>
                  <a:schemeClr val="accent1"/>
                </a:solidFill>
              </a:rPr>
              <a:t>Develop </a:t>
            </a:r>
            <a:r>
              <a:rPr lang="en-US" sz="2400" dirty="0">
                <a:solidFill>
                  <a:schemeClr val="accent1"/>
                </a:solidFill>
              </a:rPr>
              <a:t>and/or use software tools to </a:t>
            </a:r>
            <a:r>
              <a:rPr lang="en-US" sz="2400" b="1" dirty="0">
                <a:solidFill>
                  <a:srgbClr val="92D050"/>
                </a:solidFill>
                <a:effectLst>
                  <a:outerShdw blurRad="38100" dist="38100" dir="2700000" algn="tl">
                    <a:srgbClr val="000000">
                      <a:alpha val="43137"/>
                    </a:srgbClr>
                  </a:outerShdw>
                </a:effectLst>
              </a:rPr>
              <a:t>search OCR text </a:t>
            </a:r>
            <a:r>
              <a:rPr lang="en-US" sz="2400" dirty="0">
                <a:solidFill>
                  <a:schemeClr val="accent1"/>
                </a:solidFill>
              </a:rPr>
              <a:t>output and </a:t>
            </a:r>
            <a:r>
              <a:rPr lang="en-US" sz="2400" b="1" dirty="0">
                <a:solidFill>
                  <a:srgbClr val="92D050"/>
                </a:solidFill>
                <a:effectLst>
                  <a:outerShdw blurRad="38100" dist="38100" dir="2700000" algn="tl">
                    <a:srgbClr val="000000">
                      <a:alpha val="43137"/>
                    </a:srgbClr>
                  </a:outerShdw>
                </a:effectLst>
              </a:rPr>
              <a:t>sort the </a:t>
            </a:r>
            <a:r>
              <a:rPr lang="en-US" sz="2400" b="1" dirty="0" smtClean="0">
                <a:solidFill>
                  <a:srgbClr val="92D050"/>
                </a:solidFill>
                <a:effectLst>
                  <a:outerShdw blurRad="38100" dist="38100" dir="2700000" algn="tl">
                    <a:srgbClr val="000000">
                      <a:alpha val="43137"/>
                    </a:srgbClr>
                  </a:outerShdw>
                </a:effectLst>
              </a:rPr>
              <a:t>images/data </a:t>
            </a:r>
            <a:r>
              <a:rPr lang="en-US" sz="2400" dirty="0" smtClean="0">
                <a:solidFill>
                  <a:schemeClr val="accent1"/>
                </a:solidFill>
              </a:rPr>
              <a:t>based </a:t>
            </a:r>
            <a:r>
              <a:rPr lang="en-US" sz="2400" dirty="0">
                <a:solidFill>
                  <a:schemeClr val="accent1"/>
                </a:solidFill>
              </a:rPr>
              <a:t>on principal data elements (e.g. by collector and </a:t>
            </a:r>
            <a:r>
              <a:rPr lang="en-US" sz="2400" dirty="0" smtClean="0">
                <a:solidFill>
                  <a:schemeClr val="accent1"/>
                </a:solidFill>
              </a:rPr>
              <a:t>country)</a:t>
            </a:r>
          </a:p>
          <a:p>
            <a:pPr marL="571500" indent="-514350">
              <a:buClr>
                <a:srgbClr val="0070C0"/>
              </a:buClr>
              <a:buFont typeface="+mj-lt"/>
              <a:buAutoNum type="arabicPeriod"/>
            </a:pPr>
            <a:r>
              <a:rPr lang="en-US" sz="2400" dirty="0" smtClean="0">
                <a:solidFill>
                  <a:schemeClr val="accent1"/>
                </a:solidFill>
              </a:rPr>
              <a:t>Sort </a:t>
            </a:r>
            <a:r>
              <a:rPr lang="en-US" sz="2400" dirty="0">
                <a:solidFill>
                  <a:schemeClr val="accent1"/>
                </a:solidFill>
              </a:rPr>
              <a:t>image/data to enable </a:t>
            </a:r>
            <a:r>
              <a:rPr lang="en-US" sz="2400" b="1" u="sng" dirty="0" smtClean="0">
                <a:solidFill>
                  <a:srgbClr val="92D050"/>
                </a:solidFill>
                <a:effectLst>
                  <a:outerShdw blurRad="38100" dist="38100" dir="2700000" algn="tl">
                    <a:srgbClr val="000000">
                      <a:alpha val="43137"/>
                    </a:srgbClr>
                  </a:outerShdw>
                </a:effectLst>
              </a:rPr>
              <a:t>faster data </a:t>
            </a:r>
            <a:r>
              <a:rPr lang="en-US" sz="2400" b="1" u="sng" dirty="0">
                <a:solidFill>
                  <a:srgbClr val="92D050"/>
                </a:solidFill>
                <a:effectLst>
                  <a:outerShdw blurRad="38100" dist="38100" dir="2700000" algn="tl">
                    <a:srgbClr val="000000">
                      <a:alpha val="43137"/>
                    </a:srgbClr>
                  </a:outerShdw>
                </a:effectLst>
              </a:rPr>
              <a:t>capture </a:t>
            </a:r>
            <a:r>
              <a:rPr lang="en-US" sz="2400" dirty="0">
                <a:solidFill>
                  <a:schemeClr val="accent1"/>
                </a:solidFill>
              </a:rPr>
              <a:t>&amp;</a:t>
            </a:r>
            <a:r>
              <a:rPr lang="en-US" sz="2400" dirty="0"/>
              <a:t> </a:t>
            </a:r>
            <a:r>
              <a:rPr lang="en-US" sz="2400" b="1" u="sng" dirty="0">
                <a:solidFill>
                  <a:srgbClr val="92D050"/>
                </a:solidFill>
                <a:effectLst>
                  <a:outerShdw blurRad="38100" dist="38100" dir="2700000" algn="tl">
                    <a:srgbClr val="000000">
                      <a:alpha val="43137"/>
                    </a:srgbClr>
                  </a:outerShdw>
                </a:effectLst>
              </a:rPr>
              <a:t>higher accuracy</a:t>
            </a:r>
            <a:r>
              <a:rPr lang="en-US" sz="2400" dirty="0"/>
              <a:t> </a:t>
            </a:r>
            <a:r>
              <a:rPr lang="en-US" sz="2400" dirty="0" smtClean="0">
                <a:solidFill>
                  <a:schemeClr val="accent1"/>
                </a:solidFill>
              </a:rPr>
              <a:t>by data  transcriptionists</a:t>
            </a:r>
            <a:r>
              <a:rPr lang="en-US" sz="2400" dirty="0">
                <a:solidFill>
                  <a:schemeClr val="accent1"/>
                </a:solidFill>
              </a:rPr>
              <a:t>, </a:t>
            </a:r>
            <a:r>
              <a:rPr lang="en-US" sz="2400" dirty="0" smtClean="0">
                <a:solidFill>
                  <a:schemeClr val="accent1"/>
                </a:solidFill>
              </a:rPr>
              <a:t>including </a:t>
            </a:r>
            <a:r>
              <a:rPr lang="en-US" sz="2400" b="1" u="sng" dirty="0" smtClean="0">
                <a:solidFill>
                  <a:srgbClr val="92D050"/>
                </a:solidFill>
                <a:effectLst>
                  <a:outerShdw blurRad="38100" dist="38100" dir="2700000" algn="tl">
                    <a:srgbClr val="000000">
                      <a:alpha val="43137"/>
                    </a:srgbClr>
                  </a:outerShdw>
                </a:effectLst>
              </a:rPr>
              <a:t>duplicate </a:t>
            </a:r>
            <a:r>
              <a:rPr lang="en-US" sz="2400" b="1" u="sng" dirty="0">
                <a:solidFill>
                  <a:srgbClr val="92D050"/>
                </a:solidFill>
                <a:effectLst>
                  <a:outerShdw blurRad="38100" dist="38100" dir="2700000" algn="tl">
                    <a:srgbClr val="000000">
                      <a:alpha val="43137"/>
                    </a:srgbClr>
                  </a:outerShdw>
                </a:effectLst>
              </a:rPr>
              <a:t>record matching</a:t>
            </a:r>
            <a:r>
              <a:rPr lang="en-US" sz="2400" dirty="0">
                <a:solidFill>
                  <a:schemeClr val="accent1"/>
                </a:solidFill>
              </a:rPr>
              <a:t>.</a:t>
            </a:r>
          </a:p>
        </p:txBody>
      </p:sp>
    </p:spTree>
    <p:extLst>
      <p:ext uri="{BB962C8B-B14F-4D97-AF65-F5344CB8AC3E}">
        <p14:creationId xmlns:p14="http://schemas.microsoft.com/office/powerpoint/2010/main" val="2031433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Optical Character Recognition Output</a:t>
            </a:r>
            <a:br>
              <a:rPr lang="en-US" sz="2800" dirty="0" smtClean="0"/>
            </a:br>
            <a:r>
              <a:rPr lang="en-US" sz="2800" dirty="0" smtClean="0"/>
              <a:t>in a digitization </a:t>
            </a:r>
            <a:r>
              <a:rPr lang="en-US" sz="2800" dirty="0" smtClean="0"/>
              <a:t>workflow - Parsing</a:t>
            </a:r>
            <a:endParaRPr lang="en-US" sz="2800" dirty="0"/>
          </a:p>
        </p:txBody>
      </p:sp>
      <p:sp>
        <p:nvSpPr>
          <p:cNvPr id="3" name="Content Placeholder 2"/>
          <p:cNvSpPr>
            <a:spLocks noGrp="1"/>
          </p:cNvSpPr>
          <p:nvPr>
            <p:ph idx="1"/>
          </p:nvPr>
        </p:nvSpPr>
        <p:spPr/>
        <p:txBody>
          <a:bodyPr>
            <a:normAutofit/>
          </a:bodyPr>
          <a:lstStyle/>
          <a:p>
            <a:r>
              <a:rPr lang="en-US" sz="2800" dirty="0" smtClean="0"/>
              <a:t>Photograph herbarium sheets</a:t>
            </a:r>
          </a:p>
          <a:p>
            <a:r>
              <a:rPr lang="en-US" sz="2800" dirty="0" smtClean="0"/>
              <a:t>Run OCR on the images</a:t>
            </a:r>
          </a:p>
          <a:p>
            <a:r>
              <a:rPr lang="en-US" sz="2800" i="1" dirty="0" smtClean="0"/>
              <a:t>PARSE</a:t>
            </a:r>
            <a:r>
              <a:rPr lang="en-US" sz="2800" dirty="0" smtClean="0"/>
              <a:t> the results directly into database fields</a:t>
            </a:r>
          </a:p>
          <a:p>
            <a:pPr lvl="1"/>
            <a:r>
              <a:rPr lang="en-US" sz="2800" dirty="0" smtClean="0"/>
              <a:t>hard to </a:t>
            </a:r>
            <a:r>
              <a:rPr lang="en-US" sz="2800" dirty="0" smtClean="0"/>
              <a:t>do (well)</a:t>
            </a:r>
            <a:endParaRPr lang="en-US" sz="2800" dirty="0" smtClean="0"/>
          </a:p>
          <a:p>
            <a:pPr lvl="1"/>
            <a:r>
              <a:rPr lang="en-US" sz="2800" dirty="0" smtClean="0"/>
              <a:t>works best </a:t>
            </a:r>
            <a:r>
              <a:rPr lang="en-US" sz="2800" dirty="0" smtClean="0"/>
              <a:t>on ocr from </a:t>
            </a:r>
            <a:r>
              <a:rPr lang="en-US" sz="2800" dirty="0" smtClean="0">
                <a:solidFill>
                  <a:schemeClr val="accent1"/>
                </a:solidFill>
                <a:effectLst>
                  <a:outerShdw blurRad="38100" dist="38100" dir="2700000" algn="tl">
                    <a:srgbClr val="000000">
                      <a:alpha val="43137"/>
                    </a:srgbClr>
                  </a:outerShdw>
                </a:effectLst>
              </a:rPr>
              <a:t>typed / printed labels</a:t>
            </a:r>
          </a:p>
          <a:p>
            <a:pPr lvl="1"/>
            <a:r>
              <a:rPr lang="en-US" sz="2800" dirty="0" smtClean="0"/>
              <a:t>improving (75%+)</a:t>
            </a:r>
          </a:p>
          <a:p>
            <a:pPr lvl="1"/>
            <a:r>
              <a:rPr lang="en-US" sz="2800" dirty="0" smtClean="0"/>
              <a:t>algorithms shareable</a:t>
            </a:r>
            <a:endParaRPr lang="en-US" sz="2800" dirty="0" smtClean="0"/>
          </a:p>
          <a:p>
            <a:r>
              <a:rPr lang="en-US" sz="2800" dirty="0" smtClean="0"/>
              <a:t>Evidence* supports use</a:t>
            </a:r>
          </a:p>
          <a:p>
            <a:pPr lvl="1"/>
            <a:r>
              <a:rPr lang="en-US" sz="2800" dirty="0" smtClean="0"/>
              <a:t>SALIX, 30% faster than typing.</a:t>
            </a:r>
            <a:endParaRPr lang="en-US" sz="2800" dirty="0" smtClean="0"/>
          </a:p>
          <a:p>
            <a:pPr marL="393192" lvl="1" indent="0">
              <a:buNone/>
            </a:pPr>
            <a:endParaRPr lang="en-US" sz="2000" dirty="0" smtClean="0"/>
          </a:p>
        </p:txBody>
      </p:sp>
      <p:pic>
        <p:nvPicPr>
          <p:cNvPr id="2056" name="Picture 8" descr="C:\Users\dpaul\AppData\Local\Temp\SNAGHTML76bf8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4419600"/>
            <a:ext cx="3162300" cy="1771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53569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paul\AppData\Local\Temp\SNAGHTMLab7aa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152400"/>
            <a:ext cx="2781300" cy="19907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Autofit/>
          </a:bodyPr>
          <a:lstStyle/>
          <a:p>
            <a:r>
              <a:rPr lang="en-US" sz="2800" dirty="0" smtClean="0"/>
              <a:t>Optical Character Recognition Output</a:t>
            </a:r>
            <a:br>
              <a:rPr lang="en-US" sz="2800" dirty="0" smtClean="0"/>
            </a:br>
            <a:r>
              <a:rPr lang="en-US" sz="2800" dirty="0" smtClean="0"/>
              <a:t>in a digitization workflow - Sorting</a:t>
            </a:r>
            <a:endParaRPr lang="en-US" sz="2800" dirty="0"/>
          </a:p>
        </p:txBody>
      </p:sp>
      <p:sp>
        <p:nvSpPr>
          <p:cNvPr id="3" name="Content Placeholder 2"/>
          <p:cNvSpPr>
            <a:spLocks noGrp="1"/>
          </p:cNvSpPr>
          <p:nvPr>
            <p:ph idx="1"/>
          </p:nvPr>
        </p:nvSpPr>
        <p:spPr>
          <a:xfrm>
            <a:off x="457200" y="1600201"/>
            <a:ext cx="8229600" cy="4495800"/>
          </a:xfrm>
        </p:spPr>
        <p:txBody>
          <a:bodyPr>
            <a:normAutofit/>
          </a:bodyPr>
          <a:lstStyle/>
          <a:p>
            <a:r>
              <a:rPr lang="en-US" sz="2400" i="1" dirty="0" smtClean="0"/>
              <a:t>SORT images</a:t>
            </a:r>
          </a:p>
          <a:p>
            <a:pPr lvl="2"/>
            <a:r>
              <a:rPr lang="en-US" sz="2400" dirty="0" smtClean="0"/>
              <a:t>Use Machine Learning and</a:t>
            </a:r>
          </a:p>
          <a:p>
            <a:pPr lvl="2"/>
            <a:r>
              <a:rPr lang="en-US" sz="2400" dirty="0" smtClean="0"/>
              <a:t>Natural Language Processing on OCR output</a:t>
            </a:r>
          </a:p>
          <a:p>
            <a:pPr lvl="1"/>
            <a:r>
              <a:rPr lang="en-US" sz="2400" dirty="0" smtClean="0"/>
              <a:t>find sheets with !</a:t>
            </a:r>
            <a:r>
              <a:rPr lang="en-US" sz="2400" dirty="0" smtClean="0">
                <a:solidFill>
                  <a:schemeClr val="accent1"/>
                </a:solidFill>
                <a:effectLst>
                  <a:outerShdw blurRad="38100" dist="38100" dir="2700000" algn="tl">
                    <a:srgbClr val="000000">
                      <a:alpha val="43137"/>
                    </a:srgbClr>
                  </a:outerShdw>
                </a:effectLst>
              </a:rPr>
              <a:t>handwriting</a:t>
            </a:r>
          </a:p>
          <a:p>
            <a:pPr lvl="1"/>
            <a:r>
              <a:rPr lang="en-US" sz="2400" dirty="0" smtClean="0">
                <a:solidFill>
                  <a:schemeClr val="accent1"/>
                </a:solidFill>
                <a:effectLst>
                  <a:outerShdw blurRad="38100" dist="38100" dir="2700000" algn="tl">
                    <a:srgbClr val="000000">
                      <a:alpha val="43137"/>
                    </a:srgbClr>
                  </a:outerShdw>
                </a:effectLst>
              </a:rPr>
              <a:t>find the labels </a:t>
            </a:r>
            <a:r>
              <a:rPr lang="en-US" sz="2400" dirty="0" smtClean="0"/>
              <a:t>in the images</a:t>
            </a:r>
          </a:p>
          <a:p>
            <a:pPr lvl="1"/>
            <a:r>
              <a:rPr lang="en-US" sz="2400" dirty="0" smtClean="0"/>
              <a:t>find labels from </a:t>
            </a:r>
            <a:r>
              <a:rPr lang="en-US" sz="2400" dirty="0" smtClean="0">
                <a:solidFill>
                  <a:schemeClr val="accent1"/>
                </a:solidFill>
                <a:effectLst>
                  <a:outerShdw blurRad="38100" dist="38100" dir="2700000" algn="tl">
                    <a:srgbClr val="000000">
                      <a:alpha val="43137"/>
                    </a:srgbClr>
                  </a:outerShdw>
                </a:effectLst>
              </a:rPr>
              <a:t>a given collector, a </a:t>
            </a:r>
            <a:r>
              <a:rPr lang="en-US" sz="2400" dirty="0" smtClean="0">
                <a:solidFill>
                  <a:schemeClr val="accent1"/>
                </a:solidFill>
                <a:effectLst>
                  <a:outerShdw blurRad="38100" dist="38100" dir="2700000" algn="tl">
                    <a:srgbClr val="000000">
                      <a:alpha val="43137"/>
                    </a:srgbClr>
                  </a:outerShdw>
                </a:effectLst>
              </a:rPr>
              <a:t>given place</a:t>
            </a:r>
            <a:endParaRPr lang="en-US" sz="2400" dirty="0" smtClean="0">
              <a:solidFill>
                <a:schemeClr val="accent1"/>
              </a:solidFill>
              <a:effectLst>
                <a:outerShdw blurRad="38100" dist="38100" dir="2700000" algn="tl">
                  <a:srgbClr val="000000">
                    <a:alpha val="43137"/>
                  </a:srgbClr>
                </a:outerShdw>
              </a:effectLst>
            </a:endParaRPr>
          </a:p>
          <a:p>
            <a:pPr lvl="1"/>
            <a:r>
              <a:rPr lang="en-US" sz="2400" dirty="0" smtClean="0"/>
              <a:t>group sheets / labels by </a:t>
            </a:r>
            <a:r>
              <a:rPr lang="en-US" sz="2400" dirty="0" smtClean="0">
                <a:solidFill>
                  <a:schemeClr val="accent1"/>
                </a:solidFill>
                <a:effectLst>
                  <a:outerShdw blurRad="38100" dist="38100" dir="2700000" algn="tl">
                    <a:srgbClr val="000000">
                      <a:alpha val="43137"/>
                    </a:srgbClr>
                  </a:outerShdw>
                </a:effectLst>
              </a:rPr>
              <a:t>language</a:t>
            </a:r>
          </a:p>
          <a:p>
            <a:pPr lvl="1"/>
            <a:r>
              <a:rPr lang="en-US" sz="2400" dirty="0" smtClean="0"/>
              <a:t>group sheets for </a:t>
            </a:r>
            <a:r>
              <a:rPr lang="en-US" sz="2400" dirty="0" smtClean="0">
                <a:solidFill>
                  <a:schemeClr val="accent1"/>
                </a:solidFill>
                <a:effectLst>
                  <a:outerShdw blurRad="38100" dist="38100" dir="2700000" algn="tl">
                    <a:srgbClr val="000000">
                      <a:alpha val="43137"/>
                    </a:srgbClr>
                  </a:outerShdw>
                </a:effectLst>
              </a:rPr>
              <a:t>data entry</a:t>
            </a:r>
          </a:p>
          <a:p>
            <a:pPr lvl="1"/>
            <a:r>
              <a:rPr lang="en-US" sz="2400" dirty="0" smtClean="0"/>
              <a:t>group sheets for </a:t>
            </a:r>
            <a:r>
              <a:rPr lang="en-US" sz="2400" dirty="0" smtClean="0">
                <a:solidFill>
                  <a:schemeClr val="accent1"/>
                </a:solidFill>
                <a:effectLst>
                  <a:outerShdw blurRad="38100" dist="38100" dir="2700000" algn="tl">
                    <a:srgbClr val="000000">
                      <a:alpha val="43137"/>
                    </a:srgbClr>
                  </a:outerShdw>
                </a:effectLst>
              </a:rPr>
              <a:t>crowd-sourced transcription</a:t>
            </a:r>
          </a:p>
          <a:p>
            <a:pPr lvl="1"/>
            <a:r>
              <a:rPr lang="en-US" sz="2400" dirty="0" smtClean="0"/>
              <a:t>group sheets for </a:t>
            </a:r>
            <a:r>
              <a:rPr lang="en-US" sz="2400" dirty="0" smtClean="0">
                <a:solidFill>
                  <a:schemeClr val="accent1"/>
                </a:solidFill>
                <a:effectLst>
                  <a:outerShdw blurRad="38100" dist="38100" dir="2700000" algn="tl">
                    <a:srgbClr val="000000">
                      <a:alpha val="43137"/>
                    </a:srgbClr>
                  </a:outerShdw>
                </a:effectLst>
              </a:rPr>
              <a:t>researchers</a:t>
            </a:r>
            <a:endParaRPr lang="en-US" sz="2400" dirty="0">
              <a:solidFill>
                <a:schemeClr val="accent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14330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noGrp="1"/>
          </p:cNvSpPr>
          <p:nvPr>
            <p:ph type="title"/>
          </p:nvPr>
        </p:nvSpPr>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smtClean="0"/>
              <a:t>Exploring the data…</a:t>
            </a:r>
            <a:endParaRPr lang="en-GB" dirty="0" smtClean="0"/>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66965" y="1371600"/>
            <a:ext cx="6610069" cy="4953000"/>
          </a:xfrm>
        </p:spPr>
      </p:pic>
      <p:pic>
        <p:nvPicPr>
          <p:cNvPr id="4" name="Picture 3" descr="Z:\Meetings &amp; Presentations\TDWG 2013\images for presentation\MASTER LOGO_INSTITUT EDINBURGH_WHIT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276900"/>
            <a:ext cx="1278666" cy="58341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295400" y="6477000"/>
            <a:ext cx="5562600" cy="307777"/>
          </a:xfrm>
          <a:prstGeom prst="rect">
            <a:avLst/>
          </a:prstGeom>
        </p:spPr>
        <p:txBody>
          <a:bodyPr wrap="square">
            <a:spAutoFit/>
          </a:bodyPr>
          <a:lstStyle/>
          <a:p>
            <a:r>
              <a:rPr lang="en-US" sz="1400" dirty="0" smtClean="0"/>
              <a:t>Robyn </a:t>
            </a:r>
            <a:r>
              <a:rPr lang="en-US" sz="1400" dirty="0"/>
              <a:t>E Drinkwater, Robert Cubey, Elspeth </a:t>
            </a:r>
            <a:r>
              <a:rPr lang="en-US" sz="1400" dirty="0" smtClean="0"/>
              <a:t>Haston at TDWG 2013.</a:t>
            </a:r>
            <a:endParaRPr lang="en-US" sz="1400" dirty="0"/>
          </a:p>
        </p:txBody>
      </p:sp>
    </p:spTree>
    <p:extLst>
      <p:ext uri="{BB962C8B-B14F-4D97-AF65-F5344CB8AC3E}">
        <p14:creationId xmlns:p14="http://schemas.microsoft.com/office/powerpoint/2010/main" val="4691141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11960" y="685800"/>
            <a:ext cx="4690864" cy="2044824"/>
          </a:xfrm>
        </p:spPr>
        <p:txBody>
          <a:bodyPr/>
          <a:lstStyle/>
          <a:p>
            <a:r>
              <a:rPr lang="en-GB" dirty="0" smtClean="0"/>
              <a:t>It’s surprising what can be used to help filter specimens – the black art of search terms!</a:t>
            </a:r>
          </a:p>
        </p:txBody>
      </p:sp>
      <p:pic>
        <p:nvPicPr>
          <p:cNvPr id="4" name="Picture 3" descr="Z:\Meetings &amp; Presentations\TDWG 2013\images for presentation\MASTER LOGO_INSTITUT EDINBURGH_WHIT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7877" y="20053"/>
            <a:ext cx="1278666" cy="58341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Documents and Settings\rbgeuser\Desktop\TDWG 2013\images for presentation\E00582919.jpg"/>
          <p:cNvPicPr>
            <a:picLocks noChangeAspect="1" noChangeArrowheads="1"/>
          </p:cNvPicPr>
          <p:nvPr/>
        </p:nvPicPr>
        <p:blipFill>
          <a:blip r:embed="rId4" cstate="print"/>
          <a:srcRect/>
          <a:stretch>
            <a:fillRect/>
          </a:stretch>
        </p:blipFill>
        <p:spPr bwMode="auto">
          <a:xfrm>
            <a:off x="0" y="0"/>
            <a:ext cx="4258214" cy="6165304"/>
          </a:xfrm>
          <a:prstGeom prst="rect">
            <a:avLst/>
          </a:prstGeom>
          <a:noFill/>
        </p:spPr>
      </p:pic>
      <p:pic>
        <p:nvPicPr>
          <p:cNvPr id="1026" name="Picture 2" descr="C:\Documents and Settings\rbgeuser\Desktop\TDWG 2013\images for presentation\E00582919_crop.jpg"/>
          <p:cNvPicPr>
            <a:picLocks noChangeAspect="1" noChangeArrowheads="1"/>
          </p:cNvPicPr>
          <p:nvPr/>
        </p:nvPicPr>
        <p:blipFill>
          <a:blip r:embed="rId5" cstate="print"/>
          <a:srcRect/>
          <a:stretch>
            <a:fillRect/>
          </a:stretch>
        </p:blipFill>
        <p:spPr bwMode="auto">
          <a:xfrm>
            <a:off x="228352" y="2924944"/>
            <a:ext cx="4929755" cy="3933056"/>
          </a:xfrm>
          <a:prstGeom prst="rect">
            <a:avLst/>
          </a:prstGeom>
          <a:noFill/>
        </p:spPr>
      </p:pic>
      <p:pic>
        <p:nvPicPr>
          <p:cNvPr id="7" name="Picture 2" descr="C:\Documents and Settings\rbgeuser\Desktop\TDWG 2013\images for presentation\E00582919_crop.jpg"/>
          <p:cNvPicPr>
            <a:picLocks noChangeAspect="1" noChangeArrowheads="1"/>
          </p:cNvPicPr>
          <p:nvPr/>
        </p:nvPicPr>
        <p:blipFill>
          <a:blip r:embed="rId5" cstate="print"/>
          <a:srcRect l="7907" t="86526" r="38300"/>
          <a:stretch>
            <a:fillRect/>
          </a:stretch>
        </p:blipFill>
        <p:spPr bwMode="auto">
          <a:xfrm>
            <a:off x="0" y="5340029"/>
            <a:ext cx="7596336" cy="1517971"/>
          </a:xfrm>
          <a:prstGeom prst="rect">
            <a:avLst/>
          </a:prstGeom>
          <a:noFill/>
        </p:spPr>
      </p:pic>
      <p:grpSp>
        <p:nvGrpSpPr>
          <p:cNvPr id="13" name="Group 12"/>
          <p:cNvGrpSpPr/>
          <p:nvPr/>
        </p:nvGrpSpPr>
        <p:grpSpPr>
          <a:xfrm>
            <a:off x="1619672" y="2276872"/>
            <a:ext cx="6847538" cy="4320480"/>
            <a:chOff x="1619672" y="2348880"/>
            <a:chExt cx="6847538" cy="4320480"/>
          </a:xfrm>
        </p:grpSpPr>
        <p:pic>
          <p:nvPicPr>
            <p:cNvPr id="2" name="Picture 2" descr="C:\Documents and Settings\rbgeuser\Desktop\TDWG 2013\images for presentation\Wordmap.jpg"/>
            <p:cNvPicPr>
              <a:picLocks noChangeAspect="1" noChangeArrowheads="1"/>
            </p:cNvPicPr>
            <p:nvPr/>
          </p:nvPicPr>
          <p:blipFill>
            <a:blip r:embed="rId6" cstate="print"/>
            <a:srcRect l="44793" t="59728" b="5407"/>
            <a:stretch>
              <a:fillRect/>
            </a:stretch>
          </p:blipFill>
          <p:spPr bwMode="auto">
            <a:xfrm>
              <a:off x="1619672" y="2348880"/>
              <a:ext cx="6847538" cy="3240360"/>
            </a:xfrm>
            <a:prstGeom prst="rect">
              <a:avLst/>
            </a:prstGeom>
            <a:noFill/>
          </p:spPr>
        </p:pic>
        <p:sp>
          <p:nvSpPr>
            <p:cNvPr id="9" name="Oval 8"/>
            <p:cNvSpPr/>
            <p:nvPr/>
          </p:nvSpPr>
          <p:spPr>
            <a:xfrm>
              <a:off x="4644008" y="4365104"/>
              <a:ext cx="936104" cy="936104"/>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6156176" y="5733256"/>
              <a:ext cx="936104" cy="936104"/>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069647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Custom 1">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F6FC6"/>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427</TotalTime>
  <Words>1221</Words>
  <Application>Microsoft Office PowerPoint</Application>
  <PresentationFormat>On-screen Show (4:3)</PresentationFormat>
  <Paragraphs>173</Paragraphs>
  <Slides>15</Slides>
  <Notes>9</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Theme1</vt:lpstr>
      <vt:lpstr>Optical Character Recognition (OCR)</vt:lpstr>
      <vt:lpstr>Optical Character Recognition</vt:lpstr>
      <vt:lpstr>Minimal Data Capture</vt:lpstr>
      <vt:lpstr>PowerPoint Presentation</vt:lpstr>
      <vt:lpstr>The herbaria at the Royal Botanic Garden Edinburgh (RBGE) and The New York Botanical Garden (NY) use a similar recently developed workflow:</vt:lpstr>
      <vt:lpstr>Optical Character Recognition Output in a digitization workflow - Parsing</vt:lpstr>
      <vt:lpstr>Optical Character Recognition Output in a digitization workflow - Sorting</vt:lpstr>
      <vt:lpstr>Exploring the data…</vt:lpstr>
      <vt:lpstr>PowerPoint Presentation</vt:lpstr>
      <vt:lpstr>Humans are in-the-digitization-loop</vt:lpstr>
      <vt:lpstr>OCR Workflows: What’s new and  What’s not-quite-here-yet?</vt:lpstr>
      <vt:lpstr>iDigBio Augmenting  OCR (aOCR) WG current events </vt:lpstr>
      <vt:lpstr>aOCR + DROID1 OCR workflow, …</vt:lpstr>
      <vt:lpstr>aOCR Working Group</vt:lpstr>
      <vt:lpstr>Season’s Greetings and Happy Digitizing…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Got (messy) data? Clean it, enhance it, have fun with it</dc:title>
  <dc:creator>Deborah L. Paul</dc:creator>
  <cp:lastModifiedBy>Deborah L. Paul</cp:lastModifiedBy>
  <cp:revision>38</cp:revision>
  <dcterms:created xsi:type="dcterms:W3CDTF">2013-12-06T06:10:25Z</dcterms:created>
  <dcterms:modified xsi:type="dcterms:W3CDTF">2013-12-11T05:55:41Z</dcterms:modified>
</cp:coreProperties>
</file>