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0" r:id="rId3"/>
    <p:sldId id="264" r:id="rId4"/>
    <p:sldId id="265" r:id="rId5"/>
    <p:sldId id="258" r:id="rId6"/>
    <p:sldId id="259" r:id="rId7"/>
    <p:sldId id="267" r:id="rId8"/>
    <p:sldId id="269" r:id="rId9"/>
    <p:sldId id="266" r:id="rId10"/>
    <p:sldId id="268"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55" autoAdjust="0"/>
    <p:restoredTop sz="90459" autoAdjust="0"/>
  </p:normalViewPr>
  <p:slideViewPr>
    <p:cSldViewPr>
      <p:cViewPr>
        <p:scale>
          <a:sx n="60" d="100"/>
          <a:sy n="60" d="100"/>
        </p:scale>
        <p:origin x="-1572" y="-234"/>
      </p:cViewPr>
      <p:guideLst>
        <p:guide orient="horz" pos="2160"/>
        <p:guide pos="2880"/>
      </p:guideLst>
    </p:cSldViewPr>
  </p:slideViewPr>
  <p:notesTextViewPr>
    <p:cViewPr>
      <p:scale>
        <a:sx n="1" d="1"/>
        <a:sy n="1" d="1"/>
      </p:scale>
      <p:origin x="0" y="0"/>
    </p:cViewPr>
  </p:notesTextViewPr>
  <p:sorterViewPr>
    <p:cViewPr>
      <p:scale>
        <a:sx n="148" d="100"/>
        <a:sy n="148" d="100"/>
      </p:scale>
      <p:origin x="0" y="5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CCE03-9068-4F4C-8417-C88C05DEDC05}" type="datetimeFigureOut">
              <a:rPr lang="en-US" smtClean="0"/>
              <a:t>12/10/2013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002BC6-4636-4354-AF72-0DB98EF6C8B8}" type="slidenum">
              <a:rPr lang="en-US" smtClean="0"/>
              <a:t>‹#›</a:t>
            </a:fld>
            <a:endParaRPr lang="en-US"/>
          </a:p>
        </p:txBody>
      </p:sp>
    </p:spTree>
    <p:extLst>
      <p:ext uri="{BB962C8B-B14F-4D97-AF65-F5344CB8AC3E}">
        <p14:creationId xmlns:p14="http://schemas.microsoft.com/office/powerpoint/2010/main" val="1589680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openrefing.or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dirty="0" err="1" smtClean="0"/>
              <a:t>powerpoint</a:t>
            </a:r>
            <a:r>
              <a:rPr lang="en-US" dirty="0" smtClean="0"/>
              <a:t> is just a quick introduction</a:t>
            </a:r>
            <a:r>
              <a:rPr lang="en-US" baseline="0" dirty="0" smtClean="0"/>
              <a:t> for a time when only 10 minutes were allotted.</a:t>
            </a:r>
          </a:p>
          <a:p>
            <a:r>
              <a:rPr lang="en-US" baseline="0" dirty="0" smtClean="0"/>
              <a:t>Please try out the software. Watch videos at</a:t>
            </a:r>
          </a:p>
          <a:p>
            <a:r>
              <a:rPr lang="en-US" baseline="0" dirty="0" smtClean="0"/>
              <a:t>http://www.openrefine.org for an introduction.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8002BC6-4636-4354-AF72-0DB98EF6C8B8}" type="slidenum">
              <a:rPr lang="en-US" smtClean="0"/>
              <a:t>1</a:t>
            </a:fld>
            <a:endParaRPr lang="en-US"/>
          </a:p>
        </p:txBody>
      </p:sp>
    </p:spTree>
    <p:extLst>
      <p:ext uri="{BB962C8B-B14F-4D97-AF65-F5344CB8AC3E}">
        <p14:creationId xmlns:p14="http://schemas.microsoft.com/office/powerpoint/2010/main" val="2036190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Quotes</a:t>
            </a:r>
            <a:r>
              <a:rPr lang="en-US" baseline="0" dirty="0" smtClean="0"/>
              <a:t> from prior workshop participants.</a:t>
            </a:r>
            <a:endParaRPr lang="en-US" dirty="0"/>
          </a:p>
        </p:txBody>
      </p:sp>
      <p:sp>
        <p:nvSpPr>
          <p:cNvPr id="4" name="Slide Number Placeholder 3"/>
          <p:cNvSpPr>
            <a:spLocks noGrp="1"/>
          </p:cNvSpPr>
          <p:nvPr>
            <p:ph type="sldNum" sz="quarter" idx="10"/>
          </p:nvPr>
        </p:nvSpPr>
        <p:spPr/>
        <p:txBody>
          <a:bodyPr/>
          <a:lstStyle/>
          <a:p>
            <a:fld id="{98002BC6-4636-4354-AF72-0DB98EF6C8B8}" type="slidenum">
              <a:rPr lang="en-US" smtClean="0"/>
              <a:t>2</a:t>
            </a:fld>
            <a:endParaRPr lang="en-US"/>
          </a:p>
        </p:txBody>
      </p:sp>
    </p:spTree>
    <p:extLst>
      <p:ext uri="{BB962C8B-B14F-4D97-AF65-F5344CB8AC3E}">
        <p14:creationId xmlns:p14="http://schemas.microsoft.com/office/powerpoint/2010/main" val="1511133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10 minutes on open refine</a:t>
            </a:r>
            <a:endParaRPr lang="en-US" sz="1200" smtClean="0"/>
          </a:p>
          <a:p>
            <a:r>
              <a:rPr lang="en-US" sz="1200" smtClean="0"/>
              <a:t>who: anyone, mac or pc, good for small to medium datasets (not millions of records)</a:t>
            </a:r>
          </a:p>
          <a:p>
            <a:r>
              <a:rPr lang="en-US" sz="1200" smtClean="0"/>
              <a:t>what: open source software for cleaning, analyzing, enhancing data</a:t>
            </a:r>
          </a:p>
          <a:p>
            <a:r>
              <a:rPr lang="en-US" sz="1200" smtClean="0"/>
              <a:t>where: on your own computer</a:t>
            </a:r>
          </a:p>
          <a:p>
            <a:r>
              <a:rPr lang="en-US" sz="1200" smtClean="0"/>
              <a:t>when: now?</a:t>
            </a:r>
          </a:p>
          <a:p>
            <a:r>
              <a:rPr lang="en-US" sz="1200" smtClean="0"/>
              <a:t>why: makes data inspection easy, fast, playful even</a:t>
            </a:r>
          </a:p>
          <a:p>
            <a:r>
              <a:rPr lang="en-US" sz="1200" smtClean="0"/>
              <a:t>how: go to </a:t>
            </a:r>
            <a:r>
              <a:rPr lang="en-US" sz="1200" smtClean="0">
                <a:hlinkClick r:id="rId3"/>
              </a:rPr>
              <a:t>www.openrefine.org</a:t>
            </a:r>
            <a:r>
              <a:rPr lang="en-US" sz="1200" smtClean="0"/>
              <a:t> to download</a:t>
            </a:r>
          </a:p>
          <a:p>
            <a:endParaRPr lang="en-US"/>
          </a:p>
        </p:txBody>
      </p:sp>
      <p:sp>
        <p:nvSpPr>
          <p:cNvPr id="4" name="Slide Number Placeholder 3"/>
          <p:cNvSpPr>
            <a:spLocks noGrp="1"/>
          </p:cNvSpPr>
          <p:nvPr>
            <p:ph type="sldNum" sz="quarter" idx="10"/>
          </p:nvPr>
        </p:nvSpPr>
        <p:spPr/>
        <p:txBody>
          <a:bodyPr/>
          <a:lstStyle/>
          <a:p>
            <a:fld id="{98002BC6-4636-4354-AF72-0DB98EF6C8B8}" type="slidenum">
              <a:rPr lang="en-US" smtClean="0"/>
              <a:t>4</a:t>
            </a:fld>
            <a:endParaRPr lang="en-US"/>
          </a:p>
        </p:txBody>
      </p:sp>
    </p:spTree>
    <p:extLst>
      <p:ext uri="{BB962C8B-B14F-4D97-AF65-F5344CB8AC3E}">
        <p14:creationId xmlns:p14="http://schemas.microsoft.com/office/powerpoint/2010/main" val="2273296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Upload</a:t>
            </a:r>
            <a:r>
              <a:rPr lang="en-US" baseline="0" dirty="0" smtClean="0"/>
              <a:t> any CSV file and try it out!</a:t>
            </a:r>
          </a:p>
          <a:p>
            <a:r>
              <a:rPr lang="en-US" baseline="0" dirty="0" smtClean="0"/>
              <a:t>A sample CSV file is posted with this power point on the Wet Collections Workshop Wiki if you want to try it now.</a:t>
            </a:r>
            <a:endParaRPr lang="en-US" dirty="0"/>
          </a:p>
        </p:txBody>
      </p:sp>
      <p:sp>
        <p:nvSpPr>
          <p:cNvPr id="4" name="Slide Number Placeholder 3"/>
          <p:cNvSpPr>
            <a:spLocks noGrp="1"/>
          </p:cNvSpPr>
          <p:nvPr>
            <p:ph type="sldNum" sz="quarter" idx="10"/>
          </p:nvPr>
        </p:nvSpPr>
        <p:spPr/>
        <p:txBody>
          <a:bodyPr/>
          <a:lstStyle/>
          <a:p>
            <a:fld id="{16123E5C-4B03-4527-9DBA-5E27716E6773}" type="slidenum">
              <a:rPr lang="en-US" smtClean="0"/>
              <a:pPr/>
              <a:t>7</a:t>
            </a:fld>
            <a:endParaRPr lang="en-US"/>
          </a:p>
        </p:txBody>
      </p:sp>
    </p:spTree>
    <p:extLst>
      <p:ext uri="{BB962C8B-B14F-4D97-AF65-F5344CB8AC3E}">
        <p14:creationId xmlns:p14="http://schemas.microsoft.com/office/powerpoint/2010/main" val="715705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here you can specify the “encoding” (do you have special characters like umlauted letters</a:t>
            </a:r>
            <a:r>
              <a:rPr lang="en-US" baseline="0" dirty="0" smtClean="0"/>
              <a:t> in your dataset? like ä or ü – choose “UTF-8” encoding</a:t>
            </a:r>
          </a:p>
          <a:p>
            <a:r>
              <a:rPr lang="en-US" baseline="0" dirty="0" smtClean="0"/>
              <a:t>Simple to do, just click in the UTF-8 box, select UTF-8, done.</a:t>
            </a:r>
          </a:p>
          <a:p>
            <a:endParaRPr lang="en-US" baseline="0" dirty="0" smtClean="0"/>
          </a:p>
          <a:p>
            <a:r>
              <a:rPr lang="en-US" baseline="0" dirty="0" smtClean="0"/>
              <a:t>If your file is tab-delimited, or has a delimiter different than comma, specify the delimiter using the “custom” radio button under </a:t>
            </a:r>
            <a:r>
              <a:rPr lang="en-US" b="1" baseline="0" dirty="0" smtClean="0"/>
              <a:t>Columns are separated by</a:t>
            </a:r>
            <a:endParaRPr lang="en-US" b="0" baseline="0" dirty="0" smtClean="0"/>
          </a:p>
          <a:p>
            <a:endParaRPr lang="en-US" b="0" baseline="0" dirty="0" smtClean="0"/>
          </a:p>
          <a:p>
            <a:r>
              <a:rPr lang="en-US" b="0" baseline="0" dirty="0" smtClean="0"/>
              <a:t>Next, note that you can discard rows, ignore rows, parse data, in this initial step to create a project.</a:t>
            </a:r>
          </a:p>
          <a:p>
            <a:endParaRPr lang="en-US" b="0" baseline="0" dirty="0" smtClean="0"/>
          </a:p>
          <a:p>
            <a:r>
              <a:rPr lang="en-US" b="0" baseline="0" dirty="0" smtClean="0"/>
              <a:t>Click Create Project in the top right-hand corner.</a:t>
            </a:r>
            <a:endParaRPr lang="en-US" dirty="0"/>
          </a:p>
        </p:txBody>
      </p:sp>
      <p:sp>
        <p:nvSpPr>
          <p:cNvPr id="4" name="Slide Number Placeholder 3"/>
          <p:cNvSpPr>
            <a:spLocks noGrp="1"/>
          </p:cNvSpPr>
          <p:nvPr>
            <p:ph type="sldNum" sz="quarter" idx="10"/>
          </p:nvPr>
        </p:nvSpPr>
        <p:spPr/>
        <p:txBody>
          <a:bodyPr/>
          <a:lstStyle/>
          <a:p>
            <a:fld id="{16123E5C-4B03-4527-9DBA-5E27716E6773}" type="slidenum">
              <a:rPr lang="en-US" smtClean="0"/>
              <a:pPr/>
              <a:t>8</a:t>
            </a:fld>
            <a:endParaRPr lang="en-US"/>
          </a:p>
        </p:txBody>
      </p:sp>
    </p:spTree>
    <p:extLst>
      <p:ext uri="{BB962C8B-B14F-4D97-AF65-F5344CB8AC3E}">
        <p14:creationId xmlns:p14="http://schemas.microsoft.com/office/powerpoint/2010/main" val="1983104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clicking on </a:t>
            </a:r>
            <a:r>
              <a:rPr lang="en-US" b="1" baseline="0" dirty="0" smtClean="0"/>
              <a:t>Cluster</a:t>
            </a:r>
            <a:r>
              <a:rPr lang="en-US" b="0" baseline="0" dirty="0" smtClean="0"/>
              <a:t> you may or may not get a result with the default algorithms.</a:t>
            </a:r>
          </a:p>
          <a:p>
            <a:r>
              <a:rPr lang="en-US" b="0" baseline="0" dirty="0" smtClean="0"/>
              <a:t>Play with them to see what happens.</a:t>
            </a:r>
          </a:p>
          <a:p>
            <a:r>
              <a:rPr lang="en-US" b="0" baseline="0" dirty="0" smtClean="0"/>
              <a:t>Here, </a:t>
            </a:r>
            <a:r>
              <a:rPr lang="en-US" b="1" baseline="0" dirty="0" smtClean="0"/>
              <a:t>nearest neighbor </a:t>
            </a:r>
            <a:r>
              <a:rPr lang="en-US" b="0" baseline="0" dirty="0" smtClean="0"/>
              <a:t>&gt; </a:t>
            </a:r>
            <a:r>
              <a:rPr lang="en-US" b="1" baseline="0" dirty="0" err="1" smtClean="0"/>
              <a:t>levenshtein</a:t>
            </a:r>
            <a:r>
              <a:rPr lang="en-US" b="0" baseline="0" dirty="0" smtClean="0"/>
              <a:t> found 5 clusters.</a:t>
            </a:r>
          </a:p>
          <a:p>
            <a:r>
              <a:rPr lang="en-US" b="0" baseline="0" dirty="0" smtClean="0"/>
              <a:t>Note the algorithms guess which value you might want. Just select “Merge” if the guess is correct.</a:t>
            </a:r>
          </a:p>
          <a:p>
            <a:r>
              <a:rPr lang="en-US" b="0" baseline="0" dirty="0" smtClean="0"/>
              <a:t>If not, fix the value displayed in </a:t>
            </a:r>
            <a:r>
              <a:rPr lang="en-US" b="1" baseline="0" dirty="0" smtClean="0"/>
              <a:t>New Cell Value</a:t>
            </a:r>
            <a:r>
              <a:rPr lang="en-US" b="0" baseline="0" dirty="0" smtClean="0"/>
              <a:t> and then choose</a:t>
            </a:r>
          </a:p>
          <a:p>
            <a:r>
              <a:rPr lang="en-US" b="0" baseline="0" dirty="0" smtClean="0"/>
              <a:t>Merge Selected and Close (or Merge Selected and Re-Cluster) – whichever is appropriate.</a:t>
            </a:r>
          </a:p>
          <a:p>
            <a:r>
              <a:rPr lang="en-US" b="0" baseline="0" dirty="0" smtClean="0"/>
              <a:t>All these issues are now fixed.</a:t>
            </a:r>
          </a:p>
          <a:p>
            <a:endParaRPr lang="en-US" b="0" baseline="0" dirty="0" smtClean="0"/>
          </a:p>
          <a:p>
            <a:r>
              <a:rPr lang="en-US" b="0" baseline="0" dirty="0" smtClean="0"/>
              <a:t>You can do this with any column in the spreadsheet.</a:t>
            </a:r>
            <a:endParaRPr lang="en-US" dirty="0"/>
          </a:p>
        </p:txBody>
      </p:sp>
      <p:sp>
        <p:nvSpPr>
          <p:cNvPr id="4" name="Slide Number Placeholder 3"/>
          <p:cNvSpPr>
            <a:spLocks noGrp="1"/>
          </p:cNvSpPr>
          <p:nvPr>
            <p:ph type="sldNum" sz="quarter" idx="10"/>
          </p:nvPr>
        </p:nvSpPr>
        <p:spPr/>
        <p:txBody>
          <a:bodyPr/>
          <a:lstStyle/>
          <a:p>
            <a:fld id="{16123E5C-4B03-4527-9DBA-5E27716E6773}" type="slidenum">
              <a:rPr lang="en-US" smtClean="0"/>
              <a:pPr/>
              <a:t>9</a:t>
            </a:fld>
            <a:endParaRPr lang="en-US"/>
          </a:p>
        </p:txBody>
      </p:sp>
    </p:spTree>
    <p:extLst>
      <p:ext uri="{BB962C8B-B14F-4D97-AF65-F5344CB8AC3E}">
        <p14:creationId xmlns:p14="http://schemas.microsoft.com/office/powerpoint/2010/main" val="943175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038600"/>
            <a:ext cx="6400800" cy="1295400"/>
          </a:xfrm>
        </p:spPr>
        <p:txBody>
          <a:bodyPr>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67509D13-8A8B-4717-8007-E80D7A9B45CB}" type="slidenum">
              <a:rPr lang="en-US" smtClean="0"/>
              <a:pPr/>
              <a:t>‹#›</a:t>
            </a:fld>
            <a:endParaRPr lang="en-US"/>
          </a:p>
        </p:txBody>
      </p:sp>
      <p:sp>
        <p:nvSpPr>
          <p:cNvPr id="10" name="TextBox 9"/>
          <p:cNvSpPr txBox="1"/>
          <p:nvPr/>
        </p:nvSpPr>
        <p:spPr>
          <a:xfrm>
            <a:off x="1447800" y="5722620"/>
            <a:ext cx="7162800" cy="900246"/>
          </a:xfrm>
          <a:prstGeom prst="rect">
            <a:avLst/>
          </a:prstGeom>
          <a:noFill/>
        </p:spPr>
        <p:txBody>
          <a:bodyPr wrap="square" rtlCol="0">
            <a:spAutoFit/>
          </a:bodyPr>
          <a:lstStyle/>
          <a:p>
            <a:pPr algn="l"/>
            <a:r>
              <a:rPr lang="en-US" sz="1050" i="1" dirty="0" smtClean="0"/>
              <a:t>iDigBio is funded by a grant from the National Science Foundation’s Advancing Digitization of Biodiversity Collections Program (Cooperative Agreement EF-1115210).  Any opinions, findings, and conclusions or recommendations expressed in this material are those of the author(s) and do not necessarily reflect the views of the National Science Foundation. All images used with permission or are free from copyright.</a:t>
            </a:r>
          </a:p>
          <a:p>
            <a:pPr algn="l"/>
            <a:endParaRPr lang="en-US" sz="1050" dirty="0"/>
          </a:p>
        </p:txBody>
      </p:sp>
      <p:sp>
        <p:nvSpPr>
          <p:cNvPr id="13" name="Text Placeholder 12"/>
          <p:cNvSpPr>
            <a:spLocks noGrp="1"/>
          </p:cNvSpPr>
          <p:nvPr>
            <p:ph type="body" sz="quarter" idx="13" hasCustomPrompt="1"/>
          </p:nvPr>
        </p:nvSpPr>
        <p:spPr>
          <a:xfrm>
            <a:off x="685800" y="2514600"/>
            <a:ext cx="7772400" cy="1143000"/>
          </a:xfrm>
        </p:spPr>
        <p:txBody>
          <a:bodyPr>
            <a:normAutofit/>
          </a:bodyPr>
          <a:lstStyle>
            <a:lvl1pPr algn="ctr">
              <a:defRPr sz="2400" baseline="0"/>
            </a:lvl1pPr>
          </a:lstStyle>
          <a:p>
            <a:pPr lvl="0"/>
            <a:r>
              <a:rPr lang="en-US" dirty="0" smtClean="0"/>
              <a:t>Presenter Name</a:t>
            </a:r>
            <a:endParaRPr lang="en-US" dirty="0"/>
          </a:p>
        </p:txBody>
      </p:sp>
      <p:pic>
        <p:nvPicPr>
          <p:cNvPr id="8" name="Picture 8" descr="http://www.nsf.gov/images/logos/nsf1.gif"/>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85124" y="5669245"/>
            <a:ext cx="686476" cy="69061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241653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lvl1pPr>
              <a:defRPr b="0">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
        <p:nvSpPr>
          <p:cNvPr id="3" name="Content Placeholder 2"/>
          <p:cNvSpPr>
            <a:spLocks noGrp="1"/>
          </p:cNvSpPr>
          <p:nvPr>
            <p:ph idx="1"/>
          </p:nvPr>
        </p:nvSpPr>
        <p:spPr>
          <a:xfrm>
            <a:off x="457200" y="1371600"/>
            <a:ext cx="8229600" cy="4953000"/>
          </a:xfrm>
        </p:spPr>
        <p:txBody>
          <a:bodyPr>
            <a:normAutofit/>
          </a:bodyPr>
          <a:lstStyle>
            <a:lvl1pPr>
              <a:defRPr sz="2200"/>
            </a:lvl1pPr>
            <a:lvl2pPr>
              <a:defRPr sz="2200"/>
            </a:lvl2pPr>
            <a:lvl3pPr>
              <a:defRPr sz="2200"/>
            </a:lvl3pPr>
            <a:lvl4pPr>
              <a:defRPr sz="2200"/>
            </a:lvl4pPr>
            <a:lvl5pPr>
              <a:defRPr sz="2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Slide Number Placeholder 5"/>
          <p:cNvSpPr>
            <a:spLocks noGrp="1"/>
          </p:cNvSpPr>
          <p:nvPr>
            <p:ph type="sldNum" sz="quarter" idx="12"/>
          </p:nvPr>
        </p:nvSpPr>
        <p:spPr/>
        <p:txBody>
          <a:bodyPr/>
          <a:lstStyle/>
          <a:p>
            <a:fld id="{67509D13-8A8B-4717-8007-E80D7A9B45C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67509D13-8A8B-4717-8007-E80D7A9B45CB}" type="slidenum">
              <a:rPr lang="en-US" smtClean="0"/>
              <a:pPr/>
              <a:t>‹#›</a:t>
            </a:fld>
            <a:endParaRPr lang="en-US"/>
          </a:p>
        </p:txBody>
      </p:sp>
    </p:spTree>
    <p:extLst>
      <p:ext uri="{BB962C8B-B14F-4D97-AF65-F5344CB8AC3E}">
        <p14:creationId xmlns:p14="http://schemas.microsoft.com/office/powerpoint/2010/main" val="649915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lvl1pPr>
              <a:defRPr b="0">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
        <p:nvSpPr>
          <p:cNvPr id="3" name="Content Placeholder 2"/>
          <p:cNvSpPr>
            <a:spLocks noGrp="1"/>
          </p:cNvSpPr>
          <p:nvPr>
            <p:ph sz="half" idx="1"/>
          </p:nvPr>
        </p:nvSpPr>
        <p:spPr>
          <a:xfrm>
            <a:off x="457200" y="1371600"/>
            <a:ext cx="4038600" cy="4983325"/>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371600"/>
            <a:ext cx="4038600" cy="4983325"/>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Slide Number Placeholder 6"/>
          <p:cNvSpPr>
            <a:spLocks noGrp="1"/>
          </p:cNvSpPr>
          <p:nvPr>
            <p:ph type="sldNum" sz="quarter" idx="12"/>
          </p:nvPr>
        </p:nvSpPr>
        <p:spPr/>
        <p:txBody>
          <a:bodyPr/>
          <a:lstStyle/>
          <a:p>
            <a:fld id="{67509D13-8A8B-4717-8007-E80D7A9B45C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tIns="45720" anchor="b"/>
          <a:lstStyle>
            <a:lvl1pPr>
              <a:defRPr b="0">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457200" y="1371600"/>
            <a:ext cx="4040188" cy="659352"/>
          </a:xfrm>
        </p:spPr>
        <p:txBody>
          <a:bodyPr lIns="45720" tIns="0" rIns="45720" bIns="0" anchor="ctr">
            <a:noAutofit/>
          </a:bodyPr>
          <a:lstStyle>
            <a:lvl1pPr marL="0" indent="0">
              <a:buNone/>
              <a:defRPr sz="2400" b="0" cap="none" baseline="0">
                <a:solidFill>
                  <a:srgbClr val="D68C29"/>
                </a:solidFill>
                <a:effectLst>
                  <a:outerShdw blurRad="38100" dist="38100" dir="2700000" algn="tl">
                    <a:srgbClr val="000000">
                      <a:alpha val="43137"/>
                    </a:srgbClr>
                  </a:outerShdw>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371600"/>
            <a:ext cx="4041775" cy="654843"/>
          </a:xfrm>
        </p:spPr>
        <p:txBody>
          <a:bodyPr lIns="45720" tIns="0" rIns="45720" bIns="0" anchor="ctr"/>
          <a:lstStyle>
            <a:lvl1pPr marL="0" indent="0">
              <a:buNone/>
              <a:defRPr sz="2400" b="0" cap="none" baseline="0">
                <a:solidFill>
                  <a:srgbClr val="D68C29"/>
                </a:solidFill>
                <a:effectLst>
                  <a:outerShdw blurRad="38100" dist="38100" dir="2700000" algn="tl">
                    <a:srgbClr val="000000">
                      <a:alpha val="43137"/>
                    </a:srgbClr>
                  </a:outerShdw>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209800"/>
            <a:ext cx="4040188" cy="4150520"/>
          </a:xfrm>
        </p:spPr>
        <p:txBody>
          <a:bodyPr tIns="0">
            <a:normAutofit/>
          </a:bodyPr>
          <a:lstStyle>
            <a:lvl1pPr>
              <a:defRPr sz="2200"/>
            </a:lvl1pPr>
            <a:lvl2pPr>
              <a:defRPr sz="2200"/>
            </a:lvl2pPr>
            <a:lvl3pPr>
              <a:defRPr sz="2200"/>
            </a:lvl3pPr>
            <a:lvl4pPr>
              <a:defRPr sz="2200"/>
            </a:lvl4pPr>
            <a:lvl5pPr>
              <a:defRPr sz="2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5" y="2209800"/>
            <a:ext cx="4041775" cy="4150520"/>
          </a:xfrm>
        </p:spPr>
        <p:txBody>
          <a:bodyPr tIns="0">
            <a:normAutofit/>
          </a:bodyPr>
          <a:lstStyle>
            <a:lvl1pPr>
              <a:defRPr sz="2200"/>
            </a:lvl1pPr>
            <a:lvl2pPr>
              <a:defRPr sz="2200"/>
            </a:lvl2pPr>
            <a:lvl3pPr>
              <a:defRPr sz="2200"/>
            </a:lvl3pPr>
            <a:lvl4pPr>
              <a:defRPr sz="2200"/>
            </a:lvl4pPr>
            <a:lvl5pPr>
              <a:defRPr sz="2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9" name="Slide Number Placeholder 8"/>
          <p:cNvSpPr>
            <a:spLocks noGrp="1"/>
          </p:cNvSpPr>
          <p:nvPr>
            <p:ph type="sldNum" sz="quarter" idx="12"/>
          </p:nvPr>
        </p:nvSpPr>
        <p:spPr/>
        <p:txBody>
          <a:bodyPr/>
          <a:lstStyle/>
          <a:p>
            <a:fld id="{67509D13-8A8B-4717-8007-E80D7A9B45C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509D13-8A8B-4717-8007-E80D7A9B45C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lvl1pPr>
              <a:defRPr b="0">
                <a:effectLst>
                  <a:outerShdw blurRad="38100" dist="38100" dir="2700000" algn="tl">
                    <a:srgbClr val="000000">
                      <a:alpha val="43137"/>
                    </a:srgbClr>
                  </a:outerShdw>
                </a:effectLst>
              </a:defRPr>
            </a:lvl1pPr>
          </a:lstStyle>
          <a:p>
            <a:r>
              <a:rPr lang="en-US" smtClean="0"/>
              <a:t>Click to edit Master title style</a:t>
            </a:r>
            <a:endParaRPr lang="en-US"/>
          </a:p>
        </p:txBody>
      </p:sp>
      <p:sp>
        <p:nvSpPr>
          <p:cNvPr id="3" name="Subtitle 2"/>
          <p:cNvSpPr>
            <a:spLocks noGrp="1"/>
          </p:cNvSpPr>
          <p:nvPr>
            <p:ph type="subTitle" idx="1"/>
          </p:nvPr>
        </p:nvSpPr>
        <p:spPr>
          <a:xfrm>
            <a:off x="1371600" y="3355975"/>
            <a:ext cx="6400800" cy="1752600"/>
          </a:xfrm>
        </p:spPr>
        <p:txBody>
          <a:bodyPr/>
          <a:lstStyle>
            <a:lvl1pPr marL="0" indent="0" algn="ctr">
              <a:buNone/>
              <a:defRPr>
                <a:solidFill>
                  <a:schemeClr val="tx1">
                    <a:tint val="75000"/>
                  </a:schemeClr>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E9EF6EB-7A1F-459C-B001-297AF3286C37}" type="datetimeFigureOut">
              <a:rPr lang="en-US" smtClean="0"/>
              <a:pPr/>
              <a:t>12/10/2013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7509D13-8A8B-4717-8007-E80D7A9B45CB}" type="slidenum">
              <a:rPr lang="en-US" smtClean="0"/>
              <a:pPr/>
              <a:t>‹#›</a:t>
            </a:fld>
            <a:endParaRPr lang="en-US"/>
          </a:p>
        </p:txBody>
      </p:sp>
      <p:sp>
        <p:nvSpPr>
          <p:cNvPr id="7" name="TextBox 6"/>
          <p:cNvSpPr txBox="1"/>
          <p:nvPr/>
        </p:nvSpPr>
        <p:spPr>
          <a:xfrm>
            <a:off x="1447800" y="5463575"/>
            <a:ext cx="7162800" cy="900246"/>
          </a:xfrm>
          <a:prstGeom prst="rect">
            <a:avLst/>
          </a:prstGeom>
          <a:noFill/>
        </p:spPr>
        <p:txBody>
          <a:bodyPr wrap="square" rtlCol="0">
            <a:spAutoFit/>
          </a:bodyPr>
          <a:lstStyle/>
          <a:p>
            <a:pPr algn="l"/>
            <a:r>
              <a:rPr lang="en-US" sz="1050" i="1" dirty="0" smtClean="0"/>
              <a:t>iDigBio is funded by a grant from the National Science Foundation’s Advancing Digitization of Biodiversity Collections Program (Cooperative Agreement EF-1115210).  Any opinions, findings, and conclusions or recommendations expressed in this material are those of the author(s) and do not necessarily reflect the views of the National Science Foundation. All images used with permission or are free from copyright.</a:t>
            </a:r>
          </a:p>
          <a:p>
            <a:pPr algn="l"/>
            <a:endParaRPr lang="en-US" sz="1050" dirty="0"/>
          </a:p>
        </p:txBody>
      </p:sp>
      <p:pic>
        <p:nvPicPr>
          <p:cNvPr id="8" name="Picture 8" descr="http://www.nsf.gov/images/logos/nsf1.gif"/>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85124" y="5410200"/>
            <a:ext cx="686476" cy="690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8496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emf"/><Relationship Id="rId5" Type="http://schemas.openxmlformats.org/officeDocument/2006/relationships/slideLayout" Target="../slideLayouts/slideLayout5.xml"/><Relationship Id="rId10"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cstate="print">
            <a:extLst>
              <a:ext uri="{BEBA8EAE-BF5A-486C-A8C5-ECC9F3942E4B}">
                <a14:imgProps xmlns:a14="http://schemas.microsoft.com/office/drawing/2010/main">
                  <a14:imgLayer r:embed="rId10">
                    <a14:imgEffect>
                      <a14:sharpenSoften amount="25000"/>
                    </a14:imgEffect>
                    <a14:imgEffect>
                      <a14:saturation sat="66000"/>
                    </a14:imgEffect>
                    <a14:imgEffect>
                      <a14:brightnessContrast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33400"/>
            <a:ext cx="8229600" cy="6858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457200" y="1371600"/>
            <a:ext cx="8229600" cy="4953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8" name="Slide Number Placeholder 17"/>
          <p:cNvSpPr>
            <a:spLocks noGrp="1"/>
          </p:cNvSpPr>
          <p:nvPr>
            <p:ph type="sldNum" sz="quarter" idx="4"/>
          </p:nvPr>
        </p:nvSpPr>
        <p:spPr>
          <a:xfrm>
            <a:off x="76200" y="6400800"/>
            <a:ext cx="457200" cy="365125"/>
          </a:xfrm>
          <a:prstGeom prst="rect">
            <a:avLst/>
          </a:prstGeom>
        </p:spPr>
        <p:txBody>
          <a:bodyPr vert="horz" lIns="0" tIns="0" rIns="0" bIns="0" anchor="b"/>
          <a:lstStyle>
            <a:lvl1pPr algn="l" eaLnBrk="1" latinLnBrk="0" hangingPunct="1">
              <a:defRPr kumimoji="0" sz="1200">
                <a:solidFill>
                  <a:schemeClr val="tx1">
                    <a:lumMod val="85000"/>
                    <a:lumOff val="15000"/>
                  </a:schemeClr>
                </a:solidFill>
                <a:latin typeface="+mj-lt"/>
              </a:defRPr>
            </a:lvl1pPr>
          </a:lstStyle>
          <a:p>
            <a:fld id="{67509D13-8A8B-4717-8007-E80D7A9B45CB}" type="slidenum">
              <a:rPr lang="en-US" smtClean="0"/>
              <a:pPr/>
              <a:t>‹#›</a:t>
            </a:fld>
            <a:endParaRPr lang="en-US"/>
          </a:p>
        </p:txBody>
      </p:sp>
      <p:sp>
        <p:nvSpPr>
          <p:cNvPr id="4" name="Rounded Rectangle 3"/>
          <p:cNvSpPr/>
          <p:nvPr/>
        </p:nvSpPr>
        <p:spPr>
          <a:xfrm>
            <a:off x="7315200" y="6400800"/>
            <a:ext cx="1320165" cy="416860"/>
          </a:xfrm>
          <a:prstGeom prst="roundRect">
            <a:avLst/>
          </a:prstGeom>
          <a:solidFill>
            <a:schemeClr val="tx1">
              <a:lumMod val="85000"/>
              <a:lumOff val="15000"/>
              <a:alpha val="75000"/>
            </a:schemeClr>
          </a:solidFill>
          <a:ln>
            <a:noFill/>
          </a:ln>
          <a:effectLst>
            <a:outerShdw blurRad="50800" dist="38100" dir="13500000" algn="b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idigbio_logo_rgb.eps"/>
          <p:cNvPicPr>
            <a:picLocks noChangeAspect="1"/>
          </p:cNvPicPr>
          <p:nvPr/>
        </p:nvPicPr>
        <p:blipFill>
          <a:blip r:embed="rId11" cstate="print">
            <a:lum contrast="35000"/>
            <a:extLst>
              <a:ext uri="{28A0092B-C50C-407E-A947-70E740481C1C}">
                <a14:useLocalDpi xmlns:a14="http://schemas.microsoft.com/office/drawing/2010/main"/>
              </a:ext>
            </a:extLst>
          </a:blip>
          <a:stretch>
            <a:fillRect/>
          </a:stretch>
        </p:blipFill>
        <p:spPr>
          <a:xfrm>
            <a:off x="7391400" y="6426201"/>
            <a:ext cx="1169353" cy="35559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latinLnBrk="0" hangingPunct="1">
        <a:spcBef>
          <a:spcPct val="0"/>
        </a:spcBef>
        <a:buNone/>
        <a:defRPr kumimoji="0" sz="4000" b="0" i="0" kern="1200" baseline="0">
          <a:ln>
            <a:noFill/>
          </a:ln>
          <a:solidFill>
            <a:schemeClr val="accent1"/>
          </a:solidFill>
          <a:effectLst>
            <a:outerShdw blurRad="38100" dist="38100" dir="2700000" algn="tl">
              <a:srgbClr val="000000">
                <a:alpha val="43137"/>
              </a:srgbClr>
            </a:outerShdw>
          </a:effectLst>
          <a:latin typeface="Calibri"/>
          <a:ea typeface="+mj-ea"/>
          <a:cs typeface="Calibri"/>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digbio.org/sites/default/files/workshop-presentations/ttt2/OpenRefineTTT2Demo.csv" TargetMode="External"/><Relationship Id="rId2" Type="http://schemas.openxmlformats.org/officeDocument/2006/relationships/hyperlink" Target="https://www.idigbio.org/sites/default/files/workshop-presentations/ttt2/OpenRefineTTT22013.pptx" TargetMode="External"/><Relationship Id="rId1" Type="http://schemas.openxmlformats.org/officeDocument/2006/relationships/slideLayout" Target="../slideLayouts/slideLayout2.xml"/><Relationship Id="rId4" Type="http://schemas.openxmlformats.org/officeDocument/2006/relationships/hyperlink" Target="https://plus.google.com/u/0/communities/117280693504889048168"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a:bodyPr>
          <a:lstStyle/>
          <a:p>
            <a:r>
              <a:rPr lang="en-US" dirty="0" smtClean="0"/>
              <a:t>Got (messy) data?</a:t>
            </a:r>
            <a:br>
              <a:rPr lang="en-US" dirty="0" smtClean="0"/>
            </a:br>
            <a:r>
              <a:rPr lang="en-US" dirty="0" smtClean="0"/>
              <a:t>Clean it, enhance it, have fun with it</a:t>
            </a:r>
            <a:endParaRPr lang="en-US" dirty="0"/>
          </a:p>
        </p:txBody>
      </p:sp>
      <p:sp>
        <p:nvSpPr>
          <p:cNvPr id="3" name="Subtitle 2"/>
          <p:cNvSpPr>
            <a:spLocks noGrp="1"/>
          </p:cNvSpPr>
          <p:nvPr>
            <p:ph type="subTitle" idx="1"/>
          </p:nvPr>
        </p:nvSpPr>
        <p:spPr>
          <a:xfrm>
            <a:off x="1371600" y="2898775"/>
            <a:ext cx="6400800" cy="911225"/>
          </a:xfrm>
        </p:spPr>
        <p:txBody>
          <a:bodyPr>
            <a:normAutofit lnSpcReduction="10000"/>
          </a:bodyPr>
          <a:lstStyle/>
          <a:p>
            <a:pPr>
              <a:spcBef>
                <a:spcPts val="100"/>
              </a:spcBef>
            </a:pPr>
            <a:r>
              <a:rPr lang="en-US" sz="2800" dirty="0" smtClean="0"/>
              <a:t>Get Open Refine</a:t>
            </a:r>
          </a:p>
          <a:p>
            <a:pPr>
              <a:spcBef>
                <a:spcPts val="100"/>
              </a:spcBef>
            </a:pPr>
            <a:r>
              <a:rPr lang="en-US" sz="2800" dirty="0" smtClean="0"/>
              <a:t>openrefine.org</a:t>
            </a:r>
            <a:endParaRPr lang="en-US" sz="2800" dirty="0"/>
          </a:p>
        </p:txBody>
      </p:sp>
      <p:sp>
        <p:nvSpPr>
          <p:cNvPr id="8" name="TextBox 7"/>
          <p:cNvSpPr txBox="1"/>
          <p:nvPr/>
        </p:nvSpPr>
        <p:spPr>
          <a:xfrm>
            <a:off x="1752600" y="4332982"/>
            <a:ext cx="6172200" cy="1077218"/>
          </a:xfrm>
          <a:prstGeom prst="rect">
            <a:avLst/>
          </a:prstGeom>
          <a:noFill/>
        </p:spPr>
        <p:txBody>
          <a:bodyPr wrap="square" rtlCol="0">
            <a:spAutoFit/>
          </a:bodyPr>
          <a:lstStyle/>
          <a:p>
            <a:pPr algn="r"/>
            <a:r>
              <a:rPr lang="en-US" sz="1600" dirty="0" smtClean="0">
                <a:solidFill>
                  <a:schemeClr val="tx1">
                    <a:lumMod val="50000"/>
                    <a:lumOff val="50000"/>
                  </a:schemeClr>
                </a:solidFill>
                <a:effectLst>
                  <a:outerShdw blurRad="38100" dist="38100" dir="2700000" algn="tl">
                    <a:srgbClr val="000000">
                      <a:alpha val="43137"/>
                    </a:srgbClr>
                  </a:outerShdw>
                </a:effectLst>
              </a:rPr>
              <a:t>iDigBio Mobilizing Small Herbaria Digitization Workshop</a:t>
            </a:r>
          </a:p>
          <a:p>
            <a:pPr algn="r"/>
            <a:r>
              <a:rPr lang="en-US" sz="1600" dirty="0" smtClean="0">
                <a:solidFill>
                  <a:schemeClr val="tx1">
                    <a:lumMod val="50000"/>
                    <a:lumOff val="50000"/>
                  </a:schemeClr>
                </a:solidFill>
                <a:effectLst>
                  <a:outerShdw blurRad="38100" dist="38100" dir="2700000" algn="tl">
                    <a:srgbClr val="000000">
                      <a:alpha val="43137"/>
                    </a:srgbClr>
                  </a:outerShdw>
                </a:effectLst>
              </a:rPr>
              <a:t>December 9 – 11, 2013 Tallahassee, Florida</a:t>
            </a:r>
          </a:p>
          <a:p>
            <a:pPr algn="r"/>
            <a:r>
              <a:rPr lang="en-US" sz="1600" dirty="0" smtClean="0">
                <a:solidFill>
                  <a:schemeClr val="tx1">
                    <a:lumMod val="50000"/>
                    <a:lumOff val="50000"/>
                  </a:schemeClr>
                </a:solidFill>
                <a:effectLst>
                  <a:outerShdw blurRad="38100" dist="38100" dir="2700000" algn="tl">
                    <a:srgbClr val="000000">
                      <a:alpha val="43137"/>
                    </a:srgbClr>
                  </a:outerShdw>
                </a:effectLst>
              </a:rPr>
              <a:t>Deborah Paul, iDigInfo, iDigBio</a:t>
            </a:r>
          </a:p>
          <a:p>
            <a:pPr algn="r"/>
            <a:r>
              <a:rPr lang="en-US" sz="1600" dirty="0" smtClean="0">
                <a:solidFill>
                  <a:schemeClr val="tx1">
                    <a:lumMod val="50000"/>
                    <a:lumOff val="50000"/>
                  </a:schemeClr>
                </a:solidFill>
                <a:effectLst>
                  <a:outerShdw blurRad="38100" dist="38100" dir="2700000" algn="tl">
                    <a:srgbClr val="000000">
                      <a:alpha val="43137"/>
                    </a:srgbClr>
                  </a:outerShdw>
                </a:effectLst>
              </a:rPr>
              <a:t>Twitter @</a:t>
            </a:r>
            <a:r>
              <a:rPr lang="en-US" sz="1600" dirty="0" err="1" smtClean="0">
                <a:solidFill>
                  <a:schemeClr val="tx1">
                    <a:lumMod val="50000"/>
                    <a:lumOff val="50000"/>
                  </a:schemeClr>
                </a:solidFill>
                <a:effectLst>
                  <a:outerShdw blurRad="38100" dist="38100" dir="2700000" algn="tl">
                    <a:srgbClr val="000000">
                      <a:alpha val="43137"/>
                    </a:srgbClr>
                  </a:outerShdw>
                </a:effectLst>
              </a:rPr>
              <a:t>idigbio</a:t>
            </a:r>
            <a:r>
              <a:rPr lang="en-US" sz="1600" dirty="0" smtClean="0">
                <a:solidFill>
                  <a:schemeClr val="tx1">
                    <a:lumMod val="50000"/>
                    <a:lumOff val="50000"/>
                  </a:schemeClr>
                </a:solidFill>
                <a:effectLst>
                  <a:outerShdw blurRad="38100" dist="38100" dir="2700000" algn="tl">
                    <a:srgbClr val="000000">
                      <a:alpha val="43137"/>
                    </a:srgbClr>
                  </a:outerShdw>
                </a:effectLst>
              </a:rPr>
              <a:t> #</a:t>
            </a:r>
            <a:r>
              <a:rPr lang="en-US" sz="1600" dirty="0" err="1" smtClean="0">
                <a:solidFill>
                  <a:schemeClr val="tx1">
                    <a:lumMod val="50000"/>
                    <a:lumOff val="50000"/>
                  </a:schemeClr>
                </a:solidFill>
                <a:effectLst>
                  <a:outerShdw blurRad="38100" dist="38100" dir="2700000" algn="tl">
                    <a:srgbClr val="000000">
                      <a:alpha val="43137"/>
                    </a:srgbClr>
                  </a:outerShdw>
                </a:effectLst>
              </a:rPr>
              <a:t>smallherb</a:t>
            </a:r>
            <a:endParaRPr lang="en-US" sz="1600" dirty="0" smtClean="0">
              <a:solidFill>
                <a:schemeClr val="tx1">
                  <a:lumMod val="50000"/>
                  <a:lumOff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9316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Ready</a:t>
            </a:r>
            <a:r>
              <a:rPr lang="en-US" dirty="0" smtClean="0"/>
              <a:t>?, Demo </a:t>
            </a:r>
            <a:r>
              <a:rPr lang="en-US" dirty="0" smtClean="0"/>
              <a:t>anyone?...</a:t>
            </a:r>
            <a:endParaRPr lang="en-US" dirty="0"/>
          </a:p>
        </p:txBody>
      </p:sp>
      <p:sp>
        <p:nvSpPr>
          <p:cNvPr id="3" name="Content Placeholder 2"/>
          <p:cNvSpPr>
            <a:spLocks noGrp="1"/>
          </p:cNvSpPr>
          <p:nvPr>
            <p:ph idx="1"/>
          </p:nvPr>
        </p:nvSpPr>
        <p:spPr/>
        <p:txBody>
          <a:bodyPr/>
          <a:lstStyle/>
          <a:p>
            <a:r>
              <a:rPr lang="en-US" sz="2400" dirty="0"/>
              <a:t>Tutorial </a:t>
            </a:r>
            <a:r>
              <a:rPr lang="en-US" sz="2400" dirty="0" smtClean="0">
                <a:hlinkClick r:id="rId2"/>
              </a:rPr>
              <a:t>Cleaning</a:t>
            </a:r>
            <a:r>
              <a:rPr lang="en-US" sz="2400" dirty="0" smtClean="0">
                <a:hlinkClick r:id="rId2"/>
              </a:rPr>
              <a:t>, Validating, and Enhancing Data with Open Refine</a:t>
            </a:r>
            <a:endParaRPr lang="en-US" sz="2400" dirty="0" smtClean="0"/>
          </a:p>
          <a:p>
            <a:pPr lvl="1"/>
            <a:r>
              <a:rPr lang="en-US" sz="2400" dirty="0" smtClean="0"/>
              <a:t>and </a:t>
            </a:r>
            <a:r>
              <a:rPr lang="en-US" sz="2400" dirty="0" smtClean="0"/>
              <a:t>sample </a:t>
            </a:r>
            <a:r>
              <a:rPr lang="en-US" sz="2400" dirty="0" smtClean="0">
                <a:hlinkClick r:id="rId3"/>
              </a:rPr>
              <a:t>CSV</a:t>
            </a:r>
            <a:r>
              <a:rPr lang="en-US" sz="2400" dirty="0" smtClean="0"/>
              <a:t> dataset for above tutorial</a:t>
            </a:r>
          </a:p>
          <a:p>
            <a:r>
              <a:rPr lang="en-US" sz="2400" dirty="0" smtClean="0"/>
              <a:t>OpenRefine videos and tutorials</a:t>
            </a:r>
          </a:p>
          <a:p>
            <a:pPr lvl="1"/>
            <a:r>
              <a:rPr lang="en-US" sz="2400" dirty="0" smtClean="0"/>
              <a:t>www.openrefine.org</a:t>
            </a:r>
          </a:p>
          <a:p>
            <a:r>
              <a:rPr lang="en-US" sz="2400" dirty="0" smtClean="0"/>
              <a:t>Join </a:t>
            </a:r>
            <a:r>
              <a:rPr lang="en-US" sz="2400" dirty="0" smtClean="0">
                <a:hlinkClick r:id="rId4"/>
              </a:rPr>
              <a:t>Google+ Open Refine Community</a:t>
            </a:r>
            <a:endParaRPr lang="en-US" sz="2400" dirty="0" smtClean="0"/>
          </a:p>
          <a:p>
            <a:r>
              <a:rPr lang="en-US" sz="2400" dirty="0" smtClean="0"/>
              <a:t>Check out </a:t>
            </a:r>
            <a:r>
              <a:rPr lang="en-US" sz="2400" dirty="0" smtClean="0">
                <a:solidFill>
                  <a:schemeClr val="accent1"/>
                </a:solidFill>
                <a:effectLst>
                  <a:outerShdw blurRad="38100" dist="38100" dir="2700000" algn="tl">
                    <a:srgbClr val="000000">
                      <a:alpha val="43137"/>
                    </a:srgbClr>
                  </a:outerShdw>
                </a:effectLst>
              </a:rPr>
              <a:t>Google Fusion Tables </a:t>
            </a:r>
            <a:r>
              <a:rPr lang="en-US" sz="2400" dirty="0" smtClean="0"/>
              <a:t>too</a:t>
            </a:r>
            <a:r>
              <a:rPr lang="en-US" sz="2400" dirty="0" smtClean="0"/>
              <a:t>!</a:t>
            </a:r>
            <a:endParaRPr lang="en-US" sz="2400" dirty="0" smtClean="0"/>
          </a:p>
          <a:p>
            <a:endParaRPr lang="en-US" sz="1000" dirty="0" smtClean="0"/>
          </a:p>
          <a:p>
            <a:r>
              <a:rPr lang="en-US" sz="2400" dirty="0" smtClean="0"/>
              <a:t>Teach others about these power tools</a:t>
            </a:r>
          </a:p>
          <a:p>
            <a:pPr lvl="1"/>
            <a:r>
              <a:rPr lang="en-US" sz="2400" dirty="0" smtClean="0"/>
              <a:t>Pay-it-forward!</a:t>
            </a:r>
          </a:p>
          <a:p>
            <a:pPr lvl="1"/>
            <a:r>
              <a:rPr lang="en-US" sz="2400" dirty="0" smtClean="0"/>
              <a:t>Data that is “fit-for-</a:t>
            </a:r>
            <a:r>
              <a:rPr lang="en-US" sz="2400" b="1" dirty="0" smtClean="0"/>
              <a:t>research</a:t>
            </a:r>
            <a:r>
              <a:rPr lang="en-US" sz="2400" dirty="0" smtClean="0"/>
              <a:t>-use”</a:t>
            </a:r>
            <a:endParaRPr lang="en-US" i="1" dirty="0" smtClean="0"/>
          </a:p>
          <a:p>
            <a:pPr lvl="1"/>
            <a:r>
              <a:rPr lang="en-US" sz="2400" i="1" dirty="0" smtClean="0"/>
              <a:t>&amp; fun</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81000" y="381000"/>
            <a:ext cx="8382000" cy="6019800"/>
          </a:xfrm>
          <a:prstGeom prst="roundRect">
            <a:avLst>
              <a:gd name="adj" fmla="val 1354"/>
            </a:avLst>
          </a:prstGeom>
          <a:blipFill dpi="0" rotWithShape="1">
            <a:blip r:embed="rId2">
              <a:alphaModFix amt="32000"/>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914400" y="1371600"/>
            <a:ext cx="7772400" cy="4953000"/>
          </a:xfrm>
        </p:spPr>
        <p:txBody>
          <a:bodyPr>
            <a:normAutofit/>
          </a:bodyPr>
          <a:lstStyle/>
          <a:p>
            <a:pPr marL="0" indent="0">
              <a:buNone/>
            </a:pPr>
            <a:r>
              <a:rPr lang="en-US" sz="3600" smtClean="0">
                <a:solidFill>
                  <a:schemeClr val="accent4">
                    <a:lumMod val="50000"/>
                  </a:schemeClr>
                </a:solidFill>
                <a:effectLst>
                  <a:outerShdw blurRad="38100" dist="38100" dir="2700000" algn="tl">
                    <a:srgbClr val="000000">
                      <a:alpha val="43137"/>
                    </a:srgbClr>
                  </a:outerShdw>
                </a:effectLst>
              </a:rPr>
              <a:t>Happy Holidays 2013!</a:t>
            </a:r>
          </a:p>
          <a:p>
            <a:pPr marL="0" indent="0">
              <a:buNone/>
            </a:pPr>
            <a:r>
              <a:rPr lang="en-US" sz="3600" smtClean="0">
                <a:solidFill>
                  <a:schemeClr val="accent4">
                    <a:lumMod val="50000"/>
                  </a:schemeClr>
                </a:solidFill>
                <a:effectLst>
                  <a:outerShdw blurRad="38100" dist="38100" dir="2700000" algn="tl">
                    <a:srgbClr val="000000">
                      <a:alpha val="43137"/>
                    </a:srgbClr>
                  </a:outerShdw>
                </a:effectLst>
              </a:rPr>
              <a:t>	Happy Parsing, </a:t>
            </a:r>
          </a:p>
          <a:p>
            <a:pPr marL="0" indent="0">
              <a:buNone/>
            </a:pPr>
            <a:r>
              <a:rPr lang="en-US" sz="3600">
                <a:solidFill>
                  <a:schemeClr val="accent4">
                    <a:lumMod val="50000"/>
                  </a:schemeClr>
                </a:solidFill>
                <a:effectLst>
                  <a:outerShdw blurRad="38100" dist="38100" dir="2700000" algn="tl">
                    <a:srgbClr val="000000">
                      <a:alpha val="43137"/>
                    </a:srgbClr>
                  </a:outerShdw>
                </a:effectLst>
              </a:rPr>
              <a:t>	</a:t>
            </a:r>
            <a:r>
              <a:rPr lang="en-US" sz="3600" smtClean="0">
                <a:solidFill>
                  <a:schemeClr val="accent4">
                    <a:lumMod val="50000"/>
                  </a:schemeClr>
                </a:solidFill>
                <a:effectLst>
                  <a:outerShdw blurRad="38100" dist="38100" dir="2700000" algn="tl">
                    <a:srgbClr val="000000">
                      <a:alpha val="43137"/>
                    </a:srgbClr>
                  </a:outerShdw>
                </a:effectLst>
              </a:rPr>
              <a:t>	Sorting,</a:t>
            </a:r>
          </a:p>
          <a:p>
            <a:pPr marL="0" indent="0">
              <a:buNone/>
            </a:pPr>
            <a:r>
              <a:rPr lang="en-US" sz="3600">
                <a:solidFill>
                  <a:schemeClr val="accent4">
                    <a:lumMod val="50000"/>
                  </a:schemeClr>
                </a:solidFill>
                <a:effectLst>
                  <a:outerShdw blurRad="38100" dist="38100" dir="2700000" algn="tl">
                    <a:srgbClr val="000000">
                      <a:alpha val="43137"/>
                    </a:srgbClr>
                  </a:outerShdw>
                </a:effectLst>
              </a:rPr>
              <a:t>	</a:t>
            </a:r>
            <a:r>
              <a:rPr lang="en-US" sz="3600" smtClean="0">
                <a:solidFill>
                  <a:schemeClr val="accent4">
                    <a:lumMod val="50000"/>
                  </a:schemeClr>
                </a:solidFill>
                <a:effectLst>
                  <a:outerShdw blurRad="38100" dist="38100" dir="2700000" algn="tl">
                    <a:srgbClr val="000000">
                      <a:alpha val="43137"/>
                    </a:srgbClr>
                  </a:outerShdw>
                </a:effectLst>
              </a:rPr>
              <a:t>		Faceting, </a:t>
            </a:r>
          </a:p>
          <a:p>
            <a:pPr marL="0" indent="0">
              <a:buNone/>
            </a:pPr>
            <a:r>
              <a:rPr lang="en-US" sz="3600">
                <a:solidFill>
                  <a:schemeClr val="accent4">
                    <a:lumMod val="50000"/>
                  </a:schemeClr>
                </a:solidFill>
                <a:effectLst>
                  <a:outerShdw blurRad="38100" dist="38100" dir="2700000" algn="tl">
                    <a:srgbClr val="000000">
                      <a:alpha val="43137"/>
                    </a:srgbClr>
                  </a:outerShdw>
                </a:effectLst>
              </a:rPr>
              <a:t>	</a:t>
            </a:r>
            <a:r>
              <a:rPr lang="en-US" sz="3600" smtClean="0">
                <a:solidFill>
                  <a:schemeClr val="accent4">
                    <a:lumMod val="50000"/>
                  </a:schemeClr>
                </a:solidFill>
                <a:effectLst>
                  <a:outerShdw blurRad="38100" dist="38100" dir="2700000" algn="tl">
                    <a:srgbClr val="000000">
                      <a:alpha val="43137"/>
                    </a:srgbClr>
                  </a:outerShdw>
                </a:effectLst>
              </a:rPr>
              <a:t>			Enhancing, …</a:t>
            </a:r>
          </a:p>
          <a:p>
            <a:pPr marL="0" indent="0">
              <a:buNone/>
            </a:pPr>
            <a:r>
              <a:rPr lang="en-US" sz="3600" smtClean="0">
                <a:solidFill>
                  <a:schemeClr val="accent4">
                    <a:lumMod val="50000"/>
                  </a:schemeClr>
                </a:solidFill>
                <a:effectLst>
                  <a:outerShdw blurRad="38100" dist="38100" dir="2700000" algn="tl">
                    <a:srgbClr val="000000">
                      <a:alpha val="43137"/>
                    </a:srgbClr>
                  </a:outerShdw>
                </a:effectLst>
              </a:rPr>
              <a:t>an easy gift idea too!</a:t>
            </a:r>
            <a:endParaRPr lang="en-US" sz="3600">
              <a:solidFill>
                <a:schemeClr val="accent4">
                  <a:lumMod val="50000"/>
                </a:schemeClr>
              </a:solidFill>
              <a:effectLst>
                <a:outerShdw blurRad="38100" dist="38100" dir="2700000" algn="tl">
                  <a:srgbClr val="000000">
                    <a:alpha val="43137"/>
                  </a:srgbClr>
                </a:outerShdw>
              </a:effectLst>
            </a:endParaRPr>
          </a:p>
        </p:txBody>
      </p:sp>
      <p:pic>
        <p:nvPicPr>
          <p:cNvPr id="4"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659505"/>
            <a:ext cx="663575"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9209" y="5659505"/>
            <a:ext cx="841375"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9829" y="5638800"/>
            <a:ext cx="663575"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97647" y="5667482"/>
            <a:ext cx="687387"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6528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05000"/>
            <a:ext cx="8229600" cy="4419600"/>
          </a:xfrm>
        </p:spPr>
        <p:txBody>
          <a:bodyPr>
            <a:normAutofit/>
          </a:bodyPr>
          <a:lstStyle/>
          <a:p>
            <a:pPr algn="ctr">
              <a:buNone/>
            </a:pPr>
            <a:r>
              <a:rPr lang="en-US" sz="3200" dirty="0" smtClean="0">
                <a:solidFill>
                  <a:schemeClr val="accent1"/>
                </a:solidFill>
                <a:effectLst>
                  <a:outerShdw blurRad="38100" dist="38100" dir="2700000" algn="tl">
                    <a:srgbClr val="000000">
                      <a:alpha val="43137"/>
                    </a:srgbClr>
                  </a:outerShdw>
                </a:effectLst>
              </a:rPr>
              <a:t>“You just saved me a month!”</a:t>
            </a:r>
          </a:p>
          <a:p>
            <a:pPr algn="ctr">
              <a:buNone/>
            </a:pPr>
            <a:endParaRPr lang="en-US" sz="3200" dirty="0" smtClean="0">
              <a:solidFill>
                <a:schemeClr val="accent1"/>
              </a:solidFill>
              <a:effectLst>
                <a:outerShdw blurRad="38100" dist="38100" dir="2700000" algn="tl">
                  <a:srgbClr val="000000">
                    <a:alpha val="43137"/>
                  </a:srgbClr>
                </a:outerShdw>
              </a:effectLst>
            </a:endParaRPr>
          </a:p>
          <a:p>
            <a:pPr algn="ctr">
              <a:buNone/>
            </a:pPr>
            <a:r>
              <a:rPr lang="en-US" sz="3200" dirty="0" smtClean="0">
                <a:solidFill>
                  <a:schemeClr val="accent1"/>
                </a:solidFill>
                <a:effectLst>
                  <a:outerShdw blurRad="38100" dist="38100" dir="2700000" algn="tl">
                    <a:srgbClr val="000000">
                      <a:alpha val="43137"/>
                    </a:srgbClr>
                  </a:outerShdw>
                </a:effectLst>
              </a:rPr>
              <a:t>“I feel like I just came out of the dark ages.”</a:t>
            </a:r>
          </a:p>
          <a:p>
            <a:pPr algn="ctr">
              <a:buNone/>
            </a:pPr>
            <a:endParaRPr lang="en-US" sz="3200" dirty="0" smtClean="0">
              <a:solidFill>
                <a:schemeClr val="accent1"/>
              </a:solidFill>
              <a:effectLst>
                <a:outerShdw blurRad="38100" dist="38100" dir="2700000" algn="tl">
                  <a:srgbClr val="000000">
                    <a:alpha val="43137"/>
                  </a:srgbClr>
                </a:outerShdw>
              </a:effectLst>
            </a:endParaRPr>
          </a:p>
          <a:p>
            <a:pPr algn="ctr">
              <a:buNone/>
            </a:pPr>
            <a:r>
              <a:rPr lang="en-US" sz="3200" dirty="0" smtClean="0">
                <a:solidFill>
                  <a:schemeClr val="accent1"/>
                </a:solidFill>
                <a:effectLst>
                  <a:outerShdw blurRad="38100" dist="38100" dir="2700000" algn="tl">
                    <a:srgbClr val="000000">
                      <a:alpha val="43137"/>
                    </a:srgbClr>
                  </a:outerShdw>
                </a:effectLst>
              </a:rPr>
              <a:t>“Our data ready now in 3 years, instead of 7.”</a:t>
            </a:r>
            <a:endParaRPr lang="en-US" sz="3200"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124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OpenRefine</a:t>
            </a:r>
            <a:endParaRPr lang="en-US" dirty="0"/>
          </a:p>
        </p:txBody>
      </p:sp>
      <p:sp>
        <p:nvSpPr>
          <p:cNvPr id="3" name="Content Placeholder 2"/>
          <p:cNvSpPr>
            <a:spLocks noGrp="1"/>
          </p:cNvSpPr>
          <p:nvPr>
            <p:ph idx="1"/>
          </p:nvPr>
        </p:nvSpPr>
        <p:spPr/>
        <p:txBody>
          <a:bodyPr>
            <a:normAutofit/>
          </a:bodyPr>
          <a:lstStyle/>
          <a:p>
            <a:r>
              <a:rPr lang="en-US" smtClean="0"/>
              <a:t>An open-source </a:t>
            </a:r>
            <a:r>
              <a:rPr lang="en-US" dirty="0" smtClean="0"/>
              <a:t>power tool for working with messy data.</a:t>
            </a:r>
          </a:p>
          <a:p>
            <a:r>
              <a:rPr lang="en-US" dirty="0" smtClean="0"/>
              <a:t>Got Data in a Spreadsheet,…?</a:t>
            </a:r>
          </a:p>
          <a:p>
            <a:pPr lvl="1"/>
            <a:r>
              <a:rPr lang="en-US" dirty="0" smtClean="0"/>
              <a:t>TSV, CSV, *SV, Excel (.</a:t>
            </a:r>
            <a:r>
              <a:rPr lang="en-US" dirty="0" err="1" smtClean="0"/>
              <a:t>xls</a:t>
            </a:r>
            <a:r>
              <a:rPr lang="en-US" dirty="0" smtClean="0"/>
              <a:t> and .</a:t>
            </a:r>
            <a:r>
              <a:rPr lang="en-US" dirty="0" err="1" smtClean="0"/>
              <a:t>xlsx</a:t>
            </a:r>
            <a:r>
              <a:rPr lang="en-US" dirty="0" smtClean="0"/>
              <a:t>),</a:t>
            </a:r>
          </a:p>
          <a:p>
            <a:pPr lvl="1"/>
            <a:r>
              <a:rPr lang="en-US" dirty="0" smtClean="0"/>
              <a:t>JSON,</a:t>
            </a:r>
          </a:p>
          <a:p>
            <a:pPr lvl="1"/>
            <a:r>
              <a:rPr lang="en-US" dirty="0" smtClean="0"/>
              <a:t>XML,</a:t>
            </a:r>
          </a:p>
          <a:p>
            <a:pPr lvl="1"/>
            <a:r>
              <a:rPr lang="en-US" dirty="0" smtClean="0"/>
              <a:t>RDF as XML,</a:t>
            </a:r>
          </a:p>
          <a:p>
            <a:pPr lvl="1"/>
            <a:r>
              <a:rPr lang="en-US" dirty="0" smtClean="0"/>
              <a:t>Wiki markup, and </a:t>
            </a:r>
          </a:p>
          <a:p>
            <a:pPr lvl="1"/>
            <a:r>
              <a:rPr lang="en-US" dirty="0" smtClean="0"/>
              <a:t>Google Data documents are all supported.</a:t>
            </a:r>
          </a:p>
          <a:p>
            <a:r>
              <a:rPr lang="en-US" dirty="0" smtClean="0"/>
              <a:t>the software tool formerly known as </a:t>
            </a:r>
            <a:r>
              <a:rPr lang="en-US" dirty="0" err="1" smtClean="0"/>
              <a:t>GoogleRefine</a:t>
            </a:r>
            <a:endParaRPr lang="en-US" dirty="0" smtClean="0"/>
          </a:p>
          <a:p>
            <a:endParaRPr lang="en-US" dirty="0"/>
          </a:p>
        </p:txBody>
      </p:sp>
    </p:spTree>
    <p:extLst>
      <p:ext uri="{BB962C8B-B14F-4D97-AF65-F5344CB8AC3E}">
        <p14:creationId xmlns:p14="http://schemas.microsoft.com/office/powerpoint/2010/main" val="4116491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http://openrefine.org/</a:t>
            </a:r>
            <a:endParaRPr lang="en-US" dirty="0"/>
          </a:p>
        </p:txBody>
      </p:sp>
      <p:sp>
        <p:nvSpPr>
          <p:cNvPr id="3" name="Content Placeholder 2"/>
          <p:cNvSpPr>
            <a:spLocks noGrp="1"/>
          </p:cNvSpPr>
          <p:nvPr>
            <p:ph idx="1"/>
          </p:nvPr>
        </p:nvSpPr>
        <p:spPr>
          <a:xfrm>
            <a:off x="457200" y="5257800"/>
            <a:ext cx="8229600" cy="1066800"/>
          </a:xfrm>
        </p:spPr>
        <p:txBody>
          <a:bodyPr>
            <a:normAutofit/>
          </a:bodyPr>
          <a:lstStyle/>
          <a:p>
            <a:r>
              <a:rPr lang="en-US" smtClean="0"/>
              <a:t>works on your own computer (Mac* or PC)</a:t>
            </a:r>
          </a:p>
          <a:p>
            <a:r>
              <a:rPr lang="en-US" smtClean="0"/>
              <a:t>small to medium-sized data sets (not millions)</a:t>
            </a:r>
          </a:p>
          <a:p>
            <a:endParaRPr lang="en-US" smtClean="0"/>
          </a:p>
          <a:p>
            <a:endParaRPr lang="en-US" smtClean="0"/>
          </a:p>
          <a:p>
            <a:endParaRPr lang="en-US" smtClean="0"/>
          </a:p>
          <a:p>
            <a:endParaRPr lang="en-US" smtClean="0"/>
          </a:p>
          <a:p>
            <a:endParaRPr lang="en-US" smtClean="0"/>
          </a:p>
          <a:p>
            <a:endParaRPr lang="en-US"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524000"/>
            <a:ext cx="8203666"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1993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data </a:t>
            </a:r>
            <a:r>
              <a:rPr lang="en-US" dirty="0" smtClean="0"/>
              <a:t>issues can you find / fix?</a:t>
            </a:r>
            <a:endParaRPr lang="en-US" dirty="0"/>
          </a:p>
        </p:txBody>
      </p:sp>
      <p:sp>
        <p:nvSpPr>
          <p:cNvPr id="5" name="Text Placeholder 4"/>
          <p:cNvSpPr>
            <a:spLocks noGrp="1"/>
          </p:cNvSpPr>
          <p:nvPr>
            <p:ph type="body" idx="1"/>
          </p:nvPr>
        </p:nvSpPr>
        <p:spPr>
          <a:xfrm>
            <a:off x="760412" y="1198174"/>
            <a:ext cx="4040188" cy="659352"/>
          </a:xfrm>
        </p:spPr>
        <p:txBody>
          <a:bodyPr/>
          <a:lstStyle/>
          <a:p>
            <a:r>
              <a:rPr lang="en-US" dirty="0" smtClean="0"/>
              <a:t>some data issues</a:t>
            </a:r>
            <a:endParaRPr lang="en-US" dirty="0"/>
          </a:p>
        </p:txBody>
      </p:sp>
      <p:sp>
        <p:nvSpPr>
          <p:cNvPr id="6" name="Text Placeholder 5"/>
          <p:cNvSpPr>
            <a:spLocks noGrp="1"/>
          </p:cNvSpPr>
          <p:nvPr>
            <p:ph type="body" sz="half" idx="3"/>
          </p:nvPr>
        </p:nvSpPr>
        <p:spPr>
          <a:xfrm>
            <a:off x="4346575" y="1198174"/>
            <a:ext cx="4041775" cy="654843"/>
          </a:xfrm>
        </p:spPr>
        <p:txBody>
          <a:bodyPr/>
          <a:lstStyle/>
          <a:p>
            <a:r>
              <a:rPr lang="en-US" dirty="0" smtClean="0"/>
              <a:t>use open refine because</a:t>
            </a:r>
            <a:endParaRPr lang="en-US" dirty="0"/>
          </a:p>
        </p:txBody>
      </p:sp>
      <p:sp>
        <p:nvSpPr>
          <p:cNvPr id="3" name="Content Placeholder 2"/>
          <p:cNvSpPr>
            <a:spLocks noGrp="1"/>
          </p:cNvSpPr>
          <p:nvPr>
            <p:ph sz="quarter" idx="2"/>
          </p:nvPr>
        </p:nvSpPr>
        <p:spPr>
          <a:xfrm>
            <a:off x="760412" y="1883974"/>
            <a:ext cx="4040188" cy="3962400"/>
          </a:xfrm>
        </p:spPr>
        <p:txBody>
          <a:bodyPr>
            <a:noAutofit/>
          </a:bodyPr>
          <a:lstStyle/>
          <a:p>
            <a:r>
              <a:rPr lang="en-US" sz="1600" dirty="0" smtClean="0"/>
              <a:t>the </a:t>
            </a:r>
            <a:r>
              <a:rPr lang="en-US" sz="1600" dirty="0" smtClean="0">
                <a:solidFill>
                  <a:schemeClr val="accent1"/>
                </a:solidFill>
                <a:effectLst>
                  <a:outerShdw blurRad="38100" dist="38100" dir="2700000" algn="tl">
                    <a:srgbClr val="000000">
                      <a:alpha val="43137"/>
                    </a:srgbClr>
                  </a:outerShdw>
                </a:effectLst>
              </a:rPr>
              <a:t>unknown</a:t>
            </a:r>
          </a:p>
          <a:p>
            <a:r>
              <a:rPr lang="en-US" sz="1600" dirty="0" smtClean="0"/>
              <a:t>non-standard data</a:t>
            </a:r>
          </a:p>
          <a:p>
            <a:pPr lvl="1"/>
            <a:r>
              <a:rPr lang="en-US" sz="1600" dirty="0" smtClean="0"/>
              <a:t>dates</a:t>
            </a:r>
          </a:p>
          <a:p>
            <a:pPr lvl="1"/>
            <a:r>
              <a:rPr lang="en-US" sz="1600" dirty="0" smtClean="0"/>
              <a:t>people</a:t>
            </a:r>
          </a:p>
          <a:p>
            <a:pPr lvl="1"/>
            <a:r>
              <a:rPr lang="en-US" sz="1600" dirty="0" smtClean="0"/>
              <a:t>places</a:t>
            </a:r>
          </a:p>
          <a:p>
            <a:pPr lvl="1"/>
            <a:r>
              <a:rPr lang="en-US" sz="1600" dirty="0" smtClean="0"/>
              <a:t>languages</a:t>
            </a:r>
          </a:p>
          <a:p>
            <a:pPr lvl="1"/>
            <a:r>
              <a:rPr lang="en-US" sz="1600" dirty="0" smtClean="0"/>
              <a:t>countries</a:t>
            </a:r>
          </a:p>
          <a:p>
            <a:r>
              <a:rPr lang="en-US" sz="1600" dirty="0" smtClean="0"/>
              <a:t>typos</a:t>
            </a:r>
          </a:p>
          <a:p>
            <a:r>
              <a:rPr lang="en-US" sz="1600" dirty="0" smtClean="0"/>
              <a:t>filename issues</a:t>
            </a:r>
          </a:p>
          <a:p>
            <a:r>
              <a:rPr lang="en-US" sz="1600" dirty="0" smtClean="0"/>
              <a:t>taxonomic errors</a:t>
            </a:r>
          </a:p>
          <a:p>
            <a:r>
              <a:rPr lang="en-US" sz="1600" dirty="0" smtClean="0"/>
              <a:t>identifier / </a:t>
            </a:r>
            <a:r>
              <a:rPr lang="en-US" sz="1600" dirty="0" err="1" smtClean="0"/>
              <a:t>guid</a:t>
            </a:r>
            <a:r>
              <a:rPr lang="en-US" sz="1600" dirty="0" smtClean="0"/>
              <a:t> error</a:t>
            </a:r>
          </a:p>
          <a:p>
            <a:r>
              <a:rPr lang="en-US" sz="1600" dirty="0" smtClean="0"/>
              <a:t>mapping to standard terms</a:t>
            </a:r>
          </a:p>
          <a:p>
            <a:r>
              <a:rPr lang="en-US" sz="1600" dirty="0" smtClean="0"/>
              <a:t>formatting</a:t>
            </a:r>
          </a:p>
          <a:p>
            <a:r>
              <a:rPr lang="en-US" sz="1600" dirty="0" smtClean="0"/>
              <a:t>missing data</a:t>
            </a:r>
          </a:p>
          <a:p>
            <a:r>
              <a:rPr lang="en-US" sz="1600" dirty="0" smtClean="0"/>
              <a:t>missing metadata</a:t>
            </a:r>
          </a:p>
        </p:txBody>
      </p:sp>
      <p:sp>
        <p:nvSpPr>
          <p:cNvPr id="4" name="Content Placeholder 3"/>
          <p:cNvSpPr>
            <a:spLocks noGrp="1"/>
          </p:cNvSpPr>
          <p:nvPr>
            <p:ph sz="quarter" idx="4"/>
          </p:nvPr>
        </p:nvSpPr>
        <p:spPr>
          <a:xfrm>
            <a:off x="4343400" y="1883974"/>
            <a:ext cx="4041775" cy="4150520"/>
          </a:xfrm>
        </p:spPr>
        <p:txBody>
          <a:bodyPr>
            <a:normAutofit/>
          </a:bodyPr>
          <a:lstStyle/>
          <a:p>
            <a:r>
              <a:rPr lang="en-US" dirty="0" smtClean="0"/>
              <a:t>inspect </a:t>
            </a:r>
            <a:r>
              <a:rPr lang="en-US" dirty="0" smtClean="0"/>
              <a:t>dataset </a:t>
            </a:r>
            <a:r>
              <a:rPr lang="en-US" dirty="0" smtClean="0"/>
              <a:t>to find / fix </a:t>
            </a:r>
            <a:r>
              <a:rPr lang="en-US" dirty="0" smtClean="0"/>
              <a:t>errors</a:t>
            </a:r>
          </a:p>
          <a:p>
            <a:r>
              <a:rPr lang="en-US" dirty="0" smtClean="0"/>
              <a:t>inspect to</a:t>
            </a:r>
            <a:r>
              <a:rPr lang="en-US" dirty="0" smtClean="0"/>
              <a:t> </a:t>
            </a:r>
            <a:r>
              <a:rPr lang="en-US" dirty="0" smtClean="0"/>
              <a:t>reveal patterns</a:t>
            </a:r>
          </a:p>
          <a:p>
            <a:r>
              <a:rPr lang="en-US" dirty="0" smtClean="0"/>
              <a:t>easy to repeat steps</a:t>
            </a:r>
          </a:p>
          <a:p>
            <a:r>
              <a:rPr lang="en-US" dirty="0" smtClean="0"/>
              <a:t>easy to undo </a:t>
            </a:r>
            <a:r>
              <a:rPr lang="en-US" dirty="0" smtClean="0"/>
              <a:t>changes</a:t>
            </a:r>
            <a:endParaRPr lang="en-US" dirty="0" smtClean="0"/>
          </a:p>
          <a:p>
            <a:r>
              <a:rPr lang="en-US" dirty="0" smtClean="0"/>
              <a:t>easy to enhance data</a:t>
            </a:r>
          </a:p>
        </p:txBody>
      </p:sp>
    </p:spTree>
    <p:extLst>
      <p:ext uri="{BB962C8B-B14F-4D97-AF65-F5344CB8AC3E}">
        <p14:creationId xmlns:p14="http://schemas.microsoft.com/office/powerpoint/2010/main" val="3316251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expect?</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clustering algorithms</a:t>
            </a:r>
          </a:p>
          <a:p>
            <a:pPr lvl="1"/>
            <a:r>
              <a:rPr lang="en-US" sz="2800" dirty="0" smtClean="0"/>
              <a:t>fingerprint, soundex, levenshtein, …</a:t>
            </a:r>
          </a:p>
          <a:p>
            <a:r>
              <a:rPr lang="en-US" sz="2800" dirty="0" smtClean="0"/>
              <a:t>scatter plots</a:t>
            </a:r>
          </a:p>
          <a:p>
            <a:r>
              <a:rPr lang="en-US" sz="2800" dirty="0" smtClean="0"/>
              <a:t>excel, csv, xml, …</a:t>
            </a:r>
          </a:p>
          <a:p>
            <a:r>
              <a:rPr lang="en-US" sz="2800" dirty="0" smtClean="0"/>
              <a:t>scripts (for repetitive </a:t>
            </a:r>
            <a:r>
              <a:rPr lang="en-US" sz="2800" smtClean="0"/>
              <a:t>cleaning)</a:t>
            </a:r>
          </a:p>
          <a:p>
            <a:pPr lvl="1"/>
            <a:r>
              <a:rPr lang="en-US" sz="2800" smtClean="0">
                <a:solidFill>
                  <a:schemeClr val="accent1"/>
                </a:solidFill>
                <a:effectLst>
                  <a:outerShdw blurRad="38100" dist="38100" dir="2700000" algn="tl">
                    <a:srgbClr val="000000">
                      <a:alpha val="43137"/>
                    </a:srgbClr>
                  </a:outerShdw>
                </a:effectLst>
              </a:rPr>
              <a:t>created automatically</a:t>
            </a:r>
          </a:p>
          <a:p>
            <a:pPr lvl="1"/>
            <a:r>
              <a:rPr lang="en-US" sz="2800" smtClean="0"/>
              <a:t>save to re-use</a:t>
            </a:r>
            <a:endParaRPr lang="en-US" sz="2800" dirty="0" smtClean="0"/>
          </a:p>
          <a:p>
            <a:r>
              <a:rPr lang="en-US" sz="2800" dirty="0" smtClean="0"/>
              <a:t>regex (you can do this!)</a:t>
            </a:r>
          </a:p>
          <a:p>
            <a:r>
              <a:rPr lang="en-US" sz="2800" smtClean="0"/>
              <a:t>enhance data</a:t>
            </a:r>
          </a:p>
          <a:p>
            <a:pPr lvl="1"/>
            <a:r>
              <a:rPr lang="en-US" sz="2800" smtClean="0"/>
              <a:t>call a service (what?)</a:t>
            </a:r>
          </a:p>
          <a:p>
            <a:pPr lvl="2"/>
            <a:r>
              <a:rPr lang="en-US" sz="2800"/>
              <a:t>c</a:t>
            </a:r>
            <a:r>
              <a:rPr lang="en-US" sz="2800" smtClean="0"/>
              <a:t>all GEOLocate (just like Georeference Me!)</a:t>
            </a:r>
          </a:p>
          <a:p>
            <a:pPr lvl="2"/>
            <a:r>
              <a:rPr lang="en-US" sz="2800" smtClean="0"/>
              <a:t>reconcile names again a taxonomic name service</a:t>
            </a:r>
          </a:p>
        </p:txBody>
      </p:sp>
    </p:spTree>
    <p:extLst>
      <p:ext uri="{BB962C8B-B14F-4D97-AF65-F5344CB8AC3E}">
        <p14:creationId xmlns:p14="http://schemas.microsoft.com/office/powerpoint/2010/main" val="1389163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93855"/>
            <a:ext cx="9054248" cy="5297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3805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735" y="257176"/>
            <a:ext cx="8973065" cy="5497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4824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39" y="381000"/>
            <a:ext cx="9074398" cy="5791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5576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150</TotalTime>
  <Words>698</Words>
  <Application>Microsoft Office PowerPoint</Application>
  <PresentationFormat>On-screen Show (4:3)</PresentationFormat>
  <Paragraphs>119</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Theme1</vt:lpstr>
      <vt:lpstr>Got (messy) data? Clean it, enhance it, have fun with it</vt:lpstr>
      <vt:lpstr>PowerPoint Presentation</vt:lpstr>
      <vt:lpstr>OpenRefine</vt:lpstr>
      <vt:lpstr>http://openrefine.org/</vt:lpstr>
      <vt:lpstr>What data issues can you find / fix?</vt:lpstr>
      <vt:lpstr>What to expect?</vt:lpstr>
      <vt:lpstr>PowerPoint Presentation</vt:lpstr>
      <vt:lpstr>PowerPoint Presentation</vt:lpstr>
      <vt:lpstr>PowerPoint Presentation</vt:lpstr>
      <vt:lpstr>Ready?, Demo anyone?...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Got (messy) data? Clean it, enhance it, have fun with it</dc:title>
  <dc:creator>Deborah L. Paul</dc:creator>
  <cp:lastModifiedBy>Deborah L. Paul</cp:lastModifiedBy>
  <cp:revision>13</cp:revision>
  <dcterms:created xsi:type="dcterms:W3CDTF">2013-12-06T06:10:25Z</dcterms:created>
  <dcterms:modified xsi:type="dcterms:W3CDTF">2013-12-11T04:26:19Z</dcterms:modified>
</cp:coreProperties>
</file>