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4" r:id="rId2"/>
    <p:sldId id="275" r:id="rId3"/>
    <p:sldId id="288" r:id="rId4"/>
    <p:sldId id="278" r:id="rId5"/>
    <p:sldId id="277" r:id="rId6"/>
    <p:sldId id="276" r:id="rId7"/>
    <p:sldId id="291" r:id="rId8"/>
    <p:sldId id="292" r:id="rId9"/>
    <p:sldId id="266" r:id="rId10"/>
    <p:sldId id="267" r:id="rId11"/>
    <p:sldId id="29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5">
          <p15:clr>
            <a:srgbClr val="A4A3A4"/>
          </p15:clr>
        </p15:guide>
        <p15:guide id="2" pos="13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33E"/>
    <a:srgbClr val="124B32"/>
    <a:srgbClr val="FDB002"/>
    <a:srgbClr val="5C304A"/>
    <a:srgbClr val="339837"/>
    <a:srgbClr val="BA5423"/>
    <a:srgbClr val="007294"/>
    <a:srgbClr val="007A4D"/>
    <a:srgbClr val="71105E"/>
    <a:srgbClr val="CD0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44" autoAdjust="0"/>
    <p:restoredTop sz="86421" autoAdjust="0"/>
  </p:normalViewPr>
  <p:slideViewPr>
    <p:cSldViewPr snapToGrid="0" snapToObjects="1">
      <p:cViewPr varScale="1">
        <p:scale>
          <a:sx n="112" d="100"/>
          <a:sy n="112" d="100"/>
        </p:scale>
        <p:origin x="1158" y="102"/>
      </p:cViewPr>
      <p:guideLst>
        <p:guide orient="horz" pos="825"/>
        <p:guide pos="1301"/>
      </p:guideLst>
    </p:cSldViewPr>
  </p:slideViewPr>
  <p:outlineViewPr>
    <p:cViewPr>
      <p:scale>
        <a:sx n="33" d="100"/>
        <a:sy n="33" d="100"/>
      </p:scale>
      <p:origin x="0" y="85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http://localhost:3579/mbllivelnk/Enterprise/PR%20&amp;%20Communications/Presentations,%20Symposia%20&amp;%20Speeches/GBIF%20statistics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4846905255013"/>
          <c:y val="2.7667984189723799E-2"/>
          <c:w val="0.84520145274089797"/>
          <c:h val="0.84900406626236902"/>
        </c:manualLayout>
      </c:layout>
      <c:lineChart>
        <c:grouping val="standard"/>
        <c:varyColors val="0"/>
        <c:ser>
          <c:idx val="1"/>
          <c:order val="1"/>
          <c:spPr>
            <a:ln>
              <a:solidFill>
                <a:srgbClr val="2EB135"/>
              </a:solidFill>
            </a:ln>
          </c:spPr>
          <c:marker>
            <c:symbol val="none"/>
          </c:marker>
          <c:cat>
            <c:strRef>
              <c:f>'[GBIF statistics.xls]Growth in data'!$A$51:$A$138</c:f>
              <c:strCache>
                <c:ptCount val="88"/>
                <c:pt idx="0">
                  <c:v>Aug-07</c:v>
                </c:pt>
                <c:pt idx="1">
                  <c:v>Sep-07</c:v>
                </c:pt>
                <c:pt idx="2">
                  <c:v>Oct-07</c:v>
                </c:pt>
                <c:pt idx="3">
                  <c:v>Nov-07</c:v>
                </c:pt>
                <c:pt idx="4">
                  <c:v>Dec-07</c:v>
                </c:pt>
                <c:pt idx="5">
                  <c:v>Jan-08</c:v>
                </c:pt>
                <c:pt idx="6">
                  <c:v>Feb-08</c:v>
                </c:pt>
                <c:pt idx="7">
                  <c:v>Mar-08</c:v>
                </c:pt>
                <c:pt idx="8">
                  <c:v>Apr-08</c:v>
                </c:pt>
                <c:pt idx="9">
                  <c:v>May-08</c:v>
                </c:pt>
                <c:pt idx="10">
                  <c:v>Jun-08</c:v>
                </c:pt>
                <c:pt idx="11">
                  <c:v>Jul-08</c:v>
                </c:pt>
                <c:pt idx="12">
                  <c:v>Aug-08</c:v>
                </c:pt>
                <c:pt idx="13">
                  <c:v>Sep-08</c:v>
                </c:pt>
                <c:pt idx="14">
                  <c:v>Oct-08</c:v>
                </c:pt>
                <c:pt idx="15">
                  <c:v>Nov-08</c:v>
                </c:pt>
                <c:pt idx="16">
                  <c:v>Dec-08</c:v>
                </c:pt>
                <c:pt idx="17">
                  <c:v>Jan-09</c:v>
                </c:pt>
                <c:pt idx="18">
                  <c:v>Feb-09</c:v>
                </c:pt>
                <c:pt idx="19">
                  <c:v>Mar-09</c:v>
                </c:pt>
                <c:pt idx="20">
                  <c:v>Apr-09</c:v>
                </c:pt>
                <c:pt idx="21">
                  <c:v>May-09</c:v>
                </c:pt>
                <c:pt idx="22">
                  <c:v>Jun-09</c:v>
                </c:pt>
                <c:pt idx="23">
                  <c:v>Jul-09</c:v>
                </c:pt>
                <c:pt idx="24">
                  <c:v>Aug-09</c:v>
                </c:pt>
                <c:pt idx="25">
                  <c:v>Sep09</c:v>
                </c:pt>
                <c:pt idx="26">
                  <c:v>Oct-09</c:v>
                </c:pt>
                <c:pt idx="27">
                  <c:v>Nov-09</c:v>
                </c:pt>
                <c:pt idx="28">
                  <c:v>Dec-09</c:v>
                </c:pt>
                <c:pt idx="29">
                  <c:v>Jan-10</c:v>
                </c:pt>
                <c:pt idx="30">
                  <c:v>Feb-10</c:v>
                </c:pt>
                <c:pt idx="31">
                  <c:v>Mar-10</c:v>
                </c:pt>
                <c:pt idx="32">
                  <c:v>Apr-10</c:v>
                </c:pt>
                <c:pt idx="33">
                  <c:v>May-10</c:v>
                </c:pt>
                <c:pt idx="34">
                  <c:v>Jun-10</c:v>
                </c:pt>
                <c:pt idx="35">
                  <c:v>Jul-10</c:v>
                </c:pt>
                <c:pt idx="36">
                  <c:v>Aug-10</c:v>
                </c:pt>
                <c:pt idx="37">
                  <c:v>Sep-10</c:v>
                </c:pt>
                <c:pt idx="38">
                  <c:v>Oct-10</c:v>
                </c:pt>
                <c:pt idx="39">
                  <c:v>Nov-10</c:v>
                </c:pt>
                <c:pt idx="40">
                  <c:v>Dec-10</c:v>
                </c:pt>
                <c:pt idx="41">
                  <c:v>Jan-11</c:v>
                </c:pt>
                <c:pt idx="42">
                  <c:v>Feb-11</c:v>
                </c:pt>
                <c:pt idx="43">
                  <c:v>Mar-11</c:v>
                </c:pt>
                <c:pt idx="44">
                  <c:v>Apr-11</c:v>
                </c:pt>
                <c:pt idx="45">
                  <c:v>May-11</c:v>
                </c:pt>
                <c:pt idx="46">
                  <c:v>Jun-11</c:v>
                </c:pt>
                <c:pt idx="47">
                  <c:v>Jul-11</c:v>
                </c:pt>
                <c:pt idx="48">
                  <c:v>Aug-11</c:v>
                </c:pt>
                <c:pt idx="49">
                  <c:v>Sep-11</c:v>
                </c:pt>
                <c:pt idx="50">
                  <c:v>Oct-11</c:v>
                </c:pt>
                <c:pt idx="51">
                  <c:v>Nov-11</c:v>
                </c:pt>
                <c:pt idx="52">
                  <c:v>Dec-11</c:v>
                </c:pt>
                <c:pt idx="53">
                  <c:v>Jan-12</c:v>
                </c:pt>
                <c:pt idx="54">
                  <c:v>Feb-12</c:v>
                </c:pt>
                <c:pt idx="55">
                  <c:v>Mar-12</c:v>
                </c:pt>
                <c:pt idx="56">
                  <c:v>Apr-12</c:v>
                </c:pt>
                <c:pt idx="57">
                  <c:v>May-12</c:v>
                </c:pt>
                <c:pt idx="58">
                  <c:v>Jun-12</c:v>
                </c:pt>
                <c:pt idx="59">
                  <c:v>Jul-12</c:v>
                </c:pt>
                <c:pt idx="60">
                  <c:v>Aug-12</c:v>
                </c:pt>
                <c:pt idx="61">
                  <c:v>Sep-12</c:v>
                </c:pt>
                <c:pt idx="62">
                  <c:v>Oct-12</c:v>
                </c:pt>
                <c:pt idx="63">
                  <c:v>Nov-12</c:v>
                </c:pt>
                <c:pt idx="64">
                  <c:v>Dec-12</c:v>
                </c:pt>
                <c:pt idx="65">
                  <c:v>Jan-13</c:v>
                </c:pt>
                <c:pt idx="66">
                  <c:v>Feb-13</c:v>
                </c:pt>
                <c:pt idx="67">
                  <c:v>Mar-13</c:v>
                </c:pt>
                <c:pt idx="68">
                  <c:v>Apr-13</c:v>
                </c:pt>
                <c:pt idx="69">
                  <c:v>May-13</c:v>
                </c:pt>
                <c:pt idx="70">
                  <c:v>Jun-13</c:v>
                </c:pt>
                <c:pt idx="71">
                  <c:v>Jul-13</c:v>
                </c:pt>
                <c:pt idx="72">
                  <c:v>Aug-13</c:v>
                </c:pt>
                <c:pt idx="73">
                  <c:v>Sep-13</c:v>
                </c:pt>
                <c:pt idx="74">
                  <c:v>Oct-13</c:v>
                </c:pt>
                <c:pt idx="75">
                  <c:v>Nov-13</c:v>
                </c:pt>
                <c:pt idx="76">
                  <c:v>Dec-13</c:v>
                </c:pt>
                <c:pt idx="77">
                  <c:v>Jan-14</c:v>
                </c:pt>
                <c:pt idx="78">
                  <c:v>Feb-14</c:v>
                </c:pt>
                <c:pt idx="79">
                  <c:v>Mar-14</c:v>
                </c:pt>
                <c:pt idx="80">
                  <c:v>Apr-14</c:v>
                </c:pt>
                <c:pt idx="81">
                  <c:v>May-14</c:v>
                </c:pt>
                <c:pt idx="82">
                  <c:v>Jun-14</c:v>
                </c:pt>
                <c:pt idx="83">
                  <c:v>Jul-14</c:v>
                </c:pt>
                <c:pt idx="84">
                  <c:v>Aug-14</c:v>
                </c:pt>
                <c:pt idx="85">
                  <c:v>Sep-14</c:v>
                </c:pt>
                <c:pt idx="86">
                  <c:v>Oct-14</c:v>
                </c:pt>
                <c:pt idx="87">
                  <c:v>Nov-14</c:v>
                </c:pt>
              </c:strCache>
            </c:strRef>
          </c:cat>
          <c:val>
            <c:numRef>
              <c:f>'[GBIF statistics.xls]Growth in data'!$D$51:$D$120</c:f>
              <c:numCache>
                <c:formatCode>General</c:formatCode>
                <c:ptCount val="70"/>
                <c:pt idx="0">
                  <c:v>84.1</c:v>
                </c:pt>
                <c:pt idx="1">
                  <c:v>107.9</c:v>
                </c:pt>
                <c:pt idx="2">
                  <c:v>110.1</c:v>
                </c:pt>
                <c:pt idx="3">
                  <c:v>118.5</c:v>
                </c:pt>
                <c:pt idx="4">
                  <c:v>122.9</c:v>
                </c:pt>
                <c:pt idx="5">
                  <c:v>124</c:v>
                </c:pt>
                <c:pt idx="6">
                  <c:v>127.1</c:v>
                </c:pt>
                <c:pt idx="7">
                  <c:v>128</c:v>
                </c:pt>
                <c:pt idx="8">
                  <c:v>127.3</c:v>
                </c:pt>
                <c:pt idx="9">
                  <c:v>134.1</c:v>
                </c:pt>
                <c:pt idx="10">
                  <c:v>134.9</c:v>
                </c:pt>
                <c:pt idx="11">
                  <c:v>141.6</c:v>
                </c:pt>
                <c:pt idx="12">
                  <c:v>147.5</c:v>
                </c:pt>
                <c:pt idx="13">
                  <c:v>148.9</c:v>
                </c:pt>
                <c:pt idx="14">
                  <c:v>151.1</c:v>
                </c:pt>
                <c:pt idx="15">
                  <c:v>153.4</c:v>
                </c:pt>
                <c:pt idx="16">
                  <c:v>155.80000000000001</c:v>
                </c:pt>
                <c:pt idx="17">
                  <c:v>165.1</c:v>
                </c:pt>
                <c:pt idx="18">
                  <c:v>171.7</c:v>
                </c:pt>
                <c:pt idx="19">
                  <c:v>172</c:v>
                </c:pt>
                <c:pt idx="20">
                  <c:v>173.9</c:v>
                </c:pt>
                <c:pt idx="21">
                  <c:v>177.9</c:v>
                </c:pt>
                <c:pt idx="22">
                  <c:v>177.9</c:v>
                </c:pt>
                <c:pt idx="23">
                  <c:v>178.6</c:v>
                </c:pt>
                <c:pt idx="24">
                  <c:v>180.8</c:v>
                </c:pt>
                <c:pt idx="25">
                  <c:v>183.5</c:v>
                </c:pt>
                <c:pt idx="26">
                  <c:v>189.5</c:v>
                </c:pt>
                <c:pt idx="27">
                  <c:v>194.5</c:v>
                </c:pt>
                <c:pt idx="28">
                  <c:v>196.6</c:v>
                </c:pt>
                <c:pt idx="29">
                  <c:v>196.6</c:v>
                </c:pt>
                <c:pt idx="30">
                  <c:v>197.7</c:v>
                </c:pt>
                <c:pt idx="31">
                  <c:v>198.7</c:v>
                </c:pt>
                <c:pt idx="32">
                  <c:v>199.9</c:v>
                </c:pt>
                <c:pt idx="33">
                  <c:v>201.2</c:v>
                </c:pt>
                <c:pt idx="34">
                  <c:v>201.9</c:v>
                </c:pt>
                <c:pt idx="35">
                  <c:v>202.3</c:v>
                </c:pt>
                <c:pt idx="36">
                  <c:v>203.2</c:v>
                </c:pt>
                <c:pt idx="37">
                  <c:v>209.5</c:v>
                </c:pt>
                <c:pt idx="38">
                  <c:v>226.8</c:v>
                </c:pt>
                <c:pt idx="39">
                  <c:v>255.8</c:v>
                </c:pt>
                <c:pt idx="40">
                  <c:v>262.2</c:v>
                </c:pt>
                <c:pt idx="41">
                  <c:v>262.5</c:v>
                </c:pt>
                <c:pt idx="42">
                  <c:v>268.60000000000002</c:v>
                </c:pt>
                <c:pt idx="43">
                  <c:v>265.3</c:v>
                </c:pt>
                <c:pt idx="44">
                  <c:v>275.8</c:v>
                </c:pt>
                <c:pt idx="45">
                  <c:v>278</c:v>
                </c:pt>
                <c:pt idx="46">
                  <c:v>292.39999999999992</c:v>
                </c:pt>
                <c:pt idx="47">
                  <c:v>294.89999999999992</c:v>
                </c:pt>
                <c:pt idx="48">
                  <c:v>298.10000000000002</c:v>
                </c:pt>
                <c:pt idx="49">
                  <c:v>303.8</c:v>
                </c:pt>
                <c:pt idx="50">
                  <c:v>310</c:v>
                </c:pt>
                <c:pt idx="51">
                  <c:v>312.8</c:v>
                </c:pt>
                <c:pt idx="52">
                  <c:v>312.8</c:v>
                </c:pt>
                <c:pt idx="53">
                  <c:v>317.10000000000002</c:v>
                </c:pt>
                <c:pt idx="54">
                  <c:v>318.8</c:v>
                </c:pt>
                <c:pt idx="55">
                  <c:v>318.39999999999992</c:v>
                </c:pt>
                <c:pt idx="56">
                  <c:v>321.39999999999992</c:v>
                </c:pt>
                <c:pt idx="57">
                  <c:v>321.39999999999992</c:v>
                </c:pt>
                <c:pt idx="58">
                  <c:v>367.6</c:v>
                </c:pt>
                <c:pt idx="59">
                  <c:v>367.6</c:v>
                </c:pt>
                <c:pt idx="60">
                  <c:v>377.4</c:v>
                </c:pt>
                <c:pt idx="61">
                  <c:v>388.9</c:v>
                </c:pt>
                <c:pt idx="62">
                  <c:v>388.9</c:v>
                </c:pt>
                <c:pt idx="63">
                  <c:v>389.7</c:v>
                </c:pt>
                <c:pt idx="64">
                  <c:v>389.7</c:v>
                </c:pt>
                <c:pt idx="65">
                  <c:v>383.3</c:v>
                </c:pt>
                <c:pt idx="66">
                  <c:v>383.3</c:v>
                </c:pt>
                <c:pt idx="67">
                  <c:v>396</c:v>
                </c:pt>
                <c:pt idx="68">
                  <c:v>396</c:v>
                </c:pt>
                <c:pt idx="69">
                  <c:v>396</c:v>
                </c:pt>
              </c:numCache>
            </c:numRef>
          </c:val>
          <c:smooth val="0"/>
        </c:ser>
        <c:ser>
          <c:idx val="0"/>
          <c:order val="0"/>
          <c:spPr>
            <a:ln>
              <a:solidFill>
                <a:srgbClr val="2EB135"/>
              </a:solidFill>
            </a:ln>
          </c:spPr>
          <c:marker>
            <c:symbol val="none"/>
          </c:marker>
          <c:cat>
            <c:strRef>
              <c:f>'[GBIF statistics.xls]Growth in data'!$A$51:$A$138</c:f>
              <c:strCache>
                <c:ptCount val="88"/>
                <c:pt idx="0">
                  <c:v>Aug-07</c:v>
                </c:pt>
                <c:pt idx="1">
                  <c:v>Sep-07</c:v>
                </c:pt>
                <c:pt idx="2">
                  <c:v>Oct-07</c:v>
                </c:pt>
                <c:pt idx="3">
                  <c:v>Nov-07</c:v>
                </c:pt>
                <c:pt idx="4">
                  <c:v>Dec-07</c:v>
                </c:pt>
                <c:pt idx="5">
                  <c:v>Jan-08</c:v>
                </c:pt>
                <c:pt idx="6">
                  <c:v>Feb-08</c:v>
                </c:pt>
                <c:pt idx="7">
                  <c:v>Mar-08</c:v>
                </c:pt>
                <c:pt idx="8">
                  <c:v>Apr-08</c:v>
                </c:pt>
                <c:pt idx="9">
                  <c:v>May-08</c:v>
                </c:pt>
                <c:pt idx="10">
                  <c:v>Jun-08</c:v>
                </c:pt>
                <c:pt idx="11">
                  <c:v>Jul-08</c:v>
                </c:pt>
                <c:pt idx="12">
                  <c:v>Aug-08</c:v>
                </c:pt>
                <c:pt idx="13">
                  <c:v>Sep-08</c:v>
                </c:pt>
                <c:pt idx="14">
                  <c:v>Oct-08</c:v>
                </c:pt>
                <c:pt idx="15">
                  <c:v>Nov-08</c:v>
                </c:pt>
                <c:pt idx="16">
                  <c:v>Dec-08</c:v>
                </c:pt>
                <c:pt idx="17">
                  <c:v>Jan-09</c:v>
                </c:pt>
                <c:pt idx="18">
                  <c:v>Feb-09</c:v>
                </c:pt>
                <c:pt idx="19">
                  <c:v>Mar-09</c:v>
                </c:pt>
                <c:pt idx="20">
                  <c:v>Apr-09</c:v>
                </c:pt>
                <c:pt idx="21">
                  <c:v>May-09</c:v>
                </c:pt>
                <c:pt idx="22">
                  <c:v>Jun-09</c:v>
                </c:pt>
                <c:pt idx="23">
                  <c:v>Jul-09</c:v>
                </c:pt>
                <c:pt idx="24">
                  <c:v>Aug-09</c:v>
                </c:pt>
                <c:pt idx="25">
                  <c:v>Sep09</c:v>
                </c:pt>
                <c:pt idx="26">
                  <c:v>Oct-09</c:v>
                </c:pt>
                <c:pt idx="27">
                  <c:v>Nov-09</c:v>
                </c:pt>
                <c:pt idx="28">
                  <c:v>Dec-09</c:v>
                </c:pt>
                <c:pt idx="29">
                  <c:v>Jan-10</c:v>
                </c:pt>
                <c:pt idx="30">
                  <c:v>Feb-10</c:v>
                </c:pt>
                <c:pt idx="31">
                  <c:v>Mar-10</c:v>
                </c:pt>
                <c:pt idx="32">
                  <c:v>Apr-10</c:v>
                </c:pt>
                <c:pt idx="33">
                  <c:v>May-10</c:v>
                </c:pt>
                <c:pt idx="34">
                  <c:v>Jun-10</c:v>
                </c:pt>
                <c:pt idx="35">
                  <c:v>Jul-10</c:v>
                </c:pt>
                <c:pt idx="36">
                  <c:v>Aug-10</c:v>
                </c:pt>
                <c:pt idx="37">
                  <c:v>Sep-10</c:v>
                </c:pt>
                <c:pt idx="38">
                  <c:v>Oct-10</c:v>
                </c:pt>
                <c:pt idx="39">
                  <c:v>Nov-10</c:v>
                </c:pt>
                <c:pt idx="40">
                  <c:v>Dec-10</c:v>
                </c:pt>
                <c:pt idx="41">
                  <c:v>Jan-11</c:v>
                </c:pt>
                <c:pt idx="42">
                  <c:v>Feb-11</c:v>
                </c:pt>
                <c:pt idx="43">
                  <c:v>Mar-11</c:v>
                </c:pt>
                <c:pt idx="44">
                  <c:v>Apr-11</c:v>
                </c:pt>
                <c:pt idx="45">
                  <c:v>May-11</c:v>
                </c:pt>
                <c:pt idx="46">
                  <c:v>Jun-11</c:v>
                </c:pt>
                <c:pt idx="47">
                  <c:v>Jul-11</c:v>
                </c:pt>
                <c:pt idx="48">
                  <c:v>Aug-11</c:v>
                </c:pt>
                <c:pt idx="49">
                  <c:v>Sep-11</c:v>
                </c:pt>
                <c:pt idx="50">
                  <c:v>Oct-11</c:v>
                </c:pt>
                <c:pt idx="51">
                  <c:v>Nov-11</c:v>
                </c:pt>
                <c:pt idx="52">
                  <c:v>Dec-11</c:v>
                </c:pt>
                <c:pt idx="53">
                  <c:v>Jan-12</c:v>
                </c:pt>
                <c:pt idx="54">
                  <c:v>Feb-12</c:v>
                </c:pt>
                <c:pt idx="55">
                  <c:v>Mar-12</c:v>
                </c:pt>
                <c:pt idx="56">
                  <c:v>Apr-12</c:v>
                </c:pt>
                <c:pt idx="57">
                  <c:v>May-12</c:v>
                </c:pt>
                <c:pt idx="58">
                  <c:v>Jun-12</c:v>
                </c:pt>
                <c:pt idx="59">
                  <c:v>Jul-12</c:v>
                </c:pt>
                <c:pt idx="60">
                  <c:v>Aug-12</c:v>
                </c:pt>
                <c:pt idx="61">
                  <c:v>Sep-12</c:v>
                </c:pt>
                <c:pt idx="62">
                  <c:v>Oct-12</c:v>
                </c:pt>
                <c:pt idx="63">
                  <c:v>Nov-12</c:v>
                </c:pt>
                <c:pt idx="64">
                  <c:v>Dec-12</c:v>
                </c:pt>
                <c:pt idx="65">
                  <c:v>Jan-13</c:v>
                </c:pt>
                <c:pt idx="66">
                  <c:v>Feb-13</c:v>
                </c:pt>
                <c:pt idx="67">
                  <c:v>Mar-13</c:v>
                </c:pt>
                <c:pt idx="68">
                  <c:v>Apr-13</c:v>
                </c:pt>
                <c:pt idx="69">
                  <c:v>May-13</c:v>
                </c:pt>
                <c:pt idx="70">
                  <c:v>Jun-13</c:v>
                </c:pt>
                <c:pt idx="71">
                  <c:v>Jul-13</c:v>
                </c:pt>
                <c:pt idx="72">
                  <c:v>Aug-13</c:v>
                </c:pt>
                <c:pt idx="73">
                  <c:v>Sep-13</c:v>
                </c:pt>
                <c:pt idx="74">
                  <c:v>Oct-13</c:v>
                </c:pt>
                <c:pt idx="75">
                  <c:v>Nov-13</c:v>
                </c:pt>
                <c:pt idx="76">
                  <c:v>Dec-13</c:v>
                </c:pt>
                <c:pt idx="77">
                  <c:v>Jan-14</c:v>
                </c:pt>
                <c:pt idx="78">
                  <c:v>Feb-14</c:v>
                </c:pt>
                <c:pt idx="79">
                  <c:v>Mar-14</c:v>
                </c:pt>
                <c:pt idx="80">
                  <c:v>Apr-14</c:v>
                </c:pt>
                <c:pt idx="81">
                  <c:v>May-14</c:v>
                </c:pt>
                <c:pt idx="82">
                  <c:v>Jun-14</c:v>
                </c:pt>
                <c:pt idx="83">
                  <c:v>Jul-14</c:v>
                </c:pt>
                <c:pt idx="84">
                  <c:v>Aug-14</c:v>
                </c:pt>
                <c:pt idx="85">
                  <c:v>Sep-14</c:v>
                </c:pt>
                <c:pt idx="86">
                  <c:v>Oct-14</c:v>
                </c:pt>
                <c:pt idx="87">
                  <c:v>Nov-14</c:v>
                </c:pt>
              </c:strCache>
            </c:strRef>
          </c:cat>
          <c:val>
            <c:numRef>
              <c:f>'[GBIF statistics.xls]Growth in data'!$D$51:$D$138</c:f>
              <c:numCache>
                <c:formatCode>General</c:formatCode>
                <c:ptCount val="88"/>
                <c:pt idx="0">
                  <c:v>84.1</c:v>
                </c:pt>
                <c:pt idx="1">
                  <c:v>107.9</c:v>
                </c:pt>
                <c:pt idx="2">
                  <c:v>110.1</c:v>
                </c:pt>
                <c:pt idx="3">
                  <c:v>118.5</c:v>
                </c:pt>
                <c:pt idx="4">
                  <c:v>122.9</c:v>
                </c:pt>
                <c:pt idx="5">
                  <c:v>124</c:v>
                </c:pt>
                <c:pt idx="6">
                  <c:v>127.1</c:v>
                </c:pt>
                <c:pt idx="7">
                  <c:v>128</c:v>
                </c:pt>
                <c:pt idx="8">
                  <c:v>127.3</c:v>
                </c:pt>
                <c:pt idx="9">
                  <c:v>134.1</c:v>
                </c:pt>
                <c:pt idx="10">
                  <c:v>134.9</c:v>
                </c:pt>
                <c:pt idx="11">
                  <c:v>141.6</c:v>
                </c:pt>
                <c:pt idx="12">
                  <c:v>147.5</c:v>
                </c:pt>
                <c:pt idx="13">
                  <c:v>148.9</c:v>
                </c:pt>
                <c:pt idx="14">
                  <c:v>151.1</c:v>
                </c:pt>
                <c:pt idx="15">
                  <c:v>153.4</c:v>
                </c:pt>
                <c:pt idx="16">
                  <c:v>155.80000000000001</c:v>
                </c:pt>
                <c:pt idx="17">
                  <c:v>165.1</c:v>
                </c:pt>
                <c:pt idx="18">
                  <c:v>171.7</c:v>
                </c:pt>
                <c:pt idx="19">
                  <c:v>172</c:v>
                </c:pt>
                <c:pt idx="20">
                  <c:v>173.9</c:v>
                </c:pt>
                <c:pt idx="21">
                  <c:v>177.9</c:v>
                </c:pt>
                <c:pt idx="22">
                  <c:v>177.9</c:v>
                </c:pt>
                <c:pt idx="23">
                  <c:v>178.6</c:v>
                </c:pt>
                <c:pt idx="24">
                  <c:v>180.8</c:v>
                </c:pt>
                <c:pt idx="25">
                  <c:v>183.5</c:v>
                </c:pt>
                <c:pt idx="26">
                  <c:v>189.5</c:v>
                </c:pt>
                <c:pt idx="27">
                  <c:v>194.5</c:v>
                </c:pt>
                <c:pt idx="28">
                  <c:v>196.6</c:v>
                </c:pt>
                <c:pt idx="29">
                  <c:v>196.6</c:v>
                </c:pt>
                <c:pt idx="30">
                  <c:v>197.7</c:v>
                </c:pt>
                <c:pt idx="31">
                  <c:v>198.7</c:v>
                </c:pt>
                <c:pt idx="32">
                  <c:v>199.9</c:v>
                </c:pt>
                <c:pt idx="33">
                  <c:v>201.2</c:v>
                </c:pt>
                <c:pt idx="34">
                  <c:v>201.9</c:v>
                </c:pt>
                <c:pt idx="35">
                  <c:v>202.3</c:v>
                </c:pt>
                <c:pt idx="36">
                  <c:v>203.2</c:v>
                </c:pt>
                <c:pt idx="37">
                  <c:v>209.5</c:v>
                </c:pt>
                <c:pt idx="38">
                  <c:v>226.8</c:v>
                </c:pt>
                <c:pt idx="39">
                  <c:v>255.8</c:v>
                </c:pt>
                <c:pt idx="40">
                  <c:v>262.2</c:v>
                </c:pt>
                <c:pt idx="41">
                  <c:v>262.5</c:v>
                </c:pt>
                <c:pt idx="42">
                  <c:v>268.60000000000002</c:v>
                </c:pt>
                <c:pt idx="43">
                  <c:v>265.3</c:v>
                </c:pt>
                <c:pt idx="44">
                  <c:v>275.8</c:v>
                </c:pt>
                <c:pt idx="45">
                  <c:v>278</c:v>
                </c:pt>
                <c:pt idx="46">
                  <c:v>292.39999999999992</c:v>
                </c:pt>
                <c:pt idx="47">
                  <c:v>294.89999999999992</c:v>
                </c:pt>
                <c:pt idx="48">
                  <c:v>298.10000000000002</c:v>
                </c:pt>
                <c:pt idx="49">
                  <c:v>303.8</c:v>
                </c:pt>
                <c:pt idx="50">
                  <c:v>310</c:v>
                </c:pt>
                <c:pt idx="51">
                  <c:v>312.8</c:v>
                </c:pt>
                <c:pt idx="52">
                  <c:v>312.8</c:v>
                </c:pt>
                <c:pt idx="53">
                  <c:v>317.10000000000002</c:v>
                </c:pt>
                <c:pt idx="54">
                  <c:v>318.8</c:v>
                </c:pt>
                <c:pt idx="55">
                  <c:v>318.39999999999992</c:v>
                </c:pt>
                <c:pt idx="56">
                  <c:v>321.39999999999992</c:v>
                </c:pt>
                <c:pt idx="57">
                  <c:v>321.39999999999992</c:v>
                </c:pt>
                <c:pt idx="58">
                  <c:v>367.6</c:v>
                </c:pt>
                <c:pt idx="59">
                  <c:v>367.6</c:v>
                </c:pt>
                <c:pt idx="60">
                  <c:v>377.4</c:v>
                </c:pt>
                <c:pt idx="61">
                  <c:v>388.9</c:v>
                </c:pt>
                <c:pt idx="62">
                  <c:v>388.9</c:v>
                </c:pt>
                <c:pt idx="63">
                  <c:v>389.7</c:v>
                </c:pt>
                <c:pt idx="64">
                  <c:v>389.7</c:v>
                </c:pt>
                <c:pt idx="65">
                  <c:v>383.3</c:v>
                </c:pt>
                <c:pt idx="66">
                  <c:v>383.3</c:v>
                </c:pt>
                <c:pt idx="67">
                  <c:v>396</c:v>
                </c:pt>
                <c:pt idx="68">
                  <c:v>396</c:v>
                </c:pt>
                <c:pt idx="69">
                  <c:v>396</c:v>
                </c:pt>
                <c:pt idx="70">
                  <c:v>397.3</c:v>
                </c:pt>
                <c:pt idx="71">
                  <c:v>397.3</c:v>
                </c:pt>
                <c:pt idx="72">
                  <c:v>405.7</c:v>
                </c:pt>
                <c:pt idx="73">
                  <c:v>416.2</c:v>
                </c:pt>
                <c:pt idx="74">
                  <c:v>417.2</c:v>
                </c:pt>
                <c:pt idx="75">
                  <c:v>417.2</c:v>
                </c:pt>
                <c:pt idx="76">
                  <c:v>417.4</c:v>
                </c:pt>
                <c:pt idx="77">
                  <c:v>422.9</c:v>
                </c:pt>
                <c:pt idx="78">
                  <c:v>433.5</c:v>
                </c:pt>
                <c:pt idx="79">
                  <c:v>436.5</c:v>
                </c:pt>
                <c:pt idx="80">
                  <c:v>440.1</c:v>
                </c:pt>
                <c:pt idx="81">
                  <c:v>437.3</c:v>
                </c:pt>
                <c:pt idx="82">
                  <c:v>440.9</c:v>
                </c:pt>
                <c:pt idx="83">
                  <c:v>448.9</c:v>
                </c:pt>
                <c:pt idx="84">
                  <c:v>449.6</c:v>
                </c:pt>
                <c:pt idx="85">
                  <c:v>508.2</c:v>
                </c:pt>
                <c:pt idx="86">
                  <c:v>517</c:v>
                </c:pt>
                <c:pt idx="87">
                  <c:v>516.20000000000005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6707616"/>
        <c:axId val="316712512"/>
      </c:lineChart>
      <c:catAx>
        <c:axId val="31670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rebuchet MS"/>
                <a:ea typeface="Trebuchet MS"/>
                <a:cs typeface="Trebuchet MS"/>
              </a:defRPr>
            </a:pPr>
            <a:endParaRPr lang="en-US"/>
          </a:p>
        </c:txPr>
        <c:crossAx val="316712512"/>
        <c:crosses val="autoZero"/>
        <c:auto val="1"/>
        <c:lblAlgn val="ctr"/>
        <c:lblOffset val="100"/>
        <c:noMultiLvlLbl val="0"/>
      </c:catAx>
      <c:valAx>
        <c:axId val="316712512"/>
        <c:scaling>
          <c:orientation val="minMax"/>
          <c:min val="8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>
                    <a:latin typeface="Trebuchet MS" pitchFamily="34" charset="0"/>
                  </a:rPr>
                  <a:t>Primary biodiversity records (millions)</a:t>
                </a:r>
              </a:p>
            </c:rich>
          </c:tx>
          <c:layout>
            <c:manualLayout>
              <c:xMode val="edge"/>
              <c:yMode val="edge"/>
              <c:x val="6.1004712403325702E-2"/>
              <c:y val="0.243158793800046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rebuchet MS"/>
                <a:ea typeface="Trebuchet MS"/>
                <a:cs typeface="Trebuchet MS"/>
              </a:defRPr>
            </a:pPr>
            <a:endParaRPr lang="en-US"/>
          </a:p>
        </c:txPr>
        <c:crossAx val="316707616"/>
        <c:crosses val="autoZero"/>
        <c:crossBetween val="between"/>
        <c:majorUnit val="20"/>
        <c:minorUnit val="10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B5C11-D0F1-1F46-B28E-9084657905D0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0329C-91F7-CD43-B485-EB526DB26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24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There are two modes of participation in GBIF</a:t>
            </a:r>
            <a:r>
              <a:rPr lang="en-US" b="1">
                <a:latin typeface="Calibri" charset="0"/>
              </a:rPr>
              <a:t>. Voting Participants </a:t>
            </a:r>
            <a:r>
              <a:rPr lang="en-US">
                <a:latin typeface="Calibri" charset="0"/>
              </a:rPr>
              <a:t>are countries that have decided to make a financial contribution to core funds, as outlined in the MoU and the GBIF Financial Regulations, and have voting rights on the Governing Board. </a:t>
            </a:r>
            <a:r>
              <a:rPr lang="en-US" b="1">
                <a:latin typeface="Calibri" charset="0"/>
              </a:rPr>
              <a:t>Associate Participants </a:t>
            </a:r>
            <a:r>
              <a:rPr lang="en-US">
                <a:latin typeface="Calibri" charset="0"/>
              </a:rPr>
              <a:t>are 1) countries that have not yet decided to make a financial contribution (time-limited to five years) or 2) intergovernmental organizations, international organizations, or other organizations with an international scope, and economies. Associate Participants may attend Governing Board meetings but do not have a vote.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45EC2D8-8C71-2548-AE33-1B7F73292975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77885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1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597" y="2184401"/>
            <a:ext cx="8054116" cy="3234267"/>
          </a:xfrm>
        </p:spPr>
        <p:txBody>
          <a:bodyPr anchor="b" anchorCtr="0">
            <a:noAutofit/>
          </a:bodyPr>
          <a:lstStyle>
            <a:lvl1pPr algn="l">
              <a:defRPr sz="5400" b="0" i="0" cap="none">
                <a:solidFill>
                  <a:srgbClr val="6EB33E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5503334"/>
            <a:ext cx="8054116" cy="718991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i="1" kern="1000" cap="none" spc="-5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" y="-268073"/>
            <a:ext cx="2994152" cy="209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1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oid Slide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95050"/>
          </a:xfrm>
        </p:spPr>
        <p:txBody>
          <a:bodyPr/>
          <a:lstStyle>
            <a:lvl1pPr>
              <a:defRPr>
                <a:solidFill>
                  <a:srgbClr val="6EB33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2" y="1309688"/>
            <a:ext cx="3754107" cy="464234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68" y="5952037"/>
            <a:ext cx="1552448" cy="83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73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73" y="5974317"/>
            <a:ext cx="1528375" cy="818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7"/>
            <a:ext cx="8686800" cy="563563"/>
          </a:xfrm>
          <a:noFill/>
        </p:spPr>
        <p:txBody>
          <a:bodyPr lIns="457200" anchor="t">
            <a:normAutofit/>
          </a:bodyPr>
          <a:lstStyle>
            <a:lvl1pPr algn="l">
              <a:defRPr sz="2800" b="1">
                <a:solidFill>
                  <a:srgbClr val="6EB33E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40598" y="6349719"/>
            <a:ext cx="6920217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581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ree Content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7"/>
            <a:ext cx="8686800" cy="563563"/>
          </a:xfrm>
          <a:solidFill>
            <a:schemeClr val="tx1">
              <a:alpha val="70000"/>
            </a:schemeClr>
          </a:solidFill>
        </p:spPr>
        <p:txBody>
          <a:bodyPr lIns="457200" anchor="t">
            <a:normAutofit/>
          </a:bodyPr>
          <a:lstStyle>
            <a:lvl1pPr algn="l">
              <a:defRPr sz="2800" b="1">
                <a:solidFill>
                  <a:srgbClr val="6EB33E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68" y="5952037"/>
            <a:ext cx="1552448" cy="83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93763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33983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09689"/>
            <a:ext cx="4038600" cy="48164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9689"/>
            <a:ext cx="4038600" cy="48164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40598" y="6349719"/>
            <a:ext cx="6920217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73" y="5974317"/>
            <a:ext cx="1528375" cy="81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00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72771"/>
          </a:xfrm>
        </p:spPr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33983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459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74355"/>
            <a:ext cx="4040188" cy="4152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3459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974354"/>
            <a:ext cx="4041775" cy="41525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0598" y="6349719"/>
            <a:ext cx="6920217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73" y="5974317"/>
            <a:ext cx="1528375" cy="81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37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93763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6EB33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09689"/>
            <a:ext cx="4038600" cy="481647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9689"/>
            <a:ext cx="4038600" cy="481647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68" y="5952037"/>
            <a:ext cx="1552448" cy="83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48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83910"/>
          </a:xfrm>
        </p:spPr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6EB33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3453"/>
            <a:ext cx="4040188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63214"/>
            <a:ext cx="4040188" cy="417486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23453"/>
            <a:ext cx="4041775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963214"/>
            <a:ext cx="4041775" cy="417486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68" y="5952037"/>
            <a:ext cx="1552448" cy="83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00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33983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0598" y="6349719"/>
            <a:ext cx="6920217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73" y="5974317"/>
            <a:ext cx="1528375" cy="81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00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6EB33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68" y="5952037"/>
            <a:ext cx="1552448" cy="83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68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8" y="6349719"/>
            <a:ext cx="6920217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73" y="5974317"/>
            <a:ext cx="1528375" cy="81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1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597" y="2184401"/>
            <a:ext cx="8054116" cy="3234267"/>
          </a:xfrm>
        </p:spPr>
        <p:txBody>
          <a:bodyPr anchor="b" anchorCtr="0">
            <a:noAutofit/>
          </a:bodyPr>
          <a:lstStyle>
            <a:lvl1pPr algn="l">
              <a:defRPr sz="5400" b="0" i="0" cap="none">
                <a:solidFill>
                  <a:srgbClr val="6EB33E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5503334"/>
            <a:ext cx="8054116" cy="718991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i="1" kern="1000" cap="none" spc="-5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" y="-283500"/>
            <a:ext cx="3005471" cy="20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79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68" y="5952037"/>
            <a:ext cx="1552448" cy="83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44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3398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53858"/>
            <a:ext cx="6400800" cy="16066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0598" y="6349719"/>
            <a:ext cx="6920217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73" y="5974317"/>
            <a:ext cx="1528375" cy="81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11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97AAA-BE11-0549-9273-36850F66E834}" type="datetime1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49724-B486-EA40-9F24-8F4C55408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5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05451" cy="1143000"/>
          </a:xfrm>
        </p:spPr>
        <p:txBody>
          <a:bodyPr/>
          <a:lstStyle>
            <a:lvl1pPr algn="l">
              <a:defRPr sz="3200" b="1">
                <a:latin typeface="Trebuchet MS" pitchFamily="34" charset="0"/>
              </a:defRPr>
            </a:lvl1pPr>
          </a:lstStyle>
          <a:p>
            <a:r>
              <a:rPr lang="da-DK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05451" cy="4525963"/>
          </a:xfrm>
        </p:spPr>
        <p:txBody>
          <a:bodyPr/>
          <a:lstStyle>
            <a:lvl1pPr>
              <a:defRPr sz="2800">
                <a:latin typeface="Trebuchet MS" pitchFamily="34" charset="0"/>
              </a:defRPr>
            </a:lvl1pPr>
            <a:lvl2pPr>
              <a:defRPr sz="2400">
                <a:latin typeface="Trebuchet MS" pitchFamily="34" charset="0"/>
              </a:defRPr>
            </a:lvl2pPr>
            <a:lvl3pPr>
              <a:defRPr sz="20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Trebuchet MS" pitchFamily="34" charset="0"/>
              </a:defRPr>
            </a:lvl1pPr>
          </a:lstStyle>
          <a:p>
            <a:pPr>
              <a:defRPr/>
            </a:pPr>
            <a:fld id="{71CA2782-2B00-40BD-A320-1B41EC5DB9F6}" type="datetime1">
              <a:rPr lang="en-US"/>
              <a:pPr>
                <a:defRPr/>
              </a:pPr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Trebuchet M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509588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Trebuchet MS" pitchFamily="34" charset="0"/>
              </a:defRPr>
            </a:lvl1pPr>
          </a:lstStyle>
          <a:p>
            <a:pPr>
              <a:defRPr/>
            </a:pPr>
            <a:fld id="{38CC229A-9CC8-4000-8E33-12669B617C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030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05451" cy="1143000"/>
          </a:xfrm>
        </p:spPr>
        <p:txBody>
          <a:bodyPr/>
          <a:lstStyle>
            <a:lvl1pPr algn="l">
              <a:defRPr sz="3200" b="1">
                <a:latin typeface="Trebuchet MS" pitchFamily="34" charset="0"/>
              </a:defRPr>
            </a:lvl1pPr>
          </a:lstStyle>
          <a:p>
            <a:r>
              <a:rPr lang="da-DK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05451" cy="4525963"/>
          </a:xfrm>
        </p:spPr>
        <p:txBody>
          <a:bodyPr/>
          <a:lstStyle>
            <a:lvl1pPr>
              <a:defRPr sz="2800">
                <a:latin typeface="Trebuchet MS" pitchFamily="34" charset="0"/>
              </a:defRPr>
            </a:lvl1pPr>
            <a:lvl2pPr>
              <a:defRPr sz="2400">
                <a:latin typeface="Trebuchet MS" pitchFamily="34" charset="0"/>
              </a:defRPr>
            </a:lvl2pPr>
            <a:lvl3pPr>
              <a:defRPr sz="20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Trebuchet MS" pitchFamily="34" charset="0"/>
              </a:defRPr>
            </a:lvl1pPr>
          </a:lstStyle>
          <a:p>
            <a:pPr>
              <a:defRPr/>
            </a:pPr>
            <a:fld id="{71CA2782-2B00-40BD-A320-1B41EC5DB9F6}" type="datetime1">
              <a:rPr lang="en-US"/>
              <a:pPr>
                <a:defRPr/>
              </a:pPr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Trebuchet M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509588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Trebuchet MS" pitchFamily="34" charset="0"/>
              </a:defRPr>
            </a:lvl1pPr>
          </a:lstStyle>
          <a:p>
            <a:pPr>
              <a:defRPr/>
            </a:pPr>
            <a:fld id="{38CC229A-9CC8-4000-8E33-12669B617C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58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05451" cy="1143000"/>
          </a:xfrm>
        </p:spPr>
        <p:txBody>
          <a:bodyPr/>
          <a:lstStyle>
            <a:lvl1pPr algn="l">
              <a:defRPr sz="3200" b="1">
                <a:latin typeface="Trebuchet MS" pitchFamily="34" charset="0"/>
              </a:defRPr>
            </a:lvl1pPr>
          </a:lstStyle>
          <a:p>
            <a:r>
              <a:rPr lang="da-DK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05451" cy="4525963"/>
          </a:xfrm>
        </p:spPr>
        <p:txBody>
          <a:bodyPr/>
          <a:lstStyle>
            <a:lvl1pPr>
              <a:defRPr sz="2800">
                <a:latin typeface="Trebuchet MS" pitchFamily="34" charset="0"/>
              </a:defRPr>
            </a:lvl1pPr>
            <a:lvl2pPr>
              <a:defRPr sz="2400">
                <a:latin typeface="Trebuchet MS" pitchFamily="34" charset="0"/>
              </a:defRPr>
            </a:lvl2pPr>
            <a:lvl3pPr>
              <a:defRPr sz="20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Trebuchet MS" pitchFamily="34" charset="0"/>
              </a:defRPr>
            </a:lvl1pPr>
          </a:lstStyle>
          <a:p>
            <a:pPr>
              <a:defRPr/>
            </a:pPr>
            <a:fld id="{71CA2782-2B00-40BD-A320-1B41EC5DB9F6}" type="datetime1">
              <a:rPr lang="en-US"/>
              <a:pPr>
                <a:defRPr/>
              </a:pPr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Trebuchet M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509588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Trebuchet MS" pitchFamily="34" charset="0"/>
              </a:defRPr>
            </a:lvl1pPr>
          </a:lstStyle>
          <a:p>
            <a:pPr>
              <a:defRPr/>
            </a:pPr>
            <a:fld id="{38CC229A-9CC8-4000-8E33-12669B617C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56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05451" cy="1143000"/>
          </a:xfrm>
        </p:spPr>
        <p:txBody>
          <a:bodyPr/>
          <a:lstStyle>
            <a:lvl1pPr algn="l">
              <a:defRPr sz="3200" b="1">
                <a:latin typeface="Trebuchet MS" pitchFamily="34" charset="0"/>
              </a:defRPr>
            </a:lvl1pPr>
          </a:lstStyle>
          <a:p>
            <a:r>
              <a:rPr lang="da-DK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05451" cy="4525963"/>
          </a:xfrm>
        </p:spPr>
        <p:txBody>
          <a:bodyPr/>
          <a:lstStyle>
            <a:lvl1pPr>
              <a:defRPr sz="2800">
                <a:latin typeface="Trebuchet MS" pitchFamily="34" charset="0"/>
              </a:defRPr>
            </a:lvl1pPr>
            <a:lvl2pPr>
              <a:defRPr sz="2400">
                <a:latin typeface="Trebuchet MS" pitchFamily="34" charset="0"/>
              </a:defRPr>
            </a:lvl2pPr>
            <a:lvl3pPr>
              <a:defRPr sz="20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Trebuchet MS" pitchFamily="34" charset="0"/>
              </a:defRPr>
            </a:lvl1pPr>
          </a:lstStyle>
          <a:p>
            <a:pPr>
              <a:defRPr/>
            </a:pPr>
            <a:fld id="{71CA2782-2B00-40BD-A320-1B41EC5DB9F6}" type="datetime1">
              <a:rPr lang="en-US"/>
              <a:pPr>
                <a:defRPr/>
              </a:pPr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Trebuchet M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509588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Trebuchet MS" pitchFamily="34" charset="0"/>
              </a:defRPr>
            </a:lvl1pPr>
          </a:lstStyle>
          <a:p>
            <a:pPr>
              <a:defRPr/>
            </a:pPr>
            <a:fld id="{38CC229A-9CC8-4000-8E33-12669B617C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42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 - Aqua">
    <p:bg>
      <p:bgPr>
        <a:solidFill>
          <a:srgbClr val="0072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1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2184401"/>
            <a:ext cx="8054116" cy="3234267"/>
          </a:xfrm>
        </p:spPr>
        <p:txBody>
          <a:bodyPr anchor="b" anchorCtr="0">
            <a:noAutofit/>
          </a:bodyPr>
          <a:lstStyle>
            <a:lvl1pPr algn="l">
              <a:defRPr sz="54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5503334"/>
            <a:ext cx="8054116" cy="718991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i="1" kern="1000" cap="none" spc="-5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7" y="4581"/>
            <a:ext cx="1756410" cy="147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55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 - Terracotta">
    <p:bg>
      <p:bgPr>
        <a:solidFill>
          <a:srgbClr val="BA54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1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2184401"/>
            <a:ext cx="8054116" cy="3234267"/>
          </a:xfrm>
        </p:spPr>
        <p:txBody>
          <a:bodyPr anchor="b" anchorCtr="0">
            <a:noAutofit/>
          </a:bodyPr>
          <a:lstStyle>
            <a:lvl1pPr algn="l">
              <a:defRPr sz="54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5503334"/>
            <a:ext cx="8054116" cy="718991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1" kern="1000" cap="none" spc="-5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7" y="4581"/>
            <a:ext cx="1756410" cy="147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0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 - Green">
    <p:bg>
      <p:bgPr>
        <a:solidFill>
          <a:srgbClr val="3398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1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2184401"/>
            <a:ext cx="8054116" cy="3234267"/>
          </a:xfrm>
        </p:spPr>
        <p:txBody>
          <a:bodyPr anchor="b" anchorCtr="0">
            <a:noAutofit/>
          </a:bodyPr>
          <a:lstStyle>
            <a:lvl1pPr algn="l">
              <a:defRPr sz="54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5503334"/>
            <a:ext cx="8054116" cy="718991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i="1" kern="1000" cap="none" spc="-5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7" y="4581"/>
            <a:ext cx="1756410" cy="147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2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 - Plum">
    <p:bg>
      <p:bgPr>
        <a:solidFill>
          <a:srgbClr val="5C3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1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2184401"/>
            <a:ext cx="8054116" cy="3234267"/>
          </a:xfrm>
        </p:spPr>
        <p:txBody>
          <a:bodyPr anchor="b" anchorCtr="0">
            <a:noAutofit/>
          </a:bodyPr>
          <a:lstStyle>
            <a:lvl1pPr algn="l">
              <a:defRPr sz="54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5503334"/>
            <a:ext cx="8054116" cy="718991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i="1" kern="1000" cap="none" spc="-5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7" y="4581"/>
            <a:ext cx="1756410" cy="147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7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7"/>
            <a:ext cx="8229600" cy="793915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3398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89"/>
            <a:ext cx="8229600" cy="4816476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>
                <a:latin typeface="Arial Narrow"/>
                <a:cs typeface="Arial Narrow"/>
              </a:defRPr>
            </a:lvl2pPr>
            <a:lvl3pPr>
              <a:defRPr>
                <a:latin typeface="Arial Narrow"/>
                <a:cs typeface="Arial Narrow"/>
              </a:defRPr>
            </a:lvl3pPr>
            <a:lvl4pPr>
              <a:defRPr>
                <a:latin typeface="Arial Narrow"/>
                <a:cs typeface="Arial Narrow"/>
              </a:defRPr>
            </a:lvl4pPr>
            <a:lvl5pPr>
              <a:defRPr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8" y="6349719"/>
            <a:ext cx="6920217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73" y="5974317"/>
            <a:ext cx="1528375" cy="81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7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7"/>
            <a:ext cx="8686800" cy="563563"/>
          </a:xfrm>
          <a:solidFill>
            <a:schemeClr val="tx1">
              <a:alpha val="70000"/>
            </a:schemeClr>
          </a:solidFill>
        </p:spPr>
        <p:txBody>
          <a:bodyPr lIns="457200" anchor="t">
            <a:normAutofit/>
          </a:bodyPr>
          <a:lstStyle>
            <a:lvl1pPr algn="l">
              <a:defRPr sz="2800" b="1">
                <a:solidFill>
                  <a:srgbClr val="6EB33E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89"/>
            <a:ext cx="8229600" cy="481647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68" y="5952037"/>
            <a:ext cx="1552448" cy="83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20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oi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95050"/>
          </a:xfrm>
        </p:spPr>
        <p:txBody>
          <a:bodyPr/>
          <a:lstStyle>
            <a:lvl1pPr>
              <a:defRPr>
                <a:solidFill>
                  <a:srgbClr val="6EB33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3" y="1309688"/>
            <a:ext cx="3765248" cy="466462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40598" y="6349719"/>
            <a:ext cx="6920217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73" y="5974317"/>
            <a:ext cx="1528375" cy="81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07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8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50" r:id="rId8"/>
    <p:sldLayoutId id="2147483668" r:id="rId9"/>
    <p:sldLayoutId id="2147483674" r:id="rId10"/>
    <p:sldLayoutId id="2147483667" r:id="rId11"/>
    <p:sldLayoutId id="2147483675" r:id="rId12"/>
    <p:sldLayoutId id="2147483652" r:id="rId13"/>
    <p:sldLayoutId id="2147483653" r:id="rId14"/>
    <p:sldLayoutId id="2147483669" r:id="rId15"/>
    <p:sldLayoutId id="2147483670" r:id="rId16"/>
    <p:sldLayoutId id="2147483654" r:id="rId17"/>
    <p:sldLayoutId id="2147483676" r:id="rId18"/>
    <p:sldLayoutId id="2147483655" r:id="rId19"/>
    <p:sldLayoutId id="2147483671" r:id="rId20"/>
    <p:sldLayoutId id="2147483649" r:id="rId21"/>
    <p:sldLayoutId id="2147483677" r:id="rId22"/>
    <p:sldLayoutId id="2147483678" r:id="rId23"/>
    <p:sldLayoutId id="2147483679" r:id="rId24"/>
    <p:sldLayoutId id="2147483680" r:id="rId25"/>
    <p:sldLayoutId id="2147483681" r:id="rId26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rgbClr val="33983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bif.org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if.org/participation/summar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err="1" smtClean="0"/>
              <a:t>Mobilização</a:t>
            </a:r>
            <a:r>
              <a:rPr lang="en-GB" sz="4400" dirty="0" smtClean="0"/>
              <a:t> de dados </a:t>
            </a:r>
            <a:r>
              <a:rPr lang="en-GB" sz="4400" dirty="0" err="1" smtClean="0"/>
              <a:t>atravès</a:t>
            </a:r>
            <a:r>
              <a:rPr lang="en-GB" sz="4400" dirty="0" smtClean="0"/>
              <a:t> do GBIF – </a:t>
            </a:r>
            <a:r>
              <a:rPr lang="en-GB" sz="4400" dirty="0" err="1" smtClean="0"/>
              <a:t>perspectivas</a:t>
            </a:r>
            <a:r>
              <a:rPr lang="en-GB" sz="4400" dirty="0" smtClean="0"/>
              <a:t> </a:t>
            </a:r>
            <a:r>
              <a:rPr lang="en-GB" sz="4400" dirty="0" err="1" smtClean="0"/>
              <a:t>gerais</a:t>
            </a:r>
            <a:endParaRPr lang="en-GB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24710" y="5592233"/>
            <a:ext cx="7879490" cy="718991"/>
          </a:xfrm>
        </p:spPr>
        <p:txBody>
          <a:bodyPr/>
          <a:lstStyle/>
          <a:p>
            <a:r>
              <a:rPr lang="en-GB" dirty="0" smtClean="0"/>
              <a:t>Tim Hirsch, Deputy Director, GBIF Secretariat</a:t>
            </a:r>
          </a:p>
          <a:p>
            <a:r>
              <a:rPr lang="en-GB" dirty="0" err="1" smtClean="0"/>
              <a:t>SiB</a:t>
            </a:r>
            <a:r>
              <a:rPr lang="en-GB" dirty="0" smtClean="0"/>
              <a:t>-Br </a:t>
            </a:r>
            <a:r>
              <a:rPr lang="en-GB" dirty="0" err="1" smtClean="0"/>
              <a:t>Relaunch</a:t>
            </a:r>
            <a:r>
              <a:rPr lang="en-GB" dirty="0" smtClean="0"/>
              <a:t> event, Brasilia, 25 November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94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Downloads de dados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pais</a:t>
            </a:r>
            <a:endParaRPr lang="en-GB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t="10695" r="36053" b="35834"/>
          <a:stretch>
            <a:fillRect/>
          </a:stretch>
        </p:blipFill>
        <p:spPr bwMode="auto">
          <a:xfrm>
            <a:off x="4779433" y="1350963"/>
            <a:ext cx="3233738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1624" y="1843089"/>
            <a:ext cx="5935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sz="1800" b="1" kern="1200" dirty="0"/>
              <a:t>Top 10 countries, by download requests</a:t>
            </a:r>
            <a:br>
              <a:rPr lang="en-GB" sz="1800" b="1" kern="1200" dirty="0"/>
            </a:br>
            <a:r>
              <a:rPr lang="en-GB" sz="1200" i="1" kern="1200" dirty="0"/>
              <a:t>(1 Jan - 31 October 2014)</a:t>
            </a:r>
            <a:endParaRPr lang="en-GB" sz="1200" kern="12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1624" y="889794"/>
            <a:ext cx="7124699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GB" sz="1700" kern="1200" dirty="0"/>
              <a:t>70,609 total requests from users in 106 countries, islands and territories </a:t>
            </a:r>
            <a:endParaRPr lang="en-GB" sz="1400" i="1" kern="1200" dirty="0"/>
          </a:p>
        </p:txBody>
      </p:sp>
    </p:spTree>
    <p:extLst>
      <p:ext uri="{BB962C8B-B14F-4D97-AF65-F5344CB8AC3E}">
        <p14:creationId xmlns:p14="http://schemas.microsoft.com/office/powerpoint/2010/main" val="35554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PorquÉ</a:t>
            </a:r>
            <a:r>
              <a:rPr lang="en-GB" dirty="0" smtClean="0"/>
              <a:t> </a:t>
            </a:r>
            <a:r>
              <a:rPr lang="en-GB" dirty="0" err="1" smtClean="0"/>
              <a:t>mobilizar</a:t>
            </a:r>
            <a:r>
              <a:rPr lang="en-GB" dirty="0"/>
              <a:t>?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121008" y="1258589"/>
            <a:ext cx="3784597" cy="4664629"/>
          </a:xfrm>
        </p:spPr>
        <p:txBody>
          <a:bodyPr>
            <a:normAutofit/>
          </a:bodyPr>
          <a:lstStyle/>
          <a:p>
            <a:r>
              <a:rPr lang="en-GB" sz="1800" dirty="0" err="1" smtClean="0">
                <a:latin typeface="+mn-lt"/>
              </a:rPr>
              <a:t>Ações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chaves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para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acelerar</a:t>
            </a:r>
            <a:r>
              <a:rPr lang="en-GB" sz="1800" dirty="0" smtClean="0">
                <a:latin typeface="+mn-lt"/>
              </a:rPr>
              <a:t> o </a:t>
            </a:r>
            <a:r>
              <a:rPr lang="en-GB" sz="1800" dirty="0" err="1" smtClean="0">
                <a:latin typeface="+mn-lt"/>
              </a:rPr>
              <a:t>progresso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em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direção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às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metas</a:t>
            </a:r>
            <a:r>
              <a:rPr lang="en-GB" sz="1800" dirty="0" smtClean="0">
                <a:latin typeface="+mn-lt"/>
              </a:rPr>
              <a:t> de 2020 </a:t>
            </a:r>
            <a:r>
              <a:rPr lang="en-GB" sz="1800" dirty="0" err="1" smtClean="0">
                <a:latin typeface="+mn-lt"/>
              </a:rPr>
              <a:t>incluindo</a:t>
            </a:r>
            <a:r>
              <a:rPr lang="en-GB" sz="1800" dirty="0" smtClean="0">
                <a:latin typeface="+mn-lt"/>
              </a:rPr>
              <a:t>:</a:t>
            </a:r>
          </a:p>
          <a:p>
            <a:endParaRPr lang="en-GB" sz="1800" dirty="0">
              <a:latin typeface="+mn-lt"/>
            </a:endParaRPr>
          </a:p>
          <a:p>
            <a:r>
              <a:rPr lang="en-GB" sz="1800" i="1" dirty="0"/>
              <a:t>"Strengthening and promoting the further mobilization of and access to data by, for example, encouraging the use of common informatics standards and protocols, promoting a culture of data sharing, investing in digitization of natural history collections and promoting citizen scientists' contributions to the body of biodiversity observations"</a:t>
            </a:r>
            <a:endParaRPr lang="en-GB" sz="1800" dirty="0" smtClean="0">
              <a:latin typeface="+mn-lt"/>
            </a:endParaRPr>
          </a:p>
          <a:p>
            <a:endParaRPr lang="en-GB" sz="2400" dirty="0">
              <a:latin typeface="+mn-lt"/>
            </a:endParaRPr>
          </a:p>
          <a:p>
            <a:endParaRPr lang="en-GB" sz="2400" dirty="0" smtClean="0">
              <a:latin typeface="+mn-lt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1325" y="6432549"/>
            <a:ext cx="4579408" cy="383119"/>
          </a:xfrm>
        </p:spPr>
        <p:txBody>
          <a:bodyPr/>
          <a:lstStyle/>
          <a:p>
            <a:r>
              <a:rPr lang="en-GB" dirty="0" err="1" smtClean="0"/>
              <a:t>www.cbd.int</a:t>
            </a:r>
            <a:r>
              <a:rPr lang="en-GB" dirty="0" smtClean="0"/>
              <a:t>/gbo4</a:t>
            </a:r>
            <a:endParaRPr lang="en-GB" dirty="0"/>
          </a:p>
        </p:txBody>
      </p:sp>
      <p:pic>
        <p:nvPicPr>
          <p:cNvPr id="12" name="Picture 11" descr="Screen Shot 2014-09-12 at 07.50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605" y="1169689"/>
            <a:ext cx="968447" cy="965703"/>
          </a:xfrm>
          <a:prstGeom prst="rect">
            <a:avLst/>
          </a:prstGeom>
        </p:spPr>
      </p:pic>
      <p:pic>
        <p:nvPicPr>
          <p:cNvPr id="8" name="Picture 7" descr="Screen Shot 2014-09-12 at 09.55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0" y="1258589"/>
            <a:ext cx="3329704" cy="41825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4744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É</a:t>
            </a:r>
            <a:r>
              <a:rPr lang="en-GB" dirty="0" smtClean="0"/>
              <a:t> O GBIF?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3" y="1355956"/>
            <a:ext cx="7484530" cy="466462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GB" dirty="0" err="1" smtClean="0"/>
              <a:t>Colaboração</a:t>
            </a:r>
            <a:r>
              <a:rPr lang="en-GB" dirty="0" smtClean="0"/>
              <a:t> </a:t>
            </a:r>
            <a:r>
              <a:rPr lang="en-GB" dirty="0" err="1" smtClean="0"/>
              <a:t>intergovernamental</a:t>
            </a:r>
            <a:endParaRPr lang="en-GB" dirty="0" smtClean="0"/>
          </a:p>
          <a:p>
            <a:pPr marL="457200" indent="-457200">
              <a:buFont typeface="Arial"/>
              <a:buChar char="•"/>
            </a:pPr>
            <a:r>
              <a:rPr lang="en-GB" dirty="0" err="1" smtClean="0"/>
              <a:t>Estabelecido</a:t>
            </a:r>
            <a:r>
              <a:rPr lang="en-GB" dirty="0" smtClean="0"/>
              <a:t> 2001, </a:t>
            </a:r>
            <a:r>
              <a:rPr lang="en-GB" dirty="0" err="1" smtClean="0"/>
              <a:t>recomendação</a:t>
            </a:r>
            <a:r>
              <a:rPr lang="en-GB" dirty="0" smtClean="0"/>
              <a:t> do </a:t>
            </a:r>
            <a:r>
              <a:rPr lang="en-GB" dirty="0" err="1" smtClean="0"/>
              <a:t>painel</a:t>
            </a:r>
            <a:r>
              <a:rPr lang="en-GB" dirty="0" smtClean="0"/>
              <a:t> </a:t>
            </a:r>
            <a:r>
              <a:rPr lang="en-GB" dirty="0" err="1" smtClean="0"/>
              <a:t>científico</a:t>
            </a:r>
            <a:r>
              <a:rPr lang="en-GB" dirty="0" smtClean="0"/>
              <a:t> da OCDE</a:t>
            </a:r>
          </a:p>
          <a:p>
            <a:pPr marL="457200" indent="-457200">
              <a:buFont typeface="Arial"/>
              <a:buChar char="•"/>
            </a:pPr>
            <a:r>
              <a:rPr lang="en-GB" dirty="0" err="1" smtClean="0"/>
              <a:t>Promove</a:t>
            </a:r>
            <a:r>
              <a:rPr lang="en-GB" dirty="0" smtClean="0"/>
              <a:t> and </a:t>
            </a:r>
            <a:r>
              <a:rPr lang="en-GB" dirty="0" err="1" smtClean="0"/>
              <a:t>facilita</a:t>
            </a:r>
            <a:r>
              <a:rPr lang="en-GB" dirty="0" smtClean="0"/>
              <a:t> </a:t>
            </a:r>
            <a:r>
              <a:rPr lang="en-GB" dirty="0" err="1" smtClean="0"/>
              <a:t>acesso</a:t>
            </a:r>
            <a:r>
              <a:rPr lang="en-GB" dirty="0" smtClean="0"/>
              <a:t> </a:t>
            </a:r>
            <a:r>
              <a:rPr lang="en-GB" dirty="0" err="1" smtClean="0"/>
              <a:t>livre</a:t>
            </a:r>
            <a:r>
              <a:rPr lang="en-GB" dirty="0" smtClean="0"/>
              <a:t> e </a:t>
            </a:r>
            <a:r>
              <a:rPr lang="en-GB" dirty="0" err="1" smtClean="0"/>
              <a:t>aberto</a:t>
            </a:r>
            <a:r>
              <a:rPr lang="en-GB" dirty="0" smtClean="0"/>
              <a:t> </a:t>
            </a:r>
            <a:r>
              <a:rPr lang="en-GB" dirty="0" err="1" smtClean="0"/>
              <a:t>aos</a:t>
            </a:r>
            <a:r>
              <a:rPr lang="en-GB" dirty="0" smtClean="0"/>
              <a:t> dados </a:t>
            </a:r>
            <a:r>
              <a:rPr lang="en-GB" dirty="0" err="1" smtClean="0"/>
              <a:t>sobre</a:t>
            </a:r>
            <a:r>
              <a:rPr lang="en-GB" dirty="0" smtClean="0"/>
              <a:t> </a:t>
            </a:r>
            <a:r>
              <a:rPr lang="en-GB" dirty="0" err="1" smtClean="0"/>
              <a:t>biodiversidade</a:t>
            </a:r>
            <a:r>
              <a:rPr lang="en-GB" dirty="0" smtClean="0"/>
              <a:t> </a:t>
            </a:r>
            <a:r>
              <a:rPr lang="en-GB" dirty="0" err="1" smtClean="0"/>
              <a:t>atravès</a:t>
            </a:r>
            <a:r>
              <a:rPr lang="en-GB" dirty="0" smtClean="0"/>
              <a:t> do internet</a:t>
            </a:r>
          </a:p>
          <a:p>
            <a:pPr marL="457200" indent="-457200">
              <a:buFont typeface="Arial"/>
              <a:buChar char="•"/>
            </a:pPr>
            <a:r>
              <a:rPr lang="en-GB" dirty="0" smtClean="0"/>
              <a:t>52 </a:t>
            </a:r>
            <a:r>
              <a:rPr lang="en-GB" dirty="0" err="1" smtClean="0"/>
              <a:t>paises</a:t>
            </a:r>
            <a:r>
              <a:rPr lang="en-GB" dirty="0" smtClean="0"/>
              <a:t> </a:t>
            </a:r>
            <a:r>
              <a:rPr lang="en-GB" dirty="0" err="1" smtClean="0"/>
              <a:t>participantes</a:t>
            </a:r>
            <a:r>
              <a:rPr lang="en-GB" dirty="0" smtClean="0"/>
              <a:t>, 40 </a:t>
            </a:r>
            <a:r>
              <a:rPr lang="en-GB" dirty="0" err="1" smtClean="0"/>
              <a:t>organizações</a:t>
            </a:r>
            <a:endParaRPr lang="en-GB" dirty="0" smtClean="0"/>
          </a:p>
          <a:p>
            <a:pPr marL="457200" indent="-457200">
              <a:buFont typeface="Arial"/>
              <a:buChar char="•"/>
            </a:pPr>
            <a:r>
              <a:rPr lang="en-GB" dirty="0" err="1" smtClean="0"/>
              <a:t>Rede</a:t>
            </a:r>
            <a:r>
              <a:rPr lang="en-GB" dirty="0" smtClean="0"/>
              <a:t> de ´</a:t>
            </a:r>
            <a:r>
              <a:rPr lang="en-GB" dirty="0" err="1" smtClean="0"/>
              <a:t>nós</a:t>
            </a:r>
            <a:r>
              <a:rPr lang="en-GB" dirty="0" smtClean="0"/>
              <a:t>´ </a:t>
            </a:r>
            <a:r>
              <a:rPr lang="en-GB" dirty="0" err="1" smtClean="0"/>
              <a:t>nacionais</a:t>
            </a:r>
            <a:r>
              <a:rPr lang="en-GB" dirty="0" smtClean="0"/>
              <a:t> e </a:t>
            </a:r>
            <a:r>
              <a:rPr lang="en-GB" dirty="0" err="1" smtClean="0"/>
              <a:t>temáticos</a:t>
            </a:r>
            <a:endParaRPr lang="en-GB" dirty="0" smtClean="0"/>
          </a:p>
          <a:p>
            <a:pPr marL="457200" indent="-457200">
              <a:buFont typeface="Arial"/>
              <a:buChar char="•"/>
            </a:pPr>
            <a:r>
              <a:rPr lang="en-GB" dirty="0" err="1" smtClean="0"/>
              <a:t>Secretariado</a:t>
            </a:r>
            <a:r>
              <a:rPr lang="en-GB" dirty="0" smtClean="0"/>
              <a:t> </a:t>
            </a:r>
            <a:r>
              <a:rPr lang="en-GB" dirty="0" err="1" smtClean="0"/>
              <a:t>em</a:t>
            </a:r>
            <a:r>
              <a:rPr lang="en-GB" dirty="0" smtClean="0"/>
              <a:t> </a:t>
            </a:r>
            <a:r>
              <a:rPr lang="en-GB" dirty="0" err="1" smtClean="0"/>
              <a:t>Copenhague</a:t>
            </a:r>
            <a:endParaRPr lang="en-GB" dirty="0" smtClean="0"/>
          </a:p>
          <a:p>
            <a:pPr marL="457200" indent="-457200">
              <a:buFont typeface="Arial"/>
              <a:buChar char="•"/>
            </a:pPr>
            <a:endParaRPr lang="en-GB" dirty="0" smtClean="0"/>
          </a:p>
          <a:p>
            <a:pPr marL="457200" indent="-457200">
              <a:buFont typeface="Arial"/>
              <a:buChar char="•"/>
            </a:pPr>
            <a:endParaRPr lang="en-GB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43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 QUE </a:t>
            </a:r>
            <a:r>
              <a:rPr lang="en-GB" dirty="0" err="1" smtClean="0"/>
              <a:t>É</a:t>
            </a:r>
            <a:r>
              <a:rPr lang="en-GB" dirty="0" smtClean="0"/>
              <a:t> QUE O GBIF FAZ?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3" y="1355956"/>
            <a:ext cx="7484530" cy="4664629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/>
              <a:buChar char="•"/>
            </a:pPr>
            <a:r>
              <a:rPr lang="en-GB" dirty="0" err="1" smtClean="0"/>
              <a:t>Promove</a:t>
            </a:r>
            <a:r>
              <a:rPr lang="en-GB" dirty="0" smtClean="0"/>
              <a:t> </a:t>
            </a:r>
            <a:r>
              <a:rPr lang="en-GB" dirty="0" err="1" smtClean="0"/>
              <a:t>padrões</a:t>
            </a:r>
            <a:r>
              <a:rPr lang="en-GB" dirty="0" smtClean="0"/>
              <a:t> </a:t>
            </a:r>
            <a:r>
              <a:rPr lang="en-GB" dirty="0" err="1" smtClean="0"/>
              <a:t>comuns</a:t>
            </a:r>
            <a:r>
              <a:rPr lang="en-GB" dirty="0" smtClean="0"/>
              <a:t> e </a:t>
            </a:r>
            <a:r>
              <a:rPr lang="en-GB" dirty="0" err="1" smtClean="0"/>
              <a:t>ferramentas</a:t>
            </a:r>
            <a:r>
              <a:rPr lang="en-GB" dirty="0" smtClean="0"/>
              <a:t> </a:t>
            </a:r>
            <a:r>
              <a:rPr lang="en-GB" dirty="0" err="1" smtClean="0"/>
              <a:t>livres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o </a:t>
            </a:r>
            <a:r>
              <a:rPr lang="en-GB" dirty="0" err="1" smtClean="0"/>
              <a:t>gerenciamento</a:t>
            </a:r>
            <a:r>
              <a:rPr lang="en-GB" dirty="0" smtClean="0"/>
              <a:t> e </a:t>
            </a:r>
            <a:r>
              <a:rPr lang="en-GB" dirty="0" err="1" smtClean="0"/>
              <a:t>compartilho</a:t>
            </a:r>
            <a:r>
              <a:rPr lang="en-GB" dirty="0" smtClean="0"/>
              <a:t> de dados </a:t>
            </a:r>
            <a:r>
              <a:rPr lang="en-GB" dirty="0" err="1" smtClean="0"/>
              <a:t>sobre</a:t>
            </a:r>
            <a:r>
              <a:rPr lang="en-GB" dirty="0" smtClean="0"/>
              <a:t> a </a:t>
            </a:r>
            <a:r>
              <a:rPr lang="en-GB" dirty="0" err="1" smtClean="0"/>
              <a:t>biodiversidade</a:t>
            </a:r>
            <a:r>
              <a:rPr lang="en-GB" dirty="0" smtClean="0"/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GB" dirty="0" err="1" smtClean="0"/>
              <a:t>Mantém</a:t>
            </a:r>
            <a:r>
              <a:rPr lang="en-GB" dirty="0" smtClean="0"/>
              <a:t> </a:t>
            </a:r>
            <a:r>
              <a:rPr lang="en-GB" dirty="0" err="1" smtClean="0"/>
              <a:t>plataforma</a:t>
            </a:r>
            <a:r>
              <a:rPr lang="en-GB" dirty="0" smtClean="0"/>
              <a:t> </a:t>
            </a:r>
            <a:r>
              <a:rPr lang="en-GB" dirty="0" err="1" smtClean="0"/>
              <a:t>mundial</a:t>
            </a:r>
            <a:r>
              <a:rPr lang="en-GB" dirty="0" smtClean="0"/>
              <a:t> e </a:t>
            </a:r>
            <a:r>
              <a:rPr lang="en-GB" dirty="0" err="1" smtClean="0"/>
              <a:t>serviços</a:t>
            </a:r>
            <a:r>
              <a:rPr lang="en-GB" dirty="0" smtClean="0"/>
              <a:t> de web </a:t>
            </a:r>
            <a:r>
              <a:rPr lang="en-GB" dirty="0" smtClean="0">
                <a:hlinkClick r:id="rId2"/>
              </a:rPr>
              <a:t>www.gbif.org</a:t>
            </a:r>
            <a:endParaRPr lang="en-GB" dirty="0" smtClean="0"/>
          </a:p>
          <a:p>
            <a:pPr marL="457200" indent="-457200">
              <a:buFont typeface="Arial"/>
              <a:buChar char="•"/>
            </a:pPr>
            <a:r>
              <a:rPr lang="en-GB" dirty="0" err="1" smtClean="0"/>
              <a:t>Oferece</a:t>
            </a:r>
            <a:r>
              <a:rPr lang="en-GB" dirty="0" smtClean="0"/>
              <a:t> </a:t>
            </a:r>
            <a:r>
              <a:rPr lang="en-GB" dirty="0" err="1" smtClean="0"/>
              <a:t>orientação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construção</a:t>
            </a:r>
            <a:r>
              <a:rPr lang="en-GB" dirty="0" smtClean="0"/>
              <a:t> de </a:t>
            </a:r>
            <a:r>
              <a:rPr lang="en-GB" dirty="0" err="1" smtClean="0"/>
              <a:t>redes</a:t>
            </a:r>
            <a:r>
              <a:rPr lang="en-GB" dirty="0" smtClean="0"/>
              <a:t> </a:t>
            </a:r>
            <a:r>
              <a:rPr lang="en-GB" dirty="0" err="1" smtClean="0"/>
              <a:t>nacionais</a:t>
            </a:r>
            <a:r>
              <a:rPr lang="en-GB" dirty="0" smtClean="0"/>
              <a:t> de </a:t>
            </a:r>
            <a:r>
              <a:rPr lang="en-GB" dirty="0" err="1" smtClean="0"/>
              <a:t>informação</a:t>
            </a:r>
            <a:r>
              <a:rPr lang="en-GB" dirty="0" smtClean="0"/>
              <a:t> </a:t>
            </a:r>
            <a:r>
              <a:rPr lang="en-GB" dirty="0" err="1" smtClean="0"/>
              <a:t>sobre</a:t>
            </a:r>
            <a:r>
              <a:rPr lang="en-GB" dirty="0" smtClean="0"/>
              <a:t> a </a:t>
            </a:r>
            <a:r>
              <a:rPr lang="en-GB" dirty="0" err="1" smtClean="0"/>
              <a:t>biodiversidade</a:t>
            </a:r>
            <a:r>
              <a:rPr lang="en-GB" dirty="0" smtClean="0"/>
              <a:t>  </a:t>
            </a:r>
          </a:p>
          <a:p>
            <a:pPr marL="457200" indent="-457200">
              <a:buFont typeface="Arial"/>
              <a:buChar char="•"/>
            </a:pPr>
            <a:r>
              <a:rPr lang="en-GB" dirty="0" err="1" smtClean="0"/>
              <a:t>Rede</a:t>
            </a:r>
            <a:r>
              <a:rPr lang="en-GB" dirty="0" smtClean="0"/>
              <a:t> </a:t>
            </a:r>
            <a:r>
              <a:rPr lang="en-GB" dirty="0" err="1" smtClean="0"/>
              <a:t>colaborativa</a:t>
            </a:r>
            <a:r>
              <a:rPr lang="en-GB" dirty="0" smtClean="0"/>
              <a:t> </a:t>
            </a:r>
            <a:r>
              <a:rPr lang="en-GB" dirty="0" err="1" smtClean="0"/>
              <a:t>nas</a:t>
            </a:r>
            <a:r>
              <a:rPr lang="en-GB" dirty="0" smtClean="0"/>
              <a:t> </a:t>
            </a:r>
            <a:r>
              <a:rPr lang="en-GB" dirty="0" err="1" smtClean="0"/>
              <a:t>escalas</a:t>
            </a:r>
            <a:r>
              <a:rPr lang="en-GB" dirty="0" smtClean="0"/>
              <a:t> </a:t>
            </a:r>
            <a:r>
              <a:rPr lang="en-GB" dirty="0" err="1" smtClean="0"/>
              <a:t>globais</a:t>
            </a:r>
            <a:r>
              <a:rPr lang="en-GB" dirty="0" smtClean="0"/>
              <a:t> e </a:t>
            </a:r>
            <a:r>
              <a:rPr lang="en-GB" dirty="0" err="1" smtClean="0"/>
              <a:t>regionais</a:t>
            </a:r>
            <a:endParaRPr lang="en-GB" dirty="0" smtClean="0"/>
          </a:p>
          <a:p>
            <a:pPr marL="457200" indent="-457200">
              <a:buFont typeface="Arial"/>
              <a:buChar char="•"/>
            </a:pPr>
            <a:endParaRPr lang="en-GB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www.gbif.org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383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334" y="6467475"/>
            <a:ext cx="196426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a-DK" sz="700" dirty="0">
                <a:ea typeface="MS PGothic" pitchFamily="34" charset="-128"/>
                <a:hlinkClick r:id="rId3"/>
              </a:rPr>
              <a:t>http://</a:t>
            </a:r>
            <a:r>
              <a:rPr lang="da-DK" sz="700" dirty="0" err="1">
                <a:ea typeface="MS PGothic" pitchFamily="34" charset="-128"/>
                <a:hlinkClick r:id="rId3"/>
              </a:rPr>
              <a:t>www.gbif.org</a:t>
            </a:r>
            <a:r>
              <a:rPr lang="da-DK" sz="700" dirty="0">
                <a:ea typeface="MS PGothic" pitchFamily="34" charset="-128"/>
                <a:hlinkClick r:id="rId3"/>
              </a:rPr>
              <a:t>/participation/summary</a:t>
            </a:r>
            <a:endParaRPr lang="da-DK" sz="700" dirty="0"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3" y="636586"/>
            <a:ext cx="8873067" cy="563563"/>
          </a:xfrm>
        </p:spPr>
        <p:txBody>
          <a:bodyPr/>
          <a:lstStyle/>
          <a:p>
            <a:r>
              <a:rPr lang="en-GB" dirty="0" err="1" smtClean="0"/>
              <a:t>Paises</a:t>
            </a:r>
            <a:r>
              <a:rPr lang="en-GB" dirty="0" smtClean="0"/>
              <a:t> </a:t>
            </a:r>
            <a:r>
              <a:rPr lang="en-GB" dirty="0" err="1" smtClean="0"/>
              <a:t>participantes</a:t>
            </a:r>
            <a:r>
              <a:rPr lang="en-GB" dirty="0" smtClean="0"/>
              <a:t> no </a:t>
            </a:r>
            <a:r>
              <a:rPr lang="en-GB" dirty="0" err="1" smtClean="0"/>
              <a:t>gbif</a:t>
            </a:r>
            <a:endParaRPr lang="en-GB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08025" y="1752596"/>
            <a:ext cx="7016750" cy="3457575"/>
            <a:chOff x="107503" y="1700804"/>
            <a:chExt cx="7060086" cy="3609383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07503" y="1700804"/>
              <a:ext cx="7060086" cy="3609383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BCBCBC"/>
                </a:gs>
              </a:gsLst>
              <a:lin ang="5400000" scaled="1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71395" y="4509759"/>
              <a:ext cx="1880027" cy="5037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9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3" y="1700804"/>
              <a:ext cx="7060085" cy="3609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155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Tipos</a:t>
            </a:r>
            <a:r>
              <a:rPr lang="en-GB" dirty="0" smtClean="0"/>
              <a:t> de dados </a:t>
            </a:r>
            <a:r>
              <a:rPr lang="en-GB" dirty="0" err="1" smtClean="0"/>
              <a:t>compartilhados</a:t>
            </a:r>
            <a:r>
              <a:rPr lang="en-GB" dirty="0" smtClean="0"/>
              <a:t> no GBIF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Shot 2014-10-07 at 00.11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517" y="922039"/>
            <a:ext cx="2036234" cy="1253067"/>
          </a:xfrm>
          <a:prstGeom prst="rect">
            <a:avLst/>
          </a:prstGeom>
        </p:spPr>
      </p:pic>
      <p:pic>
        <p:nvPicPr>
          <p:cNvPr id="6" name="Picture 5" descr="Screen Shot 2014-10-07 at 00.11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384" y="2275417"/>
            <a:ext cx="2036234" cy="1273600"/>
          </a:xfrm>
          <a:prstGeom prst="rect">
            <a:avLst/>
          </a:prstGeom>
        </p:spPr>
      </p:pic>
      <p:pic>
        <p:nvPicPr>
          <p:cNvPr id="7" name="Picture 6" descr="Screen Shot 2014-10-07 at 00.12.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517" y="3687866"/>
            <a:ext cx="2781299" cy="1160666"/>
          </a:xfrm>
          <a:prstGeom prst="rect">
            <a:avLst/>
          </a:prstGeom>
        </p:spPr>
      </p:pic>
      <p:pic>
        <p:nvPicPr>
          <p:cNvPr id="9" name="Picture 8" descr="Screen Shot 2014-10-07 at 00.23.2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68" y="4867378"/>
            <a:ext cx="2372783" cy="1364089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95870" y="2369505"/>
            <a:ext cx="3505197" cy="1179512"/>
          </a:xfrm>
        </p:spPr>
        <p:txBody>
          <a:bodyPr>
            <a:noAutofit/>
          </a:bodyPr>
          <a:lstStyle/>
          <a:p>
            <a:r>
              <a:rPr lang="en-GB" dirty="0" err="1" smtClean="0"/>
              <a:t>Pesquisas</a:t>
            </a:r>
            <a:r>
              <a:rPr lang="en-GB" dirty="0" smtClean="0"/>
              <a:t>, </a:t>
            </a:r>
            <a:r>
              <a:rPr lang="en-GB" dirty="0" err="1" smtClean="0"/>
              <a:t>monitoramento</a:t>
            </a:r>
            <a:endParaRPr lang="en-GB" dirty="0"/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205320" y="995594"/>
            <a:ext cx="3505197" cy="117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/>
              <a:t>Coleções</a:t>
            </a:r>
            <a:r>
              <a:rPr lang="en-GB" dirty="0" smtClean="0"/>
              <a:t> de </a:t>
            </a:r>
            <a:r>
              <a:rPr lang="en-GB" dirty="0" err="1" smtClean="0"/>
              <a:t>museos</a:t>
            </a:r>
            <a:r>
              <a:rPr lang="en-GB" dirty="0" smtClean="0"/>
              <a:t>, </a:t>
            </a:r>
            <a:r>
              <a:rPr lang="en-GB" dirty="0" err="1" smtClean="0"/>
              <a:t>herbários</a:t>
            </a:r>
            <a:endParaRPr lang="en-GB" dirty="0"/>
          </a:p>
        </p:txBody>
      </p:sp>
      <p:sp>
        <p:nvSpPr>
          <p:cNvPr id="13" name="Text Placeholder 9"/>
          <p:cNvSpPr txBox="1">
            <a:spLocks/>
          </p:cNvSpPr>
          <p:nvPr/>
        </p:nvSpPr>
        <p:spPr>
          <a:xfrm>
            <a:off x="1255187" y="3687866"/>
            <a:ext cx="3505197" cy="117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/>
              <a:t>Observações</a:t>
            </a:r>
            <a:r>
              <a:rPr lang="en-GB" dirty="0" smtClean="0"/>
              <a:t> de </a:t>
            </a:r>
            <a:r>
              <a:rPr lang="en-GB" dirty="0" err="1" smtClean="0"/>
              <a:t>cidadãos</a:t>
            </a:r>
            <a:endParaRPr lang="en-GB" dirty="0"/>
          </a:p>
        </p:txBody>
      </p:sp>
      <p:sp>
        <p:nvSpPr>
          <p:cNvPr id="14" name="Text Placeholder 9"/>
          <p:cNvSpPr txBox="1">
            <a:spLocks/>
          </p:cNvSpPr>
          <p:nvPr/>
        </p:nvSpPr>
        <p:spPr>
          <a:xfrm>
            <a:off x="1729320" y="4867378"/>
            <a:ext cx="3505197" cy="117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/>
              <a:t>Recordes</a:t>
            </a:r>
            <a:r>
              <a:rPr lang="en-GB" dirty="0" smtClean="0"/>
              <a:t> </a:t>
            </a:r>
            <a:r>
              <a:rPr lang="en-GB" dirty="0" err="1" smtClean="0"/>
              <a:t>extraidos</a:t>
            </a:r>
            <a:r>
              <a:rPr lang="en-GB" dirty="0" smtClean="0"/>
              <a:t> da </a:t>
            </a:r>
            <a:r>
              <a:rPr lang="en-GB" dirty="0" err="1" smtClean="0"/>
              <a:t>literatura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47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GBIF </a:t>
            </a:r>
            <a:r>
              <a:rPr lang="en-GB" dirty="0" err="1" smtClean="0"/>
              <a:t>em</a:t>
            </a:r>
            <a:r>
              <a:rPr lang="en-GB" dirty="0" smtClean="0"/>
              <a:t> </a:t>
            </a:r>
            <a:r>
              <a:rPr lang="en-GB" dirty="0" err="1" smtClean="0"/>
              <a:t>nÚMEROS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3" y="1169689"/>
            <a:ext cx="3765248" cy="466462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GB" dirty="0" smtClean="0"/>
              <a:t>518m </a:t>
            </a:r>
            <a:r>
              <a:rPr lang="en-GB" dirty="0" err="1" smtClean="0"/>
              <a:t>recordes</a:t>
            </a:r>
            <a:r>
              <a:rPr lang="en-GB" dirty="0" smtClean="0"/>
              <a:t> da </a:t>
            </a:r>
            <a:r>
              <a:rPr lang="en-GB" dirty="0" err="1" smtClean="0"/>
              <a:t>ocorrência</a:t>
            </a:r>
            <a:r>
              <a:rPr lang="en-GB" dirty="0" smtClean="0"/>
              <a:t> de </a:t>
            </a:r>
            <a:r>
              <a:rPr lang="en-GB" dirty="0" err="1" smtClean="0"/>
              <a:t>espécies</a:t>
            </a:r>
            <a:endParaRPr lang="en-GB" dirty="0" smtClean="0"/>
          </a:p>
          <a:p>
            <a:pPr marL="457200" indent="-457200">
              <a:buFont typeface="Arial"/>
              <a:buChar char="•"/>
            </a:pPr>
            <a:endParaRPr lang="en-GB" dirty="0" smtClean="0"/>
          </a:p>
          <a:p>
            <a:pPr marL="457200" indent="-457200">
              <a:buFont typeface="Arial"/>
              <a:buChar char="•"/>
            </a:pPr>
            <a:r>
              <a:rPr lang="en-GB" dirty="0" smtClean="0"/>
              <a:t>1.4m </a:t>
            </a:r>
            <a:r>
              <a:rPr lang="en-GB" dirty="0" err="1" smtClean="0"/>
              <a:t>espécies</a:t>
            </a:r>
            <a:endParaRPr lang="en-GB" dirty="0" smtClean="0"/>
          </a:p>
          <a:p>
            <a:pPr marL="457200" indent="-457200">
              <a:buFont typeface="Arial"/>
              <a:buChar char="•"/>
            </a:pPr>
            <a:endParaRPr lang="en-GB" dirty="0" smtClean="0"/>
          </a:p>
          <a:p>
            <a:pPr marL="457200" indent="-457200">
              <a:buFont typeface="Arial"/>
              <a:buChar char="•"/>
            </a:pPr>
            <a:r>
              <a:rPr lang="en-GB" dirty="0" smtClean="0"/>
              <a:t>13,852 </a:t>
            </a:r>
            <a:r>
              <a:rPr lang="en-GB" dirty="0" err="1" smtClean="0"/>
              <a:t>conjuntos</a:t>
            </a:r>
            <a:r>
              <a:rPr lang="en-GB" dirty="0" smtClean="0"/>
              <a:t> de dados</a:t>
            </a:r>
          </a:p>
          <a:p>
            <a:pPr marL="457200" indent="-457200">
              <a:buFont typeface="Arial"/>
              <a:buChar char="•"/>
            </a:pPr>
            <a:endParaRPr lang="en-GB" dirty="0" smtClean="0"/>
          </a:p>
          <a:p>
            <a:pPr marL="457200" indent="-457200">
              <a:buFont typeface="Arial"/>
              <a:buChar char="•"/>
            </a:pPr>
            <a:r>
              <a:rPr lang="en-GB" dirty="0" smtClean="0"/>
              <a:t>644  </a:t>
            </a:r>
            <a:r>
              <a:rPr lang="en-GB" dirty="0" err="1" smtClean="0"/>
              <a:t>publicadores</a:t>
            </a:r>
            <a:r>
              <a:rPr lang="en-GB" dirty="0" smtClean="0"/>
              <a:t> de dados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Shot 2014-07-09 at 12.39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451" y="1309688"/>
            <a:ext cx="4627748" cy="409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57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Mobilização</a:t>
            </a:r>
            <a:r>
              <a:rPr lang="en-GB" dirty="0" smtClean="0"/>
              <a:t> de dados 2007-2014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1056073"/>
              </p:ext>
            </p:extLst>
          </p:nvPr>
        </p:nvGraphicFramePr>
        <p:xfrm>
          <a:off x="0" y="1169689"/>
          <a:ext cx="7496175" cy="492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355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Quem</a:t>
            </a:r>
            <a:r>
              <a:rPr lang="en-GB" dirty="0" smtClean="0"/>
              <a:t> </a:t>
            </a:r>
            <a:r>
              <a:rPr lang="en-GB" dirty="0" err="1" smtClean="0"/>
              <a:t>está</a:t>
            </a:r>
            <a:r>
              <a:rPr lang="en-GB" dirty="0" smtClean="0"/>
              <a:t> </a:t>
            </a:r>
            <a:r>
              <a:rPr lang="en-GB" dirty="0" err="1" smtClean="0"/>
              <a:t>mobilizando</a:t>
            </a:r>
            <a:r>
              <a:rPr lang="en-GB" dirty="0"/>
              <a:t>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" t="11157" r="33565" b="37083"/>
          <a:stretch>
            <a:fillRect/>
          </a:stretch>
        </p:blipFill>
        <p:spPr bwMode="auto">
          <a:xfrm>
            <a:off x="4191000" y="1360189"/>
            <a:ext cx="4000500" cy="489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1355129"/>
            <a:ext cx="33655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b="1" kern="1200" dirty="0">
                <a:latin typeface="Trebuchet MS" charset="0"/>
              </a:rPr>
              <a:t>Top 10 Participant Countries—Total number of records published </a:t>
            </a:r>
          </a:p>
          <a:p>
            <a:r>
              <a:rPr lang="en-US" sz="900" b="1" i="1" kern="1200" dirty="0">
                <a:latin typeface="Trebuchet MS" charset="0"/>
              </a:rPr>
              <a:t>(as of 31 October 2014)</a:t>
            </a:r>
          </a:p>
        </p:txBody>
      </p:sp>
    </p:spTree>
    <p:extLst>
      <p:ext uri="{BB962C8B-B14F-4D97-AF65-F5344CB8AC3E}">
        <p14:creationId xmlns:p14="http://schemas.microsoft.com/office/powerpoint/2010/main" val="422573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 </a:t>
            </a:r>
            <a:r>
              <a:rPr lang="en-GB" dirty="0" err="1" smtClean="0"/>
              <a:t>quem</a:t>
            </a:r>
            <a:r>
              <a:rPr lang="en-GB" dirty="0"/>
              <a:t>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Visits to </a:t>
            </a:r>
            <a:r>
              <a:rPr lang="en-GB" dirty="0" err="1" smtClean="0"/>
              <a:t>GBIF.org</a:t>
            </a:r>
            <a:r>
              <a:rPr lang="en-GB" dirty="0" smtClean="0"/>
              <a:t>, top ten countries, via </a:t>
            </a:r>
            <a:r>
              <a:rPr lang="en-GB" dirty="0" err="1" smtClean="0"/>
              <a:t>analytics.google.com</a:t>
            </a:r>
            <a:endParaRPr lang="en-GB" dirty="0"/>
          </a:p>
        </p:txBody>
      </p:sp>
      <p:pic>
        <p:nvPicPr>
          <p:cNvPr id="6" name="Picture 5" descr="Screen Shot 2014-09-17 at 02.07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4" y="1066800"/>
            <a:ext cx="2298700" cy="609600"/>
          </a:xfrm>
          <a:prstGeom prst="rect">
            <a:avLst/>
          </a:prstGeom>
        </p:spPr>
      </p:pic>
      <p:pic>
        <p:nvPicPr>
          <p:cNvPr id="2" name="Picture 1" descr="Screen Shot 2014-11-25 at 05.03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5" y="1905000"/>
            <a:ext cx="7759700" cy="4279900"/>
          </a:xfrm>
          <a:prstGeom prst="rect">
            <a:avLst/>
          </a:prstGeom>
        </p:spPr>
      </p:pic>
      <p:pic>
        <p:nvPicPr>
          <p:cNvPr id="8" name="Picture 7" descr="Screen Shot 2014-11-25 at 05.04.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733" y="1257300"/>
            <a:ext cx="3098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4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RI-temp-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9144</TotalTime>
  <Words>413</Words>
  <Application>Microsoft Office PowerPoint</Application>
  <PresentationFormat>On-screen Show (4:3)</PresentationFormat>
  <Paragraphs>48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MS PGothic</vt:lpstr>
      <vt:lpstr>MS PGothic</vt:lpstr>
      <vt:lpstr>Arial</vt:lpstr>
      <vt:lpstr>Arial Narrow</vt:lpstr>
      <vt:lpstr>Calibri</vt:lpstr>
      <vt:lpstr>Trebuchet MS</vt:lpstr>
      <vt:lpstr>WRI-temp-16x9</vt:lpstr>
      <vt:lpstr>Mobilização de dados atravès do GBIF – perspectivas gerais</vt:lpstr>
      <vt:lpstr>O Que É O GBIF?</vt:lpstr>
      <vt:lpstr>O QUE É QUE O GBIF FAZ?</vt:lpstr>
      <vt:lpstr>Paises participantes no gbif</vt:lpstr>
      <vt:lpstr>Tipos de dados compartilhados no GBIF</vt:lpstr>
      <vt:lpstr>GBIF em nÚMEROS</vt:lpstr>
      <vt:lpstr>Mobilização de dados 2007-2014 </vt:lpstr>
      <vt:lpstr>Quem está mobilizando?</vt:lpstr>
      <vt:lpstr>Para quem?</vt:lpstr>
      <vt:lpstr>Downloads de dados por pais</vt:lpstr>
      <vt:lpstr>PorquÉ mobilizar?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adm-local</dc:creator>
  <cp:keywords/>
  <dc:description/>
  <cp:lastModifiedBy>adm-local</cp:lastModifiedBy>
  <cp:revision>116</cp:revision>
  <dcterms:created xsi:type="dcterms:W3CDTF">2013-11-11T19:58:28Z</dcterms:created>
  <dcterms:modified xsi:type="dcterms:W3CDTF">2014-12-08T19:23:26Z</dcterms:modified>
  <cp:category/>
</cp:coreProperties>
</file>