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sldIdLst>
    <p:sldId id="256" r:id="rId2"/>
    <p:sldId id="273" r:id="rId3"/>
    <p:sldId id="289" r:id="rId4"/>
    <p:sldId id="290" r:id="rId5"/>
    <p:sldId id="297" r:id="rId6"/>
    <p:sldId id="298" r:id="rId7"/>
    <p:sldId id="299" r:id="rId8"/>
    <p:sldId id="301" r:id="rId9"/>
    <p:sldId id="302" r:id="rId10"/>
    <p:sldId id="305" r:id="rId11"/>
    <p:sldId id="304" r:id="rId12"/>
    <p:sldId id="293" r:id="rId13"/>
    <p:sldId id="303" r:id="rId14"/>
    <p:sldId id="285" r:id="rId15"/>
    <p:sldId id="296" r:id="rId16"/>
    <p:sldId id="286" r:id="rId17"/>
    <p:sldId id="307" r:id="rId18"/>
    <p:sldId id="308" r:id="rId19"/>
    <p:sldId id="313" r:id="rId20"/>
    <p:sldId id="272" r:id="rId21"/>
    <p:sldId id="266" r:id="rId22"/>
    <p:sldId id="261" r:id="rId23"/>
    <p:sldId id="315" r:id="rId24"/>
    <p:sldId id="268" r:id="rId25"/>
    <p:sldId id="309" r:id="rId26"/>
    <p:sldId id="314" r:id="rId27"/>
    <p:sldId id="306" r:id="rId28"/>
    <p:sldId id="269" r:id="rId29"/>
    <p:sldId id="287" r:id="rId30"/>
    <p:sldId id="312" r:id="rId31"/>
    <p:sldId id="267" r:id="rId32"/>
    <p:sldId id="311" r:id="rId33"/>
    <p:sldId id="310" r:id="rId34"/>
    <p:sldId id="316" r:id="rId35"/>
    <p:sldId id="264" r:id="rId36"/>
    <p:sldId id="259" r:id="rId37"/>
  </p:sldIdLst>
  <p:sldSz cx="9144000" cy="6858000" type="screen4x3"/>
  <p:notesSz cx="6858000" cy="9144000"/>
  <p:defaultTextStyle>
    <a:defPPr>
      <a:defRPr lang="en-US"/>
    </a:defPPr>
    <a:lvl1pPr algn="r" rtl="0" eaLnBrk="0" fontAlgn="base" hangingPunct="0">
      <a:spcBef>
        <a:spcPct val="0"/>
      </a:spcBef>
      <a:spcAft>
        <a:spcPct val="0"/>
      </a:spcAft>
      <a:defRPr sz="2400" kern="1200">
        <a:solidFill>
          <a:schemeClr val="tx1"/>
        </a:solidFill>
        <a:latin typeface="Times"/>
        <a:ea typeface="+mn-ea"/>
        <a:cs typeface="+mn-cs"/>
      </a:defRPr>
    </a:lvl1pPr>
    <a:lvl2pPr marL="457200" algn="r" rtl="0" eaLnBrk="0" fontAlgn="base" hangingPunct="0">
      <a:spcBef>
        <a:spcPct val="0"/>
      </a:spcBef>
      <a:spcAft>
        <a:spcPct val="0"/>
      </a:spcAft>
      <a:defRPr sz="2400" kern="1200">
        <a:solidFill>
          <a:schemeClr val="tx1"/>
        </a:solidFill>
        <a:latin typeface="Times"/>
        <a:ea typeface="+mn-ea"/>
        <a:cs typeface="+mn-cs"/>
      </a:defRPr>
    </a:lvl2pPr>
    <a:lvl3pPr marL="914400" algn="r" rtl="0" eaLnBrk="0" fontAlgn="base" hangingPunct="0">
      <a:spcBef>
        <a:spcPct val="0"/>
      </a:spcBef>
      <a:spcAft>
        <a:spcPct val="0"/>
      </a:spcAft>
      <a:defRPr sz="2400" kern="1200">
        <a:solidFill>
          <a:schemeClr val="tx1"/>
        </a:solidFill>
        <a:latin typeface="Times"/>
        <a:ea typeface="+mn-ea"/>
        <a:cs typeface="+mn-cs"/>
      </a:defRPr>
    </a:lvl3pPr>
    <a:lvl4pPr marL="1371600" algn="r" rtl="0" eaLnBrk="0" fontAlgn="base" hangingPunct="0">
      <a:spcBef>
        <a:spcPct val="0"/>
      </a:spcBef>
      <a:spcAft>
        <a:spcPct val="0"/>
      </a:spcAft>
      <a:defRPr sz="2400" kern="1200">
        <a:solidFill>
          <a:schemeClr val="tx1"/>
        </a:solidFill>
        <a:latin typeface="Times"/>
        <a:ea typeface="+mn-ea"/>
        <a:cs typeface="+mn-cs"/>
      </a:defRPr>
    </a:lvl4pPr>
    <a:lvl5pPr marL="1828800" algn="r"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8B"/>
    <a:srgbClr val="FF6600"/>
    <a:srgbClr val="FF9966"/>
    <a:srgbClr val="D64808"/>
    <a:srgbClr val="0098DB"/>
    <a:srgbClr val="0046AD"/>
    <a:srgbClr val="258FBF"/>
    <a:srgbClr val="9ED6FF"/>
    <a:srgbClr val="79C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46" autoAdjust="0"/>
    <p:restoredTop sz="90929"/>
  </p:normalViewPr>
  <p:slideViewPr>
    <p:cSldViewPr>
      <p:cViewPr>
        <p:scale>
          <a:sx n="60" d="100"/>
          <a:sy n="60" d="100"/>
        </p:scale>
        <p:origin x="-1422"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ACF26C-A4E6-49EA-8A89-EF6BBF43D9A0}" type="datetimeFigureOut">
              <a:rPr lang="en-AU" smtClean="0"/>
              <a:t>27/09/2012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F9571D-DDEA-433C-9739-AD0A93FA6751}" type="slidenum">
              <a:rPr lang="en-AU" smtClean="0"/>
              <a:t>‹#›</a:t>
            </a:fld>
            <a:endParaRPr lang="en-AU"/>
          </a:p>
        </p:txBody>
      </p:sp>
    </p:spTree>
    <p:extLst>
      <p:ext uri="{BB962C8B-B14F-4D97-AF65-F5344CB8AC3E}">
        <p14:creationId xmlns:p14="http://schemas.microsoft.com/office/powerpoint/2010/main" val="2372593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40000"/>
              </a:lnSpc>
            </a:pPr>
            <a:r>
              <a:rPr lang="en-US" sz="1200" dirty="0" smtClean="0">
                <a:solidFill>
                  <a:srgbClr val="00498B"/>
                </a:solidFill>
                <a:latin typeface="B Frutiger Bold" charset="0"/>
              </a:rPr>
              <a:t>Stage 1 - onsite capture of images – enables decoupling of transcription from the collections providing greater flexibility in data capture, data validation, collection management – see list of benefits from </a:t>
            </a:r>
            <a:r>
              <a:rPr lang="en-US" sz="1200" dirty="0" err="1" smtClean="0">
                <a:solidFill>
                  <a:srgbClr val="00498B"/>
                </a:solidFill>
                <a:latin typeface="B Frutiger Bold" charset="0"/>
              </a:rPr>
              <a:t>zootaxa</a:t>
            </a:r>
            <a:r>
              <a:rPr lang="en-US" sz="1200" dirty="0" smtClean="0">
                <a:solidFill>
                  <a:srgbClr val="00498B"/>
                </a:solidFill>
                <a:latin typeface="B Frutiger Bold" charset="0"/>
              </a:rPr>
              <a:t> paper  </a:t>
            </a:r>
          </a:p>
          <a:p>
            <a:pPr algn="l">
              <a:lnSpc>
                <a:spcPct val="140000"/>
              </a:lnSpc>
            </a:pPr>
            <a:endParaRPr lang="en-US" sz="1200" dirty="0" smtClean="0">
              <a:solidFill>
                <a:srgbClr val="00498B"/>
              </a:solidFill>
              <a:latin typeface="B Frutiger Bold" charset="0"/>
            </a:endParaRPr>
          </a:p>
          <a:p>
            <a:pPr algn="l">
              <a:lnSpc>
                <a:spcPct val="140000"/>
              </a:lnSpc>
            </a:pPr>
            <a:r>
              <a:rPr lang="en-US" sz="1200" dirty="0" smtClean="0">
                <a:solidFill>
                  <a:srgbClr val="00498B"/>
                </a:solidFill>
                <a:latin typeface="B Frutiger Bold" charset="0"/>
              </a:rPr>
              <a:t>Stage 2 - online transcription of label data into standards compliant Darwin Core fields using </a:t>
            </a:r>
            <a:r>
              <a:rPr lang="en-US" sz="1200" dirty="0" err="1" smtClean="0">
                <a:solidFill>
                  <a:srgbClr val="00498B"/>
                </a:solidFill>
                <a:latin typeface="B Frutiger Bold" charset="0"/>
              </a:rPr>
              <a:t>customised</a:t>
            </a:r>
            <a:r>
              <a:rPr lang="en-US" sz="1200" dirty="0" smtClean="0">
                <a:solidFill>
                  <a:srgbClr val="00498B"/>
                </a:solidFill>
                <a:latin typeface="B Frutiger Bold" charset="0"/>
              </a:rPr>
              <a:t> browser based data entry templates</a:t>
            </a:r>
          </a:p>
          <a:p>
            <a:endParaRPr lang="en-AU" dirty="0"/>
          </a:p>
        </p:txBody>
      </p:sp>
      <p:sp>
        <p:nvSpPr>
          <p:cNvPr id="4" name="Slide Number Placeholder 3"/>
          <p:cNvSpPr>
            <a:spLocks noGrp="1"/>
          </p:cNvSpPr>
          <p:nvPr>
            <p:ph type="sldNum" sz="quarter" idx="10"/>
          </p:nvPr>
        </p:nvSpPr>
        <p:spPr/>
        <p:txBody>
          <a:bodyPr/>
          <a:lstStyle/>
          <a:p>
            <a:fld id="{8BF9571D-DDEA-433C-9739-AD0A93FA6751}" type="slidenum">
              <a:rPr lang="en-AU" smtClean="0"/>
              <a:t>3</a:t>
            </a:fld>
            <a:endParaRPr lang="en-AU"/>
          </a:p>
        </p:txBody>
      </p:sp>
    </p:spTree>
    <p:extLst>
      <p:ext uri="{BB962C8B-B14F-4D97-AF65-F5344CB8AC3E}">
        <p14:creationId xmlns:p14="http://schemas.microsoft.com/office/powerpoint/2010/main" val="3877106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Lots of competition so need to make it interesting , attractive</a:t>
            </a:r>
            <a:endParaRPr lang="en-AU" dirty="0"/>
          </a:p>
        </p:txBody>
      </p:sp>
      <p:sp>
        <p:nvSpPr>
          <p:cNvPr id="4" name="Slide Number Placeholder 3"/>
          <p:cNvSpPr>
            <a:spLocks noGrp="1"/>
          </p:cNvSpPr>
          <p:nvPr>
            <p:ph type="sldNum" sz="quarter" idx="10"/>
          </p:nvPr>
        </p:nvSpPr>
        <p:spPr/>
        <p:txBody>
          <a:bodyPr/>
          <a:lstStyle/>
          <a:p>
            <a:fld id="{8BF9571D-DDEA-433C-9739-AD0A93FA6751}" type="slidenum">
              <a:rPr lang="en-AU" smtClean="0"/>
              <a:t>18</a:t>
            </a:fld>
            <a:endParaRPr lang="en-AU"/>
          </a:p>
        </p:txBody>
      </p:sp>
    </p:spTree>
    <p:extLst>
      <p:ext uri="{BB962C8B-B14F-4D97-AF65-F5344CB8AC3E}">
        <p14:creationId xmlns:p14="http://schemas.microsoft.com/office/powerpoint/2010/main" val="3921531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Lots of competition so need to make it interesting , attractive</a:t>
            </a:r>
            <a:endParaRPr lang="en-AU" dirty="0"/>
          </a:p>
        </p:txBody>
      </p:sp>
      <p:sp>
        <p:nvSpPr>
          <p:cNvPr id="4" name="Slide Number Placeholder 3"/>
          <p:cNvSpPr>
            <a:spLocks noGrp="1"/>
          </p:cNvSpPr>
          <p:nvPr>
            <p:ph type="sldNum" sz="quarter" idx="10"/>
          </p:nvPr>
        </p:nvSpPr>
        <p:spPr/>
        <p:txBody>
          <a:bodyPr/>
          <a:lstStyle/>
          <a:p>
            <a:fld id="{8BF9571D-DDEA-433C-9739-AD0A93FA6751}" type="slidenum">
              <a:rPr lang="en-AU" smtClean="0"/>
              <a:t>19</a:t>
            </a:fld>
            <a:endParaRPr lang="en-AU"/>
          </a:p>
        </p:txBody>
      </p:sp>
    </p:spTree>
    <p:extLst>
      <p:ext uri="{BB962C8B-B14F-4D97-AF65-F5344CB8AC3E}">
        <p14:creationId xmlns:p14="http://schemas.microsoft.com/office/powerpoint/2010/main" val="3921531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rgbClr val="00498B"/>
                </a:solidFill>
                <a:latin typeface="B Frutiger Bold" charset="0"/>
              </a:rPr>
              <a:t>Tho</a:t>
            </a:r>
            <a:r>
              <a:rPr lang="en-US" sz="1200" dirty="0" smtClean="0">
                <a:solidFill>
                  <a:srgbClr val="00498B"/>
                </a:solidFill>
                <a:latin typeface="B Frutiger Bold" charset="0"/>
              </a:rPr>
              <a:t> they are online they still want, probably more than ever, to feel they are making a difference, that they are involved in something a little bit special  and are part of a community. They want to have some idea of what  the benefit of what they are doing is.</a:t>
            </a:r>
          </a:p>
          <a:p>
            <a:endParaRPr lang="en-AU" dirty="0"/>
          </a:p>
        </p:txBody>
      </p:sp>
      <p:sp>
        <p:nvSpPr>
          <p:cNvPr id="4" name="Slide Number Placeholder 3"/>
          <p:cNvSpPr>
            <a:spLocks noGrp="1"/>
          </p:cNvSpPr>
          <p:nvPr>
            <p:ph type="sldNum" sz="quarter" idx="10"/>
          </p:nvPr>
        </p:nvSpPr>
        <p:spPr/>
        <p:txBody>
          <a:bodyPr/>
          <a:lstStyle/>
          <a:p>
            <a:fld id="{8BF9571D-DDEA-433C-9739-AD0A93FA6751}" type="slidenum">
              <a:rPr lang="en-AU" smtClean="0"/>
              <a:t>26</a:t>
            </a:fld>
            <a:endParaRPr lang="en-AU"/>
          </a:p>
        </p:txBody>
      </p:sp>
    </p:spTree>
    <p:extLst>
      <p:ext uri="{BB962C8B-B14F-4D97-AF65-F5344CB8AC3E}">
        <p14:creationId xmlns:p14="http://schemas.microsoft.com/office/powerpoint/2010/main" val="2395994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rgbClr val="00498B"/>
                </a:solidFill>
                <a:latin typeface="B Frutiger Bold" charset="0"/>
              </a:rPr>
              <a:t>Tho</a:t>
            </a:r>
            <a:r>
              <a:rPr lang="en-US" sz="1200" dirty="0" smtClean="0">
                <a:solidFill>
                  <a:srgbClr val="00498B"/>
                </a:solidFill>
                <a:latin typeface="B Frutiger Bold" charset="0"/>
              </a:rPr>
              <a:t> they are online they still want, probably more than ever, to feel they are making a difference, that they are involved in something a little bit special  and are part of a community. They want to have some idea of what  the benefit of what they are doing is.</a:t>
            </a:r>
          </a:p>
          <a:p>
            <a:endParaRPr lang="en-AU" dirty="0"/>
          </a:p>
        </p:txBody>
      </p:sp>
      <p:sp>
        <p:nvSpPr>
          <p:cNvPr id="4" name="Slide Number Placeholder 3"/>
          <p:cNvSpPr>
            <a:spLocks noGrp="1"/>
          </p:cNvSpPr>
          <p:nvPr>
            <p:ph type="sldNum" sz="quarter" idx="10"/>
          </p:nvPr>
        </p:nvSpPr>
        <p:spPr/>
        <p:txBody>
          <a:bodyPr/>
          <a:lstStyle/>
          <a:p>
            <a:fld id="{8BF9571D-DDEA-433C-9739-AD0A93FA6751}" type="slidenum">
              <a:rPr lang="en-AU" smtClean="0"/>
              <a:t>27</a:t>
            </a:fld>
            <a:endParaRPr lang="en-AU"/>
          </a:p>
        </p:txBody>
      </p:sp>
    </p:spTree>
    <p:extLst>
      <p:ext uri="{BB962C8B-B14F-4D97-AF65-F5344CB8AC3E}">
        <p14:creationId xmlns:p14="http://schemas.microsoft.com/office/powerpoint/2010/main" val="2395994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r>
              <a:rPr lang="en-AU" sz="1200" dirty="0" smtClean="0"/>
              <a:t>This graph illustrates the number of tasks completed per month. </a:t>
            </a:r>
          </a:p>
          <a:p>
            <a:pPr marL="171450" indent="-171450" algn="l">
              <a:buFont typeface="Arial" pitchFamily="34" charset="0"/>
              <a:buChar char="•"/>
              <a:defRPr/>
            </a:pPr>
            <a:r>
              <a:rPr lang="en-AU" sz="1200" dirty="0" smtClean="0"/>
              <a:t>The variability in tasks completed is likely to be a combination of a number of factors the most dominant one being the introduction of field notes in May 2012. Field note tasks taking considerably longer than the label tasks.</a:t>
            </a:r>
          </a:p>
          <a:p>
            <a:pPr marL="171450" indent="-171450" algn="l">
              <a:buFont typeface="Arial" pitchFamily="34" charset="0"/>
              <a:buChar char="•"/>
              <a:defRPr/>
            </a:pPr>
            <a:r>
              <a:rPr lang="en-AU" sz="1200" dirty="0" smtClean="0"/>
              <a:t>Other influential factors might include the number of volunteers, the number of hours they were spending transcribing, the variety and size  of  available expeditions and even the arrival of specific highly productive volunteers. </a:t>
            </a:r>
          </a:p>
          <a:p>
            <a:endParaRPr lang="en-AU" dirty="0"/>
          </a:p>
        </p:txBody>
      </p:sp>
      <p:sp>
        <p:nvSpPr>
          <p:cNvPr id="4" name="Slide Number Placeholder 3"/>
          <p:cNvSpPr>
            <a:spLocks noGrp="1"/>
          </p:cNvSpPr>
          <p:nvPr>
            <p:ph type="sldNum" sz="quarter" idx="10"/>
          </p:nvPr>
        </p:nvSpPr>
        <p:spPr/>
        <p:txBody>
          <a:bodyPr/>
          <a:lstStyle/>
          <a:p>
            <a:fld id="{8BF9571D-DDEA-433C-9739-AD0A93FA6751}" type="slidenum">
              <a:rPr lang="en-AU" smtClean="0"/>
              <a:t>31</a:t>
            </a:fld>
            <a:endParaRPr lang="en-AU"/>
          </a:p>
        </p:txBody>
      </p:sp>
    </p:spTree>
    <p:extLst>
      <p:ext uri="{BB962C8B-B14F-4D97-AF65-F5344CB8AC3E}">
        <p14:creationId xmlns:p14="http://schemas.microsoft.com/office/powerpoint/2010/main" val="1968126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Australian Museum has been involved with numerous cases of wildlife forensics for almost 10 years now. These cases have predominantly wildlife trafficking cases requiring species identification using DNA.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Australian quarantine laws are extremely strict so it is pertinent that all incoming and outgoing animals be identified to species as accurately as possible. In addition there are severe penalties that can be imposed if perpetrators are found with animal parts prohibited to be traded under Australian legislation (including that involved in enforcing the CITES treaty). For seized animals unable to be identified using traditional taxonomy, such as exotic bird embryos and shark fins, DNA is critical for species identification.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Australian Museum is extremely fortunate to have millions of natural history specimens along with an extensive frozen tissue collection providing unrivalled reference material. This presentation will describe some case studies of the wildlife trafficking cases that the Australian Museum has been involved in with using DNA-based identification.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cost of wildlife trafficking cannot be understated. When considering the impact of wildlife trafficking one must consider the cruelty and risk to the individual animals, the risk to the survival of that species, the cost of policing and enforcing border security measures as well as the risk to the unique biodiversity of Australia through potential introduction of exotic species.</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42FC7172-A750-495B-93A9-C0EDC8889D5F}" type="slidenum">
              <a:rPr lang="en-AU" smtClean="0"/>
              <a:pPr>
                <a:defRPr/>
              </a:pPr>
              <a:t>5</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Australian Museum has been involved with numerous cases of wildlife forensics for almost 10 years now. These cases have predominantly wildlife trafficking cases requiring species identification using DNA.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Australian quarantine laws are extremely strict so it is pertinent that all incoming and outgoing animals be identified to species as accurately as possible. In addition there are severe penalties that can be imposed if perpetrators are found with animal parts prohibited to be traded under Australian legislation (including that involved in enforcing the CITES treaty). For seized animals unable to be identified using traditional taxonomy, such as exotic bird embryos and shark fins, DNA is critical for species identification.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Australian Museum is extremely fortunate to have millions of natural history specimens along with an extensive frozen tissue collection providing unrivalled reference material. This presentation will describe some case studies of the wildlife trafficking cases that the Australian Museum has been involved in with using DNA-based identification.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cost of wildlife trafficking cannot be understated. When considering the impact of wildlife trafficking one must consider the cruelty and risk to the individual animals, the risk to the survival of that species, the cost of policing and enforcing border security measures as well as the risk to the unique biodiversity of Australia through potential introduction of exotic species.</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42FC7172-A750-495B-93A9-C0EDC8889D5F}" type="slidenum">
              <a:rPr lang="en-AU" smtClean="0"/>
              <a:pPr>
                <a:defRPr/>
              </a:pPr>
              <a:t>6</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42FC7172-A750-495B-93A9-C0EDC8889D5F}" type="slidenum">
              <a:rPr lang="en-AU" smtClean="0"/>
              <a:pPr>
                <a:defRPr/>
              </a:pPr>
              <a:t>7</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Australian Museum has been involved with numerous cases of wildlife forensics for almost 10 years now. These cases have predominantly wildlife trafficking cases requiring species identification using DNA.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Australian quarantine laws are extremely strict so it is pertinent that all incoming and outgoing animals be identified to species as accurately as possible. In addition there are severe penalties that can be imposed if perpetrators are found with animal parts prohibited to be traded under Australian legislation (including that involved in enforcing the CITES treaty). For seized animals unable to be identified using traditional taxonomy, such as exotic bird embryos and shark fins, DNA is critical for species identification.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Australian Museum is extremely fortunate to have millions of natural history specimens along with an extensive frozen tissue collection providing unrivalled reference material. This presentation will describe some case studies of the wildlife trafficking cases that the Australian Museum has been involved in with using DNA-based identification.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cost of wildlife trafficking cannot be understated. When considering the impact of wildlife trafficking one must consider the cruelty and risk to the individual animals, the risk to the survival of that species, the cost of policing and enforcing border security measures as well as the risk to the unique biodiversity of Australia through potential introduction of exotic species.</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42FC7172-A750-495B-93A9-C0EDC8889D5F}" type="slidenum">
              <a:rPr lang="en-AU" smtClean="0"/>
              <a:pPr>
                <a:defRPr/>
              </a:pPr>
              <a:t>8</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Australian Museum has been involved with numerous cases of wildlife forensics for almost 10 years now. These cases have predominantly wildlife trafficking cases requiring species identification using DNA.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Australian quarantine laws are extremely strict so it is pertinent that all incoming and outgoing animals be identified to species as accurately as possible. In addition there are severe penalties that can be imposed if perpetrators are found with animal parts prohibited to be traded under Australian legislation (including that involved in enforcing the CITES treaty). For seized animals unable to be identified using traditional taxonomy, such as exotic bird embryos and shark fins, DNA is critical for species identification.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Australian Museum is extremely fortunate to have millions of natural history specimens along with an extensive frozen tissue collection providing unrivalled reference material. This presentation will describe some case studies of the wildlife trafficking cases that the Australian Museum has been involved in with using DNA-based identification.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cost of wildlife trafficking cannot be understated. When considering the impact of wildlife trafficking one must consider the cruelty and risk to the individual animals, the risk to the survival of that species, the cost of policing and enforcing border security measures as well as the risk to the unique biodiversity of Australia through potential introduction of exotic species.</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42FC7172-A750-495B-93A9-C0EDC8889D5F}" type="slidenum">
              <a:rPr lang="en-AU" smtClean="0"/>
              <a:pPr>
                <a:defRPr/>
              </a:pPr>
              <a:t>9</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Australian Museum has been involved with numerous cases of wildlife forensics for almost 10 years now. These cases have predominantly wildlife trafficking cases requiring species identification using DNA.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Australian quarantine laws are extremely strict so it is pertinent that all incoming and outgoing animals be identified to species as accurately as possible. In addition there are severe penalties that can be imposed if perpetrators are found with animal parts prohibited to be traded under Australian legislation (including that involved in enforcing the CITES treaty). For seized animals unable to be identified using traditional taxonomy, such as exotic bird embryos and shark fins, DNA is critical for species identification.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Australian Museum is extremely fortunate to have millions of natural history specimens along with an extensive frozen tissue collection providing unrivalled reference material. This presentation will describe some case studies of the wildlife trafficking cases that the Australian Museum has been involved in with using DNA-based identification. </a:t>
            </a:r>
            <a:endParaRPr lang="en-A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cost of wildlife trafficking cannot be understated. When considering the impact of wildlife trafficking one must consider the cruelty and risk to the individual animals, the risk to the survival of that species, the cost of policing and enforcing border security measures as well as the risk to the unique biodiversity of Australia through potential introduction of exotic species.</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42FC7172-A750-495B-93A9-C0EDC8889D5F}" type="slidenum">
              <a:rPr lang="en-AU" smtClean="0"/>
              <a:pPr>
                <a:defRPr/>
              </a:pPr>
              <a:t>10</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AU" sz="1200" dirty="0" smtClean="0"/>
              <a:t>The advent of this approach has come from the realisation that having an image of the specimen and its associated labels has strong collection data management benefits including:</a:t>
            </a:r>
          </a:p>
          <a:p>
            <a:pPr algn="l"/>
            <a:r>
              <a:rPr lang="en-AU" sz="1200" dirty="0" smtClean="0"/>
              <a:t>An readily accessible digital voucher of specimen and labels for verifying data</a:t>
            </a:r>
          </a:p>
          <a:p>
            <a:pPr algn="l"/>
            <a:r>
              <a:rPr lang="en-AU" sz="1200" dirty="0" smtClean="0"/>
              <a:t>A reduced need for specimen handling</a:t>
            </a:r>
          </a:p>
          <a:p>
            <a:pPr algn="l"/>
            <a:r>
              <a:rPr lang="en-AU" sz="1200" dirty="0" smtClean="0"/>
              <a:t>A virtual specimen in the event of collection loss or damage (</a:t>
            </a:r>
            <a:r>
              <a:rPr lang="en-AU" sz="1200" dirty="0" err="1" smtClean="0"/>
              <a:t>eg</a:t>
            </a:r>
            <a:r>
              <a:rPr lang="en-AU" sz="1200" dirty="0" smtClean="0"/>
              <a:t> fire, flood, earthquake), or when the specimen is on loan</a:t>
            </a:r>
          </a:p>
          <a:p>
            <a:pPr algn="l"/>
            <a:r>
              <a:rPr lang="en-AU" sz="1200" dirty="0" smtClean="0"/>
              <a:t>Remote access to original label data for review by researchers</a:t>
            </a:r>
          </a:p>
          <a:p>
            <a:pPr algn="l"/>
            <a:r>
              <a:rPr lang="en-AU" sz="1200" dirty="0" smtClean="0"/>
              <a:t>Capacity for using handwriting to help identify collector in absence of collector name</a:t>
            </a:r>
          </a:p>
          <a:p>
            <a:pPr algn="l"/>
            <a:r>
              <a:rPr lang="en-AU" sz="1200" dirty="0" smtClean="0"/>
              <a:t>Some limited potential for species identification from an image</a:t>
            </a:r>
          </a:p>
          <a:p>
            <a:pPr algn="l"/>
            <a:r>
              <a:rPr lang="en-AU" sz="1200" dirty="0" smtClean="0"/>
              <a:t>Enabling the use of “non-experts” in data entry with the benefit of knowing data quality and dubious data can be checked without having to physically visit the specimen in the collection.</a:t>
            </a:r>
          </a:p>
          <a:p>
            <a:endParaRPr lang="en-AU" dirty="0"/>
          </a:p>
        </p:txBody>
      </p:sp>
      <p:sp>
        <p:nvSpPr>
          <p:cNvPr id="4" name="Slide Number Placeholder 3"/>
          <p:cNvSpPr>
            <a:spLocks noGrp="1"/>
          </p:cNvSpPr>
          <p:nvPr>
            <p:ph type="sldNum" sz="quarter" idx="10"/>
          </p:nvPr>
        </p:nvSpPr>
        <p:spPr/>
        <p:txBody>
          <a:bodyPr/>
          <a:lstStyle/>
          <a:p>
            <a:pPr>
              <a:defRPr/>
            </a:pPr>
            <a:fld id="{42FC7172-A750-495B-93A9-C0EDC8889D5F}" type="slidenum">
              <a:rPr lang="en-AU" smtClean="0"/>
              <a:pPr>
                <a:defRPr/>
              </a:pPr>
              <a:t>12</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40000"/>
              </a:lnSpc>
            </a:pPr>
            <a:r>
              <a:rPr lang="en-US" sz="1200" dirty="0" smtClean="0">
                <a:solidFill>
                  <a:srgbClr val="00498B"/>
                </a:solidFill>
                <a:latin typeface="B Frutiger Bold" charset="0"/>
              </a:rPr>
              <a:t>But to build a successful crowdsourcing </a:t>
            </a:r>
            <a:r>
              <a:rPr lang="en-US" sz="1200" dirty="0" err="1" smtClean="0">
                <a:solidFill>
                  <a:srgbClr val="00498B"/>
                </a:solidFill>
                <a:latin typeface="B Frutiger Bold" charset="0"/>
              </a:rPr>
              <a:t>digitising</a:t>
            </a:r>
            <a:r>
              <a:rPr lang="en-US" sz="1200" dirty="0" smtClean="0">
                <a:solidFill>
                  <a:srgbClr val="00498B"/>
                </a:solidFill>
                <a:latin typeface="B Frutiger Bold" charset="0"/>
              </a:rPr>
              <a:t> project we need to get our heads into the </a:t>
            </a:r>
            <a:r>
              <a:rPr lang="en-US" sz="1200" dirty="0" err="1" smtClean="0">
                <a:solidFill>
                  <a:srgbClr val="00498B"/>
                </a:solidFill>
                <a:latin typeface="B Frutiger Bold" charset="0"/>
              </a:rPr>
              <a:t>crowdsourcers</a:t>
            </a:r>
            <a:r>
              <a:rPr lang="en-US" sz="1200" dirty="0" smtClean="0">
                <a:solidFill>
                  <a:srgbClr val="00498B"/>
                </a:solidFill>
                <a:latin typeface="B Frutiger Bold" charset="0"/>
              </a:rPr>
              <a:t> headspace – what is the motivation of those who we want to transcribe our field notes and labels. That needs to be our primary focus in everything we do, because if no one wants to or is able to use our site then no matter how great we think it is or how cool we think our images are it simply wont work. The motivations </a:t>
            </a:r>
            <a:r>
              <a:rPr lang="en-US" sz="1200" dirty="0" err="1" smtClean="0">
                <a:solidFill>
                  <a:srgbClr val="00498B"/>
                </a:solidFill>
                <a:latin typeface="B Frutiger Bold" charset="0"/>
              </a:rPr>
              <a:t>ive</a:t>
            </a:r>
            <a:r>
              <a:rPr lang="en-US" sz="1200" dirty="0" smtClean="0">
                <a:solidFill>
                  <a:srgbClr val="00498B"/>
                </a:solidFill>
                <a:latin typeface="B Frutiger Bold" charset="0"/>
              </a:rPr>
              <a:t> been able to glean from our onsite volunteers, combined with papers and articles on the web has been the basis from which I approached understanding why people will volunteer and how to attract and maintain their involvement.</a:t>
            </a:r>
          </a:p>
          <a:p>
            <a:pPr algn="l">
              <a:lnSpc>
                <a:spcPct val="140000"/>
              </a:lnSpc>
            </a:pPr>
            <a:r>
              <a:rPr lang="en-US" sz="1200" dirty="0" smtClean="0">
                <a:solidFill>
                  <a:srgbClr val="00498B"/>
                </a:solidFill>
                <a:latin typeface="B Frutiger Bold" charset="0"/>
              </a:rPr>
              <a:t>Having said that whilst striving to meet the needs of our users we also need to ensure the process and outcomes are meeting our goal of efficiently </a:t>
            </a:r>
            <a:r>
              <a:rPr lang="en-US" sz="1200" dirty="0" err="1" smtClean="0">
                <a:solidFill>
                  <a:srgbClr val="00498B"/>
                </a:solidFill>
                <a:latin typeface="B Frutiger Bold" charset="0"/>
              </a:rPr>
              <a:t>digitising</a:t>
            </a:r>
            <a:r>
              <a:rPr lang="en-US" sz="1200" dirty="0" smtClean="0">
                <a:solidFill>
                  <a:srgbClr val="00498B"/>
                </a:solidFill>
                <a:latin typeface="B Frutiger Bold" charset="0"/>
              </a:rPr>
              <a:t> our collections.</a:t>
            </a:r>
          </a:p>
          <a:p>
            <a:endParaRPr lang="en-AU" dirty="0"/>
          </a:p>
        </p:txBody>
      </p:sp>
      <p:sp>
        <p:nvSpPr>
          <p:cNvPr id="4" name="Slide Number Placeholder 3"/>
          <p:cNvSpPr>
            <a:spLocks noGrp="1"/>
          </p:cNvSpPr>
          <p:nvPr>
            <p:ph type="sldNum" sz="quarter" idx="10"/>
          </p:nvPr>
        </p:nvSpPr>
        <p:spPr/>
        <p:txBody>
          <a:bodyPr/>
          <a:lstStyle/>
          <a:p>
            <a:fld id="{8BF9571D-DDEA-433C-9739-AD0A93FA6751}" type="slidenum">
              <a:rPr lang="en-AU" smtClean="0"/>
              <a:t>17</a:t>
            </a:fld>
            <a:endParaRPr lang="en-AU"/>
          </a:p>
        </p:txBody>
      </p:sp>
    </p:spTree>
    <p:extLst>
      <p:ext uri="{BB962C8B-B14F-4D97-AF65-F5344CB8AC3E}">
        <p14:creationId xmlns:p14="http://schemas.microsoft.com/office/powerpoint/2010/main" val="1155185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884C9B-4E77-4BC3-80CB-8EA9762C7452}" type="slidenum">
              <a:rPr lang="en-US"/>
              <a:pPr>
                <a:defRPr/>
              </a:pPr>
              <a:t>‹#›</a:t>
            </a:fld>
            <a:endParaRPr lang="en-US"/>
          </a:p>
        </p:txBody>
      </p:sp>
    </p:spTree>
    <p:extLst>
      <p:ext uri="{BB962C8B-B14F-4D97-AF65-F5344CB8AC3E}">
        <p14:creationId xmlns:p14="http://schemas.microsoft.com/office/powerpoint/2010/main" val="168261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FCFB84-4F19-4D55-86EF-6DC27B0658EB}" type="slidenum">
              <a:rPr lang="en-US"/>
              <a:pPr>
                <a:defRPr/>
              </a:pPr>
              <a:t>‹#›</a:t>
            </a:fld>
            <a:endParaRPr lang="en-US"/>
          </a:p>
        </p:txBody>
      </p:sp>
    </p:spTree>
    <p:extLst>
      <p:ext uri="{BB962C8B-B14F-4D97-AF65-F5344CB8AC3E}">
        <p14:creationId xmlns:p14="http://schemas.microsoft.com/office/powerpoint/2010/main" val="138081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B0E0CD-E151-418C-B685-47C283C9DD5E}" type="slidenum">
              <a:rPr lang="en-US"/>
              <a:pPr>
                <a:defRPr/>
              </a:pPr>
              <a:t>‹#›</a:t>
            </a:fld>
            <a:endParaRPr lang="en-US"/>
          </a:p>
        </p:txBody>
      </p:sp>
    </p:spTree>
    <p:extLst>
      <p:ext uri="{BB962C8B-B14F-4D97-AF65-F5344CB8AC3E}">
        <p14:creationId xmlns:p14="http://schemas.microsoft.com/office/powerpoint/2010/main" val="294451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73A838-494D-49C7-A7EF-EEC0F7D0593B}" type="slidenum">
              <a:rPr lang="en-US"/>
              <a:pPr>
                <a:defRPr/>
              </a:pPr>
              <a:t>‹#›</a:t>
            </a:fld>
            <a:endParaRPr lang="en-US"/>
          </a:p>
        </p:txBody>
      </p:sp>
    </p:spTree>
    <p:extLst>
      <p:ext uri="{BB962C8B-B14F-4D97-AF65-F5344CB8AC3E}">
        <p14:creationId xmlns:p14="http://schemas.microsoft.com/office/powerpoint/2010/main" val="111886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152BD7-A775-4793-8194-96145BD27772}" type="slidenum">
              <a:rPr lang="en-US"/>
              <a:pPr>
                <a:defRPr/>
              </a:pPr>
              <a:t>‹#›</a:t>
            </a:fld>
            <a:endParaRPr lang="en-US"/>
          </a:p>
        </p:txBody>
      </p:sp>
    </p:spTree>
    <p:extLst>
      <p:ext uri="{BB962C8B-B14F-4D97-AF65-F5344CB8AC3E}">
        <p14:creationId xmlns:p14="http://schemas.microsoft.com/office/powerpoint/2010/main" val="2130574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16855D-0971-4558-9710-AB5D3E1D9EAA}" type="slidenum">
              <a:rPr lang="en-US"/>
              <a:pPr>
                <a:defRPr/>
              </a:pPr>
              <a:t>‹#›</a:t>
            </a:fld>
            <a:endParaRPr lang="en-US"/>
          </a:p>
        </p:txBody>
      </p:sp>
    </p:spTree>
    <p:extLst>
      <p:ext uri="{BB962C8B-B14F-4D97-AF65-F5344CB8AC3E}">
        <p14:creationId xmlns:p14="http://schemas.microsoft.com/office/powerpoint/2010/main" val="425288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6BE8BC3-3B3C-4D53-8CA0-F0C90DF2FE37}" type="slidenum">
              <a:rPr lang="en-US"/>
              <a:pPr>
                <a:defRPr/>
              </a:pPr>
              <a:t>‹#›</a:t>
            </a:fld>
            <a:endParaRPr lang="en-US"/>
          </a:p>
        </p:txBody>
      </p:sp>
    </p:spTree>
    <p:extLst>
      <p:ext uri="{BB962C8B-B14F-4D97-AF65-F5344CB8AC3E}">
        <p14:creationId xmlns:p14="http://schemas.microsoft.com/office/powerpoint/2010/main" val="366726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641753-D45F-4652-9D7C-4CE288C06B96}" type="slidenum">
              <a:rPr lang="en-US"/>
              <a:pPr>
                <a:defRPr/>
              </a:pPr>
              <a:t>‹#›</a:t>
            </a:fld>
            <a:endParaRPr lang="en-US"/>
          </a:p>
        </p:txBody>
      </p:sp>
    </p:spTree>
    <p:extLst>
      <p:ext uri="{BB962C8B-B14F-4D97-AF65-F5344CB8AC3E}">
        <p14:creationId xmlns:p14="http://schemas.microsoft.com/office/powerpoint/2010/main" val="153130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E8CA86C-3812-4888-B9CF-D320A50CB9C3}" type="slidenum">
              <a:rPr lang="en-US"/>
              <a:pPr>
                <a:defRPr/>
              </a:pPr>
              <a:t>‹#›</a:t>
            </a:fld>
            <a:endParaRPr lang="en-US"/>
          </a:p>
        </p:txBody>
      </p:sp>
    </p:spTree>
    <p:extLst>
      <p:ext uri="{BB962C8B-B14F-4D97-AF65-F5344CB8AC3E}">
        <p14:creationId xmlns:p14="http://schemas.microsoft.com/office/powerpoint/2010/main" val="3841499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04E3A7-DBAF-4327-A9A6-B5CF4EAC5C89}" type="slidenum">
              <a:rPr lang="en-US"/>
              <a:pPr>
                <a:defRPr/>
              </a:pPr>
              <a:t>‹#›</a:t>
            </a:fld>
            <a:endParaRPr lang="en-US"/>
          </a:p>
        </p:txBody>
      </p:sp>
    </p:spTree>
    <p:extLst>
      <p:ext uri="{BB962C8B-B14F-4D97-AF65-F5344CB8AC3E}">
        <p14:creationId xmlns:p14="http://schemas.microsoft.com/office/powerpoint/2010/main" val="4292585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A9BFD1-F182-4B0C-B27F-3F3AE5756985}" type="slidenum">
              <a:rPr lang="en-US"/>
              <a:pPr>
                <a:defRPr/>
              </a:pPr>
              <a:t>‹#›</a:t>
            </a:fld>
            <a:endParaRPr lang="en-US"/>
          </a:p>
        </p:txBody>
      </p:sp>
    </p:spTree>
    <p:extLst>
      <p:ext uri="{BB962C8B-B14F-4D97-AF65-F5344CB8AC3E}">
        <p14:creationId xmlns:p14="http://schemas.microsoft.com/office/powerpoint/2010/main" val="202620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BA750E28-466E-4039-967C-945F88B074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www.australianmuseum.net.au/Video-Introduction-to-Handling-of-Specimens" TargetMode="External"/><Relationship Id="rId5" Type="http://schemas.openxmlformats.org/officeDocument/2006/relationships/hyperlink" Target="http://www.australianmuseum.net.au/Video-Guide-Handling-Specimens" TargetMode="External"/><Relationship Id="rId4" Type="http://schemas.openxmlformats.org/officeDocument/2006/relationships/hyperlink" Target="http://www.australianmuseum.net.au/Rapid-Digitisation-Project" TargetMode="Externa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8" descr="AM_PPT Front.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22"/>
          <p:cNvSpPr txBox="1">
            <a:spLocks noChangeArrowheads="1"/>
          </p:cNvSpPr>
          <p:nvPr/>
        </p:nvSpPr>
        <p:spPr bwMode="auto">
          <a:xfrm>
            <a:off x="838200" y="908050"/>
            <a:ext cx="72390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lnSpc>
                <a:spcPct val="120000"/>
              </a:lnSpc>
            </a:pPr>
            <a:r>
              <a:rPr lang="en-US" sz="3600" b="1">
                <a:solidFill>
                  <a:srgbClr val="0046AD"/>
                </a:solidFill>
                <a:latin typeface="Arial" charset="0"/>
              </a:rPr>
              <a:t>EMu’s in the Cloud - </a:t>
            </a:r>
            <a:r>
              <a:rPr lang="en-US" b="1">
                <a:solidFill>
                  <a:srgbClr val="0046AD"/>
                </a:solidFill>
                <a:latin typeface="Arial" charset="0"/>
              </a:rPr>
              <a:t>ruminations on interesting interfaces, efficient workflows and building an infrastructure for crowdsourced digitising that is open and integrated</a:t>
            </a:r>
            <a:endParaRPr lang="en-US" sz="3600" b="1">
              <a:solidFill>
                <a:srgbClr val="0046AD"/>
              </a:solidFill>
              <a:latin typeface="Arial" charset="0"/>
            </a:endParaRPr>
          </a:p>
          <a:p>
            <a:pPr algn="l">
              <a:lnSpc>
                <a:spcPct val="120000"/>
              </a:lnSpc>
            </a:pPr>
            <a:endParaRPr lang="en-US">
              <a:solidFill>
                <a:srgbClr val="0098DB"/>
              </a:solidFill>
              <a:latin typeface="Arial" charset="0"/>
            </a:endParaRPr>
          </a:p>
          <a:p>
            <a:pPr algn="l">
              <a:lnSpc>
                <a:spcPct val="120000"/>
              </a:lnSpc>
            </a:pPr>
            <a:r>
              <a:rPr lang="en-US">
                <a:solidFill>
                  <a:srgbClr val="0098DB"/>
                </a:solidFill>
                <a:latin typeface="Arial" charset="0"/>
              </a:rPr>
              <a:t>Paul Flemons</a:t>
            </a:r>
          </a:p>
          <a:p>
            <a:pPr algn="l"/>
            <a:endParaRPr lang="en-US" sz="2500">
              <a:solidFill>
                <a:srgbClr val="000000"/>
              </a:solidFill>
              <a:latin typeface="B Frutiger Bold" charset="0"/>
            </a:endParaRPr>
          </a:p>
          <a:p>
            <a:pPr algn="l"/>
            <a:endParaRPr lang="en-US" sz="2500">
              <a:solidFill>
                <a:srgbClr val="000000"/>
              </a:solidFill>
              <a:latin typeface="B Frutiger Bold" charset="0"/>
            </a:endParaRPr>
          </a:p>
          <a:p>
            <a:pPr algn="l"/>
            <a:endParaRPr lang="en-US"/>
          </a:p>
        </p:txBody>
      </p:sp>
      <p:sp>
        <p:nvSpPr>
          <p:cNvPr id="2052" name="Text Box 25"/>
          <p:cNvSpPr txBox="1">
            <a:spLocks noChangeArrowheads="1"/>
          </p:cNvSpPr>
          <p:nvPr/>
        </p:nvSpPr>
        <p:spPr bwMode="auto">
          <a:xfrm>
            <a:off x="5772150" y="3429000"/>
            <a:ext cx="3048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2000">
                <a:solidFill>
                  <a:srgbClr val="0046AD"/>
                </a:solidFill>
                <a:latin typeface="Frutiger LT Std 55 Roman" charset="0"/>
              </a:rPr>
              <a:t>September2012</a:t>
            </a:r>
          </a:p>
          <a:p>
            <a:pPr algn="l">
              <a:spcBef>
                <a:spcPct val="50000"/>
              </a:spcBef>
            </a:pPr>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877272"/>
            <a:ext cx="1712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descr="AM_PPT Ins.jpg                                                 001CA4E7Design 3                       BCB53D9A:"/>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076" name="Text Box 11"/>
          <p:cNvSpPr txBox="1">
            <a:spLocks noChangeArrowheads="1"/>
          </p:cNvSpPr>
          <p:nvPr/>
        </p:nvSpPr>
        <p:spPr bwMode="auto">
          <a:xfrm>
            <a:off x="914400" y="332656"/>
            <a:ext cx="7229500" cy="1077218"/>
          </a:xfrm>
          <a:prstGeom prst="rect">
            <a:avLst/>
          </a:prstGeom>
          <a:noFill/>
          <a:ln w="9525">
            <a:noFill/>
            <a:miter lim="800000"/>
            <a:headEnd/>
            <a:tailEnd/>
          </a:ln>
        </p:spPr>
        <p:txBody>
          <a:bodyPr wrap="square">
            <a:spAutoFit/>
          </a:bodyPr>
          <a:lstStyle/>
          <a:p>
            <a:pPr algn="l"/>
            <a:r>
              <a:rPr lang="en-US" sz="3200" b="1" dirty="0" smtClean="0">
                <a:solidFill>
                  <a:schemeClr val="bg1"/>
                </a:solidFill>
                <a:latin typeface="Arial" charset="0"/>
              </a:rPr>
              <a:t>Stage 2 – </a:t>
            </a:r>
            <a:r>
              <a:rPr lang="en-US" sz="3200" b="1" dirty="0" err="1" smtClean="0">
                <a:solidFill>
                  <a:schemeClr val="bg1"/>
                </a:solidFill>
                <a:latin typeface="Arial" charset="0"/>
              </a:rPr>
              <a:t>Crowdsourced</a:t>
            </a:r>
            <a:r>
              <a:rPr lang="en-US" sz="3200" b="1" dirty="0" smtClean="0">
                <a:solidFill>
                  <a:schemeClr val="bg1"/>
                </a:solidFill>
                <a:latin typeface="Arial" charset="0"/>
              </a:rPr>
              <a:t> transcription and </a:t>
            </a:r>
            <a:r>
              <a:rPr lang="en-US" sz="3200" b="1" dirty="0" err="1" smtClean="0">
                <a:solidFill>
                  <a:schemeClr val="bg1"/>
                </a:solidFill>
                <a:latin typeface="Arial" charset="0"/>
              </a:rPr>
              <a:t>georeferencing</a:t>
            </a:r>
            <a:r>
              <a:rPr lang="en-US" sz="3200" b="1" dirty="0" smtClean="0">
                <a:solidFill>
                  <a:schemeClr val="bg1"/>
                </a:solidFill>
                <a:latin typeface="Arial" charset="0"/>
              </a:rPr>
              <a:t> </a:t>
            </a:r>
            <a:endParaRPr lang="en-US" sz="3200" b="1" dirty="0">
              <a:latin typeface="Arial" charset="0"/>
            </a:endParaRPr>
          </a:p>
        </p:txBody>
      </p:sp>
      <p:sp>
        <p:nvSpPr>
          <p:cNvPr id="7" name="Content Placeholder 2"/>
          <p:cNvSpPr txBox="1">
            <a:spLocks/>
          </p:cNvSpPr>
          <p:nvPr/>
        </p:nvSpPr>
        <p:spPr>
          <a:xfrm>
            <a:off x="1619672" y="2743200"/>
            <a:ext cx="77724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AU" sz="2400" dirty="0" smtClean="0">
                <a:solidFill>
                  <a:srgbClr val="00498B"/>
                </a:solidFill>
                <a:latin typeface="B Frutiger Bold"/>
              </a:rPr>
              <a:t>I have already covered this yesterday </a:t>
            </a:r>
          </a:p>
          <a:p>
            <a:pPr marL="0" indent="0">
              <a:buNone/>
            </a:pPr>
            <a:r>
              <a:rPr lang="en-AU" sz="2400" dirty="0" smtClean="0">
                <a:solidFill>
                  <a:srgbClr val="00498B"/>
                </a:solidFill>
                <a:latin typeface="B Frutiger Bold"/>
              </a:rPr>
              <a:t>– you know how it works</a:t>
            </a:r>
            <a:endParaRPr lang="en-AU" sz="2400" dirty="0">
              <a:solidFill>
                <a:srgbClr val="00498B"/>
              </a:solidFill>
              <a:latin typeface="B Frutiger Bold"/>
            </a:endParaRPr>
          </a:p>
        </p:txBody>
      </p:sp>
      <p:pic>
        <p:nvPicPr>
          <p:cNvPr id="5" name="Picture 4" descr="Screen shot 2011-10-17 at 11.21.59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5877272"/>
            <a:ext cx="1714128" cy="617454"/>
          </a:xfrm>
          <a:prstGeom prst="rect">
            <a:avLst/>
          </a:prstGeom>
        </p:spPr>
      </p:pic>
    </p:spTree>
    <p:extLst>
      <p:ext uri="{BB962C8B-B14F-4D97-AF65-F5344CB8AC3E}">
        <p14:creationId xmlns:p14="http://schemas.microsoft.com/office/powerpoint/2010/main" val="1163549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5" descr="AM_PPT Ins.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11"/>
          <p:cNvSpPr txBox="1">
            <a:spLocks noChangeArrowheads="1"/>
          </p:cNvSpPr>
          <p:nvPr/>
        </p:nvSpPr>
        <p:spPr bwMode="auto">
          <a:xfrm>
            <a:off x="914400" y="639763"/>
            <a:ext cx="6826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3200" b="1" dirty="0" smtClean="0">
                <a:solidFill>
                  <a:schemeClr val="bg1"/>
                </a:solidFill>
                <a:latin typeface="Arial" charset="0"/>
              </a:rPr>
              <a:t>So - why this approach</a:t>
            </a:r>
            <a:endParaRPr lang="en-US" sz="3200" b="1" dirty="0">
              <a:latin typeface="Arial" charset="0"/>
            </a:endParaRPr>
          </a:p>
        </p:txBody>
      </p:sp>
      <p:sp>
        <p:nvSpPr>
          <p:cNvPr id="7172" name="Rectangle 1"/>
          <p:cNvSpPr>
            <a:spLocks noChangeArrowheads="1"/>
          </p:cNvSpPr>
          <p:nvPr/>
        </p:nvSpPr>
        <p:spPr bwMode="auto">
          <a:xfrm>
            <a:off x="1042988" y="1916113"/>
            <a:ext cx="6462712" cy="595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pPr>
            <a:r>
              <a:rPr lang="en-US" sz="1600" dirty="0" smtClean="0">
                <a:solidFill>
                  <a:srgbClr val="00498B"/>
                </a:solidFill>
                <a:latin typeface="B Frutiger Bold" charset="0"/>
              </a:rPr>
              <a:t>Why not just have a lab full of volunteers enter data from the labels directly into the collection database.?</a:t>
            </a:r>
          </a:p>
          <a:p>
            <a:pPr algn="l">
              <a:lnSpc>
                <a:spcPct val="140000"/>
              </a:lnSpc>
            </a:pPr>
            <a:endParaRPr lang="en-US" sz="1600" dirty="0">
              <a:solidFill>
                <a:srgbClr val="00498B"/>
              </a:solidFill>
              <a:latin typeface="B Frutiger Bold" charset="0"/>
            </a:endParaRPr>
          </a:p>
          <a:p>
            <a:pPr marL="285750" indent="-285750" algn="l">
              <a:lnSpc>
                <a:spcPct val="140000"/>
              </a:lnSpc>
              <a:buFont typeface="Arial" pitchFamily="34" charset="0"/>
              <a:buChar char="•"/>
            </a:pPr>
            <a:r>
              <a:rPr lang="en-US" sz="1600" dirty="0" smtClean="0">
                <a:solidFill>
                  <a:srgbClr val="00498B"/>
                </a:solidFill>
                <a:latin typeface="B Frutiger Bold" charset="0"/>
              </a:rPr>
              <a:t>Practical reasons </a:t>
            </a:r>
          </a:p>
          <a:p>
            <a:pPr algn="l">
              <a:lnSpc>
                <a:spcPct val="140000"/>
              </a:lnSpc>
            </a:pPr>
            <a:endParaRPr lang="en-US" sz="1600" dirty="0" smtClean="0">
              <a:solidFill>
                <a:srgbClr val="00498B"/>
              </a:solidFill>
              <a:latin typeface="B Frutiger Bold" charset="0"/>
            </a:endParaRPr>
          </a:p>
          <a:p>
            <a:pPr marL="742950" lvl="1" indent="-285750" algn="l">
              <a:lnSpc>
                <a:spcPct val="140000"/>
              </a:lnSpc>
              <a:buFont typeface="Arial" pitchFamily="34" charset="0"/>
              <a:buChar char="•"/>
            </a:pPr>
            <a:r>
              <a:rPr lang="en-US" sz="1600" dirty="0" smtClean="0">
                <a:solidFill>
                  <a:srgbClr val="00498B"/>
                </a:solidFill>
                <a:latin typeface="B Frutiger Bold" charset="0"/>
              </a:rPr>
              <a:t>Database permissions for data entry</a:t>
            </a:r>
          </a:p>
          <a:p>
            <a:pPr marL="742950" lvl="1" indent="-285750" algn="l">
              <a:lnSpc>
                <a:spcPct val="140000"/>
              </a:lnSpc>
              <a:buFont typeface="Arial" pitchFamily="34" charset="0"/>
              <a:buChar char="•"/>
            </a:pPr>
            <a:endParaRPr lang="en-US" sz="1600" dirty="0" smtClean="0">
              <a:solidFill>
                <a:srgbClr val="00498B"/>
              </a:solidFill>
              <a:latin typeface="B Frutiger Bold" charset="0"/>
            </a:endParaRPr>
          </a:p>
          <a:p>
            <a:pPr marL="742950" lvl="1" indent="-285750" algn="l">
              <a:lnSpc>
                <a:spcPct val="140000"/>
              </a:lnSpc>
              <a:buFont typeface="Arial" pitchFamily="34" charset="0"/>
              <a:buChar char="•"/>
            </a:pPr>
            <a:r>
              <a:rPr lang="en-US" sz="1600" dirty="0" smtClean="0">
                <a:solidFill>
                  <a:srgbClr val="00498B"/>
                </a:solidFill>
                <a:latin typeface="B Frutiger Bold" charset="0"/>
              </a:rPr>
              <a:t>Union issues around volunteers doing the work of paid staff – so needed to be something new not already done by staff</a:t>
            </a:r>
          </a:p>
          <a:p>
            <a:pPr marL="742950" lvl="1" indent="-285750" algn="l">
              <a:lnSpc>
                <a:spcPct val="140000"/>
              </a:lnSpc>
              <a:buFont typeface="Arial" pitchFamily="34" charset="0"/>
              <a:buChar char="•"/>
            </a:pPr>
            <a:endParaRPr lang="en-US" sz="1600" dirty="0" smtClean="0">
              <a:solidFill>
                <a:srgbClr val="00498B"/>
              </a:solidFill>
              <a:latin typeface="B Frutiger Bold" charset="0"/>
            </a:endParaRPr>
          </a:p>
          <a:p>
            <a:pPr marL="342900" indent="-342900" algn="l">
              <a:lnSpc>
                <a:spcPct val="140000"/>
              </a:lnSpc>
              <a:buFont typeface="Arial" pitchFamily="34" charset="0"/>
              <a:buChar char="•"/>
            </a:pPr>
            <a:r>
              <a:rPr lang="en-US" sz="1600" dirty="0" smtClean="0">
                <a:solidFill>
                  <a:srgbClr val="00498B"/>
                </a:solidFill>
                <a:latin typeface="B Frutiger Bold" charset="0"/>
              </a:rPr>
              <a:t>Benefits of having images of labels and specimens</a:t>
            </a:r>
          </a:p>
          <a:p>
            <a:pPr algn="l">
              <a:lnSpc>
                <a:spcPct val="140000"/>
              </a:lnSpc>
            </a:pPr>
            <a:endParaRPr lang="en-US" sz="1600" dirty="0">
              <a:solidFill>
                <a:srgbClr val="00498B"/>
              </a:solidFill>
              <a:latin typeface="B Frutiger Bold" charset="0"/>
            </a:endParaRPr>
          </a:p>
          <a:p>
            <a:pPr algn="l">
              <a:lnSpc>
                <a:spcPct val="140000"/>
              </a:lnSpc>
            </a:pPr>
            <a:endParaRPr lang="en-US" sz="1600" dirty="0">
              <a:solidFill>
                <a:srgbClr val="00498B"/>
              </a:solidFill>
              <a:latin typeface="B Frutiger Bold" charset="0"/>
            </a:endParaRPr>
          </a:p>
          <a:p>
            <a:pPr algn="l">
              <a:lnSpc>
                <a:spcPct val="140000"/>
              </a:lnSpc>
            </a:pPr>
            <a:endParaRPr lang="en-US" sz="1600" dirty="0">
              <a:solidFill>
                <a:srgbClr val="00498B"/>
              </a:solidFill>
              <a:latin typeface="B Frutiger Bold" charset="0"/>
            </a:endParaRPr>
          </a:p>
          <a:p>
            <a:pPr algn="l">
              <a:lnSpc>
                <a:spcPct val="140000"/>
              </a:lnSpc>
            </a:pPr>
            <a:endParaRPr lang="en-US" sz="1600" dirty="0" smtClean="0">
              <a:solidFill>
                <a:srgbClr val="00498B"/>
              </a:solidFill>
              <a:latin typeface="B Frutiger Bold" charset="0"/>
            </a:endParaRPr>
          </a:p>
          <a:p>
            <a:pPr algn="l">
              <a:lnSpc>
                <a:spcPct val="140000"/>
              </a:lnSpc>
            </a:pPr>
            <a:r>
              <a:rPr lang="en-US" sz="1600" dirty="0" smtClean="0">
                <a:solidFill>
                  <a:srgbClr val="00498B"/>
                </a:solidFill>
                <a:latin typeface="B Frutiger Bold" charset="0"/>
              </a:rPr>
              <a:t> </a:t>
            </a:r>
            <a:endParaRPr lang="en-US" sz="1600" dirty="0">
              <a:solidFill>
                <a:srgbClr val="00498B"/>
              </a:solidFill>
              <a:latin typeface="B Frutiger Bold" charset="0"/>
            </a:endParaRPr>
          </a:p>
          <a:p>
            <a:pPr algn="l">
              <a:lnSpc>
                <a:spcPct val="140000"/>
              </a:lnSpc>
            </a:pPr>
            <a:r>
              <a:rPr lang="en-US" sz="1600" dirty="0">
                <a:solidFill>
                  <a:srgbClr val="00498B"/>
                </a:solidFill>
                <a:latin typeface="B Frutiger Bold" charset="0"/>
              </a:rPr>
              <a:t> </a:t>
            </a: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31" y="6021288"/>
            <a:ext cx="1712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000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descr="AM_PPT Ins.jpg                                                 001CA4E7Design 3                       BCB53D9A:"/>
          <p:cNvPicPr>
            <a:picLocks noChangeAspect="1" noChangeArrowheads="1"/>
          </p:cNvPicPr>
          <p:nvPr/>
        </p:nvPicPr>
        <p:blipFill>
          <a:blip r:embed="rId3" cstate="print"/>
          <a:srcRect/>
          <a:stretch>
            <a:fillRect/>
          </a:stretch>
        </p:blipFill>
        <p:spPr bwMode="auto">
          <a:xfrm>
            <a:off x="0" y="-27384"/>
            <a:ext cx="9145588" cy="6859588"/>
          </a:xfrm>
          <a:prstGeom prst="rect">
            <a:avLst/>
          </a:prstGeom>
          <a:noFill/>
          <a:ln w="9525">
            <a:noFill/>
            <a:miter lim="800000"/>
            <a:headEnd/>
            <a:tailEnd/>
          </a:ln>
        </p:spPr>
      </p:pic>
      <p:sp>
        <p:nvSpPr>
          <p:cNvPr id="3076" name="Text Box 11"/>
          <p:cNvSpPr txBox="1">
            <a:spLocks noChangeArrowheads="1"/>
          </p:cNvSpPr>
          <p:nvPr/>
        </p:nvSpPr>
        <p:spPr bwMode="auto">
          <a:xfrm>
            <a:off x="914400" y="332656"/>
            <a:ext cx="7229500" cy="1077218"/>
          </a:xfrm>
          <a:prstGeom prst="rect">
            <a:avLst/>
          </a:prstGeom>
          <a:noFill/>
          <a:ln w="9525">
            <a:noFill/>
            <a:miter lim="800000"/>
            <a:headEnd/>
            <a:tailEnd/>
          </a:ln>
        </p:spPr>
        <p:txBody>
          <a:bodyPr wrap="square">
            <a:spAutoFit/>
          </a:bodyPr>
          <a:lstStyle/>
          <a:p>
            <a:pPr algn="l"/>
            <a:r>
              <a:rPr lang="en-US" sz="3200" b="1" dirty="0" smtClean="0">
                <a:solidFill>
                  <a:schemeClr val="bg1"/>
                </a:solidFill>
                <a:latin typeface="Arial" charset="0"/>
              </a:rPr>
              <a:t>Benefits of having images of specimens and their labels</a:t>
            </a:r>
            <a:endParaRPr lang="en-US" sz="3200" b="1" dirty="0">
              <a:latin typeface="Arial" charset="0"/>
            </a:endParaRPr>
          </a:p>
        </p:txBody>
      </p:sp>
      <p:sp>
        <p:nvSpPr>
          <p:cNvPr id="3" name="TextBox 2"/>
          <p:cNvSpPr txBox="1"/>
          <p:nvPr/>
        </p:nvSpPr>
        <p:spPr>
          <a:xfrm>
            <a:off x="-67796040" y="2204864"/>
            <a:ext cx="40707477" cy="3416320"/>
          </a:xfrm>
          <a:prstGeom prst="rect">
            <a:avLst/>
          </a:prstGeom>
          <a:noFill/>
        </p:spPr>
        <p:txBody>
          <a:bodyPr wrap="none" rtlCol="0">
            <a:spAutoFit/>
          </a:bodyPr>
          <a:lstStyle/>
          <a:p>
            <a:pPr algn="l"/>
            <a:r>
              <a:rPr lang="en-AU" dirty="0"/>
              <a:t>digitising of collections where specimens are imaged and their associated label data entered as complementary data. Digitising is the new </a:t>
            </a:r>
            <a:r>
              <a:rPr lang="en-AU" dirty="0" err="1"/>
              <a:t>databasing</a:t>
            </a:r>
            <a:r>
              <a:rPr lang="en-AU" dirty="0"/>
              <a:t>. The advent of this approach has come from the realisation that having an image of the specimen and its associated labels has strong collection data management benefits including:</a:t>
            </a:r>
          </a:p>
          <a:p>
            <a:pPr algn="l"/>
            <a:r>
              <a:rPr lang="en-AU" dirty="0"/>
              <a:t>An readily accessible digital voucher of specimen and labels for verifying data</a:t>
            </a:r>
          </a:p>
          <a:p>
            <a:pPr algn="l"/>
            <a:r>
              <a:rPr lang="en-AU" dirty="0"/>
              <a:t>A reduced need for specimen handling</a:t>
            </a:r>
          </a:p>
          <a:p>
            <a:pPr algn="l"/>
            <a:r>
              <a:rPr lang="en-AU" dirty="0"/>
              <a:t>A virtual specimen in the event of collection loss or damage (</a:t>
            </a:r>
            <a:r>
              <a:rPr lang="en-AU" dirty="0" err="1"/>
              <a:t>eg</a:t>
            </a:r>
            <a:r>
              <a:rPr lang="en-AU" dirty="0"/>
              <a:t> fire, flood, earthquake), or when the specimen is on loan</a:t>
            </a:r>
          </a:p>
          <a:p>
            <a:pPr algn="l"/>
            <a:r>
              <a:rPr lang="en-AU" dirty="0"/>
              <a:t>Remote access to original label data for review by researchers</a:t>
            </a:r>
          </a:p>
          <a:p>
            <a:pPr algn="l"/>
            <a:r>
              <a:rPr lang="en-AU" dirty="0"/>
              <a:t>Capacity for using handwriting to help identify collector in absence of collector name</a:t>
            </a:r>
          </a:p>
          <a:p>
            <a:pPr algn="l"/>
            <a:r>
              <a:rPr lang="en-AU" dirty="0"/>
              <a:t>Some limited potential for species identification from an image</a:t>
            </a:r>
          </a:p>
          <a:p>
            <a:pPr algn="l"/>
            <a:r>
              <a:rPr lang="en-AU" dirty="0"/>
              <a:t>Enabling the use of “non-experts” in data entry with the benefit of knowing data quality and dubious data can be checked without having to physically visit the specimen in the collection.</a:t>
            </a:r>
          </a:p>
          <a:p>
            <a:pPr algn="l"/>
            <a:endParaRPr lang="en-US" dirty="0"/>
          </a:p>
        </p:txBody>
      </p:sp>
      <p:sp>
        <p:nvSpPr>
          <p:cNvPr id="4" name="Rectangle 3"/>
          <p:cNvSpPr/>
          <p:nvPr/>
        </p:nvSpPr>
        <p:spPr>
          <a:xfrm>
            <a:off x="683568" y="1556792"/>
            <a:ext cx="8064896" cy="4524315"/>
          </a:xfrm>
          <a:prstGeom prst="rect">
            <a:avLst/>
          </a:prstGeom>
        </p:spPr>
        <p:txBody>
          <a:bodyPr wrap="square">
            <a:spAutoFit/>
          </a:bodyPr>
          <a:lstStyle/>
          <a:p>
            <a:pPr marL="800100" lvl="1" indent="-342900" algn="l">
              <a:buFont typeface="+mj-lt"/>
              <a:buAutoNum type="arabicPeriod"/>
            </a:pPr>
            <a:r>
              <a:rPr lang="en-AU" sz="1600" dirty="0" smtClean="0">
                <a:solidFill>
                  <a:srgbClr val="00498B"/>
                </a:solidFill>
                <a:latin typeface="B Frutiger Bold"/>
              </a:rPr>
              <a:t>images </a:t>
            </a:r>
            <a:r>
              <a:rPr lang="en-AU" sz="1600" dirty="0" smtClean="0">
                <a:solidFill>
                  <a:srgbClr val="00498B"/>
                </a:solidFill>
                <a:latin typeface="B Frutiger Bold"/>
              </a:rPr>
              <a:t>are a </a:t>
            </a:r>
            <a:r>
              <a:rPr lang="en-AU" sz="1600" dirty="0">
                <a:solidFill>
                  <a:srgbClr val="00498B"/>
                </a:solidFill>
                <a:latin typeface="B Frutiger Bold"/>
              </a:rPr>
              <a:t>readily accessible digital voucher of specimen and labels for verifying </a:t>
            </a:r>
            <a:r>
              <a:rPr lang="en-AU" sz="1600" dirty="0" smtClean="0">
                <a:solidFill>
                  <a:srgbClr val="00498B"/>
                </a:solidFill>
                <a:latin typeface="B Frutiger Bold"/>
              </a:rPr>
              <a:t>data </a:t>
            </a:r>
          </a:p>
          <a:p>
            <a:pPr marL="800100" lvl="1" indent="-342900" algn="l">
              <a:buFont typeface="+mj-lt"/>
              <a:buAutoNum type="arabicPeriod"/>
            </a:pPr>
            <a:endParaRPr lang="en-AU" sz="1600" dirty="0" smtClean="0">
              <a:solidFill>
                <a:srgbClr val="00498B"/>
              </a:solidFill>
              <a:latin typeface="B Frutiger Bold"/>
            </a:endParaRPr>
          </a:p>
          <a:p>
            <a:pPr marL="800100" lvl="1" indent="-342900" algn="l">
              <a:buFont typeface="+mj-lt"/>
              <a:buAutoNum type="arabicPeriod"/>
            </a:pPr>
            <a:r>
              <a:rPr lang="en-AU" sz="1600" dirty="0" smtClean="0">
                <a:solidFill>
                  <a:srgbClr val="00498B"/>
                </a:solidFill>
                <a:latin typeface="B Frutiger Bold"/>
              </a:rPr>
              <a:t>reduced </a:t>
            </a:r>
            <a:r>
              <a:rPr lang="en-AU" sz="1600" dirty="0">
                <a:solidFill>
                  <a:srgbClr val="00498B"/>
                </a:solidFill>
                <a:latin typeface="B Frutiger Bold"/>
              </a:rPr>
              <a:t>need for specimen </a:t>
            </a:r>
            <a:r>
              <a:rPr lang="en-AU" sz="1600" dirty="0" smtClean="0">
                <a:solidFill>
                  <a:srgbClr val="00498B"/>
                </a:solidFill>
                <a:latin typeface="B Frutiger Bold"/>
              </a:rPr>
              <a:t>handling</a:t>
            </a:r>
          </a:p>
          <a:p>
            <a:pPr marL="800100" lvl="1" indent="-342900" algn="l">
              <a:buFont typeface="+mj-lt"/>
              <a:buAutoNum type="arabicPeriod"/>
            </a:pPr>
            <a:endParaRPr lang="en-AU" sz="1600" dirty="0">
              <a:solidFill>
                <a:srgbClr val="00498B"/>
              </a:solidFill>
              <a:latin typeface="B Frutiger Bold"/>
            </a:endParaRPr>
          </a:p>
          <a:p>
            <a:pPr marL="800100" lvl="1" indent="-342900" algn="l">
              <a:buFont typeface="+mj-lt"/>
              <a:buAutoNum type="arabicPeriod"/>
            </a:pPr>
            <a:r>
              <a:rPr lang="en-AU" sz="1600" dirty="0">
                <a:solidFill>
                  <a:srgbClr val="00498B"/>
                </a:solidFill>
                <a:latin typeface="B Frutiger Bold"/>
              </a:rPr>
              <a:t>h</a:t>
            </a:r>
            <a:r>
              <a:rPr lang="en-AU" sz="1600" dirty="0" smtClean="0">
                <a:solidFill>
                  <a:srgbClr val="00498B"/>
                </a:solidFill>
                <a:latin typeface="B Frutiger Bold"/>
              </a:rPr>
              <a:t>aving a virtual </a:t>
            </a:r>
            <a:r>
              <a:rPr lang="en-AU" sz="1600" dirty="0">
                <a:solidFill>
                  <a:srgbClr val="00498B"/>
                </a:solidFill>
                <a:latin typeface="B Frutiger Bold"/>
              </a:rPr>
              <a:t>specimen in the event of collection loss or damage (</a:t>
            </a:r>
            <a:r>
              <a:rPr lang="en-AU" sz="1600" dirty="0" err="1">
                <a:solidFill>
                  <a:srgbClr val="00498B"/>
                </a:solidFill>
                <a:latin typeface="B Frutiger Bold"/>
              </a:rPr>
              <a:t>eg</a:t>
            </a:r>
            <a:r>
              <a:rPr lang="en-AU" sz="1600" dirty="0">
                <a:solidFill>
                  <a:srgbClr val="00498B"/>
                </a:solidFill>
                <a:latin typeface="B Frutiger Bold"/>
              </a:rPr>
              <a:t> fire, flood, earthquake), or when the specimen is on </a:t>
            </a:r>
            <a:r>
              <a:rPr lang="en-AU" sz="1600" dirty="0" smtClean="0">
                <a:solidFill>
                  <a:srgbClr val="00498B"/>
                </a:solidFill>
                <a:latin typeface="B Frutiger Bold"/>
              </a:rPr>
              <a:t>loan</a:t>
            </a:r>
          </a:p>
          <a:p>
            <a:pPr marL="800100" lvl="1" indent="-342900" algn="l">
              <a:buFont typeface="+mj-lt"/>
              <a:buAutoNum type="arabicPeriod"/>
            </a:pPr>
            <a:endParaRPr lang="en-AU" sz="1600" dirty="0">
              <a:solidFill>
                <a:srgbClr val="00498B"/>
              </a:solidFill>
              <a:latin typeface="B Frutiger Bold"/>
            </a:endParaRPr>
          </a:p>
          <a:p>
            <a:pPr marL="800100" lvl="1" indent="-342900" algn="l">
              <a:buFont typeface="+mj-lt"/>
              <a:buAutoNum type="arabicPeriod"/>
            </a:pPr>
            <a:r>
              <a:rPr lang="en-AU" sz="1600" dirty="0">
                <a:solidFill>
                  <a:srgbClr val="00498B"/>
                </a:solidFill>
                <a:latin typeface="B Frutiger Bold"/>
              </a:rPr>
              <a:t>e</a:t>
            </a:r>
            <a:r>
              <a:rPr lang="en-AU" sz="1600" dirty="0" smtClean="0">
                <a:solidFill>
                  <a:srgbClr val="00498B"/>
                </a:solidFill>
                <a:latin typeface="B Frutiger Bold"/>
              </a:rPr>
              <a:t>nabling remote </a:t>
            </a:r>
            <a:r>
              <a:rPr lang="en-AU" sz="1600" dirty="0">
                <a:solidFill>
                  <a:srgbClr val="00498B"/>
                </a:solidFill>
                <a:latin typeface="B Frutiger Bold"/>
              </a:rPr>
              <a:t>access to original label data for review by </a:t>
            </a:r>
            <a:r>
              <a:rPr lang="en-AU" sz="1600" dirty="0" smtClean="0">
                <a:solidFill>
                  <a:srgbClr val="00498B"/>
                </a:solidFill>
                <a:latin typeface="B Frutiger Bold"/>
              </a:rPr>
              <a:t>researchers</a:t>
            </a:r>
          </a:p>
          <a:p>
            <a:pPr marL="800100" lvl="1" indent="-342900" algn="l">
              <a:buFont typeface="+mj-lt"/>
              <a:buAutoNum type="arabicPeriod"/>
            </a:pPr>
            <a:endParaRPr lang="en-AU" sz="1600" dirty="0">
              <a:solidFill>
                <a:srgbClr val="00498B"/>
              </a:solidFill>
              <a:latin typeface="B Frutiger Bold"/>
            </a:endParaRPr>
          </a:p>
          <a:p>
            <a:pPr marL="800100" lvl="1" indent="-342900" algn="l">
              <a:buFont typeface="+mj-lt"/>
              <a:buAutoNum type="arabicPeriod"/>
            </a:pPr>
            <a:r>
              <a:rPr lang="en-AU" sz="1600" dirty="0" smtClean="0">
                <a:solidFill>
                  <a:srgbClr val="00498B"/>
                </a:solidFill>
                <a:latin typeface="B Frutiger Bold"/>
              </a:rPr>
              <a:t>some </a:t>
            </a:r>
            <a:r>
              <a:rPr lang="en-AU" sz="1600" dirty="0">
                <a:solidFill>
                  <a:srgbClr val="00498B"/>
                </a:solidFill>
                <a:latin typeface="B Frutiger Bold"/>
              </a:rPr>
              <a:t>limited potential for species identification from an </a:t>
            </a:r>
            <a:r>
              <a:rPr lang="en-AU" sz="1600" dirty="0" smtClean="0">
                <a:solidFill>
                  <a:srgbClr val="00498B"/>
                </a:solidFill>
                <a:latin typeface="B Frutiger Bold"/>
              </a:rPr>
              <a:t>image</a:t>
            </a:r>
          </a:p>
          <a:p>
            <a:pPr marL="800100" lvl="1" indent="-342900" algn="l">
              <a:buFont typeface="+mj-lt"/>
              <a:buAutoNum type="arabicPeriod"/>
            </a:pPr>
            <a:endParaRPr lang="en-AU" sz="1600" dirty="0">
              <a:solidFill>
                <a:srgbClr val="00498B"/>
              </a:solidFill>
              <a:latin typeface="B Frutiger Bold"/>
            </a:endParaRPr>
          </a:p>
          <a:p>
            <a:pPr marL="800100" lvl="1" indent="-342900" algn="l">
              <a:buFont typeface="+mj-lt"/>
              <a:buAutoNum type="arabicPeriod"/>
            </a:pPr>
            <a:r>
              <a:rPr lang="en-AU" sz="1600" dirty="0" smtClean="0">
                <a:solidFill>
                  <a:srgbClr val="00498B"/>
                </a:solidFill>
                <a:latin typeface="B Frutiger Bold"/>
              </a:rPr>
              <a:t>image may be only accessible image of a species</a:t>
            </a:r>
            <a:endParaRPr lang="en-AU" sz="1600" dirty="0" smtClean="0">
              <a:solidFill>
                <a:srgbClr val="00498B"/>
              </a:solidFill>
              <a:latin typeface="B Frutiger Bold"/>
            </a:endParaRPr>
          </a:p>
          <a:p>
            <a:pPr marL="800100" lvl="1" indent="-342900" algn="l">
              <a:buFont typeface="+mj-lt"/>
              <a:buAutoNum type="arabicPeriod"/>
            </a:pPr>
            <a:endParaRPr lang="en-AU" sz="1600" dirty="0">
              <a:solidFill>
                <a:srgbClr val="00498B"/>
              </a:solidFill>
              <a:latin typeface="B Frutiger Bold"/>
            </a:endParaRPr>
          </a:p>
          <a:p>
            <a:pPr marL="800100" lvl="1" indent="-342900" algn="l">
              <a:buFont typeface="+mj-lt"/>
              <a:buAutoNum type="arabicPeriod"/>
            </a:pPr>
            <a:r>
              <a:rPr lang="en-AU" sz="1600" dirty="0">
                <a:solidFill>
                  <a:srgbClr val="00498B"/>
                </a:solidFill>
                <a:latin typeface="B Frutiger Bold"/>
              </a:rPr>
              <a:t>d</a:t>
            </a:r>
            <a:r>
              <a:rPr lang="en-AU" sz="1600" dirty="0" smtClean="0">
                <a:solidFill>
                  <a:srgbClr val="00498B"/>
                </a:solidFill>
                <a:latin typeface="B Frutiger Bold"/>
              </a:rPr>
              <a:t>ecouples data entry from the collections enabling options </a:t>
            </a:r>
            <a:r>
              <a:rPr lang="en-AU" sz="1600" dirty="0" smtClean="0">
                <a:solidFill>
                  <a:srgbClr val="00498B"/>
                </a:solidFill>
                <a:latin typeface="B Frutiger Bold"/>
              </a:rPr>
              <a:t>for full data entry by “non-experts” :</a:t>
            </a:r>
          </a:p>
          <a:p>
            <a:pPr marL="1257300" lvl="2" indent="-342900" algn="l">
              <a:buFont typeface="+mj-lt"/>
              <a:buAutoNum type="arabicPeriod"/>
            </a:pPr>
            <a:r>
              <a:rPr lang="en-AU" sz="1600" dirty="0" smtClean="0">
                <a:solidFill>
                  <a:srgbClr val="00498B"/>
                </a:solidFill>
                <a:latin typeface="B Frutiger Bold"/>
              </a:rPr>
              <a:t>at time of image capture </a:t>
            </a:r>
          </a:p>
          <a:p>
            <a:pPr marL="1257300" lvl="2" indent="-342900" algn="l">
              <a:buFont typeface="+mj-lt"/>
              <a:buAutoNum type="arabicPeriod"/>
            </a:pPr>
            <a:r>
              <a:rPr lang="en-AU" sz="1600" dirty="0" smtClean="0">
                <a:solidFill>
                  <a:srgbClr val="00498B"/>
                </a:solidFill>
                <a:latin typeface="B Frutiger Bold"/>
              </a:rPr>
              <a:t>through crowdsourcing mechanisms</a:t>
            </a:r>
          </a:p>
        </p:txBody>
      </p:sp>
      <p:pic>
        <p:nvPicPr>
          <p:cNvPr id="6" name="Picture 5" descr="Screen shot 2011-10-17 at 11.21.59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5979898"/>
            <a:ext cx="1714128" cy="617454"/>
          </a:xfrm>
          <a:prstGeom prst="rect">
            <a:avLst/>
          </a:prstGeom>
        </p:spPr>
      </p:pic>
    </p:spTree>
    <p:extLst>
      <p:ext uri="{BB962C8B-B14F-4D97-AF65-F5344CB8AC3E}">
        <p14:creationId xmlns:p14="http://schemas.microsoft.com/office/powerpoint/2010/main" val="1170786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5" descr="AM_PPT Ins.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11"/>
          <p:cNvSpPr txBox="1">
            <a:spLocks noChangeArrowheads="1"/>
          </p:cNvSpPr>
          <p:nvPr/>
        </p:nvSpPr>
        <p:spPr bwMode="auto">
          <a:xfrm>
            <a:off x="914400" y="476672"/>
            <a:ext cx="6826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3200" b="1" dirty="0" smtClean="0">
                <a:solidFill>
                  <a:schemeClr val="bg1"/>
                </a:solidFill>
                <a:latin typeface="Arial" charset="0"/>
              </a:rPr>
              <a:t>Why this approach?</a:t>
            </a:r>
            <a:endParaRPr lang="en-US" sz="3200" b="1" dirty="0">
              <a:latin typeface="Arial" charset="0"/>
            </a:endParaRPr>
          </a:p>
        </p:txBody>
      </p:sp>
      <p:sp>
        <p:nvSpPr>
          <p:cNvPr id="7172" name="Rectangle 1"/>
          <p:cNvSpPr>
            <a:spLocks noChangeArrowheads="1"/>
          </p:cNvSpPr>
          <p:nvPr/>
        </p:nvSpPr>
        <p:spPr bwMode="auto">
          <a:xfrm>
            <a:off x="1042988" y="1916113"/>
            <a:ext cx="6462712" cy="560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pPr>
            <a:r>
              <a:rPr lang="en-US" sz="1600" dirty="0" smtClean="0">
                <a:solidFill>
                  <a:srgbClr val="00498B"/>
                </a:solidFill>
                <a:latin typeface="B Frutiger Bold" charset="0"/>
              </a:rPr>
              <a:t>Why not use the 1.2 EFT for </a:t>
            </a:r>
            <a:r>
              <a:rPr lang="en-US" sz="1600" dirty="0" err="1" smtClean="0">
                <a:solidFill>
                  <a:srgbClr val="00498B"/>
                </a:solidFill>
                <a:latin typeface="B Frutiger Bold" charset="0"/>
              </a:rPr>
              <a:t>digitising</a:t>
            </a:r>
            <a:r>
              <a:rPr lang="en-US" sz="1600" dirty="0" smtClean="0">
                <a:solidFill>
                  <a:srgbClr val="00498B"/>
                </a:solidFill>
                <a:latin typeface="B Frutiger Bold" charset="0"/>
              </a:rPr>
              <a:t> directly whether through direct data entry or through imaging then data entry?</a:t>
            </a:r>
          </a:p>
          <a:p>
            <a:pPr algn="l">
              <a:lnSpc>
                <a:spcPct val="140000"/>
              </a:lnSpc>
            </a:pPr>
            <a:endParaRPr lang="en-US" sz="1600" dirty="0">
              <a:solidFill>
                <a:srgbClr val="00498B"/>
              </a:solidFill>
              <a:latin typeface="B Frutiger Bold" charset="0"/>
            </a:endParaRPr>
          </a:p>
          <a:p>
            <a:pPr marL="285750" indent="-285750" algn="l">
              <a:lnSpc>
                <a:spcPct val="140000"/>
              </a:lnSpc>
              <a:buFont typeface="Arial" pitchFamily="34" charset="0"/>
              <a:buChar char="•"/>
            </a:pPr>
            <a:r>
              <a:rPr lang="en-US" sz="1600" dirty="0" smtClean="0">
                <a:solidFill>
                  <a:srgbClr val="00498B"/>
                </a:solidFill>
                <a:latin typeface="B Frutiger Bold" charset="0"/>
              </a:rPr>
              <a:t>Productivity is increased by using the paid staff to supervise volunteers. </a:t>
            </a:r>
          </a:p>
          <a:p>
            <a:pPr algn="l">
              <a:lnSpc>
                <a:spcPct val="140000"/>
              </a:lnSpc>
            </a:pPr>
            <a:endParaRPr lang="en-US" sz="1600" dirty="0">
              <a:solidFill>
                <a:srgbClr val="00498B"/>
              </a:solidFill>
              <a:latin typeface="B Frutiger Bold" charset="0"/>
            </a:endParaRPr>
          </a:p>
          <a:p>
            <a:pPr marL="285750" indent="-285750" algn="l">
              <a:lnSpc>
                <a:spcPct val="140000"/>
              </a:lnSpc>
              <a:buFont typeface="Arial" pitchFamily="34" charset="0"/>
              <a:buChar char="•"/>
            </a:pPr>
            <a:r>
              <a:rPr lang="en-US" sz="1600" dirty="0" smtClean="0">
                <a:solidFill>
                  <a:srgbClr val="00498B"/>
                </a:solidFill>
                <a:latin typeface="B Frutiger Bold" charset="0"/>
              </a:rPr>
              <a:t>By engaging the public in </a:t>
            </a:r>
            <a:r>
              <a:rPr lang="en-US" sz="1600" dirty="0" err="1" smtClean="0">
                <a:solidFill>
                  <a:srgbClr val="00498B"/>
                </a:solidFill>
                <a:latin typeface="B Frutiger Bold" charset="0"/>
              </a:rPr>
              <a:t>digitisiing</a:t>
            </a:r>
            <a:r>
              <a:rPr lang="en-US" sz="1600" dirty="0" smtClean="0">
                <a:solidFill>
                  <a:srgbClr val="00498B"/>
                </a:solidFill>
                <a:latin typeface="B Frutiger Bold" charset="0"/>
              </a:rPr>
              <a:t> our collections we are </a:t>
            </a:r>
          </a:p>
          <a:p>
            <a:pPr marL="1200150" lvl="2" indent="-285750" algn="l">
              <a:lnSpc>
                <a:spcPct val="140000"/>
              </a:lnSpc>
              <a:buFont typeface="Arial" pitchFamily="34" charset="0"/>
              <a:buChar char="•"/>
            </a:pPr>
            <a:r>
              <a:rPr lang="en-US" sz="1600" dirty="0" smtClean="0">
                <a:solidFill>
                  <a:srgbClr val="00498B"/>
                </a:solidFill>
                <a:latin typeface="B Frutiger Bold" charset="0"/>
              </a:rPr>
              <a:t>increasing the scientific literacy of the public</a:t>
            </a:r>
          </a:p>
          <a:p>
            <a:pPr marL="1200150" lvl="2" indent="-285750" algn="l">
              <a:lnSpc>
                <a:spcPct val="140000"/>
              </a:lnSpc>
              <a:buFont typeface="Arial" pitchFamily="34" charset="0"/>
              <a:buChar char="•"/>
            </a:pPr>
            <a:r>
              <a:rPr lang="en-US" sz="1600" dirty="0" smtClean="0">
                <a:solidFill>
                  <a:srgbClr val="00498B"/>
                </a:solidFill>
                <a:latin typeface="B Frutiger Bold" charset="0"/>
              </a:rPr>
              <a:t>providing increased access to our collections </a:t>
            </a:r>
          </a:p>
          <a:p>
            <a:pPr marL="1200150" lvl="2" indent="-285750" algn="l">
              <a:lnSpc>
                <a:spcPct val="140000"/>
              </a:lnSpc>
              <a:buFont typeface="Arial" pitchFamily="34" charset="0"/>
              <a:buChar char="•"/>
            </a:pPr>
            <a:r>
              <a:rPr lang="en-US" sz="1600" dirty="0" smtClean="0">
                <a:solidFill>
                  <a:srgbClr val="00498B"/>
                </a:solidFill>
                <a:latin typeface="B Frutiger Bold" charset="0"/>
              </a:rPr>
              <a:t>building an advocacy network for our collections and our institutions</a:t>
            </a:r>
          </a:p>
          <a:p>
            <a:pPr algn="l">
              <a:lnSpc>
                <a:spcPct val="140000"/>
              </a:lnSpc>
            </a:pPr>
            <a:r>
              <a:rPr lang="en-US" sz="1600" dirty="0">
                <a:solidFill>
                  <a:srgbClr val="00498B"/>
                </a:solidFill>
                <a:latin typeface="B Frutiger Bold" charset="0"/>
              </a:rPr>
              <a:t>	</a:t>
            </a:r>
            <a:endParaRPr lang="en-US" sz="1600" dirty="0" smtClean="0">
              <a:solidFill>
                <a:srgbClr val="00498B"/>
              </a:solidFill>
              <a:latin typeface="B Frutiger Bold" charset="0"/>
            </a:endParaRPr>
          </a:p>
          <a:p>
            <a:pPr algn="l">
              <a:lnSpc>
                <a:spcPct val="140000"/>
              </a:lnSpc>
            </a:pPr>
            <a:endParaRPr lang="en-US" sz="1600" dirty="0">
              <a:solidFill>
                <a:srgbClr val="00498B"/>
              </a:solidFill>
              <a:latin typeface="B Frutiger Bold" charset="0"/>
            </a:endParaRPr>
          </a:p>
          <a:p>
            <a:pPr algn="l">
              <a:lnSpc>
                <a:spcPct val="140000"/>
              </a:lnSpc>
            </a:pPr>
            <a:endParaRPr lang="en-US" sz="1600" dirty="0" smtClean="0">
              <a:solidFill>
                <a:srgbClr val="00498B"/>
              </a:solidFill>
              <a:latin typeface="B Frutiger Bold" charset="0"/>
            </a:endParaRPr>
          </a:p>
          <a:p>
            <a:pPr algn="l">
              <a:lnSpc>
                <a:spcPct val="140000"/>
              </a:lnSpc>
            </a:pPr>
            <a:r>
              <a:rPr lang="en-US" sz="1600" dirty="0" smtClean="0">
                <a:solidFill>
                  <a:srgbClr val="00498B"/>
                </a:solidFill>
                <a:latin typeface="B Frutiger Bold" charset="0"/>
              </a:rPr>
              <a:t> </a:t>
            </a:r>
            <a:endParaRPr lang="en-US" sz="1600" dirty="0">
              <a:solidFill>
                <a:srgbClr val="00498B"/>
              </a:solidFill>
              <a:latin typeface="B Frutiger Bold" charset="0"/>
            </a:endParaRPr>
          </a:p>
          <a:p>
            <a:pPr algn="l">
              <a:lnSpc>
                <a:spcPct val="140000"/>
              </a:lnSpc>
            </a:pPr>
            <a:r>
              <a:rPr lang="en-US" sz="1600" dirty="0">
                <a:solidFill>
                  <a:srgbClr val="00498B"/>
                </a:solidFill>
                <a:latin typeface="B Frutiger Bold" charset="0"/>
              </a:rPr>
              <a:t> </a:t>
            </a: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31" y="6021288"/>
            <a:ext cx="1712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758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5" descr="AM_PPT Ins.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11"/>
          <p:cNvSpPr txBox="1">
            <a:spLocks noChangeArrowheads="1"/>
          </p:cNvSpPr>
          <p:nvPr/>
        </p:nvSpPr>
        <p:spPr bwMode="auto">
          <a:xfrm>
            <a:off x="914400" y="639763"/>
            <a:ext cx="70419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3200" b="1" dirty="0" smtClean="0">
                <a:solidFill>
                  <a:schemeClr val="bg1"/>
                </a:solidFill>
                <a:latin typeface="Arial" charset="0"/>
              </a:rPr>
              <a:t>Lessons learned – </a:t>
            </a:r>
            <a:r>
              <a:rPr lang="en-US" sz="3200" b="1" dirty="0" err="1" smtClean="0">
                <a:solidFill>
                  <a:schemeClr val="bg1"/>
                </a:solidFill>
                <a:latin typeface="Arial" charset="0"/>
              </a:rPr>
              <a:t>DigiVol</a:t>
            </a:r>
            <a:endParaRPr lang="en-US" sz="3200" b="1" dirty="0">
              <a:latin typeface="Arial" charset="0"/>
            </a:endParaRPr>
          </a:p>
        </p:txBody>
      </p:sp>
      <p:sp>
        <p:nvSpPr>
          <p:cNvPr id="7172" name="Rectangle 1"/>
          <p:cNvSpPr>
            <a:spLocks noChangeArrowheads="1"/>
          </p:cNvSpPr>
          <p:nvPr/>
        </p:nvSpPr>
        <p:spPr bwMode="auto">
          <a:xfrm>
            <a:off x="1259012" y="1412776"/>
            <a:ext cx="7633468" cy="595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l">
              <a:lnSpc>
                <a:spcPct val="140000"/>
              </a:lnSpc>
              <a:buFont typeface="Arial" pitchFamily="34" charset="0"/>
              <a:buChar char="•"/>
            </a:pPr>
            <a:r>
              <a:rPr lang="en-US" sz="1600" dirty="0" smtClean="0">
                <a:solidFill>
                  <a:srgbClr val="00498B"/>
                </a:solidFill>
                <a:latin typeface="B Frutiger Bold" charset="0"/>
              </a:rPr>
              <a:t>Management and Collection staff may be uncomfortable, unsupportive and even hostile initially. </a:t>
            </a:r>
          </a:p>
          <a:p>
            <a:pPr algn="l">
              <a:lnSpc>
                <a:spcPct val="140000"/>
              </a:lnSpc>
            </a:pPr>
            <a:endParaRPr lang="en-US" sz="1600" dirty="0">
              <a:solidFill>
                <a:srgbClr val="00498B"/>
              </a:solidFill>
              <a:latin typeface="B Frutiger Bold" charset="0"/>
            </a:endParaRPr>
          </a:p>
          <a:p>
            <a:pPr marL="285750" indent="-285750" algn="l">
              <a:lnSpc>
                <a:spcPct val="140000"/>
              </a:lnSpc>
              <a:buFont typeface="Arial" pitchFamily="34" charset="0"/>
              <a:buChar char="•"/>
            </a:pPr>
            <a:r>
              <a:rPr lang="en-US" sz="1600" dirty="0" smtClean="0">
                <a:solidFill>
                  <a:srgbClr val="00498B"/>
                </a:solidFill>
                <a:latin typeface="B Frutiger Bold" charset="0"/>
              </a:rPr>
              <a:t>Ideally have the process managed and incorporated into the management structure of the collection being </a:t>
            </a:r>
            <a:r>
              <a:rPr lang="en-US" sz="1600" dirty="0" err="1" smtClean="0">
                <a:solidFill>
                  <a:srgbClr val="00498B"/>
                </a:solidFill>
                <a:latin typeface="B Frutiger Bold" charset="0"/>
              </a:rPr>
              <a:t>digitised</a:t>
            </a:r>
            <a:r>
              <a:rPr lang="en-US" sz="1600" dirty="0" smtClean="0">
                <a:solidFill>
                  <a:srgbClr val="00498B"/>
                </a:solidFill>
                <a:latin typeface="B Frutiger Bold" charset="0"/>
              </a:rPr>
              <a:t>.</a:t>
            </a:r>
          </a:p>
          <a:p>
            <a:pPr algn="l">
              <a:lnSpc>
                <a:spcPct val="140000"/>
              </a:lnSpc>
            </a:pPr>
            <a:endParaRPr lang="en-US" sz="1600" dirty="0" smtClean="0">
              <a:solidFill>
                <a:srgbClr val="00498B"/>
              </a:solidFill>
              <a:latin typeface="B Frutiger Bold" charset="0"/>
            </a:endParaRPr>
          </a:p>
          <a:p>
            <a:pPr marL="285750" indent="-285750" algn="l">
              <a:lnSpc>
                <a:spcPct val="140000"/>
              </a:lnSpc>
              <a:buFont typeface="Arial" pitchFamily="34" charset="0"/>
              <a:buChar char="•"/>
            </a:pPr>
            <a:r>
              <a:rPr lang="en-US" sz="1600" dirty="0" smtClean="0">
                <a:solidFill>
                  <a:srgbClr val="00498B"/>
                </a:solidFill>
                <a:latin typeface="B Frutiger Bold" charset="0"/>
              </a:rPr>
              <a:t>Change management process –</a:t>
            </a:r>
          </a:p>
          <a:p>
            <a:pPr marL="742950" lvl="1" indent="-285750" algn="l">
              <a:lnSpc>
                <a:spcPct val="140000"/>
              </a:lnSpc>
              <a:buFont typeface="Arial" pitchFamily="34" charset="0"/>
              <a:buChar char="•"/>
            </a:pPr>
            <a:r>
              <a:rPr lang="en-US" sz="1600" dirty="0" smtClean="0">
                <a:solidFill>
                  <a:srgbClr val="00498B"/>
                </a:solidFill>
                <a:latin typeface="B Frutiger Bold" charset="0"/>
              </a:rPr>
              <a:t> take small steps and address all concerns consistently,</a:t>
            </a:r>
          </a:p>
          <a:p>
            <a:pPr marL="742950" lvl="1" indent="-285750" algn="l">
              <a:lnSpc>
                <a:spcPct val="140000"/>
              </a:lnSpc>
              <a:buFont typeface="Arial" pitchFamily="34" charset="0"/>
              <a:buChar char="•"/>
            </a:pPr>
            <a:r>
              <a:rPr lang="en-US" sz="1600" dirty="0" smtClean="0">
                <a:solidFill>
                  <a:srgbClr val="00498B"/>
                </a:solidFill>
                <a:latin typeface="B Frutiger Bold" charset="0"/>
              </a:rPr>
              <a:t>communicate regularly through face to face meetings,</a:t>
            </a:r>
          </a:p>
          <a:p>
            <a:pPr marL="742950" lvl="1" indent="-285750" algn="l">
              <a:lnSpc>
                <a:spcPct val="140000"/>
              </a:lnSpc>
              <a:buFont typeface="Arial" pitchFamily="34" charset="0"/>
              <a:buChar char="•"/>
            </a:pPr>
            <a:r>
              <a:rPr lang="en-US" sz="1600" dirty="0" smtClean="0">
                <a:solidFill>
                  <a:srgbClr val="00498B"/>
                </a:solidFill>
                <a:latin typeface="B Frutiger Bold" charset="0"/>
              </a:rPr>
              <a:t>be inclusive, particularly in developing training materials and in the training process </a:t>
            </a:r>
          </a:p>
          <a:p>
            <a:pPr marL="742950" lvl="1" indent="-285750" algn="l">
              <a:lnSpc>
                <a:spcPct val="140000"/>
              </a:lnSpc>
              <a:buFont typeface="Arial" pitchFamily="34" charset="0"/>
              <a:buChar char="•"/>
            </a:pPr>
            <a:endParaRPr lang="en-US" sz="1600" dirty="0" smtClean="0">
              <a:solidFill>
                <a:srgbClr val="00498B"/>
              </a:solidFill>
              <a:latin typeface="B Frutiger Bold" charset="0"/>
            </a:endParaRPr>
          </a:p>
          <a:p>
            <a:pPr marL="285750" indent="-285750" algn="l">
              <a:lnSpc>
                <a:spcPct val="140000"/>
              </a:lnSpc>
              <a:buFont typeface="Arial" pitchFamily="34" charset="0"/>
              <a:buChar char="•"/>
            </a:pPr>
            <a:r>
              <a:rPr lang="en-US" sz="1600" dirty="0" smtClean="0">
                <a:solidFill>
                  <a:srgbClr val="00498B"/>
                </a:solidFill>
                <a:latin typeface="B Frutiger Bold" charset="0"/>
              </a:rPr>
              <a:t>Start with those activities that are least controversial (easily handled groups)</a:t>
            </a:r>
          </a:p>
          <a:p>
            <a:pPr marL="742950" lvl="1" indent="-285750" algn="l">
              <a:lnSpc>
                <a:spcPct val="140000"/>
              </a:lnSpc>
              <a:buFont typeface="Arial" pitchFamily="34" charset="0"/>
              <a:buChar char="•"/>
            </a:pPr>
            <a:r>
              <a:rPr lang="en-US" sz="1600" dirty="0" smtClean="0">
                <a:solidFill>
                  <a:srgbClr val="00498B"/>
                </a:solidFill>
                <a:latin typeface="B Frutiger Bold" charset="0"/>
              </a:rPr>
              <a:t>as the relationship grows and staff become more comfortable then begin moving into the more controversial activities </a:t>
            </a:r>
            <a:r>
              <a:rPr lang="en-US" sz="1600" dirty="0" err="1" smtClean="0">
                <a:solidFill>
                  <a:srgbClr val="00498B"/>
                </a:solidFill>
                <a:latin typeface="B Frutiger Bold" charset="0"/>
              </a:rPr>
              <a:t>eg</a:t>
            </a:r>
            <a:r>
              <a:rPr lang="en-US" sz="1600" dirty="0" smtClean="0">
                <a:solidFill>
                  <a:srgbClr val="00498B"/>
                </a:solidFill>
                <a:latin typeface="B Frutiger Bold" charset="0"/>
              </a:rPr>
              <a:t> more fragile groups</a:t>
            </a:r>
          </a:p>
          <a:p>
            <a:pPr algn="l">
              <a:lnSpc>
                <a:spcPct val="140000"/>
              </a:lnSpc>
            </a:pPr>
            <a:r>
              <a:rPr lang="en-US" sz="1600" dirty="0" smtClean="0">
                <a:solidFill>
                  <a:srgbClr val="00498B"/>
                </a:solidFill>
                <a:latin typeface="B Frutiger Bold" charset="0"/>
              </a:rPr>
              <a:t> </a:t>
            </a:r>
            <a:endParaRPr lang="en-US" sz="1600" dirty="0">
              <a:solidFill>
                <a:srgbClr val="00498B"/>
              </a:solidFill>
              <a:latin typeface="B Frutiger Bold" charset="0"/>
            </a:endParaRPr>
          </a:p>
          <a:p>
            <a:pPr algn="l">
              <a:lnSpc>
                <a:spcPct val="140000"/>
              </a:lnSpc>
            </a:pPr>
            <a:r>
              <a:rPr lang="en-US" sz="1600" dirty="0">
                <a:solidFill>
                  <a:srgbClr val="00498B"/>
                </a:solidFill>
                <a:latin typeface="B Frutiger Bold" charset="0"/>
              </a:rPr>
              <a:t> </a:t>
            </a:r>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165304"/>
            <a:ext cx="1712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5" descr="AM_PPT Ins.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11"/>
          <p:cNvSpPr txBox="1">
            <a:spLocks noChangeArrowheads="1"/>
          </p:cNvSpPr>
          <p:nvPr/>
        </p:nvSpPr>
        <p:spPr bwMode="auto">
          <a:xfrm>
            <a:off x="914400" y="639763"/>
            <a:ext cx="6826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3200" b="1" dirty="0" smtClean="0">
                <a:solidFill>
                  <a:schemeClr val="bg1"/>
                </a:solidFill>
                <a:latin typeface="Arial" charset="0"/>
              </a:rPr>
              <a:t>Lessons learned : </a:t>
            </a:r>
            <a:r>
              <a:rPr lang="en-US" sz="3200" b="1" dirty="0" err="1" smtClean="0">
                <a:solidFill>
                  <a:schemeClr val="bg1"/>
                </a:solidFill>
                <a:latin typeface="Arial" charset="0"/>
              </a:rPr>
              <a:t>DigiVol</a:t>
            </a:r>
            <a:r>
              <a:rPr lang="en-US" sz="3200" b="1" dirty="0" smtClean="0">
                <a:solidFill>
                  <a:schemeClr val="bg1"/>
                </a:solidFill>
                <a:latin typeface="Arial" charset="0"/>
              </a:rPr>
              <a:t> </a:t>
            </a:r>
            <a:endParaRPr lang="en-US" sz="3200" b="1" dirty="0">
              <a:latin typeface="Arial" charset="0"/>
            </a:endParaRPr>
          </a:p>
        </p:txBody>
      </p:sp>
      <p:sp>
        <p:nvSpPr>
          <p:cNvPr id="7172" name="Rectangle 1"/>
          <p:cNvSpPr>
            <a:spLocks noChangeArrowheads="1"/>
          </p:cNvSpPr>
          <p:nvPr/>
        </p:nvSpPr>
        <p:spPr bwMode="auto">
          <a:xfrm>
            <a:off x="1042988" y="1916113"/>
            <a:ext cx="6462712" cy="491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pPr>
            <a:r>
              <a:rPr lang="en-US" sz="1600" dirty="0" smtClean="0">
                <a:solidFill>
                  <a:srgbClr val="00498B"/>
                </a:solidFill>
                <a:latin typeface="B Frutiger Bold" charset="0"/>
              </a:rPr>
              <a:t>Volunteers can be very dedicated and passionate so it is important to get </a:t>
            </a:r>
            <a:r>
              <a:rPr lang="en-US" sz="1600" dirty="0">
                <a:solidFill>
                  <a:srgbClr val="00498B"/>
                </a:solidFill>
                <a:latin typeface="B Frutiger Bold" charset="0"/>
              </a:rPr>
              <a:t>the balance right between giving the volunteers ownership, a sense of community and that they are involved in something worthwhile and important and maintaining control over the process</a:t>
            </a:r>
            <a:r>
              <a:rPr lang="en-US" sz="1600" dirty="0" smtClean="0">
                <a:solidFill>
                  <a:srgbClr val="00498B"/>
                </a:solidFill>
                <a:latin typeface="B Frutiger Bold" charset="0"/>
              </a:rPr>
              <a:t>.</a:t>
            </a:r>
          </a:p>
          <a:p>
            <a:pPr algn="l">
              <a:lnSpc>
                <a:spcPct val="140000"/>
              </a:lnSpc>
            </a:pPr>
            <a:endParaRPr lang="en-US" sz="1600" dirty="0">
              <a:solidFill>
                <a:srgbClr val="00498B"/>
              </a:solidFill>
              <a:latin typeface="B Frutiger Bold" charset="0"/>
            </a:endParaRPr>
          </a:p>
          <a:p>
            <a:pPr algn="l">
              <a:lnSpc>
                <a:spcPct val="140000"/>
              </a:lnSpc>
            </a:pPr>
            <a:r>
              <a:rPr lang="en-US" sz="1600" dirty="0" smtClean="0">
                <a:solidFill>
                  <a:srgbClr val="00498B"/>
                </a:solidFill>
                <a:latin typeface="B Frutiger Bold" charset="0"/>
              </a:rPr>
              <a:t>Volunteer engagement and contribution can be improved by building the community sense of the group by:</a:t>
            </a:r>
          </a:p>
          <a:p>
            <a:pPr marL="285750" indent="-285750" algn="l">
              <a:lnSpc>
                <a:spcPct val="140000"/>
              </a:lnSpc>
              <a:buFont typeface="Arial" pitchFamily="34" charset="0"/>
              <a:buChar char="•"/>
            </a:pPr>
            <a:r>
              <a:rPr lang="en-US" sz="1600" dirty="0" smtClean="0">
                <a:solidFill>
                  <a:srgbClr val="00498B"/>
                </a:solidFill>
                <a:latin typeface="B Frutiger Bold" charset="0"/>
              </a:rPr>
              <a:t>increasing </a:t>
            </a:r>
            <a:r>
              <a:rPr lang="en-US" sz="1600" dirty="0">
                <a:solidFill>
                  <a:srgbClr val="00498B"/>
                </a:solidFill>
                <a:latin typeface="B Frutiger Bold" charset="0"/>
              </a:rPr>
              <a:t>understanding and appreciation of collections and the associated science through tours of collections and talks by collection staff and scientists.</a:t>
            </a:r>
          </a:p>
          <a:p>
            <a:pPr marL="285750" indent="-285750" algn="l">
              <a:lnSpc>
                <a:spcPct val="140000"/>
              </a:lnSpc>
              <a:buFont typeface="Arial" pitchFamily="34" charset="0"/>
              <a:buChar char="•"/>
            </a:pPr>
            <a:r>
              <a:rPr lang="en-US" sz="1600" dirty="0" smtClean="0">
                <a:solidFill>
                  <a:srgbClr val="00498B"/>
                </a:solidFill>
                <a:latin typeface="B Frutiger Bold" charset="0"/>
              </a:rPr>
              <a:t>rewards </a:t>
            </a:r>
            <a:r>
              <a:rPr lang="en-US" sz="1600" dirty="0">
                <a:solidFill>
                  <a:srgbClr val="00498B"/>
                </a:solidFill>
                <a:latin typeface="B Frutiger Bold" charset="0"/>
              </a:rPr>
              <a:t>and tokens of membership – </a:t>
            </a:r>
            <a:r>
              <a:rPr lang="en-US" sz="1600" dirty="0" err="1">
                <a:solidFill>
                  <a:srgbClr val="00498B"/>
                </a:solidFill>
                <a:latin typeface="B Frutiger Bold" charset="0"/>
              </a:rPr>
              <a:t>eg</a:t>
            </a:r>
            <a:r>
              <a:rPr lang="en-US" sz="1600" dirty="0">
                <a:solidFill>
                  <a:srgbClr val="00498B"/>
                </a:solidFill>
                <a:latin typeface="B Frutiger Bold" charset="0"/>
              </a:rPr>
              <a:t> </a:t>
            </a:r>
            <a:r>
              <a:rPr lang="en-US" sz="1600" dirty="0" err="1">
                <a:solidFill>
                  <a:srgbClr val="00498B"/>
                </a:solidFill>
                <a:latin typeface="B Frutiger Bold" charset="0"/>
              </a:rPr>
              <a:t>tshirts</a:t>
            </a:r>
            <a:r>
              <a:rPr lang="en-US" sz="1600" dirty="0">
                <a:solidFill>
                  <a:srgbClr val="00498B"/>
                </a:solidFill>
                <a:latin typeface="B Frutiger Bold" charset="0"/>
              </a:rPr>
              <a:t>, birthday cards </a:t>
            </a:r>
            <a:r>
              <a:rPr lang="en-US" sz="1600" dirty="0" err="1" smtClean="0">
                <a:solidFill>
                  <a:srgbClr val="00498B"/>
                </a:solidFill>
                <a:latin typeface="B Frutiger Bold" charset="0"/>
              </a:rPr>
              <a:t>etc</a:t>
            </a:r>
            <a:r>
              <a:rPr lang="en-US" sz="1600" dirty="0" smtClean="0">
                <a:solidFill>
                  <a:srgbClr val="00498B"/>
                </a:solidFill>
                <a:latin typeface="B Frutiger Bold" charset="0"/>
              </a:rPr>
              <a:t> (still to be tried)</a:t>
            </a:r>
            <a:endParaRPr lang="en-US" sz="1600" dirty="0">
              <a:solidFill>
                <a:srgbClr val="00498B"/>
              </a:solidFill>
              <a:latin typeface="B Frutiger Bold" charset="0"/>
            </a:endParaRPr>
          </a:p>
          <a:p>
            <a:pPr algn="l">
              <a:lnSpc>
                <a:spcPct val="140000"/>
              </a:lnSpc>
            </a:pPr>
            <a:endParaRPr lang="en-US" sz="1600" dirty="0">
              <a:solidFill>
                <a:srgbClr val="00498B"/>
              </a:solidFill>
              <a:latin typeface="B Frutiger Bold" charset="0"/>
            </a:endParaRPr>
          </a:p>
          <a:p>
            <a:pPr algn="l">
              <a:lnSpc>
                <a:spcPct val="140000"/>
              </a:lnSpc>
            </a:pPr>
            <a:r>
              <a:rPr lang="en-US" sz="1600" dirty="0">
                <a:solidFill>
                  <a:srgbClr val="00498B"/>
                </a:solidFill>
                <a:latin typeface="B Frutiger Bold" charset="0"/>
              </a:rPr>
              <a:t> </a:t>
            </a: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31" y="6093296"/>
            <a:ext cx="1712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628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5" descr="AM_PPT Ins.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96"/>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11"/>
          <p:cNvSpPr txBox="1">
            <a:spLocks noChangeArrowheads="1"/>
          </p:cNvSpPr>
          <p:nvPr/>
        </p:nvSpPr>
        <p:spPr bwMode="auto">
          <a:xfrm>
            <a:off x="914400" y="260648"/>
            <a:ext cx="68262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3200" b="1" dirty="0" smtClean="0">
                <a:solidFill>
                  <a:schemeClr val="bg1"/>
                </a:solidFill>
                <a:latin typeface="Arial" charset="0"/>
              </a:rPr>
              <a:t>Lessons learned :</a:t>
            </a:r>
          </a:p>
          <a:p>
            <a:pPr algn="l"/>
            <a:r>
              <a:rPr lang="en-US" sz="3200" b="1" dirty="0" smtClean="0">
                <a:solidFill>
                  <a:schemeClr val="bg1"/>
                </a:solidFill>
                <a:latin typeface="Arial" charset="0"/>
              </a:rPr>
              <a:t>Biodiversity Volunteer Portal </a:t>
            </a:r>
            <a:endParaRPr lang="en-US" sz="3200" b="1" dirty="0">
              <a:latin typeface="Arial" charset="0"/>
            </a:endParaRPr>
          </a:p>
        </p:txBody>
      </p:sp>
      <p:sp>
        <p:nvSpPr>
          <p:cNvPr id="8196" name="Rectangle 1"/>
          <p:cNvSpPr>
            <a:spLocks noChangeArrowheads="1"/>
          </p:cNvSpPr>
          <p:nvPr/>
        </p:nvSpPr>
        <p:spPr bwMode="auto">
          <a:xfrm>
            <a:off x="1042988" y="1916113"/>
            <a:ext cx="7417444"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40000"/>
              </a:lnSpc>
            </a:pPr>
            <a:r>
              <a:rPr lang="en-US" sz="1600" dirty="0" smtClean="0">
                <a:solidFill>
                  <a:srgbClr val="00498B"/>
                </a:solidFill>
                <a:latin typeface="B Frutiger Bold" charset="0"/>
              </a:rPr>
              <a:t>At face value the idea of crowdsourcing the transcription and </a:t>
            </a:r>
            <a:r>
              <a:rPr lang="en-US" sz="1600" dirty="0" err="1" smtClean="0">
                <a:solidFill>
                  <a:srgbClr val="00498B"/>
                </a:solidFill>
                <a:latin typeface="B Frutiger Bold" charset="0"/>
              </a:rPr>
              <a:t>georeferencing</a:t>
            </a:r>
            <a:r>
              <a:rPr lang="en-US" sz="1600" dirty="0" smtClean="0">
                <a:solidFill>
                  <a:srgbClr val="00498B"/>
                </a:solidFill>
                <a:latin typeface="B Frutiger Bold" charset="0"/>
              </a:rPr>
              <a:t> of collections seems fanciful if not downright insane, particularly when considering the mismatch of task and resource: </a:t>
            </a:r>
          </a:p>
          <a:p>
            <a:pPr algn="l">
              <a:lnSpc>
                <a:spcPct val="140000"/>
              </a:lnSpc>
            </a:pPr>
            <a:endParaRPr lang="en-US" sz="1600" dirty="0" smtClean="0">
              <a:solidFill>
                <a:srgbClr val="00498B"/>
              </a:solidFill>
              <a:latin typeface="B Frutiger Bold" charset="0"/>
            </a:endParaRPr>
          </a:p>
          <a:p>
            <a:pPr algn="l">
              <a:lnSpc>
                <a:spcPct val="140000"/>
              </a:lnSpc>
            </a:pPr>
            <a:r>
              <a:rPr lang="en-US" sz="1600" dirty="0" smtClean="0">
                <a:solidFill>
                  <a:srgbClr val="00498B"/>
                </a:solidFill>
                <a:latin typeface="B Frutiger Bold" charset="0"/>
              </a:rPr>
              <a:t>Task – transcribe and </a:t>
            </a:r>
            <a:r>
              <a:rPr lang="en-US" sz="1600" dirty="0" err="1" smtClean="0">
                <a:solidFill>
                  <a:srgbClr val="00498B"/>
                </a:solidFill>
                <a:latin typeface="B Frutiger Bold" charset="0"/>
              </a:rPr>
              <a:t>georeference</a:t>
            </a:r>
            <a:r>
              <a:rPr lang="en-US" sz="1600" dirty="0" smtClean="0">
                <a:solidFill>
                  <a:srgbClr val="00498B"/>
                </a:solidFill>
                <a:latin typeface="B Frutiger Bold" charset="0"/>
              </a:rPr>
              <a:t> the diversely structured, relatively </a:t>
            </a:r>
            <a:r>
              <a:rPr lang="en-US" sz="1600" dirty="0" err="1" smtClean="0">
                <a:solidFill>
                  <a:srgbClr val="00498B"/>
                </a:solidFill>
                <a:latin typeface="B Frutiger Bold" charset="0"/>
              </a:rPr>
              <a:t>unstandardised</a:t>
            </a:r>
            <a:r>
              <a:rPr lang="en-US" sz="1600" dirty="0" smtClean="0">
                <a:solidFill>
                  <a:srgbClr val="00498B"/>
                </a:solidFill>
                <a:latin typeface="B Frutiger Bold" charset="0"/>
              </a:rPr>
              <a:t> and often unreadable handwritten </a:t>
            </a:r>
            <a:r>
              <a:rPr lang="en-US" sz="1600" dirty="0" err="1" smtClean="0">
                <a:solidFill>
                  <a:srgbClr val="00498B"/>
                </a:solidFill>
                <a:latin typeface="B Frutiger Bold" charset="0"/>
              </a:rPr>
              <a:t>jargonistic</a:t>
            </a:r>
            <a:r>
              <a:rPr lang="en-US" sz="1600" dirty="0" smtClean="0">
                <a:solidFill>
                  <a:srgbClr val="00498B"/>
                </a:solidFill>
                <a:latin typeface="B Frutiger Bold" charset="0"/>
              </a:rPr>
              <a:t> notes of obsessively focused fanatics spanning writing styles and languages of a century or more across geographic entities that undergo regular name changes.</a:t>
            </a:r>
          </a:p>
          <a:p>
            <a:pPr algn="l">
              <a:lnSpc>
                <a:spcPct val="140000"/>
              </a:lnSpc>
            </a:pPr>
            <a:endParaRPr lang="en-US" sz="1600" dirty="0">
              <a:solidFill>
                <a:srgbClr val="00498B"/>
              </a:solidFill>
              <a:latin typeface="B Frutiger Bold" charset="0"/>
            </a:endParaRPr>
          </a:p>
          <a:p>
            <a:pPr algn="l">
              <a:lnSpc>
                <a:spcPct val="140000"/>
              </a:lnSpc>
            </a:pPr>
            <a:r>
              <a:rPr lang="en-US" sz="1600" dirty="0" smtClean="0">
                <a:solidFill>
                  <a:srgbClr val="00498B"/>
                </a:solidFill>
                <a:latin typeface="B Frutiger Bold" charset="0"/>
              </a:rPr>
              <a:t>Resource: online volunteers who are not only generally untrained (in matters of collections and taxonomy) and unpaid, but are also anonymous and unaccountable. </a:t>
            </a:r>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31" y="6021288"/>
            <a:ext cx="1712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5" descr="AM_PPT Ins.jpg                                                 001CA4E7Design 3                       BCB53D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796"/>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11"/>
          <p:cNvSpPr txBox="1">
            <a:spLocks noChangeArrowheads="1"/>
          </p:cNvSpPr>
          <p:nvPr/>
        </p:nvSpPr>
        <p:spPr bwMode="auto">
          <a:xfrm>
            <a:off x="914400" y="260648"/>
            <a:ext cx="68262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3200" b="1" dirty="0" smtClean="0">
                <a:solidFill>
                  <a:schemeClr val="bg1"/>
                </a:solidFill>
                <a:latin typeface="Arial" charset="0"/>
              </a:rPr>
              <a:t>Lessons learned :</a:t>
            </a:r>
          </a:p>
          <a:p>
            <a:pPr algn="l"/>
            <a:r>
              <a:rPr lang="en-US" sz="3200" b="1" dirty="0" smtClean="0">
                <a:solidFill>
                  <a:schemeClr val="bg1"/>
                </a:solidFill>
                <a:latin typeface="Arial" charset="0"/>
              </a:rPr>
              <a:t>Biodiversity Volunteer Portal </a:t>
            </a:r>
            <a:endParaRPr lang="en-US" sz="3200" b="1" dirty="0">
              <a:latin typeface="Arial" charset="0"/>
            </a:endParaRPr>
          </a:p>
        </p:txBody>
      </p:sp>
      <p:sp>
        <p:nvSpPr>
          <p:cNvPr id="8196" name="Rectangle 1"/>
          <p:cNvSpPr>
            <a:spLocks noChangeArrowheads="1"/>
          </p:cNvSpPr>
          <p:nvPr/>
        </p:nvSpPr>
        <p:spPr bwMode="auto">
          <a:xfrm>
            <a:off x="1042988" y="1550397"/>
            <a:ext cx="7417444" cy="457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40000"/>
              </a:lnSpc>
            </a:pPr>
            <a:r>
              <a:rPr lang="en-US" sz="1600" dirty="0" smtClean="0">
                <a:solidFill>
                  <a:srgbClr val="00498B"/>
                </a:solidFill>
                <a:latin typeface="B Frutiger Bold" charset="0"/>
              </a:rPr>
              <a:t>The key is balance between:</a:t>
            </a:r>
          </a:p>
          <a:p>
            <a:pPr algn="l">
              <a:lnSpc>
                <a:spcPct val="140000"/>
              </a:lnSpc>
            </a:pPr>
            <a:r>
              <a:rPr lang="en-US" sz="1600" dirty="0" smtClean="0">
                <a:solidFill>
                  <a:srgbClr val="00498B"/>
                </a:solidFill>
                <a:latin typeface="B Frutiger Bold" charset="0"/>
              </a:rPr>
              <a:t>What institutions want: </a:t>
            </a:r>
          </a:p>
          <a:p>
            <a:pPr marL="742950" lvl="1" indent="-285750" algn="l">
              <a:lnSpc>
                <a:spcPct val="140000"/>
              </a:lnSpc>
              <a:buFont typeface="Arial" pitchFamily="34" charset="0"/>
              <a:buChar char="•"/>
            </a:pPr>
            <a:r>
              <a:rPr lang="en-US" sz="1600" dirty="0" smtClean="0">
                <a:solidFill>
                  <a:srgbClr val="00498B"/>
                </a:solidFill>
                <a:latin typeface="B Frutiger Bold" charset="0"/>
              </a:rPr>
              <a:t>accurately </a:t>
            </a:r>
            <a:r>
              <a:rPr lang="en-US" sz="1600" dirty="0" err="1" smtClean="0">
                <a:solidFill>
                  <a:srgbClr val="00498B"/>
                </a:solidFill>
                <a:latin typeface="B Frutiger Bold" charset="0"/>
              </a:rPr>
              <a:t>digitised</a:t>
            </a:r>
            <a:r>
              <a:rPr lang="en-US" sz="1600" dirty="0" smtClean="0">
                <a:solidFill>
                  <a:srgbClr val="00498B"/>
                </a:solidFill>
                <a:latin typeface="B Frutiger Bold" charset="0"/>
              </a:rPr>
              <a:t> records, quickly and efficiently</a:t>
            </a:r>
          </a:p>
          <a:p>
            <a:pPr marL="1200150" lvl="2" indent="-285750" algn="l">
              <a:lnSpc>
                <a:spcPct val="140000"/>
              </a:lnSpc>
              <a:buFont typeface="Arial" pitchFamily="34" charset="0"/>
              <a:buChar char="•"/>
            </a:pPr>
            <a:r>
              <a:rPr lang="en-US" sz="1600" dirty="0" smtClean="0">
                <a:solidFill>
                  <a:srgbClr val="00498B"/>
                </a:solidFill>
                <a:latin typeface="B Frutiger Bold" charset="0"/>
              </a:rPr>
              <a:t>access</a:t>
            </a:r>
          </a:p>
          <a:p>
            <a:pPr marL="1200150" lvl="2" indent="-285750" algn="l">
              <a:lnSpc>
                <a:spcPct val="140000"/>
              </a:lnSpc>
              <a:buFont typeface="Arial" pitchFamily="34" charset="0"/>
              <a:buChar char="•"/>
            </a:pPr>
            <a:r>
              <a:rPr lang="en-US" sz="1600" dirty="0">
                <a:solidFill>
                  <a:srgbClr val="00498B"/>
                </a:solidFill>
                <a:latin typeface="B Frutiger Bold" charset="0"/>
              </a:rPr>
              <a:t>a</a:t>
            </a:r>
            <a:r>
              <a:rPr lang="en-US" sz="1600" dirty="0" smtClean="0">
                <a:solidFill>
                  <a:srgbClr val="00498B"/>
                </a:solidFill>
                <a:latin typeface="B Frutiger Bold" charset="0"/>
              </a:rPr>
              <a:t>uditing</a:t>
            </a:r>
          </a:p>
          <a:p>
            <a:pPr marL="1200150" lvl="2" indent="-285750" algn="l">
              <a:lnSpc>
                <a:spcPct val="140000"/>
              </a:lnSpc>
              <a:buFont typeface="Arial" pitchFamily="34" charset="0"/>
              <a:buChar char="•"/>
            </a:pPr>
            <a:r>
              <a:rPr lang="en-US" sz="1600" dirty="0">
                <a:solidFill>
                  <a:srgbClr val="00498B"/>
                </a:solidFill>
                <a:latin typeface="B Frutiger Bold" charset="0"/>
              </a:rPr>
              <a:t>c</a:t>
            </a:r>
            <a:r>
              <a:rPr lang="en-US" sz="1600" dirty="0" smtClean="0">
                <a:solidFill>
                  <a:srgbClr val="00498B"/>
                </a:solidFill>
                <a:latin typeface="B Frutiger Bold" charset="0"/>
              </a:rPr>
              <a:t>ollection management</a:t>
            </a:r>
          </a:p>
          <a:p>
            <a:pPr marL="742950" lvl="1" indent="-285750" algn="l">
              <a:lnSpc>
                <a:spcPct val="140000"/>
              </a:lnSpc>
              <a:buFont typeface="Arial" pitchFamily="34" charset="0"/>
              <a:buChar char="•"/>
            </a:pPr>
            <a:r>
              <a:rPr lang="en-US" sz="1600" dirty="0" smtClean="0">
                <a:solidFill>
                  <a:srgbClr val="00498B"/>
                </a:solidFill>
                <a:latin typeface="B Frutiger Bold" charset="0"/>
              </a:rPr>
              <a:t>Increased scientific literacy around collections</a:t>
            </a:r>
          </a:p>
          <a:p>
            <a:pPr marL="742950" lvl="1" indent="-285750" algn="l">
              <a:lnSpc>
                <a:spcPct val="140000"/>
              </a:lnSpc>
              <a:buFont typeface="Arial" pitchFamily="34" charset="0"/>
              <a:buChar char="•"/>
            </a:pPr>
            <a:r>
              <a:rPr lang="en-US" sz="1600" dirty="0" smtClean="0">
                <a:solidFill>
                  <a:srgbClr val="00498B"/>
                </a:solidFill>
                <a:latin typeface="B Frutiger Bold" charset="0"/>
              </a:rPr>
              <a:t>Increased general appreciation and support of collections</a:t>
            </a:r>
          </a:p>
          <a:p>
            <a:pPr algn="l">
              <a:lnSpc>
                <a:spcPct val="140000"/>
              </a:lnSpc>
            </a:pPr>
            <a:r>
              <a:rPr lang="en-US" sz="1600" dirty="0" smtClean="0">
                <a:solidFill>
                  <a:srgbClr val="00498B"/>
                </a:solidFill>
                <a:latin typeface="B Frutiger Bold" charset="0"/>
              </a:rPr>
              <a:t>What volunteers want:</a:t>
            </a:r>
          </a:p>
          <a:p>
            <a:pPr marL="742950" lvl="1" indent="-285750" algn="l">
              <a:lnSpc>
                <a:spcPct val="140000"/>
              </a:lnSpc>
              <a:buFont typeface="Arial" pitchFamily="34" charset="0"/>
              <a:buChar char="•"/>
            </a:pPr>
            <a:r>
              <a:rPr lang="en-US" sz="1600" dirty="0" smtClean="0">
                <a:solidFill>
                  <a:srgbClr val="00498B"/>
                </a:solidFill>
                <a:latin typeface="B Frutiger Bold" charset="0"/>
              </a:rPr>
              <a:t>to be part of a community </a:t>
            </a:r>
          </a:p>
          <a:p>
            <a:pPr marL="742950" lvl="1" indent="-285750" algn="l">
              <a:lnSpc>
                <a:spcPct val="140000"/>
              </a:lnSpc>
              <a:buFont typeface="Arial" pitchFamily="34" charset="0"/>
              <a:buChar char="•"/>
            </a:pPr>
            <a:r>
              <a:rPr lang="en-US" sz="1600" dirty="0" smtClean="0">
                <a:solidFill>
                  <a:srgbClr val="00498B"/>
                </a:solidFill>
                <a:latin typeface="B Frutiger Bold" charset="0"/>
              </a:rPr>
              <a:t>to feel they are contributing, making a difference</a:t>
            </a:r>
          </a:p>
          <a:p>
            <a:pPr marL="742950" lvl="1" indent="-285750" algn="l">
              <a:lnSpc>
                <a:spcPct val="140000"/>
              </a:lnSpc>
              <a:buFont typeface="Arial" pitchFamily="34" charset="0"/>
              <a:buChar char="•"/>
            </a:pPr>
            <a:r>
              <a:rPr lang="en-US" sz="1600" dirty="0">
                <a:solidFill>
                  <a:srgbClr val="00498B"/>
                </a:solidFill>
                <a:latin typeface="B Frutiger Bold" charset="0"/>
              </a:rPr>
              <a:t>h</a:t>
            </a:r>
            <a:r>
              <a:rPr lang="en-US" sz="1600" dirty="0" smtClean="0">
                <a:solidFill>
                  <a:srgbClr val="00498B"/>
                </a:solidFill>
                <a:latin typeface="B Frutiger Bold" charset="0"/>
              </a:rPr>
              <a:t>ave a project, something to occupy their spare time</a:t>
            </a:r>
          </a:p>
          <a:p>
            <a:pPr marL="742950" lvl="1" indent="-285750" algn="l">
              <a:lnSpc>
                <a:spcPct val="140000"/>
              </a:lnSpc>
              <a:buFont typeface="Arial" pitchFamily="34" charset="0"/>
              <a:buChar char="•"/>
            </a:pPr>
            <a:r>
              <a:rPr lang="en-US" sz="1600" dirty="0">
                <a:solidFill>
                  <a:srgbClr val="00498B"/>
                </a:solidFill>
                <a:latin typeface="B Frutiger Bold" charset="0"/>
              </a:rPr>
              <a:t>a</a:t>
            </a:r>
            <a:r>
              <a:rPr lang="en-US" sz="1600" dirty="0" smtClean="0">
                <a:solidFill>
                  <a:srgbClr val="00498B"/>
                </a:solidFill>
                <a:latin typeface="B Frutiger Bold" charset="0"/>
              </a:rPr>
              <a:t>n interesting idea and interface/experience</a:t>
            </a:r>
            <a:endParaRPr lang="en-US" sz="1600" dirty="0">
              <a:solidFill>
                <a:srgbClr val="00498B"/>
              </a:solidFill>
              <a:latin typeface="B Frutiger Bold" charset="0"/>
            </a:endParaRPr>
          </a:p>
        </p:txBody>
      </p:sp>
      <p:pic>
        <p:nvPicPr>
          <p:cNvPr id="46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31" y="6093296"/>
            <a:ext cx="1712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5708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5" descr="AM_PPT Ins.jpg                                                 001CA4E7Design 3                       BCB53D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796"/>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11"/>
          <p:cNvSpPr txBox="1">
            <a:spLocks noChangeArrowheads="1"/>
          </p:cNvSpPr>
          <p:nvPr/>
        </p:nvSpPr>
        <p:spPr bwMode="auto">
          <a:xfrm>
            <a:off x="914400" y="260648"/>
            <a:ext cx="68262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3200" b="1" dirty="0" smtClean="0">
                <a:solidFill>
                  <a:schemeClr val="bg1"/>
                </a:solidFill>
                <a:latin typeface="Arial" charset="0"/>
              </a:rPr>
              <a:t>Lessons learned :</a:t>
            </a:r>
          </a:p>
          <a:p>
            <a:pPr algn="l"/>
            <a:r>
              <a:rPr lang="en-US" sz="3200" b="1" dirty="0" smtClean="0">
                <a:solidFill>
                  <a:schemeClr val="bg1"/>
                </a:solidFill>
                <a:latin typeface="Arial" charset="0"/>
              </a:rPr>
              <a:t>Biodiversity Volunteer Portal </a:t>
            </a:r>
            <a:endParaRPr lang="en-US" sz="3200" b="1" dirty="0">
              <a:latin typeface="Arial" charset="0"/>
            </a:endParaRPr>
          </a:p>
        </p:txBody>
      </p:sp>
      <p:sp>
        <p:nvSpPr>
          <p:cNvPr id="8196" name="Rectangle 1"/>
          <p:cNvSpPr>
            <a:spLocks noChangeArrowheads="1"/>
          </p:cNvSpPr>
          <p:nvPr/>
        </p:nvSpPr>
        <p:spPr bwMode="auto">
          <a:xfrm>
            <a:off x="1061616" y="1700808"/>
            <a:ext cx="646271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pPr>
            <a:r>
              <a:rPr lang="en-US" sz="1600" dirty="0" smtClean="0">
                <a:solidFill>
                  <a:srgbClr val="00498B"/>
                </a:solidFill>
                <a:latin typeface="B Frutiger Bold" charset="0"/>
              </a:rPr>
              <a:t>To achieve this balance :</a:t>
            </a:r>
          </a:p>
          <a:p>
            <a:pPr algn="l">
              <a:lnSpc>
                <a:spcPct val="140000"/>
              </a:lnSpc>
            </a:pPr>
            <a:r>
              <a:rPr lang="en-US" sz="1600" dirty="0" smtClean="0">
                <a:solidFill>
                  <a:srgbClr val="00498B"/>
                </a:solidFill>
                <a:latin typeface="B Frutiger Bold" charset="0"/>
              </a:rPr>
              <a:t>Engagement through :</a:t>
            </a:r>
          </a:p>
          <a:p>
            <a:pPr algn="l">
              <a:lnSpc>
                <a:spcPct val="140000"/>
              </a:lnSpc>
            </a:pPr>
            <a:r>
              <a:rPr lang="en-US" sz="1600" dirty="0" smtClean="0">
                <a:solidFill>
                  <a:srgbClr val="00498B"/>
                </a:solidFill>
                <a:latin typeface="B Frutiger Bold" charset="0"/>
              </a:rPr>
              <a:t>Low level </a:t>
            </a:r>
            <a:r>
              <a:rPr lang="en-US" sz="1600" dirty="0" err="1" smtClean="0">
                <a:solidFill>
                  <a:srgbClr val="00498B"/>
                </a:solidFill>
                <a:latin typeface="B Frutiger Bold" charset="0"/>
              </a:rPr>
              <a:t>gamification</a:t>
            </a:r>
            <a:r>
              <a:rPr lang="en-US" sz="1600" dirty="0" smtClean="0">
                <a:solidFill>
                  <a:srgbClr val="00498B"/>
                </a:solidFill>
                <a:latin typeface="B Frutiger Bold" charset="0"/>
              </a:rPr>
              <a:t> aspects such as</a:t>
            </a:r>
          </a:p>
          <a:p>
            <a:pPr marL="1200150" lvl="2" indent="-285750" algn="l">
              <a:buFont typeface="Arial" pitchFamily="34" charset="0"/>
              <a:buChar char="•"/>
            </a:pPr>
            <a:r>
              <a:rPr lang="en-US" sz="1600" dirty="0" smtClean="0">
                <a:solidFill>
                  <a:srgbClr val="00498B"/>
                </a:solidFill>
                <a:latin typeface="B Frutiger Bold" charset="0"/>
              </a:rPr>
              <a:t>Expedition theme</a:t>
            </a:r>
          </a:p>
          <a:p>
            <a:pPr marL="1200150" lvl="2" indent="-285750" algn="l">
              <a:buFont typeface="Arial" pitchFamily="34" charset="0"/>
              <a:buChar char="•"/>
            </a:pPr>
            <a:r>
              <a:rPr lang="en-US" sz="1600" dirty="0" smtClean="0">
                <a:solidFill>
                  <a:srgbClr val="00498B"/>
                </a:solidFill>
                <a:latin typeface="B Frutiger Bold" charset="0"/>
              </a:rPr>
              <a:t>Contribution based team roles</a:t>
            </a:r>
          </a:p>
          <a:p>
            <a:pPr marL="1200150" lvl="2" indent="-285750" algn="l">
              <a:buFont typeface="Arial" pitchFamily="34" charset="0"/>
              <a:buChar char="•"/>
            </a:pPr>
            <a:r>
              <a:rPr lang="en-US" sz="1600" dirty="0" smtClean="0">
                <a:solidFill>
                  <a:srgbClr val="00498B"/>
                </a:solidFill>
                <a:latin typeface="B Frutiger Bold" charset="0"/>
              </a:rPr>
              <a:t>Leader board </a:t>
            </a:r>
          </a:p>
          <a:p>
            <a:pPr marL="742950" lvl="1" indent="-285750" algn="l">
              <a:buFont typeface="Arial" pitchFamily="34" charset="0"/>
              <a:buChar char="•"/>
            </a:pPr>
            <a:endParaRPr lang="en-US" sz="1600" dirty="0">
              <a:solidFill>
                <a:srgbClr val="00498B"/>
              </a:solidFill>
              <a:latin typeface="B Frutiger Bold" charset="0"/>
            </a:endParaRPr>
          </a:p>
          <a:p>
            <a:pPr marL="742950" lvl="1" indent="-285750" algn="l">
              <a:buFont typeface="Arial" pitchFamily="34" charset="0"/>
              <a:buChar char="•"/>
            </a:pPr>
            <a:r>
              <a:rPr lang="en-US" sz="1600" dirty="0" smtClean="0">
                <a:solidFill>
                  <a:srgbClr val="00498B"/>
                </a:solidFill>
                <a:latin typeface="B Frutiger Bold" charset="0"/>
              </a:rPr>
              <a:t>Facebook group</a:t>
            </a:r>
          </a:p>
          <a:p>
            <a:pPr marL="742950" lvl="1" indent="-285750" algn="l">
              <a:buFont typeface="Arial" pitchFamily="34" charset="0"/>
              <a:buChar char="•"/>
            </a:pPr>
            <a:endParaRPr lang="en-US" sz="1600" dirty="0">
              <a:solidFill>
                <a:srgbClr val="00498B"/>
              </a:solidFill>
              <a:latin typeface="B Frutiger Bold" charset="0"/>
            </a:endParaRPr>
          </a:p>
          <a:p>
            <a:pPr marL="742950" lvl="1" indent="-285750" algn="l">
              <a:buFont typeface="Arial" pitchFamily="34" charset="0"/>
              <a:buChar char="•"/>
            </a:pPr>
            <a:r>
              <a:rPr lang="en-US" sz="1600" dirty="0" smtClean="0">
                <a:solidFill>
                  <a:srgbClr val="00498B"/>
                </a:solidFill>
                <a:latin typeface="B Frutiger Bold" charset="0"/>
              </a:rPr>
              <a:t>Regular emails</a:t>
            </a:r>
          </a:p>
          <a:p>
            <a:pPr algn="l">
              <a:lnSpc>
                <a:spcPct val="140000"/>
              </a:lnSpc>
            </a:pPr>
            <a:endParaRPr lang="en-US" sz="1600" dirty="0" smtClean="0">
              <a:solidFill>
                <a:srgbClr val="00498B"/>
              </a:solidFill>
              <a:latin typeface="B Frutiger Bold" charset="0"/>
            </a:endParaRPr>
          </a:p>
          <a:p>
            <a:pPr algn="l">
              <a:lnSpc>
                <a:spcPct val="140000"/>
              </a:lnSpc>
            </a:pPr>
            <a:r>
              <a:rPr lang="en-US" sz="1600" dirty="0" smtClean="0">
                <a:solidFill>
                  <a:srgbClr val="00498B"/>
                </a:solidFill>
                <a:latin typeface="B Frutiger Bold" charset="0"/>
              </a:rPr>
              <a:t>What we still need:</a:t>
            </a:r>
          </a:p>
          <a:p>
            <a:pPr marL="742950" lvl="1" indent="-285750" algn="l">
              <a:buFont typeface="Arial" pitchFamily="34" charset="0"/>
              <a:buChar char="•"/>
            </a:pPr>
            <a:r>
              <a:rPr lang="en-US" sz="1600" dirty="0" smtClean="0">
                <a:solidFill>
                  <a:srgbClr val="00498B"/>
                </a:solidFill>
                <a:latin typeface="B Frutiger Bold" charset="0"/>
              </a:rPr>
              <a:t>FORUM</a:t>
            </a:r>
          </a:p>
          <a:p>
            <a:pPr marL="742950" lvl="1" indent="-285750" algn="l">
              <a:buFont typeface="Arial" pitchFamily="34" charset="0"/>
              <a:buChar char="•"/>
            </a:pPr>
            <a:endParaRPr lang="en-US" sz="1600" dirty="0">
              <a:solidFill>
                <a:srgbClr val="00498B"/>
              </a:solidFill>
              <a:latin typeface="B Frutiger Bold" charset="0"/>
            </a:endParaRPr>
          </a:p>
          <a:p>
            <a:pPr marL="742950" lvl="1" indent="-285750" algn="l">
              <a:buFont typeface="Arial" pitchFamily="34" charset="0"/>
              <a:buChar char="•"/>
            </a:pPr>
            <a:r>
              <a:rPr lang="en-US" sz="1600" dirty="0" smtClean="0">
                <a:solidFill>
                  <a:srgbClr val="00498B"/>
                </a:solidFill>
                <a:latin typeface="B Frutiger Bold" charset="0"/>
              </a:rPr>
              <a:t>Rewards </a:t>
            </a:r>
          </a:p>
          <a:p>
            <a:pPr marL="1200150" lvl="2" indent="-285750" algn="l">
              <a:buFont typeface="Arial" pitchFamily="34" charset="0"/>
              <a:buChar char="•"/>
            </a:pPr>
            <a:r>
              <a:rPr lang="en-US" sz="1600" dirty="0" smtClean="0">
                <a:solidFill>
                  <a:srgbClr val="00498B"/>
                </a:solidFill>
                <a:latin typeface="B Frutiger Bold" charset="0"/>
              </a:rPr>
              <a:t>Virtual – Badges</a:t>
            </a:r>
          </a:p>
          <a:p>
            <a:pPr marL="1200150" lvl="2" indent="-285750" algn="l">
              <a:buFont typeface="Arial" pitchFamily="34" charset="0"/>
              <a:buChar char="•"/>
            </a:pPr>
            <a:r>
              <a:rPr lang="en-US" sz="1600" dirty="0" smtClean="0">
                <a:solidFill>
                  <a:srgbClr val="00498B"/>
                </a:solidFill>
                <a:latin typeface="B Frutiger Bold" charset="0"/>
              </a:rPr>
              <a:t>Real – real badges, </a:t>
            </a:r>
            <a:r>
              <a:rPr lang="en-US" sz="1600" dirty="0" err="1" smtClean="0">
                <a:solidFill>
                  <a:srgbClr val="00498B"/>
                </a:solidFill>
                <a:latin typeface="B Frutiger Bold" charset="0"/>
              </a:rPr>
              <a:t>tshirts</a:t>
            </a:r>
            <a:r>
              <a:rPr lang="en-US" sz="1600" dirty="0" smtClean="0">
                <a:solidFill>
                  <a:srgbClr val="00498B"/>
                </a:solidFill>
                <a:latin typeface="B Frutiger Bold" charset="0"/>
              </a:rPr>
              <a:t>, mugs, </a:t>
            </a:r>
            <a:r>
              <a:rPr lang="en-US" sz="1600" dirty="0" err="1" smtClean="0">
                <a:solidFill>
                  <a:srgbClr val="00498B"/>
                </a:solidFill>
                <a:latin typeface="B Frutiger Bold" charset="0"/>
              </a:rPr>
              <a:t>etc</a:t>
            </a:r>
            <a:endParaRPr lang="en-US" sz="1600" dirty="0" smtClean="0">
              <a:solidFill>
                <a:srgbClr val="00498B"/>
              </a:solidFill>
              <a:latin typeface="B Frutiger Bold" charset="0"/>
            </a:endParaRPr>
          </a:p>
          <a:p>
            <a:pPr marL="742950" lvl="1" indent="-285750" algn="l">
              <a:buFont typeface="Arial" pitchFamily="34" charset="0"/>
              <a:buChar char="•"/>
            </a:pPr>
            <a:endParaRPr lang="en-US" sz="1600" dirty="0">
              <a:solidFill>
                <a:srgbClr val="00498B"/>
              </a:solidFill>
              <a:latin typeface="B Frutiger Bold" charset="0"/>
            </a:endParaRPr>
          </a:p>
        </p:txBody>
      </p:sp>
      <p:pic>
        <p:nvPicPr>
          <p:cNvPr id="47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31" y="6021288"/>
            <a:ext cx="1712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841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5" descr="AM_PPT Ins.jpg                                                 001CA4E7Design 3                       BCB53D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796"/>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11"/>
          <p:cNvSpPr txBox="1">
            <a:spLocks noChangeArrowheads="1"/>
          </p:cNvSpPr>
          <p:nvPr/>
        </p:nvSpPr>
        <p:spPr bwMode="auto">
          <a:xfrm>
            <a:off x="914400" y="260648"/>
            <a:ext cx="68262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3200" b="1" dirty="0" smtClean="0">
                <a:solidFill>
                  <a:schemeClr val="bg1"/>
                </a:solidFill>
                <a:latin typeface="Arial" charset="0"/>
              </a:rPr>
              <a:t>Lessons learned :</a:t>
            </a:r>
          </a:p>
          <a:p>
            <a:pPr algn="l"/>
            <a:r>
              <a:rPr lang="en-US" sz="3200" b="1" dirty="0" smtClean="0">
                <a:solidFill>
                  <a:schemeClr val="bg1"/>
                </a:solidFill>
                <a:latin typeface="Arial" charset="0"/>
              </a:rPr>
              <a:t>Biodiversity Volunteer Portal </a:t>
            </a:r>
            <a:endParaRPr lang="en-US" sz="3200" b="1" dirty="0">
              <a:latin typeface="Arial" charset="0"/>
            </a:endParaRPr>
          </a:p>
        </p:txBody>
      </p:sp>
      <p:sp>
        <p:nvSpPr>
          <p:cNvPr id="8196" name="Rectangle 1"/>
          <p:cNvSpPr>
            <a:spLocks noChangeArrowheads="1"/>
          </p:cNvSpPr>
          <p:nvPr/>
        </p:nvSpPr>
        <p:spPr bwMode="auto">
          <a:xfrm>
            <a:off x="1042988" y="1916113"/>
            <a:ext cx="6462712" cy="41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pPr>
            <a:r>
              <a:rPr lang="en-US" sz="1600" dirty="0" smtClean="0">
                <a:solidFill>
                  <a:srgbClr val="00498B"/>
                </a:solidFill>
                <a:latin typeface="B Frutiger Bold" charset="0"/>
              </a:rPr>
              <a:t>To achieve this balance :</a:t>
            </a:r>
          </a:p>
          <a:p>
            <a:pPr algn="l">
              <a:lnSpc>
                <a:spcPct val="140000"/>
              </a:lnSpc>
            </a:pPr>
            <a:r>
              <a:rPr lang="en-US" sz="1600" dirty="0" smtClean="0">
                <a:solidFill>
                  <a:srgbClr val="00498B"/>
                </a:solidFill>
                <a:latin typeface="B Frutiger Bold" charset="0"/>
              </a:rPr>
              <a:t>An effective infrastructure and workflow</a:t>
            </a:r>
          </a:p>
          <a:p>
            <a:pPr algn="l">
              <a:lnSpc>
                <a:spcPct val="140000"/>
              </a:lnSpc>
            </a:pPr>
            <a:endParaRPr lang="en-US" sz="1600" dirty="0">
              <a:solidFill>
                <a:srgbClr val="00498B"/>
              </a:solidFill>
              <a:latin typeface="B Frutiger Bold" charset="0"/>
            </a:endParaRPr>
          </a:p>
          <a:p>
            <a:pPr algn="l">
              <a:lnSpc>
                <a:spcPct val="140000"/>
              </a:lnSpc>
            </a:pPr>
            <a:r>
              <a:rPr lang="en-US" sz="1600" dirty="0" smtClean="0">
                <a:solidFill>
                  <a:srgbClr val="00498B"/>
                </a:solidFill>
                <a:latin typeface="B Frutiger Bold" charset="0"/>
              </a:rPr>
              <a:t>Ability to :</a:t>
            </a:r>
          </a:p>
          <a:p>
            <a:pPr marL="285750" indent="-285750" algn="l">
              <a:lnSpc>
                <a:spcPct val="140000"/>
              </a:lnSpc>
              <a:buFont typeface="Arial" pitchFamily="34" charset="0"/>
              <a:buChar char="•"/>
            </a:pPr>
            <a:r>
              <a:rPr lang="en-US" sz="1600" dirty="0" smtClean="0">
                <a:solidFill>
                  <a:srgbClr val="00498B"/>
                </a:solidFill>
                <a:latin typeface="B Frutiger Bold" charset="0"/>
              </a:rPr>
              <a:t>create and manage own expeditions</a:t>
            </a:r>
          </a:p>
          <a:p>
            <a:pPr marL="285750" indent="-285750" algn="l">
              <a:lnSpc>
                <a:spcPct val="140000"/>
              </a:lnSpc>
              <a:buFont typeface="Arial" pitchFamily="34" charset="0"/>
              <a:buChar char="•"/>
            </a:pPr>
            <a:r>
              <a:rPr lang="en-US" sz="1600" dirty="0">
                <a:solidFill>
                  <a:srgbClr val="00498B"/>
                </a:solidFill>
                <a:latin typeface="B Frutiger Bold" charset="0"/>
              </a:rPr>
              <a:t>i</a:t>
            </a:r>
            <a:r>
              <a:rPr lang="en-US" sz="1600" dirty="0" smtClean="0">
                <a:solidFill>
                  <a:srgbClr val="00498B"/>
                </a:solidFill>
                <a:latin typeface="B Frutiger Bold" charset="0"/>
              </a:rPr>
              <a:t>ncorporate institutional </a:t>
            </a:r>
            <a:r>
              <a:rPr lang="en-US" sz="1600" dirty="0" err="1" smtClean="0">
                <a:solidFill>
                  <a:srgbClr val="00498B"/>
                </a:solidFill>
                <a:latin typeface="B Frutiger Bold" charset="0"/>
              </a:rPr>
              <a:t>picklists</a:t>
            </a:r>
            <a:endParaRPr lang="en-US" sz="1600" dirty="0" smtClean="0">
              <a:solidFill>
                <a:srgbClr val="00498B"/>
              </a:solidFill>
              <a:latin typeface="B Frutiger Bold" charset="0"/>
            </a:endParaRPr>
          </a:p>
          <a:p>
            <a:pPr marL="285750" indent="-285750" algn="l">
              <a:lnSpc>
                <a:spcPct val="140000"/>
              </a:lnSpc>
              <a:buFont typeface="Arial" pitchFamily="34" charset="0"/>
              <a:buChar char="•"/>
            </a:pPr>
            <a:r>
              <a:rPr lang="en-US" sz="1600" dirty="0" smtClean="0">
                <a:solidFill>
                  <a:srgbClr val="00498B"/>
                </a:solidFill>
                <a:latin typeface="B Frutiger Bold" charset="0"/>
              </a:rPr>
              <a:t>validate tasks</a:t>
            </a:r>
          </a:p>
          <a:p>
            <a:pPr marL="742950" lvl="1" indent="-285750" algn="l">
              <a:lnSpc>
                <a:spcPct val="140000"/>
              </a:lnSpc>
              <a:buFont typeface="Arial" pitchFamily="34" charset="0"/>
              <a:buChar char="•"/>
            </a:pPr>
            <a:r>
              <a:rPr lang="en-US" sz="1600" dirty="0">
                <a:solidFill>
                  <a:srgbClr val="00498B"/>
                </a:solidFill>
                <a:latin typeface="B Frutiger Bold" charset="0"/>
              </a:rPr>
              <a:t>g</a:t>
            </a:r>
            <a:r>
              <a:rPr lang="en-US" sz="1600" dirty="0" smtClean="0">
                <a:solidFill>
                  <a:srgbClr val="00498B"/>
                </a:solidFill>
                <a:latin typeface="B Frutiger Bold" charset="0"/>
              </a:rPr>
              <a:t>rant transcribers validation permissions </a:t>
            </a:r>
          </a:p>
          <a:p>
            <a:pPr marL="285750" indent="-285750" algn="l">
              <a:lnSpc>
                <a:spcPct val="140000"/>
              </a:lnSpc>
              <a:buFont typeface="Arial" pitchFamily="34" charset="0"/>
              <a:buChar char="•"/>
            </a:pPr>
            <a:r>
              <a:rPr lang="en-US" sz="1600" dirty="0" smtClean="0">
                <a:solidFill>
                  <a:srgbClr val="00498B"/>
                </a:solidFill>
                <a:latin typeface="B Frutiger Bold" charset="0"/>
              </a:rPr>
              <a:t>manage transcribers through permissions and direct email contact </a:t>
            </a:r>
            <a:endParaRPr lang="en-US" sz="1600" dirty="0">
              <a:solidFill>
                <a:srgbClr val="00498B"/>
              </a:solidFill>
              <a:latin typeface="B Frutiger Bold" charset="0"/>
            </a:endParaRPr>
          </a:p>
          <a:p>
            <a:pPr marL="742950" lvl="1" indent="-285750" algn="l">
              <a:lnSpc>
                <a:spcPct val="140000"/>
              </a:lnSpc>
              <a:buFont typeface="Arial" pitchFamily="34" charset="0"/>
              <a:buChar char="•"/>
            </a:pPr>
            <a:endParaRPr lang="en-US" sz="1600" dirty="0" smtClean="0">
              <a:solidFill>
                <a:srgbClr val="00498B"/>
              </a:solidFill>
              <a:latin typeface="B Frutiger Bold" charset="0"/>
            </a:endParaRPr>
          </a:p>
          <a:p>
            <a:pPr algn="l">
              <a:lnSpc>
                <a:spcPct val="140000"/>
              </a:lnSpc>
            </a:pPr>
            <a:endParaRPr lang="en-US" sz="1600" dirty="0" smtClean="0">
              <a:solidFill>
                <a:srgbClr val="00498B"/>
              </a:solidFill>
              <a:latin typeface="B Frutiger Bold" charset="0"/>
            </a:endParaRPr>
          </a:p>
          <a:p>
            <a:pPr marL="742950" lvl="1" indent="-285750" algn="l">
              <a:buFont typeface="Arial" pitchFamily="34" charset="0"/>
              <a:buChar char="•"/>
            </a:pPr>
            <a:endParaRPr lang="en-US" sz="1600" dirty="0">
              <a:solidFill>
                <a:srgbClr val="00498B"/>
              </a:solidFill>
              <a:latin typeface="B Frutiger Bold" charset="0"/>
            </a:endParaRPr>
          </a:p>
        </p:txBody>
      </p:sp>
      <p:pic>
        <p:nvPicPr>
          <p:cNvPr id="481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31" y="6052230"/>
            <a:ext cx="1712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028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AM_PPT Ins.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11"/>
          <p:cNvSpPr txBox="1">
            <a:spLocks noChangeArrowheads="1"/>
          </p:cNvSpPr>
          <p:nvPr/>
        </p:nvSpPr>
        <p:spPr bwMode="auto">
          <a:xfrm>
            <a:off x="914400" y="188640"/>
            <a:ext cx="63939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3200" b="1" dirty="0" smtClean="0">
                <a:solidFill>
                  <a:schemeClr val="bg1"/>
                </a:solidFill>
                <a:latin typeface="Arial" charset="0"/>
              </a:rPr>
              <a:t>A volunteer based approach to </a:t>
            </a:r>
            <a:r>
              <a:rPr lang="en-US" sz="3200" b="1" dirty="0" err="1" smtClean="0">
                <a:solidFill>
                  <a:schemeClr val="bg1"/>
                </a:solidFill>
                <a:latin typeface="Arial" charset="0"/>
              </a:rPr>
              <a:t>digitisingcollections</a:t>
            </a:r>
            <a:r>
              <a:rPr lang="en-US" sz="3200" b="1" dirty="0" smtClean="0">
                <a:solidFill>
                  <a:schemeClr val="bg1"/>
                </a:solidFill>
                <a:latin typeface="Arial" charset="0"/>
              </a:rPr>
              <a:t> </a:t>
            </a:r>
            <a:endParaRPr lang="en-US" sz="3200" b="1" dirty="0">
              <a:latin typeface="Arial" charset="0"/>
            </a:endParaRPr>
          </a:p>
        </p:txBody>
      </p:sp>
      <p:sp>
        <p:nvSpPr>
          <p:cNvPr id="6148" name="Rectangle 1"/>
          <p:cNvSpPr>
            <a:spLocks noChangeArrowheads="1"/>
          </p:cNvSpPr>
          <p:nvPr/>
        </p:nvSpPr>
        <p:spPr bwMode="auto">
          <a:xfrm>
            <a:off x="1042988" y="2886312"/>
            <a:ext cx="6462712"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40000"/>
              </a:lnSpc>
            </a:pPr>
            <a:r>
              <a:rPr lang="en-US" sz="1800" dirty="0" smtClean="0">
                <a:solidFill>
                  <a:srgbClr val="00498B"/>
                </a:solidFill>
                <a:latin typeface="B Frutiger Bold" charset="0"/>
              </a:rPr>
              <a:t>A two stage approach that involves the use of onsite volunteers to image specimen labels and online volunteers to </a:t>
            </a:r>
            <a:r>
              <a:rPr lang="en-US" sz="1800" dirty="0" err="1" smtClean="0">
                <a:solidFill>
                  <a:srgbClr val="00498B"/>
                </a:solidFill>
                <a:latin typeface="B Frutiger Bold" charset="0"/>
              </a:rPr>
              <a:t>trancribe</a:t>
            </a:r>
            <a:r>
              <a:rPr lang="en-US" sz="1800" dirty="0" smtClean="0">
                <a:solidFill>
                  <a:srgbClr val="00498B"/>
                </a:solidFill>
                <a:latin typeface="B Frutiger Bold" charset="0"/>
              </a:rPr>
              <a:t> the information on those labels </a:t>
            </a: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31" y="6021288"/>
            <a:ext cx="1712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5" descr="AM_PPT Ins.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10"/>
          <p:cNvSpPr txBox="1">
            <a:spLocks noChangeArrowheads="1"/>
          </p:cNvSpPr>
          <p:nvPr/>
        </p:nvSpPr>
        <p:spPr bwMode="auto">
          <a:xfrm>
            <a:off x="914400" y="2224088"/>
            <a:ext cx="72390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lnSpc>
                <a:spcPct val="140000"/>
              </a:lnSpc>
            </a:pPr>
            <a:r>
              <a:rPr lang="en-US" sz="2000">
                <a:solidFill>
                  <a:srgbClr val="00498B"/>
                </a:solidFill>
                <a:latin typeface="B Frutiger Bold" charset="0"/>
              </a:rPr>
              <a:t>Lessons learned</a:t>
            </a:r>
          </a:p>
          <a:p>
            <a:pPr algn="l">
              <a:lnSpc>
                <a:spcPct val="140000"/>
              </a:lnSpc>
            </a:pPr>
            <a:r>
              <a:rPr lang="en-US" sz="2000">
                <a:solidFill>
                  <a:srgbClr val="00498B"/>
                </a:solidFill>
                <a:latin typeface="B Frutiger Bold" charset="0"/>
              </a:rPr>
              <a:t>Motivations</a:t>
            </a:r>
          </a:p>
          <a:p>
            <a:pPr algn="l">
              <a:lnSpc>
                <a:spcPct val="140000"/>
              </a:lnSpc>
            </a:pPr>
            <a:r>
              <a:rPr lang="en-US" sz="2000">
                <a:solidFill>
                  <a:srgbClr val="00498B"/>
                </a:solidFill>
                <a:latin typeface="B Frutiger Bold" charset="0"/>
              </a:rPr>
              <a:t>Recruiting and maintaining volunteers</a:t>
            </a:r>
          </a:p>
          <a:p>
            <a:pPr algn="l">
              <a:lnSpc>
                <a:spcPct val="140000"/>
              </a:lnSpc>
            </a:pPr>
            <a:r>
              <a:rPr lang="en-US" sz="2000">
                <a:solidFill>
                  <a:srgbClr val="00498B"/>
                </a:solidFill>
                <a:latin typeface="B Frutiger Bold" charset="0"/>
              </a:rPr>
              <a:t>Task surges</a:t>
            </a:r>
          </a:p>
          <a:p>
            <a:pPr algn="l">
              <a:lnSpc>
                <a:spcPct val="140000"/>
              </a:lnSpc>
            </a:pPr>
            <a:r>
              <a:rPr lang="en-US" sz="2000">
                <a:solidFill>
                  <a:srgbClr val="00498B"/>
                </a:solidFill>
                <a:latin typeface="B Frutiger Bold" charset="0"/>
              </a:rPr>
              <a:t>Concept development</a:t>
            </a:r>
          </a:p>
          <a:p>
            <a:pPr algn="l">
              <a:lnSpc>
                <a:spcPct val="140000"/>
              </a:lnSpc>
            </a:pPr>
            <a:r>
              <a:rPr lang="en-US" sz="2000">
                <a:solidFill>
                  <a:srgbClr val="00498B"/>
                </a:solidFill>
                <a:latin typeface="B Frutiger Bold" charset="0"/>
              </a:rPr>
              <a:t>Rewards</a:t>
            </a:r>
          </a:p>
          <a:p>
            <a:pPr algn="l">
              <a:lnSpc>
                <a:spcPct val="140000"/>
              </a:lnSpc>
            </a:pPr>
            <a:r>
              <a:rPr lang="en-US" sz="2000">
                <a:solidFill>
                  <a:srgbClr val="00498B"/>
                </a:solidFill>
                <a:latin typeface="B Frutiger Bold" charset="0"/>
              </a:rPr>
              <a:t>Data management – before/after</a:t>
            </a:r>
          </a:p>
          <a:p>
            <a:pPr algn="l">
              <a:lnSpc>
                <a:spcPct val="140000"/>
              </a:lnSpc>
            </a:pPr>
            <a:r>
              <a:rPr lang="en-US" sz="2000">
                <a:solidFill>
                  <a:srgbClr val="00498B"/>
                </a:solidFill>
                <a:latin typeface="B Frutiger Bold" charset="0"/>
              </a:rPr>
              <a:t>Key components – help, tutorials, forum</a:t>
            </a:r>
          </a:p>
          <a:p>
            <a:pPr algn="l"/>
            <a:r>
              <a:rPr lang="en-US" sz="2500">
                <a:solidFill>
                  <a:srgbClr val="000000"/>
                </a:solidFill>
                <a:latin typeface="B Frutiger Bold" charset="0"/>
              </a:rPr>
              <a:t> </a:t>
            </a:r>
          </a:p>
          <a:p>
            <a:pPr algn="l"/>
            <a:endParaRPr lang="en-US"/>
          </a:p>
        </p:txBody>
      </p:sp>
      <p:sp>
        <p:nvSpPr>
          <p:cNvPr id="18436" name="Text Box 11"/>
          <p:cNvSpPr txBox="1">
            <a:spLocks noChangeArrowheads="1"/>
          </p:cNvSpPr>
          <p:nvPr/>
        </p:nvSpPr>
        <p:spPr bwMode="auto">
          <a:xfrm>
            <a:off x="827584" y="260648"/>
            <a:ext cx="68377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3200" b="1" dirty="0" smtClean="0">
                <a:solidFill>
                  <a:schemeClr val="bg1"/>
                </a:solidFill>
                <a:latin typeface="Arial" charset="0"/>
              </a:rPr>
              <a:t>Lessons learned: BVP</a:t>
            </a:r>
          </a:p>
          <a:p>
            <a:pPr algn="l"/>
            <a:r>
              <a:rPr lang="en-US" sz="3200" b="1" dirty="0" smtClean="0">
                <a:solidFill>
                  <a:schemeClr val="bg1"/>
                </a:solidFill>
                <a:latin typeface="Arial" charset="0"/>
              </a:rPr>
              <a:t>How long volunteers hang around</a:t>
            </a:r>
            <a:endParaRPr lang="en-US" sz="3200" b="1" dirty="0">
              <a:solidFill>
                <a:schemeClr val="bg1"/>
              </a:solidFill>
              <a:latin typeface="Arial" charset="0"/>
            </a:endParaRPr>
          </a:p>
        </p:txBody>
      </p:sp>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8" y="1700213"/>
            <a:ext cx="7851775" cy="455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5" descr="AM_PPT Ins.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11"/>
          <p:cNvSpPr txBox="1">
            <a:spLocks noChangeArrowheads="1"/>
          </p:cNvSpPr>
          <p:nvPr/>
        </p:nvSpPr>
        <p:spPr bwMode="auto">
          <a:xfrm>
            <a:off x="957263" y="188913"/>
            <a:ext cx="5181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2800" b="1" dirty="0" smtClean="0">
                <a:solidFill>
                  <a:schemeClr val="bg1"/>
                </a:solidFill>
                <a:latin typeface="Arial" charset="0"/>
              </a:rPr>
              <a:t>Lessons learned:</a:t>
            </a:r>
          </a:p>
          <a:p>
            <a:pPr algn="l"/>
            <a:r>
              <a:rPr lang="en-US" sz="2800" b="1" dirty="0" smtClean="0">
                <a:solidFill>
                  <a:schemeClr val="bg1"/>
                </a:solidFill>
                <a:latin typeface="Arial" charset="0"/>
              </a:rPr>
              <a:t>Biodiversity </a:t>
            </a:r>
            <a:r>
              <a:rPr lang="en-US" sz="2800" b="1" dirty="0">
                <a:solidFill>
                  <a:schemeClr val="bg1"/>
                </a:solidFill>
                <a:latin typeface="Arial" charset="0"/>
              </a:rPr>
              <a:t>Volunteer Portal </a:t>
            </a:r>
            <a:endParaRPr lang="en-US" sz="2800" b="1" dirty="0">
              <a:latin typeface="Arial" charset="0"/>
            </a:endParaRPr>
          </a:p>
        </p:txBody>
      </p:sp>
      <p:pic>
        <p:nvPicPr>
          <p:cNvPr id="2355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68562"/>
            <a:ext cx="4399656" cy="387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TextBox 1"/>
          <p:cNvSpPr txBox="1">
            <a:spLocks noChangeArrowheads="1"/>
          </p:cNvSpPr>
          <p:nvPr/>
        </p:nvSpPr>
        <p:spPr bwMode="auto">
          <a:xfrm>
            <a:off x="4788024" y="3541874"/>
            <a:ext cx="37449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buFont typeface="Arial" charset="0"/>
              <a:buChar char="•"/>
            </a:pPr>
            <a:r>
              <a:rPr lang="en-AU" sz="1200" dirty="0" smtClean="0">
                <a:solidFill>
                  <a:srgbClr val="00498B"/>
                </a:solidFill>
                <a:latin typeface="B Frutiger Bold"/>
              </a:rPr>
              <a:t>Small </a:t>
            </a:r>
            <a:r>
              <a:rPr lang="en-AU" sz="1200" dirty="0">
                <a:solidFill>
                  <a:srgbClr val="00498B"/>
                </a:solidFill>
                <a:latin typeface="B Frutiger Bold"/>
              </a:rPr>
              <a:t>number of volunteers get very involved and become very productive. </a:t>
            </a:r>
            <a:endParaRPr lang="en-AU" sz="1200" dirty="0" smtClean="0">
              <a:solidFill>
                <a:srgbClr val="00498B"/>
              </a:solidFill>
              <a:latin typeface="B Frutiger Bold"/>
            </a:endParaRPr>
          </a:p>
          <a:p>
            <a:pPr algn="l">
              <a:buFont typeface="Arial" charset="0"/>
              <a:buChar char="•"/>
            </a:pPr>
            <a:endParaRPr lang="en-AU" sz="1200" dirty="0">
              <a:solidFill>
                <a:srgbClr val="00498B"/>
              </a:solidFill>
              <a:latin typeface="B Frutiger Bold"/>
            </a:endParaRPr>
          </a:p>
          <a:p>
            <a:pPr algn="l">
              <a:buFont typeface="Arial" charset="0"/>
              <a:buChar char="•"/>
            </a:pPr>
            <a:r>
              <a:rPr lang="en-AU" sz="1200" dirty="0" smtClean="0">
                <a:solidFill>
                  <a:srgbClr val="00498B"/>
                </a:solidFill>
                <a:latin typeface="B Frutiger Bold"/>
              </a:rPr>
              <a:t>Just </a:t>
            </a:r>
            <a:r>
              <a:rPr lang="en-AU" sz="1200" dirty="0">
                <a:solidFill>
                  <a:srgbClr val="00498B"/>
                </a:solidFill>
                <a:latin typeface="B Frutiger Bold"/>
              </a:rPr>
              <a:t>over half the volunteers who register for transcribing do less than 10 tasks and cease involvement in the first week or so</a:t>
            </a:r>
            <a:r>
              <a:rPr lang="en-AU" sz="1200" dirty="0" smtClean="0">
                <a:solidFill>
                  <a:srgbClr val="00498B"/>
                </a:solidFill>
                <a:latin typeface="B Frutiger Bold"/>
              </a:rPr>
              <a:t>.</a:t>
            </a:r>
          </a:p>
          <a:p>
            <a:pPr algn="l">
              <a:buFont typeface="Arial" charset="0"/>
              <a:buChar char="•"/>
            </a:pPr>
            <a:endParaRPr lang="en-AU" sz="1200" dirty="0">
              <a:solidFill>
                <a:srgbClr val="00498B"/>
              </a:solidFill>
              <a:latin typeface="B Frutiger Bold"/>
            </a:endParaRPr>
          </a:p>
          <a:p>
            <a:pPr algn="l">
              <a:buFont typeface="Arial" charset="0"/>
              <a:buChar char="•"/>
            </a:pPr>
            <a:r>
              <a:rPr lang="en-AU" sz="1200" dirty="0">
                <a:solidFill>
                  <a:srgbClr val="00498B"/>
                </a:solidFill>
                <a:latin typeface="B Frutiger Bold"/>
              </a:rPr>
              <a:t>The middle group of volunteers contributing between 10 and 1000 tasks  is equally as productive overall as the really dedicated ones. </a:t>
            </a:r>
          </a:p>
        </p:txBody>
      </p:sp>
      <p:graphicFrame>
        <p:nvGraphicFramePr>
          <p:cNvPr id="3" name="Table 2"/>
          <p:cNvGraphicFramePr>
            <a:graphicFrameLocks noGrp="1"/>
          </p:cNvGraphicFramePr>
          <p:nvPr>
            <p:extLst>
              <p:ext uri="{D42A27DB-BD31-4B8C-83A1-F6EECF244321}">
                <p14:modId xmlns:p14="http://schemas.microsoft.com/office/powerpoint/2010/main" val="1603550900"/>
              </p:ext>
            </p:extLst>
          </p:nvPr>
        </p:nvGraphicFramePr>
        <p:xfrm>
          <a:off x="4932040" y="1568563"/>
          <a:ext cx="3502025" cy="1873249"/>
        </p:xfrm>
        <a:graphic>
          <a:graphicData uri="http://schemas.openxmlformats.org/drawingml/2006/table">
            <a:tbl>
              <a:tblPr/>
              <a:tblGrid>
                <a:gridCol w="1176253"/>
                <a:gridCol w="1592523"/>
                <a:gridCol w="733249"/>
              </a:tblGrid>
              <a:tr h="267607">
                <a:tc>
                  <a:txBody>
                    <a:bodyPr/>
                    <a:lstStyle/>
                    <a:p>
                      <a:pPr algn="ctr" fontAlgn="b"/>
                      <a:r>
                        <a:rPr lang="en-AU" sz="1100" b="0" i="0" u="none" strike="noStrike" dirty="0">
                          <a:solidFill>
                            <a:srgbClr val="00498B"/>
                          </a:solidFill>
                          <a:effectLst/>
                          <a:latin typeface="B Frutiger Bold"/>
                        </a:rPr>
                        <a:t>No. Volunteers</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a:solidFill>
                            <a:srgbClr val="00498B"/>
                          </a:solidFill>
                          <a:effectLst/>
                          <a:latin typeface="B Frutiger Bold"/>
                        </a:rPr>
                        <a:t>No. Tasks Completed</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a:solidFill>
                            <a:srgbClr val="00498B"/>
                          </a:solidFill>
                          <a:effectLst/>
                          <a:latin typeface="B Frutiger Bold"/>
                        </a:rPr>
                        <a:t>Total </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607">
                <a:tc>
                  <a:txBody>
                    <a:bodyPr/>
                    <a:lstStyle/>
                    <a:p>
                      <a:pPr algn="ctr" fontAlgn="b"/>
                      <a:r>
                        <a:rPr lang="en-AU" sz="1100" b="0" i="0" u="none" strike="noStrike" dirty="0">
                          <a:solidFill>
                            <a:srgbClr val="00498B"/>
                          </a:solidFill>
                          <a:effectLst/>
                          <a:latin typeface="B Frutiger Bold"/>
                        </a:rPr>
                        <a:t>57</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dirty="0">
                          <a:solidFill>
                            <a:srgbClr val="00498B"/>
                          </a:solidFill>
                          <a:effectLst/>
                          <a:latin typeface="B Frutiger Bold"/>
                        </a:rPr>
                        <a:t>1</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a:solidFill>
                            <a:srgbClr val="00498B"/>
                          </a:solidFill>
                          <a:effectLst/>
                          <a:latin typeface="B Frutiger Bold"/>
                        </a:rPr>
                        <a:t>57</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607">
                <a:tc>
                  <a:txBody>
                    <a:bodyPr/>
                    <a:lstStyle/>
                    <a:p>
                      <a:pPr algn="ctr" fontAlgn="b"/>
                      <a:r>
                        <a:rPr lang="en-AU" sz="1100" b="0" i="0" u="none" strike="noStrike" dirty="0">
                          <a:solidFill>
                            <a:srgbClr val="00498B"/>
                          </a:solidFill>
                          <a:effectLst/>
                          <a:latin typeface="B Frutiger Bold"/>
                        </a:rPr>
                        <a:t>85</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dirty="0">
                          <a:solidFill>
                            <a:srgbClr val="00498B"/>
                          </a:solidFill>
                          <a:effectLst/>
                          <a:latin typeface="B Frutiger Bold"/>
                        </a:rPr>
                        <a:t>1-10</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a:solidFill>
                            <a:srgbClr val="00498B"/>
                          </a:solidFill>
                          <a:effectLst/>
                          <a:latin typeface="B Frutiger Bold"/>
                        </a:rPr>
                        <a:t>371</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607">
                <a:tc>
                  <a:txBody>
                    <a:bodyPr/>
                    <a:lstStyle/>
                    <a:p>
                      <a:pPr algn="ctr" fontAlgn="b"/>
                      <a:r>
                        <a:rPr lang="en-AU" sz="1100" b="0" i="0" u="none" strike="noStrike" dirty="0">
                          <a:solidFill>
                            <a:srgbClr val="00498B"/>
                          </a:solidFill>
                          <a:effectLst/>
                          <a:latin typeface="B Frutiger Bold"/>
                        </a:rPr>
                        <a:t>87</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dirty="0">
                          <a:solidFill>
                            <a:srgbClr val="00498B"/>
                          </a:solidFill>
                          <a:effectLst/>
                          <a:latin typeface="B Frutiger Bold"/>
                        </a:rPr>
                        <a:t>10-100</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dirty="0">
                          <a:solidFill>
                            <a:srgbClr val="00498B"/>
                          </a:solidFill>
                          <a:effectLst/>
                          <a:latin typeface="B Frutiger Bold"/>
                        </a:rPr>
                        <a:t>2994</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607">
                <a:tc>
                  <a:txBody>
                    <a:bodyPr/>
                    <a:lstStyle/>
                    <a:p>
                      <a:pPr algn="ctr" fontAlgn="b"/>
                      <a:r>
                        <a:rPr lang="en-AU" sz="1100" b="0" i="0" u="none" strike="noStrike" dirty="0">
                          <a:solidFill>
                            <a:srgbClr val="00498B"/>
                          </a:solidFill>
                          <a:effectLst/>
                          <a:latin typeface="B Frutiger Bold"/>
                        </a:rPr>
                        <a:t>36</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dirty="0">
                          <a:solidFill>
                            <a:srgbClr val="00498B"/>
                          </a:solidFill>
                          <a:effectLst/>
                          <a:latin typeface="B Frutiger Bold"/>
                        </a:rPr>
                        <a:t>100-1000</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a:solidFill>
                            <a:srgbClr val="00498B"/>
                          </a:solidFill>
                          <a:effectLst/>
                          <a:latin typeface="B Frutiger Bold"/>
                        </a:rPr>
                        <a:t>8405</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607">
                <a:tc>
                  <a:txBody>
                    <a:bodyPr/>
                    <a:lstStyle/>
                    <a:p>
                      <a:pPr algn="ctr" fontAlgn="b"/>
                      <a:r>
                        <a:rPr lang="en-AU" sz="1100" b="0" i="0" u="none" strike="noStrike">
                          <a:solidFill>
                            <a:srgbClr val="00498B"/>
                          </a:solidFill>
                          <a:effectLst/>
                          <a:latin typeface="B Frutiger Bold"/>
                        </a:rPr>
                        <a:t>2</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dirty="0">
                          <a:solidFill>
                            <a:srgbClr val="00498B"/>
                          </a:solidFill>
                          <a:effectLst/>
                          <a:latin typeface="B Frutiger Bold"/>
                        </a:rPr>
                        <a:t>1000-2000</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a:solidFill>
                            <a:srgbClr val="00498B"/>
                          </a:solidFill>
                          <a:effectLst/>
                          <a:latin typeface="B Frutiger Bold"/>
                        </a:rPr>
                        <a:t>3465</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607">
                <a:tc>
                  <a:txBody>
                    <a:bodyPr/>
                    <a:lstStyle/>
                    <a:p>
                      <a:pPr algn="ctr" fontAlgn="b"/>
                      <a:r>
                        <a:rPr lang="en-AU" sz="1100" b="0" i="0" u="none" strike="noStrike" dirty="0">
                          <a:solidFill>
                            <a:srgbClr val="00498B"/>
                          </a:solidFill>
                          <a:effectLst/>
                          <a:latin typeface="B Frutiger Bold"/>
                        </a:rPr>
                        <a:t>3</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dirty="0">
                          <a:solidFill>
                            <a:srgbClr val="00498B"/>
                          </a:solidFill>
                          <a:effectLst/>
                          <a:latin typeface="B Frutiger Bold"/>
                        </a:rPr>
                        <a:t>2000+</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AU" sz="1100" b="0" i="0" u="none" strike="noStrike" dirty="0">
                          <a:solidFill>
                            <a:srgbClr val="00498B"/>
                          </a:solidFill>
                          <a:effectLst/>
                          <a:latin typeface="B Frutiger Bold"/>
                        </a:rPr>
                        <a:t>7116</a:t>
                      </a:r>
                    </a:p>
                  </a:txBody>
                  <a:tcPr marL="9522" marR="9522"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23592"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021288"/>
            <a:ext cx="1712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7" descr="AM_PPT Ins.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1"/>
          <p:cNvSpPr txBox="1">
            <a:spLocks noChangeArrowheads="1"/>
          </p:cNvSpPr>
          <p:nvPr/>
        </p:nvSpPr>
        <p:spPr bwMode="auto">
          <a:xfrm>
            <a:off x="914400" y="260648"/>
            <a:ext cx="675394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3200" b="1" dirty="0" smtClean="0">
                <a:solidFill>
                  <a:schemeClr val="bg1"/>
                </a:solidFill>
                <a:latin typeface="Arial" charset="0"/>
              </a:rPr>
              <a:t>Lessons to be learned:</a:t>
            </a:r>
          </a:p>
          <a:p>
            <a:pPr algn="l"/>
            <a:r>
              <a:rPr lang="en-US" sz="3200" b="1" dirty="0" smtClean="0">
                <a:solidFill>
                  <a:schemeClr val="bg1"/>
                </a:solidFill>
                <a:latin typeface="Arial" charset="0"/>
              </a:rPr>
              <a:t>Biodiversity Volunteer Portal</a:t>
            </a:r>
            <a:endParaRPr lang="en-US" sz="3200" b="1" dirty="0">
              <a:latin typeface="Arial" charset="0"/>
            </a:endParaRPr>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75" y="1754088"/>
            <a:ext cx="753586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7" descr="AM_PPT Ins.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1"/>
          <p:cNvSpPr txBox="1">
            <a:spLocks noChangeArrowheads="1"/>
          </p:cNvSpPr>
          <p:nvPr/>
        </p:nvSpPr>
        <p:spPr bwMode="auto">
          <a:xfrm>
            <a:off x="914400" y="188913"/>
            <a:ext cx="518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3200" b="1" dirty="0" smtClean="0">
                <a:solidFill>
                  <a:schemeClr val="bg1"/>
                </a:solidFill>
                <a:latin typeface="Arial" charset="0"/>
              </a:rPr>
              <a:t>Lessons learned:</a:t>
            </a:r>
          </a:p>
          <a:p>
            <a:pPr algn="l"/>
            <a:r>
              <a:rPr lang="en-US" sz="3200" b="1" dirty="0" smtClean="0">
                <a:solidFill>
                  <a:schemeClr val="bg1"/>
                </a:solidFill>
                <a:latin typeface="Arial" charset="0"/>
              </a:rPr>
              <a:t>BVP – Volunteers activity</a:t>
            </a:r>
            <a:endParaRPr lang="en-US" sz="3200" b="1" dirty="0">
              <a:latin typeface="Arial" charset="0"/>
            </a:endParaRP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1530350"/>
            <a:ext cx="8589963" cy="430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764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7" descr="AM_PPT Ins.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24"/>
          <p:cNvSpPr txBox="1">
            <a:spLocks noChangeArrowheads="1"/>
          </p:cNvSpPr>
          <p:nvPr/>
        </p:nvSpPr>
        <p:spPr bwMode="auto">
          <a:xfrm>
            <a:off x="323850" y="2780928"/>
            <a:ext cx="72390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lnSpc>
                <a:spcPct val="130000"/>
              </a:lnSpc>
            </a:pPr>
            <a:r>
              <a:rPr lang="en-US" sz="2000" dirty="0" smtClean="0">
                <a:latin typeface="Arial" charset="0"/>
              </a:rPr>
              <a:t>Importance of Publicity</a:t>
            </a:r>
            <a:endParaRPr lang="en-US" sz="2000" dirty="0">
              <a:latin typeface="Arial" charset="0"/>
            </a:endParaRPr>
          </a:p>
          <a:p>
            <a:pPr algn="l">
              <a:lnSpc>
                <a:spcPct val="130000"/>
              </a:lnSpc>
            </a:pPr>
            <a:r>
              <a:rPr lang="en-US" sz="2000" dirty="0" smtClean="0">
                <a:solidFill>
                  <a:srgbClr val="00498B"/>
                </a:solidFill>
                <a:latin typeface="Arial" charset="0"/>
              </a:rPr>
              <a:t>Startup and ongoing</a:t>
            </a:r>
          </a:p>
          <a:p>
            <a:pPr marL="342900" indent="-342900" algn="l">
              <a:lnSpc>
                <a:spcPct val="130000"/>
              </a:lnSpc>
              <a:buFont typeface="Arial" pitchFamily="34" charset="0"/>
              <a:buChar char="•"/>
            </a:pPr>
            <a:r>
              <a:rPr lang="en-US" sz="2000" dirty="0" smtClean="0">
                <a:solidFill>
                  <a:srgbClr val="00498B"/>
                </a:solidFill>
                <a:latin typeface="Arial" charset="0"/>
              </a:rPr>
              <a:t>AM </a:t>
            </a:r>
            <a:r>
              <a:rPr lang="en-US" sz="2000" dirty="0">
                <a:solidFill>
                  <a:srgbClr val="00498B"/>
                </a:solidFill>
                <a:latin typeface="Arial" charset="0"/>
              </a:rPr>
              <a:t>Members and volunteers</a:t>
            </a:r>
          </a:p>
          <a:p>
            <a:pPr marL="342900" indent="-342900" algn="l">
              <a:lnSpc>
                <a:spcPct val="130000"/>
              </a:lnSpc>
              <a:buFont typeface="Arial" pitchFamily="34" charset="0"/>
              <a:buChar char="•"/>
            </a:pPr>
            <a:r>
              <a:rPr lang="en-US" sz="2000" dirty="0">
                <a:solidFill>
                  <a:srgbClr val="00498B"/>
                </a:solidFill>
                <a:latin typeface="Arial" charset="0"/>
              </a:rPr>
              <a:t>ALA Blog post</a:t>
            </a:r>
          </a:p>
          <a:p>
            <a:pPr marL="342900" indent="-342900" algn="l">
              <a:lnSpc>
                <a:spcPct val="130000"/>
              </a:lnSpc>
              <a:buFont typeface="Arial" pitchFamily="34" charset="0"/>
              <a:buChar char="•"/>
            </a:pPr>
            <a:r>
              <a:rPr lang="en-US" sz="2000" dirty="0">
                <a:solidFill>
                  <a:srgbClr val="00498B"/>
                </a:solidFill>
                <a:latin typeface="Arial" charset="0"/>
              </a:rPr>
              <a:t>Email mailing lists – entomological society</a:t>
            </a:r>
          </a:p>
          <a:p>
            <a:pPr algn="l">
              <a:lnSpc>
                <a:spcPct val="130000"/>
              </a:lnSpc>
            </a:pPr>
            <a:r>
              <a:rPr lang="en-US" sz="2000" dirty="0" smtClean="0">
                <a:solidFill>
                  <a:srgbClr val="00498B"/>
                </a:solidFill>
                <a:latin typeface="Arial" charset="0"/>
              </a:rPr>
              <a:t>Special events </a:t>
            </a:r>
          </a:p>
          <a:p>
            <a:pPr marL="342900" indent="-342900" algn="l">
              <a:lnSpc>
                <a:spcPct val="130000"/>
              </a:lnSpc>
              <a:buFont typeface="Arial" pitchFamily="34" charset="0"/>
              <a:buChar char="•"/>
            </a:pPr>
            <a:r>
              <a:rPr lang="en-US" sz="2000" dirty="0" smtClean="0">
                <a:solidFill>
                  <a:srgbClr val="00498B"/>
                </a:solidFill>
                <a:latin typeface="Arial" charset="0"/>
              </a:rPr>
              <a:t>Scott Sisters exhibition at Museum plus field notes expedition </a:t>
            </a:r>
          </a:p>
          <a:p>
            <a:pPr marL="342900" indent="-342900" algn="l">
              <a:lnSpc>
                <a:spcPct val="130000"/>
              </a:lnSpc>
              <a:buFont typeface="Arial" pitchFamily="34" charset="0"/>
              <a:buChar char="•"/>
            </a:pPr>
            <a:r>
              <a:rPr lang="en-US" sz="2000" dirty="0" smtClean="0">
                <a:solidFill>
                  <a:srgbClr val="00498B"/>
                </a:solidFill>
                <a:latin typeface="Arial" charset="0"/>
              </a:rPr>
              <a:t>Media </a:t>
            </a:r>
            <a:r>
              <a:rPr lang="en-US" sz="2000" dirty="0">
                <a:solidFill>
                  <a:srgbClr val="00498B"/>
                </a:solidFill>
                <a:latin typeface="Arial" charset="0"/>
              </a:rPr>
              <a:t>release corresponding with </a:t>
            </a:r>
            <a:r>
              <a:rPr lang="en-US" sz="2000" dirty="0" err="1">
                <a:solidFill>
                  <a:srgbClr val="00498B"/>
                </a:solidFill>
                <a:latin typeface="Arial" charset="0"/>
              </a:rPr>
              <a:t>WhaleShark</a:t>
            </a:r>
            <a:r>
              <a:rPr lang="en-US" sz="2000" dirty="0">
                <a:solidFill>
                  <a:srgbClr val="00498B"/>
                </a:solidFill>
                <a:latin typeface="Arial" charset="0"/>
              </a:rPr>
              <a:t> expeditions</a:t>
            </a:r>
            <a:endParaRPr lang="en-US" sz="2000" dirty="0">
              <a:solidFill>
                <a:srgbClr val="00498B"/>
              </a:solidFill>
              <a:latin typeface="Frutiger LT Std 55 Roman" charset="0"/>
            </a:endParaRPr>
          </a:p>
          <a:p>
            <a:pPr algn="l"/>
            <a:r>
              <a:rPr lang="en-US" sz="2000" dirty="0">
                <a:solidFill>
                  <a:srgbClr val="000000"/>
                </a:solidFill>
                <a:latin typeface="Frutiger LT Std 55 Roman" charset="0"/>
              </a:rPr>
              <a:t> </a:t>
            </a:r>
          </a:p>
          <a:p>
            <a:pPr algn="l"/>
            <a:endParaRPr lang="en-US" sz="2000" dirty="0">
              <a:latin typeface="Frutiger LT Std 55 Roman" charset="0"/>
            </a:endParaRPr>
          </a:p>
        </p:txBody>
      </p:sp>
      <p:sp>
        <p:nvSpPr>
          <p:cNvPr id="13316" name="Text Box 31"/>
          <p:cNvSpPr txBox="1">
            <a:spLocks noChangeArrowheads="1"/>
          </p:cNvSpPr>
          <p:nvPr/>
        </p:nvSpPr>
        <p:spPr bwMode="auto">
          <a:xfrm>
            <a:off x="914400" y="188640"/>
            <a:ext cx="68262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3200" b="1" dirty="0" smtClean="0">
                <a:solidFill>
                  <a:schemeClr val="bg1"/>
                </a:solidFill>
                <a:latin typeface="Arial" charset="0"/>
              </a:rPr>
              <a:t>Lessons learned:</a:t>
            </a:r>
          </a:p>
          <a:p>
            <a:pPr algn="l"/>
            <a:r>
              <a:rPr lang="en-US" sz="3200" b="1" dirty="0" smtClean="0">
                <a:solidFill>
                  <a:schemeClr val="bg1"/>
                </a:solidFill>
                <a:latin typeface="Arial" charset="0"/>
              </a:rPr>
              <a:t>Biodiversity </a:t>
            </a:r>
            <a:r>
              <a:rPr lang="en-US" sz="3200" b="1" dirty="0">
                <a:solidFill>
                  <a:schemeClr val="bg1"/>
                </a:solidFill>
                <a:latin typeface="Arial" charset="0"/>
              </a:rPr>
              <a:t>Volunteer Portal</a:t>
            </a:r>
            <a:endParaRPr lang="en-US" sz="3200" b="1" dirty="0">
              <a:latin typeface="Arial" charset="0"/>
            </a:endParaRPr>
          </a:p>
        </p:txBody>
      </p:sp>
      <p:pic>
        <p:nvPicPr>
          <p:cNvPr id="133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700213"/>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7" descr="AM_PPT Ins.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24"/>
          <p:cNvSpPr txBox="1">
            <a:spLocks noChangeArrowheads="1"/>
          </p:cNvSpPr>
          <p:nvPr/>
        </p:nvSpPr>
        <p:spPr bwMode="auto">
          <a:xfrm>
            <a:off x="1403648" y="1556792"/>
            <a:ext cx="72390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lnSpc>
                <a:spcPct val="130000"/>
              </a:lnSpc>
            </a:pPr>
            <a:r>
              <a:rPr lang="en-US" sz="2000" dirty="0" smtClean="0">
                <a:latin typeface="Arial" charset="0"/>
              </a:rPr>
              <a:t>Productivity enhancement</a:t>
            </a:r>
            <a:endParaRPr lang="en-US" sz="2000" dirty="0">
              <a:latin typeface="Arial" charset="0"/>
            </a:endParaRPr>
          </a:p>
          <a:p>
            <a:pPr algn="l">
              <a:lnSpc>
                <a:spcPct val="130000"/>
              </a:lnSpc>
            </a:pPr>
            <a:r>
              <a:rPr lang="en-US" sz="2000" dirty="0" smtClean="0">
                <a:solidFill>
                  <a:srgbClr val="00498B"/>
                </a:solidFill>
                <a:latin typeface="Arial" charset="0"/>
              </a:rPr>
              <a:t>The power of a challenge</a:t>
            </a:r>
          </a:p>
          <a:p>
            <a:pPr algn="l">
              <a:lnSpc>
                <a:spcPct val="130000"/>
              </a:lnSpc>
            </a:pPr>
            <a:r>
              <a:rPr lang="en-US" sz="2000" dirty="0" smtClean="0">
                <a:solidFill>
                  <a:srgbClr val="00498B"/>
                </a:solidFill>
                <a:latin typeface="Arial" charset="0"/>
              </a:rPr>
              <a:t>Four </a:t>
            </a:r>
            <a:r>
              <a:rPr lang="en-US" sz="2000" dirty="0" err="1" smtClean="0">
                <a:solidFill>
                  <a:srgbClr val="00498B"/>
                </a:solidFill>
                <a:latin typeface="Arial" charset="0"/>
              </a:rPr>
              <a:t>WhaleShark</a:t>
            </a:r>
            <a:r>
              <a:rPr lang="en-US" sz="2000" dirty="0" smtClean="0">
                <a:solidFill>
                  <a:srgbClr val="00498B"/>
                </a:solidFill>
                <a:latin typeface="Arial" charset="0"/>
              </a:rPr>
              <a:t> expeditions – total of 2658 tasks</a:t>
            </a:r>
            <a:endParaRPr lang="en-US" sz="2000" dirty="0">
              <a:solidFill>
                <a:srgbClr val="00498B"/>
              </a:solidFill>
              <a:latin typeface="Frutiger LT Std 55 Roman" charset="0"/>
            </a:endParaRPr>
          </a:p>
          <a:p>
            <a:pPr algn="l"/>
            <a:r>
              <a:rPr lang="en-US" sz="2000" dirty="0" err="1" smtClean="0">
                <a:solidFill>
                  <a:srgbClr val="00498B"/>
                </a:solidFill>
                <a:latin typeface="Frutiger LT Std 55 Roman" charset="0"/>
              </a:rPr>
              <a:t>Exp</a:t>
            </a:r>
            <a:r>
              <a:rPr lang="en-US" sz="2000" dirty="0" smtClean="0">
                <a:solidFill>
                  <a:srgbClr val="00498B"/>
                </a:solidFill>
                <a:latin typeface="Frutiger LT Std 55 Roman" charset="0"/>
              </a:rPr>
              <a:t> 1 550 records 55 </a:t>
            </a:r>
            <a:r>
              <a:rPr lang="en-US" sz="2000" dirty="0" err="1" smtClean="0">
                <a:solidFill>
                  <a:srgbClr val="00498B"/>
                </a:solidFill>
                <a:latin typeface="Frutiger LT Std 55 Roman" charset="0"/>
              </a:rPr>
              <a:t>vol</a:t>
            </a:r>
            <a:endParaRPr lang="en-US" sz="2000" dirty="0" smtClean="0">
              <a:solidFill>
                <a:srgbClr val="00498B"/>
              </a:solidFill>
              <a:latin typeface="Frutiger LT Std 55 Roman" charset="0"/>
            </a:endParaRPr>
          </a:p>
          <a:p>
            <a:pPr algn="l"/>
            <a:r>
              <a:rPr lang="en-US" sz="2000" dirty="0" err="1" smtClean="0">
                <a:solidFill>
                  <a:srgbClr val="00498B"/>
                </a:solidFill>
                <a:latin typeface="Frutiger LT Std 55 Roman" charset="0"/>
              </a:rPr>
              <a:t>Exp</a:t>
            </a:r>
            <a:r>
              <a:rPr lang="en-US" sz="2000" dirty="0" smtClean="0">
                <a:solidFill>
                  <a:srgbClr val="00498B"/>
                </a:solidFill>
                <a:latin typeface="Frutiger LT Std 55 Roman" charset="0"/>
              </a:rPr>
              <a:t> 2 572 records 19 </a:t>
            </a:r>
            <a:r>
              <a:rPr lang="en-US" sz="2000" dirty="0" err="1" smtClean="0">
                <a:solidFill>
                  <a:srgbClr val="00498B"/>
                </a:solidFill>
                <a:latin typeface="Frutiger LT Std 55 Roman" charset="0"/>
              </a:rPr>
              <a:t>vol</a:t>
            </a:r>
            <a:endParaRPr lang="en-US" sz="2000" dirty="0" smtClean="0">
              <a:solidFill>
                <a:srgbClr val="00498B"/>
              </a:solidFill>
              <a:latin typeface="Frutiger LT Std 55 Roman" charset="0"/>
            </a:endParaRPr>
          </a:p>
          <a:p>
            <a:pPr algn="l"/>
            <a:r>
              <a:rPr lang="en-US" sz="2000" dirty="0" err="1" smtClean="0">
                <a:solidFill>
                  <a:srgbClr val="00498B"/>
                </a:solidFill>
                <a:latin typeface="Frutiger LT Std 55 Roman" charset="0"/>
              </a:rPr>
              <a:t>Exp</a:t>
            </a:r>
            <a:r>
              <a:rPr lang="en-US" sz="2000" dirty="0" smtClean="0">
                <a:solidFill>
                  <a:srgbClr val="00498B"/>
                </a:solidFill>
                <a:latin typeface="Frutiger LT Std 55 Roman" charset="0"/>
              </a:rPr>
              <a:t> 3 750 records 25 </a:t>
            </a:r>
            <a:r>
              <a:rPr lang="en-US" sz="2000" dirty="0" err="1" smtClean="0">
                <a:solidFill>
                  <a:srgbClr val="00498B"/>
                </a:solidFill>
                <a:latin typeface="Frutiger LT Std 55 Roman" charset="0"/>
              </a:rPr>
              <a:t>vol</a:t>
            </a:r>
            <a:endParaRPr lang="en-US" sz="2000" dirty="0" smtClean="0">
              <a:solidFill>
                <a:srgbClr val="00498B"/>
              </a:solidFill>
              <a:latin typeface="Frutiger LT Std 55 Roman" charset="0"/>
            </a:endParaRPr>
          </a:p>
          <a:p>
            <a:pPr algn="l"/>
            <a:r>
              <a:rPr lang="en-US" sz="2000" dirty="0" err="1" smtClean="0">
                <a:solidFill>
                  <a:srgbClr val="00498B"/>
                </a:solidFill>
                <a:latin typeface="Frutiger LT Std 55 Roman" charset="0"/>
              </a:rPr>
              <a:t>Exp</a:t>
            </a:r>
            <a:r>
              <a:rPr lang="en-US" sz="2000" dirty="0" smtClean="0">
                <a:solidFill>
                  <a:srgbClr val="00498B"/>
                </a:solidFill>
                <a:latin typeface="Frutiger LT Std 55 Roman" charset="0"/>
              </a:rPr>
              <a:t> 4 786 records 25 </a:t>
            </a:r>
            <a:r>
              <a:rPr lang="en-US" sz="2000" dirty="0" err="1" smtClean="0">
                <a:solidFill>
                  <a:srgbClr val="00498B"/>
                </a:solidFill>
                <a:latin typeface="Frutiger LT Std 55 Roman" charset="0"/>
              </a:rPr>
              <a:t>vol</a:t>
            </a:r>
            <a:endParaRPr lang="en-US" sz="2000" dirty="0" smtClean="0">
              <a:solidFill>
                <a:srgbClr val="00498B"/>
              </a:solidFill>
              <a:latin typeface="Frutiger LT Std 55 Roman" charset="0"/>
            </a:endParaRPr>
          </a:p>
          <a:p>
            <a:pPr algn="l"/>
            <a:endParaRPr lang="en-US" sz="2000" dirty="0" smtClean="0">
              <a:solidFill>
                <a:srgbClr val="00498B"/>
              </a:solidFill>
              <a:latin typeface="Frutiger LT Std 55 Roman" charset="0"/>
            </a:endParaRPr>
          </a:p>
          <a:p>
            <a:pPr algn="l"/>
            <a:r>
              <a:rPr lang="en-US" sz="2000" dirty="0" smtClean="0">
                <a:solidFill>
                  <a:srgbClr val="00498B"/>
                </a:solidFill>
                <a:latin typeface="Frutiger LT Std 55 Roman" charset="0"/>
              </a:rPr>
              <a:t>27 days 2058 records done – average of 76 a day</a:t>
            </a:r>
          </a:p>
          <a:p>
            <a:pPr algn="l"/>
            <a:r>
              <a:rPr lang="en-US" sz="2000" dirty="0" smtClean="0">
                <a:solidFill>
                  <a:srgbClr val="00498B"/>
                </a:solidFill>
                <a:latin typeface="Frutiger LT Std 55 Roman" charset="0"/>
              </a:rPr>
              <a:t>Challenge issued : to finish within 10 days </a:t>
            </a:r>
          </a:p>
          <a:p>
            <a:pPr algn="l"/>
            <a:r>
              <a:rPr lang="en-US" sz="2000" dirty="0" smtClean="0">
                <a:solidFill>
                  <a:srgbClr val="00498B"/>
                </a:solidFill>
                <a:latin typeface="Frutiger LT Std 55 Roman" charset="0"/>
              </a:rPr>
              <a:t>All remaining 600 tasks completed within 2 days – average 300 per day</a:t>
            </a:r>
          </a:p>
          <a:p>
            <a:pPr algn="l"/>
            <a:endParaRPr lang="en-US" sz="2000" dirty="0" smtClean="0">
              <a:solidFill>
                <a:srgbClr val="00498B"/>
              </a:solidFill>
              <a:latin typeface="Frutiger LT Std 55 Roman" charset="0"/>
            </a:endParaRPr>
          </a:p>
          <a:p>
            <a:pPr algn="l"/>
            <a:r>
              <a:rPr lang="en-US" sz="2000" dirty="0" smtClean="0">
                <a:solidFill>
                  <a:srgbClr val="00498B"/>
                </a:solidFill>
                <a:latin typeface="Frutiger LT Std 55 Roman" charset="0"/>
              </a:rPr>
              <a:t>Acceleration of 400%</a:t>
            </a:r>
          </a:p>
          <a:p>
            <a:pPr algn="l"/>
            <a:endParaRPr lang="en-US" sz="2000" dirty="0">
              <a:solidFill>
                <a:srgbClr val="00498B"/>
              </a:solidFill>
              <a:latin typeface="Frutiger LT Std 55 Roman" charset="0"/>
            </a:endParaRPr>
          </a:p>
        </p:txBody>
      </p:sp>
      <p:sp>
        <p:nvSpPr>
          <p:cNvPr id="13316" name="Text Box 31"/>
          <p:cNvSpPr txBox="1">
            <a:spLocks noChangeArrowheads="1"/>
          </p:cNvSpPr>
          <p:nvPr/>
        </p:nvSpPr>
        <p:spPr bwMode="auto">
          <a:xfrm>
            <a:off x="914400" y="188640"/>
            <a:ext cx="68262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3200" b="1" dirty="0" smtClean="0">
                <a:solidFill>
                  <a:schemeClr val="bg1"/>
                </a:solidFill>
                <a:latin typeface="Arial" charset="0"/>
              </a:rPr>
              <a:t>Lessons learned:</a:t>
            </a:r>
          </a:p>
          <a:p>
            <a:pPr algn="l"/>
            <a:r>
              <a:rPr lang="en-US" sz="3200" b="1" dirty="0" smtClean="0">
                <a:solidFill>
                  <a:schemeClr val="bg1"/>
                </a:solidFill>
                <a:latin typeface="Arial" charset="0"/>
              </a:rPr>
              <a:t>Biodiversity </a:t>
            </a:r>
            <a:r>
              <a:rPr lang="en-US" sz="3200" b="1" dirty="0">
                <a:solidFill>
                  <a:schemeClr val="bg1"/>
                </a:solidFill>
                <a:latin typeface="Arial" charset="0"/>
              </a:rPr>
              <a:t>Volunteer Portal</a:t>
            </a:r>
            <a:endParaRPr lang="en-US" sz="3200" b="1" dirty="0">
              <a:latin typeface="Arial" charset="0"/>
            </a:endParaRP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093296"/>
            <a:ext cx="1712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561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5" descr="AM_PPT Ins.jpg                                                 001CA4E7Design 3                       BCB53D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11"/>
          <p:cNvSpPr txBox="1">
            <a:spLocks noChangeArrowheads="1"/>
          </p:cNvSpPr>
          <p:nvPr/>
        </p:nvSpPr>
        <p:spPr bwMode="auto">
          <a:xfrm>
            <a:off x="914400" y="260648"/>
            <a:ext cx="68262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3200" b="1" dirty="0" smtClean="0">
                <a:solidFill>
                  <a:schemeClr val="bg1"/>
                </a:solidFill>
                <a:latin typeface="Arial" charset="0"/>
              </a:rPr>
              <a:t>Lessons learned :</a:t>
            </a:r>
          </a:p>
          <a:p>
            <a:pPr algn="l"/>
            <a:r>
              <a:rPr lang="en-US" sz="3200" b="1" dirty="0" smtClean="0">
                <a:solidFill>
                  <a:schemeClr val="bg1"/>
                </a:solidFill>
                <a:latin typeface="Arial" charset="0"/>
              </a:rPr>
              <a:t>BVP - Volunteers </a:t>
            </a:r>
            <a:endParaRPr lang="en-US" sz="3200" b="1" dirty="0">
              <a:latin typeface="Arial" charset="0"/>
            </a:endParaRPr>
          </a:p>
        </p:txBody>
      </p:sp>
      <p:sp>
        <p:nvSpPr>
          <p:cNvPr id="8196" name="Rectangle 1"/>
          <p:cNvSpPr>
            <a:spLocks noChangeArrowheads="1"/>
          </p:cNvSpPr>
          <p:nvPr/>
        </p:nvSpPr>
        <p:spPr bwMode="auto">
          <a:xfrm>
            <a:off x="1042988" y="1713465"/>
            <a:ext cx="7057404" cy="487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40000"/>
              </a:lnSpc>
            </a:pPr>
            <a:r>
              <a:rPr lang="en-US" sz="1400" b="1" dirty="0" smtClean="0">
                <a:solidFill>
                  <a:srgbClr val="00498B"/>
                </a:solidFill>
                <a:latin typeface="B Frutiger Bold" charset="0"/>
              </a:rPr>
              <a:t>Lesson learned</a:t>
            </a:r>
            <a:r>
              <a:rPr lang="en-US" sz="1400" dirty="0" smtClean="0">
                <a:solidFill>
                  <a:srgbClr val="00498B"/>
                </a:solidFill>
                <a:latin typeface="B Frutiger Bold" charset="0"/>
              </a:rPr>
              <a:t>:</a:t>
            </a:r>
          </a:p>
          <a:p>
            <a:pPr algn="l">
              <a:lnSpc>
                <a:spcPct val="140000"/>
              </a:lnSpc>
            </a:pPr>
            <a:r>
              <a:rPr lang="en-US" sz="1400" dirty="0" smtClean="0">
                <a:solidFill>
                  <a:srgbClr val="00498B"/>
                </a:solidFill>
                <a:latin typeface="B Frutiger Bold" charset="0"/>
              </a:rPr>
              <a:t>The importance of interaction and sense of community cannot be underestimated:</a:t>
            </a:r>
          </a:p>
          <a:p>
            <a:pPr marL="285750" indent="-285750" algn="l">
              <a:lnSpc>
                <a:spcPct val="140000"/>
              </a:lnSpc>
              <a:buFont typeface="Arial" pitchFamily="34" charset="0"/>
              <a:buChar char="•"/>
            </a:pPr>
            <a:r>
              <a:rPr lang="en-US" sz="1400" dirty="0" smtClean="0">
                <a:solidFill>
                  <a:srgbClr val="00498B"/>
                </a:solidFill>
                <a:latin typeface="B Frutiger Bold" charset="0"/>
              </a:rPr>
              <a:t>As the project has progressed a small number of volunteers have become very active, with regular email contact </a:t>
            </a:r>
          </a:p>
          <a:p>
            <a:pPr marL="742950" lvl="1" indent="-285750" algn="l">
              <a:lnSpc>
                <a:spcPct val="140000"/>
              </a:lnSpc>
              <a:buFont typeface="Arial" pitchFamily="34" charset="0"/>
              <a:buChar char="•"/>
            </a:pPr>
            <a:r>
              <a:rPr lang="en-US" sz="1400" dirty="0">
                <a:solidFill>
                  <a:srgbClr val="00498B"/>
                </a:solidFill>
                <a:latin typeface="B Frutiger Bold" charset="0"/>
              </a:rPr>
              <a:t>h</a:t>
            </a:r>
            <a:r>
              <a:rPr lang="en-US" sz="1400" dirty="0" smtClean="0">
                <a:solidFill>
                  <a:srgbClr val="00498B"/>
                </a:solidFill>
                <a:latin typeface="B Frutiger Bold" charset="0"/>
              </a:rPr>
              <a:t>elping with design of new templates and GUI improvements</a:t>
            </a:r>
          </a:p>
          <a:p>
            <a:pPr marL="742950" lvl="1" indent="-285750" algn="l">
              <a:lnSpc>
                <a:spcPct val="140000"/>
              </a:lnSpc>
              <a:buFont typeface="Arial" pitchFamily="34" charset="0"/>
              <a:buChar char="•"/>
            </a:pPr>
            <a:r>
              <a:rPr lang="en-US" sz="1400" dirty="0">
                <a:solidFill>
                  <a:srgbClr val="00498B"/>
                </a:solidFill>
                <a:latin typeface="B Frutiger Bold" charset="0"/>
              </a:rPr>
              <a:t>h</a:t>
            </a:r>
            <a:r>
              <a:rPr lang="en-US" sz="1400" dirty="0" smtClean="0">
                <a:solidFill>
                  <a:srgbClr val="00498B"/>
                </a:solidFill>
                <a:latin typeface="B Frutiger Bold" charset="0"/>
              </a:rPr>
              <a:t>elping with testing new functionality</a:t>
            </a:r>
          </a:p>
          <a:p>
            <a:pPr marL="742950" lvl="1" indent="-285750" algn="l">
              <a:lnSpc>
                <a:spcPct val="140000"/>
              </a:lnSpc>
              <a:buFont typeface="Arial" pitchFamily="34" charset="0"/>
              <a:buChar char="•"/>
            </a:pPr>
            <a:r>
              <a:rPr lang="en-US" sz="1400" dirty="0">
                <a:solidFill>
                  <a:srgbClr val="00498B"/>
                </a:solidFill>
                <a:latin typeface="B Frutiger Bold" charset="0"/>
              </a:rPr>
              <a:t>v</a:t>
            </a:r>
            <a:r>
              <a:rPr lang="en-US" sz="1400" dirty="0" smtClean="0">
                <a:solidFill>
                  <a:srgbClr val="00498B"/>
                </a:solidFill>
                <a:latin typeface="B Frutiger Bold" charset="0"/>
              </a:rPr>
              <a:t>alidating </a:t>
            </a:r>
          </a:p>
          <a:p>
            <a:pPr marL="285750" indent="-285750" algn="l">
              <a:lnSpc>
                <a:spcPct val="140000"/>
              </a:lnSpc>
              <a:buFont typeface="Arial" pitchFamily="34" charset="0"/>
              <a:buChar char="•"/>
            </a:pPr>
            <a:r>
              <a:rPr lang="en-US" sz="1400" dirty="0" smtClean="0">
                <a:solidFill>
                  <a:srgbClr val="00498B"/>
                </a:solidFill>
                <a:latin typeface="B Frutiger Bold" charset="0"/>
              </a:rPr>
              <a:t>Some v</a:t>
            </a:r>
            <a:r>
              <a:rPr lang="en-US" sz="1400" dirty="0" smtClean="0">
                <a:solidFill>
                  <a:srgbClr val="00498B"/>
                </a:solidFill>
                <a:latin typeface="B Frutiger Bold" charset="0"/>
              </a:rPr>
              <a:t>olunteers crossover between onsite and online volunteers – originally thought they would be totally </a:t>
            </a:r>
            <a:r>
              <a:rPr lang="en-US" sz="1400" dirty="0" err="1" smtClean="0">
                <a:solidFill>
                  <a:srgbClr val="00498B"/>
                </a:solidFill>
                <a:latin typeface="B Frutiger Bold" charset="0"/>
              </a:rPr>
              <a:t>separate.Eg</a:t>
            </a:r>
            <a:r>
              <a:rPr lang="en-US" sz="1400" dirty="0" smtClean="0">
                <a:solidFill>
                  <a:srgbClr val="00498B"/>
                </a:solidFill>
                <a:latin typeface="B Frutiger Bold" charset="0"/>
              </a:rPr>
              <a:t> Jim Richardson starting out as an onsite volunteer , becoming very involved now comes in as an onsite volunteer and provides a lot of feedback , and also validates.</a:t>
            </a:r>
          </a:p>
          <a:p>
            <a:pPr algn="l">
              <a:lnSpc>
                <a:spcPct val="140000"/>
              </a:lnSpc>
            </a:pPr>
            <a:r>
              <a:rPr lang="en-US" sz="1400" dirty="0" smtClean="0">
                <a:solidFill>
                  <a:srgbClr val="00498B"/>
                </a:solidFill>
                <a:latin typeface="B Frutiger Bold" charset="0"/>
              </a:rPr>
              <a:t> </a:t>
            </a:r>
          </a:p>
          <a:p>
            <a:pPr algn="l">
              <a:lnSpc>
                <a:spcPct val="140000"/>
              </a:lnSpc>
            </a:pPr>
            <a:r>
              <a:rPr lang="en-US" sz="1400" dirty="0" smtClean="0">
                <a:solidFill>
                  <a:srgbClr val="00498B"/>
                </a:solidFill>
                <a:latin typeface="B Frutiger Bold" charset="0"/>
              </a:rPr>
              <a:t>We need to do more to encourage this sense of community – a forum is essential and long overdue.</a:t>
            </a:r>
            <a:endParaRPr lang="en-US" sz="1400" dirty="0" smtClean="0">
              <a:solidFill>
                <a:srgbClr val="00498B"/>
              </a:solidFill>
              <a:latin typeface="B Frutiger Bold" charset="0"/>
            </a:endParaRPr>
          </a:p>
          <a:p>
            <a:pPr algn="l">
              <a:lnSpc>
                <a:spcPct val="140000"/>
              </a:lnSpc>
            </a:pPr>
            <a:endParaRPr lang="en-US" sz="1400" dirty="0">
              <a:solidFill>
                <a:srgbClr val="00498B"/>
              </a:solidFill>
              <a:latin typeface="B Frutiger Bold" charset="0"/>
            </a:endParaRPr>
          </a:p>
          <a:p>
            <a:pPr algn="l">
              <a:lnSpc>
                <a:spcPct val="140000"/>
              </a:lnSpc>
            </a:pPr>
            <a:endParaRPr lang="en-US" sz="1200" dirty="0">
              <a:solidFill>
                <a:srgbClr val="00498B"/>
              </a:solidFill>
              <a:latin typeface="B Frutiger Bold" charset="0"/>
            </a:endParaRPr>
          </a:p>
        </p:txBody>
      </p:sp>
      <p:pic>
        <p:nvPicPr>
          <p:cNvPr id="501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31" y="6093296"/>
            <a:ext cx="1712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828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5" descr="AM_PPT Ins.jpg                                                 001CA4E7Design 3                       BCB53D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11"/>
          <p:cNvSpPr txBox="1">
            <a:spLocks noChangeArrowheads="1"/>
          </p:cNvSpPr>
          <p:nvPr/>
        </p:nvSpPr>
        <p:spPr bwMode="auto">
          <a:xfrm>
            <a:off x="914400" y="260648"/>
            <a:ext cx="68262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3200" b="1" dirty="0" smtClean="0">
                <a:solidFill>
                  <a:schemeClr val="bg1"/>
                </a:solidFill>
                <a:latin typeface="Arial" charset="0"/>
              </a:rPr>
              <a:t>Lessons learned :</a:t>
            </a:r>
          </a:p>
          <a:p>
            <a:pPr algn="l"/>
            <a:r>
              <a:rPr lang="en-US" sz="3200" b="1" dirty="0" smtClean="0">
                <a:solidFill>
                  <a:schemeClr val="bg1"/>
                </a:solidFill>
                <a:latin typeface="Arial" charset="0"/>
              </a:rPr>
              <a:t>BVP - Volunteers </a:t>
            </a:r>
            <a:endParaRPr lang="en-US" sz="3200" b="1" dirty="0">
              <a:latin typeface="Arial" charset="0"/>
            </a:endParaRPr>
          </a:p>
        </p:txBody>
      </p:sp>
      <p:sp>
        <p:nvSpPr>
          <p:cNvPr id="8196" name="Rectangle 1"/>
          <p:cNvSpPr>
            <a:spLocks noChangeArrowheads="1"/>
          </p:cNvSpPr>
          <p:nvPr/>
        </p:nvSpPr>
        <p:spPr bwMode="auto">
          <a:xfrm>
            <a:off x="1042988" y="1713465"/>
            <a:ext cx="7057404" cy="33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40000"/>
              </a:lnSpc>
            </a:pPr>
            <a:r>
              <a:rPr lang="en-US" sz="1400" dirty="0" smtClean="0">
                <a:solidFill>
                  <a:srgbClr val="00498B"/>
                </a:solidFill>
                <a:latin typeface="B Frutiger Bold" charset="0"/>
              </a:rPr>
              <a:t>Lessons learned:</a:t>
            </a:r>
          </a:p>
          <a:p>
            <a:pPr algn="l">
              <a:lnSpc>
                <a:spcPct val="140000"/>
              </a:lnSpc>
            </a:pPr>
            <a:r>
              <a:rPr lang="en-US" sz="1400" dirty="0" smtClean="0">
                <a:solidFill>
                  <a:srgbClr val="00498B"/>
                </a:solidFill>
                <a:latin typeface="B Frutiger Bold" charset="0"/>
              </a:rPr>
              <a:t>Volunteers don’t </a:t>
            </a:r>
            <a:r>
              <a:rPr lang="en-US" sz="1400" dirty="0">
                <a:solidFill>
                  <a:srgbClr val="00498B"/>
                </a:solidFill>
                <a:latin typeface="B Frutiger Bold" charset="0"/>
              </a:rPr>
              <a:t>tolerate errors or bugs for very long particularly if </a:t>
            </a:r>
            <a:r>
              <a:rPr lang="en-US" sz="1400" dirty="0" smtClean="0">
                <a:solidFill>
                  <a:srgbClr val="00498B"/>
                </a:solidFill>
                <a:latin typeface="B Frutiger Bold" charset="0"/>
              </a:rPr>
              <a:t>their </a:t>
            </a:r>
            <a:r>
              <a:rPr lang="en-US" sz="1400" dirty="0">
                <a:solidFill>
                  <a:srgbClr val="00498B"/>
                </a:solidFill>
                <a:latin typeface="B Frutiger Bold" charset="0"/>
              </a:rPr>
              <a:t>hard work is lost because of them – </a:t>
            </a:r>
            <a:r>
              <a:rPr lang="en-US" sz="1400" dirty="0" err="1">
                <a:solidFill>
                  <a:srgbClr val="00498B"/>
                </a:solidFill>
                <a:latin typeface="B Frutiger Bold" charset="0"/>
              </a:rPr>
              <a:t>eg</a:t>
            </a:r>
            <a:r>
              <a:rPr lang="en-US" sz="1400" dirty="0">
                <a:solidFill>
                  <a:srgbClr val="00498B"/>
                </a:solidFill>
                <a:latin typeface="B Frutiger Bold" charset="0"/>
              </a:rPr>
              <a:t> the field notes simultaneous task transcription where two people were transcribing the same task and one lost all of their text. Also time out bug that saw people lose all their field note text. </a:t>
            </a:r>
            <a:endParaRPr lang="en-US" sz="1400" dirty="0" smtClean="0">
              <a:solidFill>
                <a:srgbClr val="00498B"/>
              </a:solidFill>
              <a:latin typeface="B Frutiger Bold" charset="0"/>
            </a:endParaRPr>
          </a:p>
          <a:p>
            <a:pPr algn="l">
              <a:lnSpc>
                <a:spcPct val="140000"/>
              </a:lnSpc>
            </a:pPr>
            <a:endParaRPr lang="en-US" sz="1400" dirty="0" smtClean="0">
              <a:solidFill>
                <a:srgbClr val="00498B"/>
              </a:solidFill>
              <a:latin typeface="B Frutiger Bold" charset="0"/>
            </a:endParaRPr>
          </a:p>
          <a:p>
            <a:pPr algn="l">
              <a:lnSpc>
                <a:spcPct val="140000"/>
              </a:lnSpc>
            </a:pPr>
            <a:r>
              <a:rPr lang="en-US" sz="1400" dirty="0" smtClean="0">
                <a:solidFill>
                  <a:srgbClr val="00498B"/>
                </a:solidFill>
                <a:latin typeface="B Frutiger Bold" charset="0"/>
              </a:rPr>
              <a:t>Solution: very important to respond to emails and fix bugs as a matter of urgency to ensure volunteers do not become disenchanted. </a:t>
            </a:r>
          </a:p>
          <a:p>
            <a:pPr algn="l">
              <a:lnSpc>
                <a:spcPct val="140000"/>
              </a:lnSpc>
            </a:pPr>
            <a:endParaRPr lang="en-US" sz="1400" dirty="0" smtClean="0">
              <a:solidFill>
                <a:srgbClr val="00498B"/>
              </a:solidFill>
              <a:latin typeface="B Frutiger Bold" charset="0"/>
            </a:endParaRPr>
          </a:p>
          <a:p>
            <a:pPr algn="l">
              <a:lnSpc>
                <a:spcPct val="140000"/>
              </a:lnSpc>
            </a:pPr>
            <a:endParaRPr lang="en-US" sz="1400" dirty="0">
              <a:solidFill>
                <a:srgbClr val="00498B"/>
              </a:solidFill>
              <a:latin typeface="B Frutiger Bold" charset="0"/>
            </a:endParaRPr>
          </a:p>
          <a:p>
            <a:pPr algn="l">
              <a:lnSpc>
                <a:spcPct val="140000"/>
              </a:lnSpc>
            </a:pPr>
            <a:endParaRPr lang="en-US" sz="1200" dirty="0">
              <a:solidFill>
                <a:srgbClr val="00498B"/>
              </a:solidFill>
              <a:latin typeface="B Frutiger Bold" charset="0"/>
            </a:endParaRPr>
          </a:p>
        </p:txBody>
      </p:sp>
      <p:pic>
        <p:nvPicPr>
          <p:cNvPr id="512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31" y="6021288"/>
            <a:ext cx="1712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815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7" descr="AM_PPT Ins.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1"/>
          <p:cNvSpPr txBox="1">
            <a:spLocks noChangeArrowheads="1"/>
          </p:cNvSpPr>
          <p:nvPr/>
        </p:nvSpPr>
        <p:spPr bwMode="auto">
          <a:xfrm>
            <a:off x="914400" y="188913"/>
            <a:ext cx="5181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3200" b="1" dirty="0">
                <a:solidFill>
                  <a:schemeClr val="bg1"/>
                </a:solidFill>
                <a:latin typeface="Arial" charset="0"/>
              </a:rPr>
              <a:t>Number of Transcribers per Expedition</a:t>
            </a:r>
            <a:endParaRPr lang="en-US" sz="3200" b="1" dirty="0">
              <a:latin typeface="Arial" charset="0"/>
            </a:endParaRPr>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83" y="6093296"/>
            <a:ext cx="1712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5" descr="AM_PPT Ins.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11"/>
          <p:cNvSpPr txBox="1">
            <a:spLocks noChangeArrowheads="1"/>
          </p:cNvSpPr>
          <p:nvPr/>
        </p:nvSpPr>
        <p:spPr bwMode="auto">
          <a:xfrm>
            <a:off x="914400" y="260648"/>
            <a:ext cx="68262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ctr"/>
            <a:r>
              <a:rPr lang="en-US" sz="3200" b="1" dirty="0" smtClean="0">
                <a:solidFill>
                  <a:schemeClr val="bg1"/>
                </a:solidFill>
                <a:latin typeface="Arial" charset="0"/>
              </a:rPr>
              <a:t>Lessons learned: BVP</a:t>
            </a:r>
          </a:p>
          <a:p>
            <a:pPr algn="ctr"/>
            <a:r>
              <a:rPr lang="en-US" sz="3200" b="1" dirty="0" smtClean="0">
                <a:solidFill>
                  <a:schemeClr val="bg1"/>
                </a:solidFill>
                <a:latin typeface="Arial" charset="0"/>
              </a:rPr>
              <a:t>Infrastructure</a:t>
            </a:r>
            <a:endParaRPr lang="en-US" sz="3200" b="1" dirty="0">
              <a:latin typeface="Arial" charset="0"/>
            </a:endParaRPr>
          </a:p>
        </p:txBody>
      </p:sp>
      <p:sp>
        <p:nvSpPr>
          <p:cNvPr id="9220" name="Rectangle 1"/>
          <p:cNvSpPr>
            <a:spLocks noChangeArrowheads="1"/>
          </p:cNvSpPr>
          <p:nvPr/>
        </p:nvSpPr>
        <p:spPr bwMode="auto">
          <a:xfrm>
            <a:off x="323528" y="1628800"/>
            <a:ext cx="8280920" cy="431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40000"/>
              </a:lnSpc>
            </a:pPr>
            <a:r>
              <a:rPr lang="en-US" sz="1400" dirty="0" smtClean="0">
                <a:solidFill>
                  <a:srgbClr val="00498B"/>
                </a:solidFill>
                <a:latin typeface="B Frutiger Bold" charset="0"/>
              </a:rPr>
              <a:t>Lesson learned: The aim of the site is to make it possible for any institution to create their own expeditions on the site. However every collection we have encountered so far, including specimens, field notes, and field logs has required a different set of data capture fields. This means we have had to develop a new template GUI when creating an expedition for a new collection.</a:t>
            </a:r>
          </a:p>
          <a:p>
            <a:pPr algn="l">
              <a:lnSpc>
                <a:spcPct val="140000"/>
              </a:lnSpc>
            </a:pPr>
            <a:endParaRPr lang="en-US" sz="1400" dirty="0" smtClean="0">
              <a:solidFill>
                <a:srgbClr val="00498B"/>
              </a:solidFill>
              <a:latin typeface="B Frutiger Bold" charset="0"/>
            </a:endParaRPr>
          </a:p>
          <a:p>
            <a:pPr algn="l">
              <a:lnSpc>
                <a:spcPct val="140000"/>
              </a:lnSpc>
            </a:pPr>
            <a:r>
              <a:rPr lang="en-US" sz="1400" dirty="0" smtClean="0">
                <a:solidFill>
                  <a:srgbClr val="00498B"/>
                </a:solidFill>
                <a:latin typeface="B Frutiger Bold" charset="0"/>
              </a:rPr>
              <a:t>Using the Darwin Core fields means we have a standard data schema to map all expeditions to however the configuration of the template GUI for each expedition requires the  involvement of a programmer. This is a significant limiting factor in creation of new expeditions.</a:t>
            </a:r>
          </a:p>
          <a:p>
            <a:pPr algn="l">
              <a:lnSpc>
                <a:spcPct val="140000"/>
              </a:lnSpc>
            </a:pPr>
            <a:endParaRPr lang="en-US" sz="1400" dirty="0" smtClean="0">
              <a:solidFill>
                <a:srgbClr val="00498B"/>
              </a:solidFill>
              <a:latin typeface="B Frutiger Bold" charset="0"/>
            </a:endParaRPr>
          </a:p>
          <a:p>
            <a:pPr algn="l">
              <a:lnSpc>
                <a:spcPct val="140000"/>
              </a:lnSpc>
            </a:pPr>
            <a:r>
              <a:rPr lang="en-US" sz="1400" dirty="0" smtClean="0">
                <a:solidFill>
                  <a:srgbClr val="00498B"/>
                </a:solidFill>
                <a:latin typeface="B Frutiger Bold" charset="0"/>
              </a:rPr>
              <a:t>Solution: no easy solution as having a flexible completely configurable template creation tool is not trivial. We have avoided creating one due to the complexities of the various data entry fields required and the need for dynamic GUI creation.</a:t>
            </a:r>
          </a:p>
          <a:p>
            <a:pPr algn="l">
              <a:lnSpc>
                <a:spcPct val="140000"/>
              </a:lnSpc>
            </a:pPr>
            <a:r>
              <a:rPr lang="en-US" sz="1400" dirty="0" smtClean="0">
                <a:solidFill>
                  <a:srgbClr val="00498B"/>
                </a:solidFill>
                <a:latin typeface="B Frutiger Bold" charset="0"/>
              </a:rPr>
              <a:t>For now the only viable solution is to create GUI templates as we go and for new expeditions try to use an existing template.</a:t>
            </a:r>
            <a:endParaRPr lang="en-US" sz="1400" dirty="0">
              <a:solidFill>
                <a:srgbClr val="00498B"/>
              </a:solidFill>
              <a:latin typeface="B Frutiger Bold" charset="0"/>
            </a:endParaRP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6053410"/>
            <a:ext cx="1712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AM_PPT Ins.jpg                                                 001CA4E7Design 3                       BCB53D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11"/>
          <p:cNvSpPr txBox="1">
            <a:spLocks noChangeArrowheads="1"/>
          </p:cNvSpPr>
          <p:nvPr/>
        </p:nvSpPr>
        <p:spPr bwMode="auto">
          <a:xfrm>
            <a:off x="986408" y="260648"/>
            <a:ext cx="70419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ctr"/>
            <a:r>
              <a:rPr lang="en-US" sz="3200" b="1" dirty="0" smtClean="0">
                <a:solidFill>
                  <a:schemeClr val="bg1"/>
                </a:solidFill>
                <a:latin typeface="Arial" charset="0"/>
              </a:rPr>
              <a:t>Public Participation in </a:t>
            </a:r>
            <a:r>
              <a:rPr lang="en-US" sz="3200" b="1" dirty="0" err="1" smtClean="0">
                <a:solidFill>
                  <a:schemeClr val="bg1"/>
                </a:solidFill>
                <a:latin typeface="Arial" charset="0"/>
              </a:rPr>
              <a:t>Digitising</a:t>
            </a:r>
            <a:r>
              <a:rPr lang="en-US" sz="3200" b="1" dirty="0" smtClean="0">
                <a:solidFill>
                  <a:schemeClr val="bg1"/>
                </a:solidFill>
                <a:latin typeface="Arial" charset="0"/>
              </a:rPr>
              <a:t> at the Australian Museum</a:t>
            </a:r>
            <a:endParaRPr lang="en-US" sz="3200" b="1" dirty="0">
              <a:latin typeface="Arial" charset="0"/>
            </a:endParaRPr>
          </a:p>
        </p:txBody>
      </p:sp>
      <p:sp>
        <p:nvSpPr>
          <p:cNvPr id="6148" name="Rectangle 1"/>
          <p:cNvSpPr>
            <a:spLocks noChangeArrowheads="1"/>
          </p:cNvSpPr>
          <p:nvPr/>
        </p:nvSpPr>
        <p:spPr bwMode="auto">
          <a:xfrm>
            <a:off x="1042988" y="1916113"/>
            <a:ext cx="6462712"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pPr>
            <a:endParaRPr lang="en-US" sz="1600" dirty="0">
              <a:solidFill>
                <a:srgbClr val="00498B"/>
              </a:solidFill>
              <a:latin typeface="B Frutiger Bold" charset="0"/>
            </a:endParaRPr>
          </a:p>
        </p:txBody>
      </p:sp>
      <p:sp>
        <p:nvSpPr>
          <p:cNvPr id="4" name="TextBox 3"/>
          <p:cNvSpPr txBox="1"/>
          <p:nvPr/>
        </p:nvSpPr>
        <p:spPr>
          <a:xfrm>
            <a:off x="1385390" y="1628800"/>
            <a:ext cx="1098378" cy="461665"/>
          </a:xfrm>
          <a:prstGeom prst="rect">
            <a:avLst/>
          </a:prstGeom>
          <a:noFill/>
          <a:ln>
            <a:gradFill>
              <a:gsLst>
                <a:gs pos="75000">
                  <a:schemeClr val="accent1">
                    <a:shade val="30000"/>
                    <a:satMod val="115000"/>
                  </a:schemeClr>
                </a:gs>
                <a:gs pos="90000">
                  <a:schemeClr val="accent1">
                    <a:shade val="100000"/>
                    <a:satMod val="115000"/>
                  </a:schemeClr>
                </a:gs>
              </a:gsLst>
              <a:lin ang="5400000" scaled="0"/>
            </a:gradFill>
          </a:ln>
        </p:spPr>
        <p:txBody>
          <a:bodyPr wrap="none" rtlCol="0">
            <a:spAutoFit/>
          </a:bodyPr>
          <a:lstStyle/>
          <a:p>
            <a:r>
              <a:rPr lang="en-AU" dirty="0" smtClean="0">
                <a:solidFill>
                  <a:srgbClr val="FF9966"/>
                </a:solidFill>
              </a:rPr>
              <a:t>Stage 1</a:t>
            </a:r>
            <a:endParaRPr lang="en-AU" dirty="0">
              <a:solidFill>
                <a:srgbClr val="FF9966"/>
              </a:solidFill>
            </a:endParaRPr>
          </a:p>
        </p:txBody>
      </p:sp>
      <p:sp>
        <p:nvSpPr>
          <p:cNvPr id="5" name="TextBox 4"/>
          <p:cNvSpPr txBox="1"/>
          <p:nvPr/>
        </p:nvSpPr>
        <p:spPr>
          <a:xfrm>
            <a:off x="7506070" y="6207695"/>
            <a:ext cx="1098378" cy="461665"/>
          </a:xfrm>
          <a:prstGeom prst="rect">
            <a:avLst/>
          </a:prstGeom>
          <a:noFill/>
        </p:spPr>
        <p:txBody>
          <a:bodyPr wrap="none" rtlCol="0">
            <a:spAutoFit/>
          </a:bodyPr>
          <a:lstStyle/>
          <a:p>
            <a:r>
              <a:rPr lang="en-AU" dirty="0" smtClean="0">
                <a:solidFill>
                  <a:srgbClr val="FF9966"/>
                </a:solidFill>
              </a:rPr>
              <a:t>Stage 2</a:t>
            </a:r>
            <a:endParaRPr lang="en-AU" dirty="0">
              <a:solidFill>
                <a:srgbClr val="FF9966"/>
              </a:solidFill>
            </a:endParaRPr>
          </a:p>
        </p:txBody>
      </p:sp>
      <p:pic>
        <p:nvPicPr>
          <p:cNvPr id="409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0030" y="1628800"/>
            <a:ext cx="3390715" cy="161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3789041"/>
            <a:ext cx="2736304" cy="2078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8"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568" y="3889168"/>
            <a:ext cx="1656184" cy="191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Bent Arrow 11"/>
          <p:cNvSpPr/>
          <p:nvPr/>
        </p:nvSpPr>
        <p:spPr bwMode="auto">
          <a:xfrm rot="5400000">
            <a:off x="6073871" y="2271119"/>
            <a:ext cx="1651344" cy="1537599"/>
          </a:xfrm>
          <a:prstGeom prst="bentArrow">
            <a:avLst>
              <a:gd name="adj1" fmla="val 25000"/>
              <a:gd name="adj2" fmla="val 28717"/>
              <a:gd name="adj3" fmla="val 25000"/>
              <a:gd name="adj4" fmla="val 63543"/>
            </a:avLst>
          </a:prstGeom>
          <a:solidFill>
            <a:srgbClr val="FF6600">
              <a:alpha val="25098"/>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a:endParaRPr>
          </a:p>
        </p:txBody>
      </p:sp>
      <p:sp>
        <p:nvSpPr>
          <p:cNvPr id="13" name="U-Turn Arrow 12"/>
          <p:cNvSpPr/>
          <p:nvPr/>
        </p:nvSpPr>
        <p:spPr bwMode="auto">
          <a:xfrm rot="10800000">
            <a:off x="1331640" y="5805263"/>
            <a:ext cx="6120680" cy="936103"/>
          </a:xfrm>
          <a:prstGeom prst="uturnArrow">
            <a:avLst>
              <a:gd name="adj1" fmla="val 41858"/>
              <a:gd name="adj2" fmla="val 25000"/>
              <a:gd name="adj3" fmla="val 31783"/>
              <a:gd name="adj4" fmla="val 62563"/>
              <a:gd name="adj5" fmla="val 100000"/>
            </a:avLst>
          </a:prstGeom>
          <a:solidFill>
            <a:srgbClr val="FF66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Times"/>
            </a:endParaRPr>
          </a:p>
        </p:txBody>
      </p:sp>
      <p:sp>
        <p:nvSpPr>
          <p:cNvPr id="17" name="Bent Arrow 16"/>
          <p:cNvSpPr/>
          <p:nvPr/>
        </p:nvSpPr>
        <p:spPr bwMode="auto">
          <a:xfrm rot="16200000" flipH="1">
            <a:off x="1060758" y="2234323"/>
            <a:ext cx="1587101" cy="1546948"/>
          </a:xfrm>
          <a:prstGeom prst="bentArrow">
            <a:avLst>
              <a:gd name="adj1" fmla="val 25000"/>
              <a:gd name="adj2" fmla="val 28284"/>
              <a:gd name="adj3" fmla="val 25000"/>
              <a:gd name="adj4" fmla="val 65671"/>
            </a:avLst>
          </a:prstGeom>
          <a:solidFill>
            <a:srgbClr val="FF6600">
              <a:alpha val="2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a:endParaRPr>
          </a:p>
        </p:txBody>
      </p:sp>
      <p:sp>
        <p:nvSpPr>
          <p:cNvPr id="6" name="TextBox 5"/>
          <p:cNvSpPr txBox="1"/>
          <p:nvPr/>
        </p:nvSpPr>
        <p:spPr>
          <a:xfrm>
            <a:off x="117796" y="2348880"/>
            <a:ext cx="1410964" cy="646331"/>
          </a:xfrm>
          <a:prstGeom prst="rect">
            <a:avLst/>
          </a:prstGeom>
          <a:noFill/>
        </p:spPr>
        <p:txBody>
          <a:bodyPr wrap="none" rtlCol="0">
            <a:spAutoFit/>
          </a:bodyPr>
          <a:lstStyle/>
          <a:p>
            <a:pPr algn="ctr"/>
            <a:r>
              <a:rPr lang="en-AU" sz="1200" dirty="0" smtClean="0">
                <a:solidFill>
                  <a:srgbClr val="00498B"/>
                </a:solidFill>
                <a:latin typeface="B Frutiger Bold"/>
              </a:rPr>
              <a:t>Image, </a:t>
            </a:r>
          </a:p>
          <a:p>
            <a:pPr algn="ctr"/>
            <a:r>
              <a:rPr lang="en-AU" sz="1200" dirty="0" smtClean="0">
                <a:solidFill>
                  <a:srgbClr val="00498B"/>
                </a:solidFill>
                <a:latin typeface="B Frutiger Bold"/>
              </a:rPr>
              <a:t>species name, </a:t>
            </a:r>
          </a:p>
          <a:p>
            <a:pPr algn="ctr"/>
            <a:r>
              <a:rPr lang="en-AU" sz="1200" dirty="0" smtClean="0">
                <a:solidFill>
                  <a:srgbClr val="00498B"/>
                </a:solidFill>
                <a:latin typeface="B Frutiger Bold"/>
              </a:rPr>
              <a:t>catalogue number</a:t>
            </a:r>
            <a:endParaRPr lang="en-AU" sz="1200" dirty="0">
              <a:solidFill>
                <a:srgbClr val="00498B"/>
              </a:solidFill>
              <a:latin typeface="B Frutiger Bold"/>
            </a:endParaRPr>
          </a:p>
        </p:txBody>
      </p:sp>
      <p:sp>
        <p:nvSpPr>
          <p:cNvPr id="18" name="TextBox 17"/>
          <p:cNvSpPr txBox="1"/>
          <p:nvPr/>
        </p:nvSpPr>
        <p:spPr>
          <a:xfrm>
            <a:off x="2853439" y="6381328"/>
            <a:ext cx="3277304" cy="307777"/>
          </a:xfrm>
          <a:prstGeom prst="rect">
            <a:avLst/>
          </a:prstGeom>
          <a:noFill/>
        </p:spPr>
        <p:txBody>
          <a:bodyPr wrap="square" rtlCol="0">
            <a:spAutoFit/>
          </a:bodyPr>
          <a:lstStyle/>
          <a:p>
            <a:pPr algn="l"/>
            <a:r>
              <a:rPr lang="en-AU" sz="1400" dirty="0" smtClean="0">
                <a:solidFill>
                  <a:srgbClr val="00498B"/>
                </a:solidFill>
                <a:latin typeface="B Frutiger Bold"/>
              </a:rPr>
              <a:t>Complete record and </a:t>
            </a:r>
            <a:r>
              <a:rPr lang="en-AU" sz="1400" dirty="0" err="1" smtClean="0">
                <a:solidFill>
                  <a:srgbClr val="00498B"/>
                </a:solidFill>
                <a:latin typeface="B Frutiger Bold"/>
              </a:rPr>
              <a:t>georeference</a:t>
            </a:r>
            <a:endParaRPr lang="en-AU" sz="1400" dirty="0">
              <a:solidFill>
                <a:srgbClr val="00498B"/>
              </a:solidFill>
              <a:latin typeface="B Frutiger Bold"/>
            </a:endParaRPr>
          </a:p>
        </p:txBody>
      </p:sp>
      <p:sp>
        <p:nvSpPr>
          <p:cNvPr id="33" name="TextBox 32"/>
          <p:cNvSpPr txBox="1"/>
          <p:nvPr/>
        </p:nvSpPr>
        <p:spPr>
          <a:xfrm>
            <a:off x="7183192" y="2336023"/>
            <a:ext cx="1410964" cy="646331"/>
          </a:xfrm>
          <a:prstGeom prst="rect">
            <a:avLst/>
          </a:prstGeom>
          <a:noFill/>
        </p:spPr>
        <p:txBody>
          <a:bodyPr wrap="none" rtlCol="0">
            <a:spAutoFit/>
          </a:bodyPr>
          <a:lstStyle/>
          <a:p>
            <a:pPr algn="ctr"/>
            <a:r>
              <a:rPr lang="en-AU" sz="1200" dirty="0" smtClean="0">
                <a:solidFill>
                  <a:srgbClr val="00498B"/>
                </a:solidFill>
                <a:latin typeface="B Frutiger Bold"/>
              </a:rPr>
              <a:t>Image, </a:t>
            </a:r>
          </a:p>
          <a:p>
            <a:pPr algn="ctr"/>
            <a:r>
              <a:rPr lang="en-AU" sz="1200" dirty="0" smtClean="0">
                <a:solidFill>
                  <a:srgbClr val="00498B"/>
                </a:solidFill>
                <a:latin typeface="B Frutiger Bold"/>
              </a:rPr>
              <a:t>species name, </a:t>
            </a:r>
          </a:p>
          <a:p>
            <a:pPr algn="ctr"/>
            <a:r>
              <a:rPr lang="en-AU" sz="1200" dirty="0" smtClean="0">
                <a:solidFill>
                  <a:srgbClr val="00498B"/>
                </a:solidFill>
                <a:latin typeface="B Frutiger Bold"/>
              </a:rPr>
              <a:t>catalogue number</a:t>
            </a:r>
            <a:endParaRPr lang="en-AU" sz="1200" dirty="0">
              <a:solidFill>
                <a:srgbClr val="00498B"/>
              </a:solidFill>
              <a:latin typeface="B Frutiger Bold"/>
            </a:endParaRPr>
          </a:p>
        </p:txBody>
      </p:sp>
      <p:pic>
        <p:nvPicPr>
          <p:cNvPr id="40971"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800" y="354291"/>
            <a:ext cx="793800" cy="770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Up Arrow 23"/>
          <p:cNvSpPr/>
          <p:nvPr/>
        </p:nvSpPr>
        <p:spPr bwMode="auto">
          <a:xfrm flipH="1">
            <a:off x="3779912" y="5867887"/>
            <a:ext cx="468051" cy="513441"/>
          </a:xfrm>
          <a:prstGeom prst="upArrow">
            <a:avLst/>
          </a:prstGeom>
          <a:solidFill>
            <a:srgbClr val="FF66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a:endParaRPr>
          </a:p>
        </p:txBody>
      </p:sp>
      <p:sp>
        <p:nvSpPr>
          <p:cNvPr id="25" name="Right Arrow 24"/>
          <p:cNvSpPr/>
          <p:nvPr/>
        </p:nvSpPr>
        <p:spPr bwMode="auto">
          <a:xfrm>
            <a:off x="2339751" y="4828464"/>
            <a:ext cx="513687" cy="432048"/>
          </a:xfrm>
          <a:prstGeom prst="rightArrow">
            <a:avLst/>
          </a:prstGeom>
          <a:solidFill>
            <a:srgbClr val="FF6600">
              <a:alpha val="24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a:endParaRPr>
          </a:p>
        </p:txBody>
      </p:sp>
      <p:pic>
        <p:nvPicPr>
          <p:cNvPr id="40972"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6153" y="4447927"/>
            <a:ext cx="1987895" cy="135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76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3"/>
                                        </p:tgtEl>
                                        <p:attrNameLst>
                                          <p:attrName>style.visibility</p:attrName>
                                        </p:attrNameLst>
                                      </p:cBhvr>
                                      <p:to>
                                        <p:strVal val="visible"/>
                                      </p:to>
                                    </p:set>
                                    <p:animEffect transition="in" filter="fade">
                                      <p:cBhvr>
                                        <p:cTn id="12" dur="500"/>
                                        <p:tgtEl>
                                          <p:spTgt spid="409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68"/>
                                        </p:tgtEl>
                                        <p:attrNameLst>
                                          <p:attrName>style.visibility</p:attrName>
                                        </p:attrNameLst>
                                      </p:cBhvr>
                                      <p:to>
                                        <p:strVal val="visible"/>
                                      </p:to>
                                    </p:set>
                                    <p:animEffect transition="in" filter="fade">
                                      <p:cBhvr>
                                        <p:cTn id="27" dur="500"/>
                                        <p:tgtEl>
                                          <p:spTgt spid="4096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966"/>
                                        </p:tgtEl>
                                        <p:attrNameLst>
                                          <p:attrName>style.visibility</p:attrName>
                                        </p:attrNameLst>
                                      </p:cBhvr>
                                      <p:to>
                                        <p:strVal val="visible"/>
                                      </p:to>
                                    </p:set>
                                    <p:animEffect transition="in" filter="fade">
                                      <p:cBhvr>
                                        <p:cTn id="47" dur="500"/>
                                        <p:tgtEl>
                                          <p:spTgt spid="4096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40963"/>
                                        </p:tgtEl>
                                      </p:cBhvr>
                                    </p:animEffect>
                                    <p:set>
                                      <p:cBhvr>
                                        <p:cTn id="60" dur="1" fill="hold">
                                          <p:stCondLst>
                                            <p:cond delay="499"/>
                                          </p:stCondLst>
                                        </p:cTn>
                                        <p:tgtEl>
                                          <p:spTgt spid="40963"/>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4"/>
                                        </p:tgtEl>
                                      </p:cBhvr>
                                    </p:animEffect>
                                    <p:set>
                                      <p:cBhvr>
                                        <p:cTn id="69" dur="1" fill="hold">
                                          <p:stCondLst>
                                            <p:cond delay="499"/>
                                          </p:stCondLst>
                                        </p:cTn>
                                        <p:tgtEl>
                                          <p:spTgt spid="4"/>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2"/>
                                        </p:tgtEl>
                                      </p:cBhvr>
                                    </p:animEffect>
                                    <p:set>
                                      <p:cBhvr>
                                        <p:cTn id="72" dur="1" fill="hold">
                                          <p:stCondLst>
                                            <p:cond delay="499"/>
                                          </p:stCondLst>
                                        </p:cTn>
                                        <p:tgtEl>
                                          <p:spTgt spid="12"/>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33"/>
                                        </p:tgtEl>
                                      </p:cBhvr>
                                    </p:animEffect>
                                    <p:set>
                                      <p:cBhvr>
                                        <p:cTn id="75" dur="1" fill="hold">
                                          <p:stCondLst>
                                            <p:cond delay="499"/>
                                          </p:stCondLst>
                                        </p:cTn>
                                        <p:tgtEl>
                                          <p:spTgt spid="3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40963"/>
                                        </p:tgtEl>
                                        <p:attrNameLst>
                                          <p:attrName>style.visibility</p:attrName>
                                        </p:attrNameLst>
                                      </p:cBhvr>
                                      <p:to>
                                        <p:strVal val="hidden"/>
                                      </p:to>
                                    </p:set>
                                  </p:childTnLst>
                                </p:cTn>
                              </p:par>
                              <p:par>
                                <p:cTn id="80" presetID="1" presetClass="exit" presetSubtype="0" fill="hold" grpId="2" nodeType="withEffect">
                                  <p:stCondLst>
                                    <p:cond delay="0"/>
                                  </p:stCondLst>
                                  <p:childTnLst>
                                    <p:set>
                                      <p:cBhvr>
                                        <p:cTn id="81" dur="1" fill="hold">
                                          <p:stCondLst>
                                            <p:cond delay="0"/>
                                          </p:stCondLst>
                                        </p:cTn>
                                        <p:tgtEl>
                                          <p:spTgt spid="17"/>
                                        </p:tgtEl>
                                        <p:attrNameLst>
                                          <p:attrName>style.visibility</p:attrName>
                                        </p:attrNameLst>
                                      </p:cBhvr>
                                      <p:to>
                                        <p:strVal val="hidden"/>
                                      </p:to>
                                    </p:set>
                                  </p:childTnLst>
                                </p:cTn>
                              </p:par>
                              <p:par>
                                <p:cTn id="82" presetID="1" presetClass="exit" presetSubtype="0" fill="hold" grpId="2" nodeType="withEffect">
                                  <p:stCondLst>
                                    <p:cond delay="0"/>
                                  </p:stCondLst>
                                  <p:childTnLst>
                                    <p:set>
                                      <p:cBhvr>
                                        <p:cTn id="83" dur="1" fill="hold">
                                          <p:stCondLst>
                                            <p:cond delay="0"/>
                                          </p:stCondLst>
                                        </p:cTn>
                                        <p:tgtEl>
                                          <p:spTgt spid="6"/>
                                        </p:tgtEl>
                                        <p:attrNameLst>
                                          <p:attrName>style.visibility</p:attrName>
                                        </p:attrNameLst>
                                      </p:cBhvr>
                                      <p:to>
                                        <p:strVal val="hidden"/>
                                      </p:to>
                                    </p:set>
                                  </p:childTnLst>
                                </p:cTn>
                              </p:par>
                              <p:par>
                                <p:cTn id="84" presetID="1" presetClass="exit" presetSubtype="0" fill="hold" grpId="2" nodeType="withEffect">
                                  <p:stCondLst>
                                    <p:cond delay="0"/>
                                  </p:stCondLst>
                                  <p:childTnLst>
                                    <p:set>
                                      <p:cBhvr>
                                        <p:cTn id="85" dur="1" fill="hold">
                                          <p:stCondLst>
                                            <p:cond delay="0"/>
                                          </p:stCondLst>
                                        </p:cTn>
                                        <p:tgtEl>
                                          <p:spTgt spid="4"/>
                                        </p:tgtEl>
                                        <p:attrNameLst>
                                          <p:attrName>style.visibility</p:attrName>
                                        </p:attrNameLst>
                                      </p:cBhvr>
                                      <p:to>
                                        <p:strVal val="hidden"/>
                                      </p:to>
                                    </p:set>
                                  </p:childTnLst>
                                </p:cTn>
                              </p:par>
                              <p:par>
                                <p:cTn id="86" presetID="1" presetClass="exit" presetSubtype="0" fill="hold" grpId="2" nodeType="withEffect">
                                  <p:stCondLst>
                                    <p:cond delay="0"/>
                                  </p:stCondLst>
                                  <p:childTnLst>
                                    <p:set>
                                      <p:cBhvr>
                                        <p:cTn id="87" dur="1" fill="hold">
                                          <p:stCondLst>
                                            <p:cond delay="0"/>
                                          </p:stCondLst>
                                        </p:cTn>
                                        <p:tgtEl>
                                          <p:spTgt spid="1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0972"/>
                                        </p:tgtEl>
                                        <p:attrNameLst>
                                          <p:attrName>style.visibility</p:attrName>
                                        </p:attrNameLst>
                                      </p:cBhvr>
                                      <p:to>
                                        <p:strVal val="visible"/>
                                      </p:to>
                                    </p:set>
                                    <p:animEffect transition="in" filter="fade">
                                      <p:cBhvr>
                                        <p:cTn id="97" dur="500"/>
                                        <p:tgtEl>
                                          <p:spTgt spid="4097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p:bldP spid="12" grpId="0" animBg="1"/>
      <p:bldP spid="12" grpId="1" animBg="1"/>
      <p:bldP spid="12" grpId="2" animBg="1"/>
      <p:bldP spid="13" grpId="0" animBg="1"/>
      <p:bldP spid="17" grpId="0" animBg="1"/>
      <p:bldP spid="17" grpId="1" animBg="1"/>
      <p:bldP spid="17" grpId="2" animBg="1"/>
      <p:bldP spid="6" grpId="0"/>
      <p:bldP spid="6" grpId="1"/>
      <p:bldP spid="6" grpId="2"/>
      <p:bldP spid="18" grpId="0"/>
      <p:bldP spid="33" grpId="0"/>
      <p:bldP spid="33" grpId="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5" descr="AM_PPT Ins.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11"/>
          <p:cNvSpPr txBox="1">
            <a:spLocks noChangeArrowheads="1"/>
          </p:cNvSpPr>
          <p:nvPr/>
        </p:nvSpPr>
        <p:spPr bwMode="auto">
          <a:xfrm>
            <a:off x="914400" y="260648"/>
            <a:ext cx="68262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ctr"/>
            <a:r>
              <a:rPr lang="en-US" sz="3200" b="1" dirty="0" smtClean="0">
                <a:solidFill>
                  <a:schemeClr val="bg1"/>
                </a:solidFill>
                <a:latin typeface="Arial" charset="0"/>
              </a:rPr>
              <a:t>Lessons learned: BVP</a:t>
            </a:r>
          </a:p>
          <a:p>
            <a:pPr algn="ctr"/>
            <a:r>
              <a:rPr lang="en-US" sz="3200" b="1" dirty="0" smtClean="0">
                <a:solidFill>
                  <a:schemeClr val="bg1"/>
                </a:solidFill>
                <a:latin typeface="Arial" charset="0"/>
              </a:rPr>
              <a:t>Data quality </a:t>
            </a:r>
            <a:endParaRPr lang="en-US" sz="3200" b="1" dirty="0">
              <a:latin typeface="Arial" charset="0"/>
            </a:endParaRPr>
          </a:p>
        </p:txBody>
      </p:sp>
      <p:sp>
        <p:nvSpPr>
          <p:cNvPr id="9220" name="Rectangle 1"/>
          <p:cNvSpPr>
            <a:spLocks noChangeArrowheads="1"/>
          </p:cNvSpPr>
          <p:nvPr/>
        </p:nvSpPr>
        <p:spPr bwMode="auto">
          <a:xfrm>
            <a:off x="469578" y="1918222"/>
            <a:ext cx="7990854" cy="280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40000"/>
              </a:lnSpc>
            </a:pPr>
            <a:r>
              <a:rPr lang="en-US" sz="1400" b="1" dirty="0" smtClean="0">
                <a:solidFill>
                  <a:srgbClr val="00498B"/>
                </a:solidFill>
                <a:latin typeface="B Frutiger Bold" charset="0"/>
              </a:rPr>
              <a:t>Lesson learned</a:t>
            </a:r>
            <a:r>
              <a:rPr lang="en-US" sz="1400" dirty="0" smtClean="0">
                <a:solidFill>
                  <a:srgbClr val="00498B"/>
                </a:solidFill>
                <a:latin typeface="B Frutiger Bold" charset="0"/>
              </a:rPr>
              <a:t>: </a:t>
            </a:r>
            <a:r>
              <a:rPr lang="en-US" sz="1400" dirty="0">
                <a:solidFill>
                  <a:srgbClr val="00498B"/>
                </a:solidFill>
                <a:latin typeface="B Frutiger Bold" charset="0"/>
              </a:rPr>
              <a:t>transcribers are very good at simple transcribing as long as the words they are transcribing are </a:t>
            </a:r>
            <a:r>
              <a:rPr lang="en-US" sz="1400" dirty="0" err="1">
                <a:solidFill>
                  <a:srgbClr val="00498B"/>
                </a:solidFill>
                <a:latin typeface="B Frutiger Bold" charset="0"/>
              </a:rPr>
              <a:t>recognisable</a:t>
            </a:r>
            <a:r>
              <a:rPr lang="en-US" sz="1400" dirty="0">
                <a:solidFill>
                  <a:srgbClr val="00498B"/>
                </a:solidFill>
                <a:latin typeface="B Frutiger Bold" charset="0"/>
              </a:rPr>
              <a:t> to them.  They struggle with scientific names, some collectors names and localities that they are not familiar with. </a:t>
            </a:r>
          </a:p>
          <a:p>
            <a:pPr algn="l">
              <a:lnSpc>
                <a:spcPct val="140000"/>
              </a:lnSpc>
            </a:pPr>
            <a:endParaRPr lang="en-US" sz="1400" dirty="0" smtClean="0">
              <a:solidFill>
                <a:srgbClr val="00498B"/>
              </a:solidFill>
              <a:latin typeface="B Frutiger Bold" charset="0"/>
            </a:endParaRPr>
          </a:p>
          <a:p>
            <a:pPr algn="l">
              <a:lnSpc>
                <a:spcPct val="140000"/>
              </a:lnSpc>
            </a:pPr>
            <a:r>
              <a:rPr lang="en-US" sz="1400" b="1" dirty="0" smtClean="0">
                <a:solidFill>
                  <a:srgbClr val="00498B"/>
                </a:solidFill>
                <a:latin typeface="B Frutiger Bold" charset="0"/>
              </a:rPr>
              <a:t>Solution</a:t>
            </a:r>
            <a:r>
              <a:rPr lang="en-US" sz="1400" dirty="0" smtClean="0">
                <a:solidFill>
                  <a:srgbClr val="00498B"/>
                </a:solidFill>
                <a:latin typeface="B Frutiger Bold" charset="0"/>
              </a:rPr>
              <a:t>: </a:t>
            </a:r>
            <a:r>
              <a:rPr lang="en-US" sz="1400" dirty="0">
                <a:solidFill>
                  <a:srgbClr val="00498B"/>
                </a:solidFill>
                <a:latin typeface="B Frutiger Bold" charset="0"/>
              </a:rPr>
              <a:t>where possible provide </a:t>
            </a:r>
            <a:r>
              <a:rPr lang="en-US" sz="1400" dirty="0" err="1">
                <a:solidFill>
                  <a:srgbClr val="00498B"/>
                </a:solidFill>
                <a:latin typeface="B Frutiger Bold" charset="0"/>
              </a:rPr>
              <a:t>picklists</a:t>
            </a:r>
            <a:r>
              <a:rPr lang="en-US" sz="1400" dirty="0">
                <a:solidFill>
                  <a:srgbClr val="00498B"/>
                </a:solidFill>
                <a:latin typeface="B Frutiger Bold" charset="0"/>
              </a:rPr>
              <a:t> of scientific names, collectors and localities they are likely to encounter. The best way of doing this is by exporting such lists from your collection management database and using that as a </a:t>
            </a:r>
            <a:r>
              <a:rPr lang="en-US" sz="1400" dirty="0" err="1">
                <a:solidFill>
                  <a:srgbClr val="00498B"/>
                </a:solidFill>
                <a:latin typeface="B Frutiger Bold" charset="0"/>
              </a:rPr>
              <a:t>picklist</a:t>
            </a:r>
            <a:r>
              <a:rPr lang="en-US" sz="1400" dirty="0">
                <a:solidFill>
                  <a:srgbClr val="00498B"/>
                </a:solidFill>
                <a:latin typeface="B Frutiger Bold" charset="0"/>
              </a:rPr>
              <a:t> in the template for those fields that suit. So far two institutions have used </a:t>
            </a:r>
            <a:r>
              <a:rPr lang="en-US" sz="1400" dirty="0" err="1">
                <a:solidFill>
                  <a:srgbClr val="00498B"/>
                </a:solidFill>
                <a:latin typeface="B Frutiger Bold" charset="0"/>
              </a:rPr>
              <a:t>picklists</a:t>
            </a:r>
            <a:r>
              <a:rPr lang="en-US" sz="1400" dirty="0">
                <a:solidFill>
                  <a:srgbClr val="00498B"/>
                </a:solidFill>
                <a:latin typeface="B Frutiger Bold" charset="0"/>
              </a:rPr>
              <a:t> for collectors and localities in templates – the Australian Museum and the Australian National Insect Collection.  </a:t>
            </a:r>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093296"/>
            <a:ext cx="1712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343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5" descr="AM_PPT Ins.jpg                                                 001CA4E7Design 3                       BCB53D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11"/>
          <p:cNvSpPr txBox="1">
            <a:spLocks noChangeArrowheads="1"/>
          </p:cNvSpPr>
          <p:nvPr/>
        </p:nvSpPr>
        <p:spPr bwMode="auto">
          <a:xfrm>
            <a:off x="957263" y="188913"/>
            <a:ext cx="5181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2800" b="1">
                <a:solidFill>
                  <a:schemeClr val="bg1"/>
                </a:solidFill>
                <a:latin typeface="Arial" charset="0"/>
              </a:rPr>
              <a:t>Atlas of Living Australia Biodiversity Volunteer Portal </a:t>
            </a:r>
            <a:endParaRPr lang="en-US" sz="2800" b="1">
              <a:latin typeface="Arial" charset="0"/>
            </a:endParaRPr>
          </a:p>
        </p:txBody>
      </p:sp>
      <p:pic>
        <p:nvPicPr>
          <p:cNvPr id="245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202" y="1844824"/>
            <a:ext cx="7874011" cy="425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5" descr="AM_PPT Ins.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11"/>
          <p:cNvSpPr txBox="1">
            <a:spLocks noChangeArrowheads="1"/>
          </p:cNvSpPr>
          <p:nvPr/>
        </p:nvSpPr>
        <p:spPr bwMode="auto">
          <a:xfrm>
            <a:off x="914400" y="467961"/>
            <a:ext cx="6826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3200" b="1" dirty="0" smtClean="0">
                <a:solidFill>
                  <a:schemeClr val="bg1"/>
                </a:solidFill>
                <a:latin typeface="Arial" charset="0"/>
              </a:rPr>
              <a:t>Lessons learned: Data quality</a:t>
            </a:r>
            <a:endParaRPr lang="en-US" sz="3200" b="1" dirty="0">
              <a:latin typeface="Arial" charset="0"/>
            </a:endParaRPr>
          </a:p>
        </p:txBody>
      </p:sp>
      <p:sp>
        <p:nvSpPr>
          <p:cNvPr id="9220" name="Rectangle 1"/>
          <p:cNvSpPr>
            <a:spLocks noChangeArrowheads="1"/>
          </p:cNvSpPr>
          <p:nvPr/>
        </p:nvSpPr>
        <p:spPr bwMode="auto">
          <a:xfrm>
            <a:off x="827732" y="1754410"/>
            <a:ext cx="7344668" cy="247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40000"/>
              </a:lnSpc>
            </a:pPr>
            <a:r>
              <a:rPr lang="en-US" sz="1400" b="1" dirty="0" smtClean="0">
                <a:solidFill>
                  <a:srgbClr val="00498B"/>
                </a:solidFill>
                <a:latin typeface="B Frutiger Bold" charset="0"/>
              </a:rPr>
              <a:t>Lesson learned</a:t>
            </a:r>
            <a:r>
              <a:rPr lang="en-US" sz="1400" dirty="0" smtClean="0">
                <a:solidFill>
                  <a:srgbClr val="00498B"/>
                </a:solidFill>
                <a:latin typeface="B Frutiger Bold" charset="0"/>
              </a:rPr>
              <a:t>:  </a:t>
            </a:r>
            <a:r>
              <a:rPr lang="en-US" sz="1400" dirty="0" err="1">
                <a:solidFill>
                  <a:srgbClr val="00498B"/>
                </a:solidFill>
                <a:latin typeface="B Frutiger Bold" charset="0"/>
              </a:rPr>
              <a:t>georeferencing</a:t>
            </a:r>
            <a:r>
              <a:rPr lang="en-US" sz="1400" dirty="0">
                <a:solidFill>
                  <a:srgbClr val="00498B"/>
                </a:solidFill>
                <a:latin typeface="B Frutiger Bold" charset="0"/>
              </a:rPr>
              <a:t> is a far greater challenge than simple transcription. </a:t>
            </a:r>
            <a:endParaRPr lang="en-US" sz="1400" dirty="0" smtClean="0">
              <a:solidFill>
                <a:srgbClr val="00498B"/>
              </a:solidFill>
              <a:latin typeface="B Frutiger Bold" charset="0"/>
            </a:endParaRPr>
          </a:p>
          <a:p>
            <a:pPr algn="l">
              <a:lnSpc>
                <a:spcPct val="140000"/>
              </a:lnSpc>
            </a:pPr>
            <a:endParaRPr lang="en-US" sz="1400" dirty="0">
              <a:solidFill>
                <a:srgbClr val="00498B"/>
              </a:solidFill>
              <a:latin typeface="B Frutiger Bold" charset="0"/>
            </a:endParaRPr>
          </a:p>
          <a:p>
            <a:pPr algn="l">
              <a:lnSpc>
                <a:spcPct val="140000"/>
              </a:lnSpc>
            </a:pPr>
            <a:r>
              <a:rPr lang="en-US" sz="1400" dirty="0" smtClean="0">
                <a:solidFill>
                  <a:srgbClr val="00498B"/>
                </a:solidFill>
                <a:latin typeface="B Frutiger Bold" charset="0"/>
              </a:rPr>
              <a:t>Volunteers </a:t>
            </a:r>
            <a:r>
              <a:rPr lang="en-US" sz="1400" dirty="0">
                <a:solidFill>
                  <a:srgbClr val="00498B"/>
                </a:solidFill>
                <a:latin typeface="B Frutiger Bold" charset="0"/>
              </a:rPr>
              <a:t>vary in their understanding of the concept of </a:t>
            </a:r>
            <a:r>
              <a:rPr lang="en-US" sz="1400" dirty="0" err="1">
                <a:solidFill>
                  <a:srgbClr val="00498B"/>
                </a:solidFill>
                <a:latin typeface="B Frutiger Bold" charset="0"/>
              </a:rPr>
              <a:t>georeferencing</a:t>
            </a:r>
            <a:r>
              <a:rPr lang="en-US" sz="1400" dirty="0">
                <a:solidFill>
                  <a:srgbClr val="00498B"/>
                </a:solidFill>
                <a:latin typeface="B Frutiger Bold" charset="0"/>
              </a:rPr>
              <a:t> and therefore in their ability to </a:t>
            </a:r>
            <a:r>
              <a:rPr lang="en-US" sz="1400" dirty="0" err="1">
                <a:solidFill>
                  <a:srgbClr val="00498B"/>
                </a:solidFill>
                <a:latin typeface="B Frutiger Bold" charset="0"/>
              </a:rPr>
              <a:t>georeference</a:t>
            </a:r>
            <a:r>
              <a:rPr lang="en-US" sz="1400" dirty="0">
                <a:solidFill>
                  <a:srgbClr val="00498B"/>
                </a:solidFill>
                <a:latin typeface="B Frutiger Bold" charset="0"/>
              </a:rPr>
              <a:t> consistently accurately. Regardless of how good a volunteer (or anyone for that matter) is at </a:t>
            </a:r>
            <a:r>
              <a:rPr lang="en-US" sz="1400" dirty="0" err="1">
                <a:solidFill>
                  <a:srgbClr val="00498B"/>
                </a:solidFill>
                <a:latin typeface="B Frutiger Bold" charset="0"/>
              </a:rPr>
              <a:t>georeferencing</a:t>
            </a:r>
            <a:r>
              <a:rPr lang="en-US" sz="1400" dirty="0">
                <a:solidFill>
                  <a:srgbClr val="00498B"/>
                </a:solidFill>
                <a:latin typeface="B Frutiger Bold" charset="0"/>
              </a:rPr>
              <a:t> when the same place name is </a:t>
            </a:r>
            <a:r>
              <a:rPr lang="en-US" sz="1400" dirty="0" err="1" smtClean="0">
                <a:solidFill>
                  <a:srgbClr val="00498B"/>
                </a:solidFill>
                <a:latin typeface="B Frutiger Bold" charset="0"/>
              </a:rPr>
              <a:t>georeferenced</a:t>
            </a:r>
            <a:r>
              <a:rPr lang="en-US" sz="1400" dirty="0" smtClean="0">
                <a:solidFill>
                  <a:srgbClr val="00498B"/>
                </a:solidFill>
                <a:latin typeface="B Frutiger Bold" charset="0"/>
              </a:rPr>
              <a:t> </a:t>
            </a:r>
            <a:r>
              <a:rPr lang="en-US" sz="1400" dirty="0">
                <a:solidFill>
                  <a:srgbClr val="00498B"/>
                </a:solidFill>
                <a:latin typeface="B Frutiger Bold" charset="0"/>
              </a:rPr>
              <a:t>by different people it is highly likely that the result will be different (except in the simplest </a:t>
            </a:r>
            <a:r>
              <a:rPr lang="en-US" sz="1400" dirty="0" smtClean="0">
                <a:solidFill>
                  <a:srgbClr val="00498B"/>
                </a:solidFill>
                <a:latin typeface="B Frutiger Bold" charset="0"/>
              </a:rPr>
              <a:t>cases).</a:t>
            </a:r>
            <a:endParaRPr lang="en-US" sz="1400" dirty="0">
              <a:solidFill>
                <a:srgbClr val="00498B"/>
              </a:solidFill>
              <a:latin typeface="B Frutiger Bold" charset="0"/>
            </a:endParaRPr>
          </a:p>
          <a:p>
            <a:pPr algn="l">
              <a:lnSpc>
                <a:spcPct val="140000"/>
              </a:lnSpc>
            </a:pPr>
            <a:endParaRPr lang="en-US" sz="1400" dirty="0" smtClean="0">
              <a:solidFill>
                <a:srgbClr val="00498B"/>
              </a:solidFill>
              <a:latin typeface="B Frutiger Bold" charset="0"/>
            </a:endParaRPr>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093296"/>
            <a:ext cx="1712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6669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5" descr="AM_PPT Ins.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11"/>
          <p:cNvSpPr txBox="1">
            <a:spLocks noChangeArrowheads="1"/>
          </p:cNvSpPr>
          <p:nvPr/>
        </p:nvSpPr>
        <p:spPr bwMode="auto">
          <a:xfrm>
            <a:off x="914400" y="467961"/>
            <a:ext cx="6826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3200" b="1" dirty="0" smtClean="0">
                <a:solidFill>
                  <a:schemeClr val="bg1"/>
                </a:solidFill>
                <a:latin typeface="Arial" charset="0"/>
              </a:rPr>
              <a:t>Lessons learned: Data quality</a:t>
            </a:r>
            <a:endParaRPr lang="en-US" sz="3200" b="1" dirty="0">
              <a:latin typeface="Arial" charset="0"/>
            </a:endParaRPr>
          </a:p>
        </p:txBody>
      </p:sp>
      <p:sp>
        <p:nvSpPr>
          <p:cNvPr id="9220" name="Rectangle 1"/>
          <p:cNvSpPr>
            <a:spLocks noChangeArrowheads="1"/>
          </p:cNvSpPr>
          <p:nvPr/>
        </p:nvSpPr>
        <p:spPr bwMode="auto">
          <a:xfrm>
            <a:off x="827732" y="2017408"/>
            <a:ext cx="7776716" cy="280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40000"/>
              </a:lnSpc>
            </a:pPr>
            <a:r>
              <a:rPr lang="en-US" sz="1400" b="1" dirty="0" smtClean="0">
                <a:solidFill>
                  <a:srgbClr val="00498B"/>
                </a:solidFill>
                <a:latin typeface="B Frutiger Bold" charset="0"/>
              </a:rPr>
              <a:t>Possible </a:t>
            </a:r>
            <a:r>
              <a:rPr lang="en-US" sz="1400" b="1" dirty="0">
                <a:solidFill>
                  <a:srgbClr val="00498B"/>
                </a:solidFill>
                <a:latin typeface="B Frutiger Bold" charset="0"/>
              </a:rPr>
              <a:t>Solutions</a:t>
            </a:r>
            <a:r>
              <a:rPr lang="en-US" sz="1400" dirty="0">
                <a:solidFill>
                  <a:srgbClr val="00498B"/>
                </a:solidFill>
                <a:latin typeface="B Frutiger Bold" charset="0"/>
              </a:rPr>
              <a:t>: there are at least three possible solutions to this problem :</a:t>
            </a:r>
          </a:p>
          <a:p>
            <a:pPr marL="285750" indent="-285750" algn="l">
              <a:lnSpc>
                <a:spcPct val="140000"/>
              </a:lnSpc>
              <a:buFont typeface="Arial" pitchFamily="34" charset="0"/>
              <a:buChar char="•"/>
            </a:pPr>
            <a:r>
              <a:rPr lang="en-US" sz="1400" dirty="0" smtClean="0">
                <a:solidFill>
                  <a:srgbClr val="00498B"/>
                </a:solidFill>
                <a:latin typeface="B Frutiger Bold" charset="0"/>
              </a:rPr>
              <a:t>don’t </a:t>
            </a:r>
            <a:r>
              <a:rPr lang="en-US" sz="1400" dirty="0">
                <a:solidFill>
                  <a:srgbClr val="00498B"/>
                </a:solidFill>
                <a:latin typeface="B Frutiger Bold" charset="0"/>
              </a:rPr>
              <a:t>let volunteers </a:t>
            </a:r>
            <a:r>
              <a:rPr lang="en-US" sz="1400" dirty="0" err="1" smtClean="0">
                <a:solidFill>
                  <a:srgbClr val="00498B"/>
                </a:solidFill>
                <a:latin typeface="B Frutiger Bold" charset="0"/>
              </a:rPr>
              <a:t>georeference</a:t>
            </a:r>
            <a:endParaRPr lang="en-US" sz="1400" dirty="0" smtClean="0">
              <a:solidFill>
                <a:srgbClr val="00498B"/>
              </a:solidFill>
              <a:latin typeface="B Frutiger Bold" charset="0"/>
            </a:endParaRPr>
          </a:p>
          <a:p>
            <a:pPr marL="285750" indent="-285750" algn="l">
              <a:lnSpc>
                <a:spcPct val="140000"/>
              </a:lnSpc>
              <a:buFont typeface="Arial" pitchFamily="34" charset="0"/>
              <a:buChar char="•"/>
            </a:pPr>
            <a:endParaRPr lang="en-US" sz="1400" dirty="0" smtClean="0">
              <a:solidFill>
                <a:srgbClr val="00498B"/>
              </a:solidFill>
              <a:latin typeface="B Frutiger Bold" charset="0"/>
            </a:endParaRPr>
          </a:p>
          <a:p>
            <a:pPr marL="285750" indent="-285750" algn="l">
              <a:lnSpc>
                <a:spcPct val="140000"/>
              </a:lnSpc>
              <a:buFont typeface="Arial" pitchFamily="34" charset="0"/>
              <a:buChar char="•"/>
            </a:pPr>
            <a:r>
              <a:rPr lang="en-US" sz="1400" dirty="0" smtClean="0">
                <a:solidFill>
                  <a:srgbClr val="00498B"/>
                </a:solidFill>
                <a:latin typeface="B Frutiger Bold" charset="0"/>
              </a:rPr>
              <a:t>provide </a:t>
            </a:r>
            <a:r>
              <a:rPr lang="en-US" sz="1400" dirty="0">
                <a:solidFill>
                  <a:srgbClr val="00498B"/>
                </a:solidFill>
                <a:latin typeface="B Frutiger Bold" charset="0"/>
              </a:rPr>
              <a:t>a basic </a:t>
            </a:r>
            <a:r>
              <a:rPr lang="en-US" sz="1400" dirty="0" err="1">
                <a:solidFill>
                  <a:srgbClr val="00498B"/>
                </a:solidFill>
                <a:latin typeface="B Frutiger Bold" charset="0"/>
              </a:rPr>
              <a:t>georeference</a:t>
            </a:r>
            <a:r>
              <a:rPr lang="en-US" sz="1400" dirty="0">
                <a:solidFill>
                  <a:srgbClr val="00498B"/>
                </a:solidFill>
                <a:latin typeface="B Frutiger Bold" charset="0"/>
              </a:rPr>
              <a:t> tool – as we did with our first labels transcription template and accept that you will get a bit of noise in terms of your </a:t>
            </a:r>
            <a:r>
              <a:rPr lang="en-US" sz="1400" dirty="0" err="1">
                <a:solidFill>
                  <a:srgbClr val="00498B"/>
                </a:solidFill>
                <a:latin typeface="B Frutiger Bold" charset="0"/>
              </a:rPr>
              <a:t>lat</a:t>
            </a:r>
            <a:r>
              <a:rPr lang="en-US" sz="1400" dirty="0">
                <a:solidFill>
                  <a:srgbClr val="00498B"/>
                </a:solidFill>
                <a:latin typeface="B Frutiger Bold" charset="0"/>
              </a:rPr>
              <a:t> longs which can be cleaned up fairly efficiently using tools such as Google </a:t>
            </a:r>
            <a:r>
              <a:rPr lang="en-US" sz="1400" dirty="0" smtClean="0">
                <a:solidFill>
                  <a:srgbClr val="00498B"/>
                </a:solidFill>
                <a:latin typeface="B Frutiger Bold" charset="0"/>
              </a:rPr>
              <a:t>Refine</a:t>
            </a:r>
          </a:p>
          <a:p>
            <a:pPr marL="285750" indent="-285750" algn="l">
              <a:lnSpc>
                <a:spcPct val="140000"/>
              </a:lnSpc>
              <a:buFont typeface="Arial" pitchFamily="34" charset="0"/>
              <a:buChar char="•"/>
            </a:pPr>
            <a:endParaRPr lang="en-US" sz="1400" dirty="0" smtClean="0">
              <a:solidFill>
                <a:srgbClr val="00498B"/>
              </a:solidFill>
              <a:latin typeface="B Frutiger Bold" charset="0"/>
            </a:endParaRPr>
          </a:p>
          <a:p>
            <a:pPr marL="285750" indent="-285750" algn="l">
              <a:lnSpc>
                <a:spcPct val="140000"/>
              </a:lnSpc>
              <a:buFont typeface="Arial" pitchFamily="34" charset="0"/>
              <a:buChar char="•"/>
            </a:pPr>
            <a:r>
              <a:rPr lang="en-US" sz="1400" dirty="0" smtClean="0">
                <a:solidFill>
                  <a:srgbClr val="00498B"/>
                </a:solidFill>
                <a:latin typeface="B Frutiger Bold" charset="0"/>
              </a:rPr>
              <a:t>build </a:t>
            </a:r>
            <a:r>
              <a:rPr lang="en-US" sz="1400" dirty="0">
                <a:solidFill>
                  <a:srgbClr val="00498B"/>
                </a:solidFill>
                <a:latin typeface="B Frutiger Bold" charset="0"/>
              </a:rPr>
              <a:t>more complex tools for users to select an existing collection event (combination of collector</a:t>
            </a:r>
            <a:r>
              <a:rPr lang="en-US" sz="1400" dirty="0" smtClean="0">
                <a:solidFill>
                  <a:srgbClr val="00498B"/>
                </a:solidFill>
                <a:latin typeface="B Frutiger Bold" charset="0"/>
              </a:rPr>
              <a:t>, date </a:t>
            </a:r>
            <a:r>
              <a:rPr lang="en-US" sz="1400" dirty="0">
                <a:solidFill>
                  <a:srgbClr val="00498B"/>
                </a:solidFill>
                <a:latin typeface="B Frutiger Bold" charset="0"/>
              </a:rPr>
              <a:t>and locality) or locality where one exists that matches those on the label </a:t>
            </a:r>
            <a:endParaRPr lang="en-US" sz="1400" dirty="0" smtClean="0">
              <a:solidFill>
                <a:srgbClr val="00498B"/>
              </a:solidFill>
              <a:latin typeface="B Frutiger Bold" charset="0"/>
            </a:endParaRP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093296"/>
            <a:ext cx="1712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332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5" descr="AM_PPT Ins.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11"/>
          <p:cNvSpPr txBox="1">
            <a:spLocks noChangeArrowheads="1"/>
          </p:cNvSpPr>
          <p:nvPr/>
        </p:nvSpPr>
        <p:spPr bwMode="auto">
          <a:xfrm>
            <a:off x="914400" y="467961"/>
            <a:ext cx="6826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3200" b="1" dirty="0" smtClean="0">
                <a:solidFill>
                  <a:schemeClr val="bg1"/>
                </a:solidFill>
                <a:latin typeface="Arial" charset="0"/>
              </a:rPr>
              <a:t>Lessons learned: Data quality</a:t>
            </a:r>
            <a:endParaRPr lang="en-US" sz="3200" b="1" dirty="0">
              <a:latin typeface="Arial" charset="0"/>
            </a:endParaRPr>
          </a:p>
        </p:txBody>
      </p:sp>
      <p:sp>
        <p:nvSpPr>
          <p:cNvPr id="9220" name="Rectangle 1"/>
          <p:cNvSpPr>
            <a:spLocks noChangeArrowheads="1"/>
          </p:cNvSpPr>
          <p:nvPr/>
        </p:nvSpPr>
        <p:spPr bwMode="auto">
          <a:xfrm>
            <a:off x="827732" y="1700809"/>
            <a:ext cx="7776716" cy="401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40000"/>
              </a:lnSpc>
            </a:pPr>
            <a:r>
              <a:rPr lang="en-US" sz="1400" b="1" dirty="0" smtClean="0">
                <a:solidFill>
                  <a:srgbClr val="00498B"/>
                </a:solidFill>
                <a:latin typeface="B Frutiger Bold" charset="0"/>
              </a:rPr>
              <a:t>Possible Solutions (</a:t>
            </a:r>
            <a:r>
              <a:rPr lang="en-US" sz="1400" dirty="0" err="1" smtClean="0">
                <a:solidFill>
                  <a:srgbClr val="00498B"/>
                </a:solidFill>
                <a:latin typeface="B Frutiger Bold" charset="0"/>
              </a:rPr>
              <a:t>Contd</a:t>
            </a:r>
            <a:r>
              <a:rPr lang="en-US" sz="1400" dirty="0" smtClean="0">
                <a:solidFill>
                  <a:srgbClr val="00498B"/>
                </a:solidFill>
                <a:latin typeface="B Frutiger Bold" charset="0"/>
              </a:rPr>
              <a:t>):</a:t>
            </a:r>
            <a:endParaRPr lang="en-US" sz="1400" dirty="0">
              <a:solidFill>
                <a:srgbClr val="00498B"/>
              </a:solidFill>
              <a:latin typeface="B Frutiger Bold" charset="0"/>
            </a:endParaRPr>
          </a:p>
          <a:p>
            <a:pPr marL="285750" indent="-285750" algn="l">
              <a:lnSpc>
                <a:spcPct val="140000"/>
              </a:lnSpc>
              <a:buFont typeface="Arial" pitchFamily="34" charset="0"/>
              <a:buChar char="•"/>
            </a:pPr>
            <a:r>
              <a:rPr lang="en-US" sz="1400" dirty="0" smtClean="0">
                <a:solidFill>
                  <a:srgbClr val="00498B"/>
                </a:solidFill>
                <a:latin typeface="B Frutiger Bold" charset="0"/>
              </a:rPr>
              <a:t>separate out the </a:t>
            </a:r>
            <a:r>
              <a:rPr lang="en-US" sz="1400" dirty="0" err="1" smtClean="0">
                <a:solidFill>
                  <a:srgbClr val="00498B"/>
                </a:solidFill>
                <a:latin typeface="B Frutiger Bold" charset="0"/>
              </a:rPr>
              <a:t>georeferencing</a:t>
            </a:r>
            <a:r>
              <a:rPr lang="en-US" sz="1400" dirty="0" smtClean="0">
                <a:solidFill>
                  <a:srgbClr val="00498B"/>
                </a:solidFill>
                <a:latin typeface="B Frutiger Bold" charset="0"/>
              </a:rPr>
              <a:t> from the transcriptions</a:t>
            </a:r>
          </a:p>
          <a:p>
            <a:pPr marL="742950" lvl="1" indent="-285750" algn="l">
              <a:lnSpc>
                <a:spcPct val="140000"/>
              </a:lnSpc>
              <a:buFont typeface="Arial" pitchFamily="34" charset="0"/>
              <a:buChar char="•"/>
            </a:pPr>
            <a:r>
              <a:rPr lang="en-US" sz="1400" dirty="0" smtClean="0">
                <a:solidFill>
                  <a:srgbClr val="00498B"/>
                </a:solidFill>
                <a:latin typeface="B Frutiger Bold" charset="0"/>
              </a:rPr>
              <a:t>Build a separate workflow </a:t>
            </a:r>
          </a:p>
          <a:p>
            <a:pPr marL="1200150" lvl="2" indent="-285750" algn="l">
              <a:lnSpc>
                <a:spcPct val="140000"/>
              </a:lnSpc>
              <a:buFont typeface="Arial" pitchFamily="34" charset="0"/>
              <a:buChar char="•"/>
            </a:pPr>
            <a:r>
              <a:rPr lang="en-US" sz="1400" dirty="0" smtClean="0">
                <a:solidFill>
                  <a:srgbClr val="00498B"/>
                </a:solidFill>
                <a:latin typeface="B Frutiger Bold" charset="0"/>
              </a:rPr>
              <a:t>Extract transcribed locality text</a:t>
            </a:r>
          </a:p>
          <a:p>
            <a:pPr marL="1200150" lvl="2" indent="-285750" algn="l">
              <a:lnSpc>
                <a:spcPct val="140000"/>
              </a:lnSpc>
              <a:buFont typeface="Arial" pitchFamily="34" charset="0"/>
              <a:buChar char="•"/>
            </a:pPr>
            <a:r>
              <a:rPr lang="en-US" sz="1400" dirty="0">
                <a:solidFill>
                  <a:srgbClr val="00498B"/>
                </a:solidFill>
                <a:latin typeface="B Frutiger Bold" charset="0"/>
              </a:rPr>
              <a:t>M</a:t>
            </a:r>
            <a:r>
              <a:rPr lang="en-US" sz="1400" dirty="0" smtClean="0">
                <a:solidFill>
                  <a:srgbClr val="00498B"/>
                </a:solidFill>
                <a:latin typeface="B Frutiger Bold" charset="0"/>
              </a:rPr>
              <a:t>erge duplicates and different versions of same location</a:t>
            </a:r>
          </a:p>
          <a:p>
            <a:pPr marL="1200150" lvl="2" indent="-285750" algn="l">
              <a:lnSpc>
                <a:spcPct val="140000"/>
              </a:lnSpc>
              <a:buFont typeface="Arial" pitchFamily="34" charset="0"/>
              <a:buChar char="•"/>
            </a:pPr>
            <a:r>
              <a:rPr lang="en-US" sz="1400" dirty="0" smtClean="0">
                <a:solidFill>
                  <a:srgbClr val="00498B"/>
                </a:solidFill>
                <a:latin typeface="B Frutiger Bold" charset="0"/>
              </a:rPr>
              <a:t>Provide an online tool that</a:t>
            </a:r>
          </a:p>
          <a:p>
            <a:pPr marL="1657350" lvl="3" indent="-285750" algn="l">
              <a:lnSpc>
                <a:spcPct val="140000"/>
              </a:lnSpc>
              <a:buFont typeface="Arial" pitchFamily="34" charset="0"/>
              <a:buChar char="•"/>
            </a:pPr>
            <a:r>
              <a:rPr lang="en-US" sz="1400" dirty="0" smtClean="0">
                <a:solidFill>
                  <a:srgbClr val="00498B"/>
                </a:solidFill>
                <a:latin typeface="B Frutiger Bold" charset="0"/>
              </a:rPr>
              <a:t>Users </a:t>
            </a:r>
            <a:r>
              <a:rPr lang="en-US" sz="1400" dirty="0" err="1" smtClean="0">
                <a:solidFill>
                  <a:srgbClr val="00498B"/>
                </a:solidFill>
                <a:latin typeface="B Frutiger Bold" charset="0"/>
              </a:rPr>
              <a:t>georeference</a:t>
            </a:r>
            <a:r>
              <a:rPr lang="en-US" sz="1400" dirty="0" smtClean="0">
                <a:solidFill>
                  <a:srgbClr val="00498B"/>
                </a:solidFill>
                <a:latin typeface="B Frutiger Bold" charset="0"/>
              </a:rPr>
              <a:t> locations one by one</a:t>
            </a:r>
          </a:p>
          <a:p>
            <a:pPr marL="1657350" lvl="3" indent="-285750" algn="l">
              <a:lnSpc>
                <a:spcPct val="140000"/>
              </a:lnSpc>
              <a:buFont typeface="Arial" pitchFamily="34" charset="0"/>
              <a:buChar char="•"/>
            </a:pPr>
            <a:r>
              <a:rPr lang="en-US" sz="1400" dirty="0" smtClean="0">
                <a:solidFill>
                  <a:srgbClr val="00498B"/>
                </a:solidFill>
                <a:latin typeface="B Frutiger Bold" charset="0"/>
              </a:rPr>
              <a:t>Users validate batch referenced locations</a:t>
            </a:r>
          </a:p>
          <a:p>
            <a:pPr marL="1657350" lvl="3" indent="-285750" algn="l">
              <a:lnSpc>
                <a:spcPct val="140000"/>
              </a:lnSpc>
              <a:buFont typeface="Arial" pitchFamily="34" charset="0"/>
              <a:buChar char="•"/>
            </a:pPr>
            <a:endParaRPr lang="en-US" sz="1400" dirty="0">
              <a:solidFill>
                <a:srgbClr val="00498B"/>
              </a:solidFill>
              <a:latin typeface="B Frutiger Bold" charset="0"/>
            </a:endParaRPr>
          </a:p>
          <a:p>
            <a:pPr marL="1657350" lvl="3" indent="-285750" algn="l">
              <a:lnSpc>
                <a:spcPct val="140000"/>
              </a:lnSpc>
              <a:buFont typeface="Arial" pitchFamily="34" charset="0"/>
              <a:buChar char="•"/>
            </a:pPr>
            <a:endParaRPr lang="en-US" sz="1400" dirty="0" smtClean="0">
              <a:solidFill>
                <a:srgbClr val="00498B"/>
              </a:solidFill>
              <a:latin typeface="B Frutiger Bold" charset="0"/>
            </a:endParaRPr>
          </a:p>
          <a:p>
            <a:pPr algn="l">
              <a:lnSpc>
                <a:spcPct val="140000"/>
              </a:lnSpc>
            </a:pPr>
            <a:r>
              <a:rPr lang="en-US" sz="1400" b="1" dirty="0" smtClean="0">
                <a:solidFill>
                  <a:srgbClr val="00498B"/>
                </a:solidFill>
                <a:latin typeface="B Frutiger Bold" charset="0"/>
              </a:rPr>
              <a:t>Bottom line</a:t>
            </a:r>
            <a:r>
              <a:rPr lang="en-US" sz="1400" dirty="0" smtClean="0">
                <a:solidFill>
                  <a:srgbClr val="00498B"/>
                </a:solidFill>
                <a:latin typeface="B Frutiger Bold" charset="0"/>
              </a:rPr>
              <a:t>: we cant make a silk purse out of a sows ear – </a:t>
            </a:r>
            <a:r>
              <a:rPr lang="en-US" sz="1400" dirty="0" err="1" smtClean="0">
                <a:solidFill>
                  <a:srgbClr val="00498B"/>
                </a:solidFill>
                <a:latin typeface="B Frutiger Bold" charset="0"/>
              </a:rPr>
              <a:t>ie</a:t>
            </a:r>
            <a:r>
              <a:rPr lang="en-US" sz="1400" dirty="0" smtClean="0">
                <a:solidFill>
                  <a:srgbClr val="00498B"/>
                </a:solidFill>
                <a:latin typeface="B Frutiger Bold" charset="0"/>
              </a:rPr>
              <a:t> label information, particularly historic labels are often very limited in the information they hold and how it was arrived at – extra effort may not result in better outcomes.</a:t>
            </a:r>
            <a:endParaRPr lang="en-US" sz="1400" dirty="0">
              <a:solidFill>
                <a:srgbClr val="00498B"/>
              </a:solidFill>
              <a:latin typeface="B Frutiger Bold" charset="0"/>
            </a:endParaRP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093296"/>
            <a:ext cx="1712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459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5" descr="AM_PPT Ins.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10"/>
          <p:cNvSpPr txBox="1">
            <a:spLocks noChangeArrowheads="1"/>
          </p:cNvSpPr>
          <p:nvPr/>
        </p:nvSpPr>
        <p:spPr bwMode="auto">
          <a:xfrm>
            <a:off x="951885" y="1772816"/>
            <a:ext cx="7239000" cy="513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marL="342900" indent="-342900" algn="l">
              <a:lnSpc>
                <a:spcPct val="140000"/>
              </a:lnSpc>
              <a:buFont typeface="Arial" pitchFamily="34" charset="0"/>
              <a:buChar char="•"/>
            </a:pPr>
            <a:r>
              <a:rPr lang="en-US" sz="1600" dirty="0">
                <a:solidFill>
                  <a:srgbClr val="00498B"/>
                </a:solidFill>
                <a:latin typeface="B Frutiger Bold" charset="0"/>
              </a:rPr>
              <a:t>Success has been remarkable given the limited marketing and the lack of tangible </a:t>
            </a:r>
            <a:r>
              <a:rPr lang="en-US" sz="1600" dirty="0" smtClean="0">
                <a:solidFill>
                  <a:srgbClr val="00498B"/>
                </a:solidFill>
                <a:latin typeface="B Frutiger Bold" charset="0"/>
              </a:rPr>
              <a:t>rewards</a:t>
            </a:r>
          </a:p>
          <a:p>
            <a:pPr marL="342900" indent="-342900" algn="l">
              <a:lnSpc>
                <a:spcPct val="140000"/>
              </a:lnSpc>
              <a:buFont typeface="Arial" pitchFamily="34" charset="0"/>
              <a:buChar char="•"/>
            </a:pPr>
            <a:endParaRPr lang="en-US" sz="1600" dirty="0" smtClean="0">
              <a:solidFill>
                <a:srgbClr val="00498B"/>
              </a:solidFill>
              <a:latin typeface="B Frutiger Bold" charset="0"/>
            </a:endParaRPr>
          </a:p>
          <a:p>
            <a:pPr marL="342900" indent="-342900" algn="l">
              <a:lnSpc>
                <a:spcPct val="140000"/>
              </a:lnSpc>
              <a:buFont typeface="Arial" pitchFamily="34" charset="0"/>
              <a:buChar char="•"/>
            </a:pPr>
            <a:r>
              <a:rPr lang="en-US" sz="1600" dirty="0" smtClean="0">
                <a:solidFill>
                  <a:srgbClr val="00498B"/>
                </a:solidFill>
                <a:latin typeface="B Frutiger Bold" charset="0"/>
              </a:rPr>
              <a:t>The commitment of a few can achieve a lot</a:t>
            </a:r>
          </a:p>
          <a:p>
            <a:pPr marL="342900" indent="-342900" algn="l">
              <a:lnSpc>
                <a:spcPct val="140000"/>
              </a:lnSpc>
              <a:buFont typeface="Arial" pitchFamily="34" charset="0"/>
              <a:buChar char="•"/>
            </a:pPr>
            <a:endParaRPr lang="en-US" sz="1600" dirty="0" smtClean="0">
              <a:solidFill>
                <a:srgbClr val="00498B"/>
              </a:solidFill>
              <a:latin typeface="B Frutiger Bold" charset="0"/>
            </a:endParaRPr>
          </a:p>
          <a:p>
            <a:pPr marL="342900" indent="-342900" algn="l">
              <a:lnSpc>
                <a:spcPct val="140000"/>
              </a:lnSpc>
              <a:buFont typeface="Arial" pitchFamily="34" charset="0"/>
              <a:buChar char="•"/>
            </a:pPr>
            <a:r>
              <a:rPr lang="en-US" sz="1600" dirty="0" smtClean="0">
                <a:solidFill>
                  <a:srgbClr val="00498B"/>
                </a:solidFill>
                <a:latin typeface="B Frutiger Bold" charset="0"/>
              </a:rPr>
              <a:t>Sense of meaning, achievement and community is crucial to ongoing success of crowdsourcing </a:t>
            </a:r>
          </a:p>
          <a:p>
            <a:pPr marL="342900" indent="-342900" algn="l">
              <a:lnSpc>
                <a:spcPct val="140000"/>
              </a:lnSpc>
              <a:buFont typeface="Arial" pitchFamily="34" charset="0"/>
              <a:buChar char="•"/>
            </a:pPr>
            <a:endParaRPr lang="en-US" sz="1600" dirty="0" smtClean="0">
              <a:solidFill>
                <a:srgbClr val="00498B"/>
              </a:solidFill>
              <a:latin typeface="B Frutiger Bold" charset="0"/>
            </a:endParaRPr>
          </a:p>
          <a:p>
            <a:pPr marL="342900" indent="-342900" algn="l">
              <a:lnSpc>
                <a:spcPct val="140000"/>
              </a:lnSpc>
              <a:buFont typeface="Arial" pitchFamily="34" charset="0"/>
              <a:buChar char="•"/>
            </a:pPr>
            <a:r>
              <a:rPr lang="en-US" sz="1600" dirty="0" smtClean="0">
                <a:solidFill>
                  <a:srgbClr val="00498B"/>
                </a:solidFill>
                <a:latin typeface="B Frutiger Bold" charset="0"/>
              </a:rPr>
              <a:t>Crowdsourcing takes time – it doesn’t happen overnight</a:t>
            </a:r>
          </a:p>
          <a:p>
            <a:pPr marL="342900" indent="-342900" algn="l">
              <a:lnSpc>
                <a:spcPct val="140000"/>
              </a:lnSpc>
              <a:buFont typeface="Arial" pitchFamily="34" charset="0"/>
              <a:buChar char="•"/>
            </a:pPr>
            <a:endParaRPr lang="en-US" sz="1600" dirty="0" smtClean="0">
              <a:solidFill>
                <a:srgbClr val="00498B"/>
              </a:solidFill>
              <a:latin typeface="B Frutiger Bold" charset="0"/>
            </a:endParaRPr>
          </a:p>
          <a:p>
            <a:pPr marL="342900" indent="-342900" algn="l">
              <a:lnSpc>
                <a:spcPct val="140000"/>
              </a:lnSpc>
              <a:buFont typeface="Arial" pitchFamily="34" charset="0"/>
              <a:buChar char="•"/>
            </a:pPr>
            <a:r>
              <a:rPr lang="en-US" sz="1600" dirty="0" smtClean="0">
                <a:solidFill>
                  <a:srgbClr val="00498B"/>
                </a:solidFill>
                <a:latin typeface="B Frutiger Bold" charset="0"/>
              </a:rPr>
              <a:t>Crowdsourcing will have ceilings which we will need to be creative and energetic if we hope to break through them</a:t>
            </a:r>
          </a:p>
          <a:p>
            <a:pPr marL="342900" indent="-342900" algn="l">
              <a:lnSpc>
                <a:spcPct val="140000"/>
              </a:lnSpc>
              <a:buFont typeface="Arial" pitchFamily="34" charset="0"/>
              <a:buChar char="•"/>
            </a:pPr>
            <a:endParaRPr lang="en-US" sz="2500" dirty="0">
              <a:solidFill>
                <a:srgbClr val="000000"/>
              </a:solidFill>
              <a:latin typeface="B Frutiger Bold" charset="0"/>
            </a:endParaRPr>
          </a:p>
          <a:p>
            <a:pPr algn="l"/>
            <a:endParaRPr lang="en-US" dirty="0"/>
          </a:p>
        </p:txBody>
      </p:sp>
      <p:sp>
        <p:nvSpPr>
          <p:cNvPr id="19460" name="Text Box 11"/>
          <p:cNvSpPr txBox="1">
            <a:spLocks noChangeArrowheads="1"/>
          </p:cNvSpPr>
          <p:nvPr/>
        </p:nvSpPr>
        <p:spPr bwMode="auto">
          <a:xfrm>
            <a:off x="914400" y="639763"/>
            <a:ext cx="5181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l"/>
            <a:r>
              <a:rPr lang="en-US" sz="3200" b="1" dirty="0" smtClean="0">
                <a:solidFill>
                  <a:schemeClr val="bg1"/>
                </a:solidFill>
                <a:latin typeface="Arial" charset="0"/>
              </a:rPr>
              <a:t>Concluding thoughts</a:t>
            </a:r>
            <a:endParaRPr lang="en-US" sz="3200" b="1" dirty="0">
              <a:latin typeface="Arial" charset="0"/>
            </a:endParaRPr>
          </a:p>
        </p:txBody>
      </p:sp>
      <p:pic>
        <p:nvPicPr>
          <p:cNvPr id="19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093296"/>
            <a:ext cx="1712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2" descr="AM_PPT Front.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9"/>
          <p:cNvSpPr txBox="1">
            <a:spLocks noChangeArrowheads="1"/>
          </p:cNvSpPr>
          <p:nvPr/>
        </p:nvSpPr>
        <p:spPr bwMode="auto">
          <a:xfrm>
            <a:off x="914400" y="1066800"/>
            <a:ext cx="723900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ctr">
              <a:lnSpc>
                <a:spcPct val="270000"/>
              </a:lnSpc>
            </a:pPr>
            <a:r>
              <a:rPr lang="en-US" sz="4200" b="1">
                <a:solidFill>
                  <a:srgbClr val="0046AD"/>
                </a:solidFill>
                <a:latin typeface="Arial" charset="0"/>
              </a:rPr>
              <a:t>Thank you</a:t>
            </a:r>
          </a:p>
          <a:p>
            <a:pPr algn="ctr">
              <a:lnSpc>
                <a:spcPct val="270000"/>
              </a:lnSpc>
            </a:pPr>
            <a:r>
              <a:rPr lang="en-US" sz="2000">
                <a:solidFill>
                  <a:srgbClr val="0046AD"/>
                </a:solidFill>
                <a:latin typeface="Arial" charset="0"/>
              </a:rPr>
              <a:t>www.australianmuseum.net.au</a:t>
            </a:r>
            <a:endParaRPr lang="en-US" sz="2000">
              <a:solidFill>
                <a:srgbClr val="000000"/>
              </a:solidFill>
              <a:latin typeface="Arial" charset="0"/>
            </a:endParaRPr>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093296"/>
            <a:ext cx="1712913"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AM_PPT Ins.jpg                                                 001CA4E7Design 3                       BCB53D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11"/>
          <p:cNvSpPr txBox="1">
            <a:spLocks noChangeArrowheads="1"/>
          </p:cNvSpPr>
          <p:nvPr/>
        </p:nvSpPr>
        <p:spPr bwMode="auto">
          <a:xfrm>
            <a:off x="986408" y="260648"/>
            <a:ext cx="70419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algn="r" eaLnBrk="0" fontAlgn="base" hangingPunct="0">
              <a:spcBef>
                <a:spcPct val="0"/>
              </a:spcBef>
              <a:spcAft>
                <a:spcPct val="0"/>
              </a:spcAft>
              <a:defRPr sz="2400">
                <a:solidFill>
                  <a:schemeClr val="tx1"/>
                </a:solidFill>
                <a:latin typeface="Times"/>
              </a:defRPr>
            </a:lvl6pPr>
            <a:lvl7pPr marL="2971800" indent="-228600" algn="r" eaLnBrk="0" fontAlgn="base" hangingPunct="0">
              <a:spcBef>
                <a:spcPct val="0"/>
              </a:spcBef>
              <a:spcAft>
                <a:spcPct val="0"/>
              </a:spcAft>
              <a:defRPr sz="2400">
                <a:solidFill>
                  <a:schemeClr val="tx1"/>
                </a:solidFill>
                <a:latin typeface="Times"/>
              </a:defRPr>
            </a:lvl7pPr>
            <a:lvl8pPr marL="3429000" indent="-228600" algn="r" eaLnBrk="0" fontAlgn="base" hangingPunct="0">
              <a:spcBef>
                <a:spcPct val="0"/>
              </a:spcBef>
              <a:spcAft>
                <a:spcPct val="0"/>
              </a:spcAft>
              <a:defRPr sz="2400">
                <a:solidFill>
                  <a:schemeClr val="tx1"/>
                </a:solidFill>
                <a:latin typeface="Times"/>
              </a:defRPr>
            </a:lvl8pPr>
            <a:lvl9pPr marL="3886200" indent="-228600" algn="r" eaLnBrk="0" fontAlgn="base" hangingPunct="0">
              <a:spcBef>
                <a:spcPct val="0"/>
              </a:spcBef>
              <a:spcAft>
                <a:spcPct val="0"/>
              </a:spcAft>
              <a:defRPr sz="2400">
                <a:solidFill>
                  <a:schemeClr val="tx1"/>
                </a:solidFill>
                <a:latin typeface="Times"/>
              </a:defRPr>
            </a:lvl9pPr>
          </a:lstStyle>
          <a:p>
            <a:pPr algn="ctr"/>
            <a:r>
              <a:rPr lang="en-US" sz="3200" b="1" dirty="0" smtClean="0">
                <a:solidFill>
                  <a:schemeClr val="bg1"/>
                </a:solidFill>
                <a:latin typeface="Arial" charset="0"/>
              </a:rPr>
              <a:t>Public Participation in </a:t>
            </a:r>
            <a:r>
              <a:rPr lang="en-US" sz="3200" b="1" dirty="0" err="1" smtClean="0">
                <a:solidFill>
                  <a:schemeClr val="bg1"/>
                </a:solidFill>
                <a:latin typeface="Arial" charset="0"/>
              </a:rPr>
              <a:t>Digitising</a:t>
            </a:r>
            <a:r>
              <a:rPr lang="en-US" sz="3200" b="1" dirty="0" smtClean="0">
                <a:solidFill>
                  <a:schemeClr val="bg1"/>
                </a:solidFill>
                <a:latin typeface="Arial" charset="0"/>
              </a:rPr>
              <a:t> at the Australian Museum</a:t>
            </a:r>
            <a:endParaRPr lang="en-US" sz="3200" b="1" dirty="0">
              <a:latin typeface="Arial" charset="0"/>
            </a:endParaRPr>
          </a:p>
        </p:txBody>
      </p:sp>
      <p:sp>
        <p:nvSpPr>
          <p:cNvPr id="6148" name="Rectangle 1"/>
          <p:cNvSpPr>
            <a:spLocks noChangeArrowheads="1"/>
          </p:cNvSpPr>
          <p:nvPr/>
        </p:nvSpPr>
        <p:spPr bwMode="auto">
          <a:xfrm>
            <a:off x="1042988" y="1916113"/>
            <a:ext cx="6462712"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pPr>
            <a:endParaRPr lang="en-US" sz="1600" dirty="0">
              <a:solidFill>
                <a:srgbClr val="00498B"/>
              </a:solidFill>
              <a:latin typeface="B Frutiger Bold" charset="0"/>
            </a:endParaRPr>
          </a:p>
        </p:txBody>
      </p:sp>
      <p:sp>
        <p:nvSpPr>
          <p:cNvPr id="4" name="TextBox 3"/>
          <p:cNvSpPr txBox="1"/>
          <p:nvPr/>
        </p:nvSpPr>
        <p:spPr>
          <a:xfrm>
            <a:off x="1385390" y="1628800"/>
            <a:ext cx="1098378" cy="461665"/>
          </a:xfrm>
          <a:prstGeom prst="rect">
            <a:avLst/>
          </a:prstGeom>
          <a:noFill/>
        </p:spPr>
        <p:txBody>
          <a:bodyPr wrap="none" rtlCol="0">
            <a:spAutoFit/>
          </a:bodyPr>
          <a:lstStyle/>
          <a:p>
            <a:r>
              <a:rPr lang="en-AU" dirty="0" smtClean="0">
                <a:solidFill>
                  <a:srgbClr val="FF9966"/>
                </a:solidFill>
              </a:rPr>
              <a:t>Stage 1</a:t>
            </a:r>
            <a:endParaRPr lang="en-AU" dirty="0">
              <a:solidFill>
                <a:srgbClr val="FF9966"/>
              </a:solidFill>
            </a:endParaRPr>
          </a:p>
        </p:txBody>
      </p:sp>
      <p:sp>
        <p:nvSpPr>
          <p:cNvPr id="5" name="TextBox 4"/>
          <p:cNvSpPr txBox="1"/>
          <p:nvPr/>
        </p:nvSpPr>
        <p:spPr>
          <a:xfrm>
            <a:off x="7506070" y="6207695"/>
            <a:ext cx="1098378" cy="461665"/>
          </a:xfrm>
          <a:prstGeom prst="rect">
            <a:avLst/>
          </a:prstGeom>
          <a:noFill/>
        </p:spPr>
        <p:txBody>
          <a:bodyPr wrap="none" rtlCol="0">
            <a:spAutoFit/>
          </a:bodyPr>
          <a:lstStyle/>
          <a:p>
            <a:r>
              <a:rPr lang="en-AU" dirty="0" smtClean="0">
                <a:solidFill>
                  <a:srgbClr val="FF9966"/>
                </a:solidFill>
              </a:rPr>
              <a:t>Stage 2</a:t>
            </a:r>
            <a:endParaRPr lang="en-AU" dirty="0">
              <a:solidFill>
                <a:srgbClr val="FF9966"/>
              </a:solidFill>
            </a:endParaRPr>
          </a:p>
        </p:txBody>
      </p:sp>
      <p:pic>
        <p:nvPicPr>
          <p:cNvPr id="409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0030" y="1628800"/>
            <a:ext cx="3390715" cy="161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3789041"/>
            <a:ext cx="2736304" cy="2078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3889168"/>
            <a:ext cx="1656184" cy="191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Bent Arrow 11"/>
          <p:cNvSpPr/>
          <p:nvPr/>
        </p:nvSpPr>
        <p:spPr bwMode="auto">
          <a:xfrm rot="5400000">
            <a:off x="6073871" y="2271119"/>
            <a:ext cx="1651344" cy="1537599"/>
          </a:xfrm>
          <a:prstGeom prst="bentArrow">
            <a:avLst>
              <a:gd name="adj1" fmla="val 25000"/>
              <a:gd name="adj2" fmla="val 28717"/>
              <a:gd name="adj3" fmla="val 25000"/>
              <a:gd name="adj4" fmla="val 63543"/>
            </a:avLst>
          </a:prstGeom>
          <a:solidFill>
            <a:srgbClr val="FF6600">
              <a:alpha val="25098"/>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a:endParaRPr>
          </a:p>
        </p:txBody>
      </p:sp>
      <p:sp>
        <p:nvSpPr>
          <p:cNvPr id="13" name="U-Turn Arrow 12"/>
          <p:cNvSpPr/>
          <p:nvPr/>
        </p:nvSpPr>
        <p:spPr bwMode="auto">
          <a:xfrm rot="10800000">
            <a:off x="1331640" y="5805263"/>
            <a:ext cx="6120680" cy="936103"/>
          </a:xfrm>
          <a:prstGeom prst="uturnArrow">
            <a:avLst>
              <a:gd name="adj1" fmla="val 41858"/>
              <a:gd name="adj2" fmla="val 25000"/>
              <a:gd name="adj3" fmla="val 31783"/>
              <a:gd name="adj4" fmla="val 62563"/>
              <a:gd name="adj5" fmla="val 100000"/>
            </a:avLst>
          </a:prstGeom>
          <a:solidFill>
            <a:srgbClr val="FF66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smtClean="0">
              <a:ln>
                <a:noFill/>
              </a:ln>
              <a:solidFill>
                <a:schemeClr val="tx1"/>
              </a:solidFill>
              <a:effectLst/>
              <a:latin typeface="Times"/>
            </a:endParaRPr>
          </a:p>
        </p:txBody>
      </p:sp>
      <p:sp>
        <p:nvSpPr>
          <p:cNvPr id="17" name="Bent Arrow 16"/>
          <p:cNvSpPr/>
          <p:nvPr/>
        </p:nvSpPr>
        <p:spPr bwMode="auto">
          <a:xfrm rot="16200000" flipH="1">
            <a:off x="1060758" y="2234323"/>
            <a:ext cx="1587101" cy="1546948"/>
          </a:xfrm>
          <a:prstGeom prst="bentArrow">
            <a:avLst>
              <a:gd name="adj1" fmla="val 25000"/>
              <a:gd name="adj2" fmla="val 28284"/>
              <a:gd name="adj3" fmla="val 25000"/>
              <a:gd name="adj4" fmla="val 65671"/>
            </a:avLst>
          </a:prstGeom>
          <a:solidFill>
            <a:srgbClr val="FF6600">
              <a:alpha val="2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a:endParaRPr>
          </a:p>
        </p:txBody>
      </p:sp>
      <p:sp>
        <p:nvSpPr>
          <p:cNvPr id="6" name="TextBox 5"/>
          <p:cNvSpPr txBox="1"/>
          <p:nvPr/>
        </p:nvSpPr>
        <p:spPr>
          <a:xfrm>
            <a:off x="117796" y="2348880"/>
            <a:ext cx="1410964" cy="646331"/>
          </a:xfrm>
          <a:prstGeom prst="rect">
            <a:avLst/>
          </a:prstGeom>
          <a:noFill/>
        </p:spPr>
        <p:txBody>
          <a:bodyPr wrap="none" rtlCol="0">
            <a:spAutoFit/>
          </a:bodyPr>
          <a:lstStyle/>
          <a:p>
            <a:pPr algn="ctr"/>
            <a:r>
              <a:rPr lang="en-AU" sz="1200" dirty="0" smtClean="0">
                <a:solidFill>
                  <a:srgbClr val="00498B"/>
                </a:solidFill>
                <a:latin typeface="B Frutiger Bold"/>
              </a:rPr>
              <a:t>Image, </a:t>
            </a:r>
          </a:p>
          <a:p>
            <a:pPr algn="ctr"/>
            <a:r>
              <a:rPr lang="en-AU" sz="1200" dirty="0" smtClean="0">
                <a:solidFill>
                  <a:srgbClr val="00498B"/>
                </a:solidFill>
                <a:latin typeface="B Frutiger Bold"/>
              </a:rPr>
              <a:t>species name, </a:t>
            </a:r>
          </a:p>
          <a:p>
            <a:pPr algn="ctr"/>
            <a:r>
              <a:rPr lang="en-AU" sz="1200" dirty="0" smtClean="0">
                <a:solidFill>
                  <a:srgbClr val="00498B"/>
                </a:solidFill>
                <a:latin typeface="B Frutiger Bold"/>
              </a:rPr>
              <a:t>catalogue number</a:t>
            </a:r>
            <a:endParaRPr lang="en-AU" sz="1200" dirty="0">
              <a:solidFill>
                <a:srgbClr val="00498B"/>
              </a:solidFill>
              <a:latin typeface="B Frutiger Bold"/>
            </a:endParaRPr>
          </a:p>
        </p:txBody>
      </p:sp>
      <p:sp>
        <p:nvSpPr>
          <p:cNvPr id="18" name="TextBox 17"/>
          <p:cNvSpPr txBox="1"/>
          <p:nvPr/>
        </p:nvSpPr>
        <p:spPr>
          <a:xfrm>
            <a:off x="2853438" y="6381328"/>
            <a:ext cx="3446753" cy="307777"/>
          </a:xfrm>
          <a:prstGeom prst="rect">
            <a:avLst/>
          </a:prstGeom>
          <a:noFill/>
        </p:spPr>
        <p:txBody>
          <a:bodyPr wrap="square" rtlCol="0">
            <a:spAutoFit/>
          </a:bodyPr>
          <a:lstStyle/>
          <a:p>
            <a:r>
              <a:rPr lang="en-AU" sz="1400" dirty="0" smtClean="0">
                <a:solidFill>
                  <a:srgbClr val="00498B"/>
                </a:solidFill>
                <a:latin typeface="B Frutiger Bold"/>
              </a:rPr>
              <a:t>Complete record and </a:t>
            </a:r>
            <a:r>
              <a:rPr lang="en-AU" sz="1400" dirty="0" err="1" smtClean="0">
                <a:solidFill>
                  <a:srgbClr val="00498B"/>
                </a:solidFill>
                <a:latin typeface="B Frutiger Bold"/>
              </a:rPr>
              <a:t>georeference</a:t>
            </a:r>
            <a:endParaRPr lang="en-AU" sz="1400" dirty="0">
              <a:solidFill>
                <a:srgbClr val="00498B"/>
              </a:solidFill>
              <a:latin typeface="B Frutiger Bold"/>
            </a:endParaRPr>
          </a:p>
        </p:txBody>
      </p:sp>
      <p:sp>
        <p:nvSpPr>
          <p:cNvPr id="33" name="TextBox 32"/>
          <p:cNvSpPr txBox="1"/>
          <p:nvPr/>
        </p:nvSpPr>
        <p:spPr>
          <a:xfrm>
            <a:off x="7183192" y="2336023"/>
            <a:ext cx="1410964" cy="646331"/>
          </a:xfrm>
          <a:prstGeom prst="rect">
            <a:avLst/>
          </a:prstGeom>
          <a:noFill/>
        </p:spPr>
        <p:txBody>
          <a:bodyPr wrap="none" rtlCol="0">
            <a:spAutoFit/>
          </a:bodyPr>
          <a:lstStyle/>
          <a:p>
            <a:pPr algn="ctr"/>
            <a:r>
              <a:rPr lang="en-AU" sz="1200" dirty="0" smtClean="0">
                <a:solidFill>
                  <a:srgbClr val="00498B"/>
                </a:solidFill>
                <a:latin typeface="B Frutiger Bold"/>
              </a:rPr>
              <a:t>Image, </a:t>
            </a:r>
          </a:p>
          <a:p>
            <a:pPr algn="ctr"/>
            <a:r>
              <a:rPr lang="en-AU" sz="1200" dirty="0" smtClean="0">
                <a:solidFill>
                  <a:srgbClr val="00498B"/>
                </a:solidFill>
                <a:latin typeface="B Frutiger Bold"/>
              </a:rPr>
              <a:t>species name, </a:t>
            </a:r>
          </a:p>
          <a:p>
            <a:pPr algn="ctr"/>
            <a:r>
              <a:rPr lang="en-AU" sz="1200" dirty="0" smtClean="0">
                <a:solidFill>
                  <a:srgbClr val="00498B"/>
                </a:solidFill>
                <a:latin typeface="B Frutiger Bold"/>
              </a:rPr>
              <a:t>catalogue number</a:t>
            </a:r>
            <a:endParaRPr lang="en-AU" sz="1200" dirty="0">
              <a:solidFill>
                <a:srgbClr val="00498B"/>
              </a:solidFill>
              <a:latin typeface="B Frutiger Bold"/>
            </a:endParaRPr>
          </a:p>
        </p:txBody>
      </p:sp>
      <p:sp>
        <p:nvSpPr>
          <p:cNvPr id="19" name="TextBox 18"/>
          <p:cNvSpPr txBox="1"/>
          <p:nvPr/>
        </p:nvSpPr>
        <p:spPr>
          <a:xfrm>
            <a:off x="3559670" y="3473669"/>
            <a:ext cx="1880643" cy="830997"/>
          </a:xfrm>
          <a:prstGeom prst="rect">
            <a:avLst/>
          </a:prstGeom>
          <a:noFill/>
        </p:spPr>
        <p:txBody>
          <a:bodyPr wrap="none" rtlCol="0">
            <a:spAutoFit/>
          </a:bodyPr>
          <a:lstStyle/>
          <a:p>
            <a:pPr algn="ctr"/>
            <a:r>
              <a:rPr lang="en-AU" dirty="0" smtClean="0">
                <a:solidFill>
                  <a:srgbClr val="00498B"/>
                </a:solidFill>
                <a:latin typeface="B Frutiger Bold"/>
              </a:rPr>
              <a:t>Public </a:t>
            </a:r>
          </a:p>
          <a:p>
            <a:pPr algn="ctr"/>
            <a:r>
              <a:rPr lang="en-AU" dirty="0" smtClean="0">
                <a:solidFill>
                  <a:srgbClr val="00498B"/>
                </a:solidFill>
                <a:latin typeface="B Frutiger Bold"/>
              </a:rPr>
              <a:t>Participation</a:t>
            </a:r>
            <a:endParaRPr lang="en-AU" dirty="0">
              <a:solidFill>
                <a:srgbClr val="00498B"/>
              </a:solidFill>
              <a:latin typeface="B Frutiger Bold"/>
            </a:endParaRPr>
          </a:p>
        </p:txBody>
      </p:sp>
      <p:cxnSp>
        <p:nvCxnSpPr>
          <p:cNvPr id="21" name="Straight Arrow Connector 20"/>
          <p:cNvCxnSpPr>
            <a:stCxn id="19" idx="0"/>
          </p:cNvCxnSpPr>
          <p:nvPr/>
        </p:nvCxnSpPr>
        <p:spPr bwMode="auto">
          <a:xfrm flipV="1">
            <a:off x="4499992" y="3146341"/>
            <a:ext cx="0" cy="32732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3" name="Straight Arrow Connector 22"/>
          <p:cNvCxnSpPr>
            <a:stCxn id="19" idx="3"/>
          </p:cNvCxnSpPr>
          <p:nvPr/>
        </p:nvCxnSpPr>
        <p:spPr bwMode="auto">
          <a:xfrm>
            <a:off x="5440313" y="3889168"/>
            <a:ext cx="427831" cy="24336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pic>
        <p:nvPicPr>
          <p:cNvPr id="4097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00" y="354291"/>
            <a:ext cx="793800" cy="770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752" y="4442991"/>
            <a:ext cx="2670175"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28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descr="AM_PPT Ins.jpg                                                 001CA4E7Design 3                       BCB53D9A:"/>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076" name="Text Box 11"/>
          <p:cNvSpPr txBox="1">
            <a:spLocks noChangeArrowheads="1"/>
          </p:cNvSpPr>
          <p:nvPr/>
        </p:nvSpPr>
        <p:spPr bwMode="auto">
          <a:xfrm>
            <a:off x="914400" y="332656"/>
            <a:ext cx="7229500" cy="1077218"/>
          </a:xfrm>
          <a:prstGeom prst="rect">
            <a:avLst/>
          </a:prstGeom>
          <a:noFill/>
          <a:ln w="9525">
            <a:noFill/>
            <a:miter lim="800000"/>
            <a:headEnd/>
            <a:tailEnd/>
          </a:ln>
        </p:spPr>
        <p:txBody>
          <a:bodyPr wrap="square">
            <a:spAutoFit/>
          </a:bodyPr>
          <a:lstStyle/>
          <a:p>
            <a:pPr algn="l"/>
            <a:r>
              <a:rPr lang="en-US" sz="3200" b="1" dirty="0" smtClean="0">
                <a:solidFill>
                  <a:schemeClr val="bg1"/>
                </a:solidFill>
                <a:latin typeface="Arial" charset="0"/>
              </a:rPr>
              <a:t>Stage 1 - Image and partial record capture </a:t>
            </a:r>
            <a:endParaRPr lang="en-US" sz="3200" b="1" dirty="0">
              <a:latin typeface="Arial" charset="0"/>
            </a:endParaRPr>
          </a:p>
        </p:txBody>
      </p:sp>
      <p:pic>
        <p:nvPicPr>
          <p:cNvPr id="6" name="Content Placeholder 3"/>
          <p:cNvPicPr>
            <a:picLocks noChangeAspect="1"/>
          </p:cNvPicPr>
          <p:nvPr/>
        </p:nvPicPr>
        <p:blipFill>
          <a:blip r:embed="rId4" cstate="print"/>
          <a:srcRect t="13182" b="13182"/>
          <a:stretch>
            <a:fillRect/>
          </a:stretch>
        </p:blipFill>
        <p:spPr>
          <a:xfrm>
            <a:off x="395536" y="1700808"/>
            <a:ext cx="5686400" cy="3010447"/>
          </a:xfrm>
          <a:prstGeom prst="rect">
            <a:avLst/>
          </a:prstGeom>
        </p:spPr>
      </p:pic>
      <p:pic>
        <p:nvPicPr>
          <p:cNvPr id="7" name="Picture 6" descr="Screen shot 2011-10-17 at 11.21.59 A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5877272"/>
            <a:ext cx="1714128" cy="617454"/>
          </a:xfrm>
          <a:prstGeom prst="rect">
            <a:avLst/>
          </a:prstGeom>
        </p:spPr>
      </p:pic>
      <p:pic>
        <p:nvPicPr>
          <p:cNvPr id="5" name="Content Placeholder 3"/>
          <p:cNvPicPr>
            <a:picLocks noChangeAspect="1"/>
          </p:cNvPicPr>
          <p:nvPr/>
        </p:nvPicPr>
        <p:blipFill>
          <a:blip r:embed="rId6" cstate="print"/>
          <a:srcRect t="13182" b="13182"/>
          <a:stretch>
            <a:fillRect/>
          </a:stretch>
        </p:blipFill>
        <p:spPr>
          <a:xfrm>
            <a:off x="3782805" y="3930352"/>
            <a:ext cx="5037667" cy="2667000"/>
          </a:xfrm>
          <a:prstGeom prst="rect">
            <a:avLst/>
          </a:prstGeom>
        </p:spPr>
      </p:pic>
    </p:spTree>
    <p:extLst>
      <p:ext uri="{BB962C8B-B14F-4D97-AF65-F5344CB8AC3E}">
        <p14:creationId xmlns:p14="http://schemas.microsoft.com/office/powerpoint/2010/main" val="2929072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descr="AM_PPT Ins.jpg                                                 001CA4E7Design 3                       BCB53D9A:"/>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076" name="Text Box 11"/>
          <p:cNvSpPr txBox="1">
            <a:spLocks noChangeArrowheads="1"/>
          </p:cNvSpPr>
          <p:nvPr/>
        </p:nvSpPr>
        <p:spPr bwMode="auto">
          <a:xfrm>
            <a:off x="914400" y="332656"/>
            <a:ext cx="7229500" cy="1077218"/>
          </a:xfrm>
          <a:prstGeom prst="rect">
            <a:avLst/>
          </a:prstGeom>
          <a:noFill/>
          <a:ln w="9525">
            <a:noFill/>
            <a:miter lim="800000"/>
            <a:headEnd/>
            <a:tailEnd/>
          </a:ln>
        </p:spPr>
        <p:txBody>
          <a:bodyPr wrap="square">
            <a:spAutoFit/>
          </a:bodyPr>
          <a:lstStyle/>
          <a:p>
            <a:pPr algn="l"/>
            <a:r>
              <a:rPr lang="en-US" sz="3200" b="1" dirty="0" smtClean="0">
                <a:solidFill>
                  <a:schemeClr val="bg1"/>
                </a:solidFill>
                <a:latin typeface="Arial" charset="0"/>
              </a:rPr>
              <a:t>Stage 1 - Image and partial record capture </a:t>
            </a:r>
            <a:endParaRPr lang="en-US" sz="3200" b="1" dirty="0">
              <a:latin typeface="Arial" charset="0"/>
            </a:endParaRPr>
          </a:p>
        </p:txBody>
      </p:sp>
      <p:pic>
        <p:nvPicPr>
          <p:cNvPr id="6" name="Picture 2"/>
          <p:cNvPicPr>
            <a:picLocks noChangeAspect="1" noChangeArrowheads="1"/>
          </p:cNvPicPr>
          <p:nvPr/>
        </p:nvPicPr>
        <p:blipFill>
          <a:blip r:embed="rId4" cstate="print"/>
          <a:srcRect/>
          <a:stretch>
            <a:fillRect/>
          </a:stretch>
        </p:blipFill>
        <p:spPr bwMode="auto">
          <a:xfrm>
            <a:off x="395537" y="1556793"/>
            <a:ext cx="5040560" cy="3884576"/>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5796136" y="4365104"/>
            <a:ext cx="2927691" cy="2193107"/>
          </a:xfrm>
          <a:prstGeom prst="rect">
            <a:avLst/>
          </a:prstGeom>
          <a:noFill/>
          <a:ln w="9525">
            <a:noFill/>
            <a:miter lim="800000"/>
            <a:headEnd/>
            <a:tailEnd/>
          </a:ln>
        </p:spPr>
      </p:pic>
      <p:pic>
        <p:nvPicPr>
          <p:cNvPr id="8" name="Picture 7" descr="Screen shot 2011-10-17 at 11.21.59 A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5877272"/>
            <a:ext cx="1714128" cy="617454"/>
          </a:xfrm>
          <a:prstGeom prst="rect">
            <a:avLst/>
          </a:prstGeom>
        </p:spPr>
      </p:pic>
      <p:pic>
        <p:nvPicPr>
          <p:cNvPr id="9" name="Picture 8" descr="Screen shot 2011-10-17 at 11.30.23 A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4504" y="5877272"/>
            <a:ext cx="489961" cy="600348"/>
          </a:xfrm>
          <a:prstGeom prst="rect">
            <a:avLst/>
          </a:prstGeom>
        </p:spPr>
      </p:pic>
    </p:spTree>
    <p:extLst>
      <p:ext uri="{BB962C8B-B14F-4D97-AF65-F5344CB8AC3E}">
        <p14:creationId xmlns:p14="http://schemas.microsoft.com/office/powerpoint/2010/main" val="4129119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descr="AM_PPT Ins.jpg                                                 001CA4E7Design 3                       BCB53D9A:"/>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076" name="Text Box 11"/>
          <p:cNvSpPr txBox="1">
            <a:spLocks noChangeArrowheads="1"/>
          </p:cNvSpPr>
          <p:nvPr/>
        </p:nvSpPr>
        <p:spPr bwMode="auto">
          <a:xfrm>
            <a:off x="914400" y="332656"/>
            <a:ext cx="7229500" cy="1077218"/>
          </a:xfrm>
          <a:prstGeom prst="rect">
            <a:avLst/>
          </a:prstGeom>
          <a:noFill/>
          <a:ln w="9525">
            <a:noFill/>
            <a:miter lim="800000"/>
            <a:headEnd/>
            <a:tailEnd/>
          </a:ln>
        </p:spPr>
        <p:txBody>
          <a:bodyPr wrap="square">
            <a:spAutoFit/>
          </a:bodyPr>
          <a:lstStyle/>
          <a:p>
            <a:pPr algn="l"/>
            <a:r>
              <a:rPr lang="en-US" sz="3200" b="1" dirty="0" smtClean="0">
                <a:solidFill>
                  <a:schemeClr val="bg1"/>
                </a:solidFill>
                <a:latin typeface="Arial" charset="0"/>
              </a:rPr>
              <a:t>Stage 1 - Image and partial record capture </a:t>
            </a:r>
            <a:endParaRPr lang="en-US" sz="3200" b="1" dirty="0">
              <a:latin typeface="Arial" charset="0"/>
            </a:endParaRPr>
          </a:p>
        </p:txBody>
      </p:sp>
      <p:sp>
        <p:nvSpPr>
          <p:cNvPr id="4" name="Content Placeholder 2"/>
          <p:cNvSpPr txBox="1">
            <a:spLocks/>
          </p:cNvSpPr>
          <p:nvPr/>
        </p:nvSpPr>
        <p:spPr>
          <a:xfrm>
            <a:off x="685800" y="1412776"/>
            <a:ext cx="77724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AU" dirty="0" smtClean="0">
                <a:solidFill>
                  <a:srgbClr val="00498B"/>
                </a:solidFill>
                <a:latin typeface="B Frutiger Bold"/>
              </a:rPr>
              <a:t>Documentation</a:t>
            </a:r>
          </a:p>
          <a:p>
            <a:pPr lvl="1"/>
            <a:r>
              <a:rPr lang="en-AU" dirty="0">
                <a:solidFill>
                  <a:srgbClr val="00498B"/>
                </a:solidFill>
                <a:latin typeface="B Frutiger Bold"/>
              </a:rPr>
              <a:t>Website</a:t>
            </a:r>
            <a:r>
              <a:rPr lang="en-AU" dirty="0"/>
              <a:t> - </a:t>
            </a:r>
            <a:r>
              <a:rPr lang="en-AU" sz="1600" dirty="0">
                <a:hlinkClick r:id="rId4"/>
              </a:rPr>
              <a:t>http://www.australianmuseum.net.au/Rapid-Digitisation-</a:t>
            </a:r>
            <a:r>
              <a:rPr lang="en-AU" sz="1600" dirty="0" smtClean="0">
                <a:hlinkClick r:id="rId4"/>
              </a:rPr>
              <a:t>Project</a:t>
            </a:r>
            <a:r>
              <a:rPr lang="en-AU" sz="1600" dirty="0" smtClean="0"/>
              <a:t> </a:t>
            </a:r>
          </a:p>
          <a:p>
            <a:pPr lvl="1"/>
            <a:r>
              <a:rPr lang="en-AU" dirty="0" smtClean="0">
                <a:solidFill>
                  <a:srgbClr val="00498B"/>
                </a:solidFill>
                <a:latin typeface="B Frutiger Bold"/>
              </a:rPr>
              <a:t>Manuals</a:t>
            </a:r>
          </a:p>
          <a:p>
            <a:pPr lvl="1"/>
            <a:endParaRPr lang="en-AU" dirty="0" smtClean="0"/>
          </a:p>
          <a:p>
            <a:pPr lvl="1"/>
            <a:endParaRPr lang="en-AU" dirty="0"/>
          </a:p>
          <a:p>
            <a:pPr lvl="1"/>
            <a:endParaRPr lang="en-AU" dirty="0" smtClean="0"/>
          </a:p>
          <a:p>
            <a:pPr lvl="1"/>
            <a:r>
              <a:rPr lang="en-AU" dirty="0" smtClean="0">
                <a:solidFill>
                  <a:srgbClr val="00498B"/>
                </a:solidFill>
                <a:latin typeface="B Frutiger Bold"/>
              </a:rPr>
              <a:t>Videos</a:t>
            </a:r>
          </a:p>
          <a:p>
            <a:pPr lvl="1"/>
            <a:r>
              <a:rPr lang="en-AU" sz="1600" dirty="0">
                <a:hlinkClick r:id="rId5"/>
              </a:rPr>
              <a:t>http://www.australianmuseum.net.au/Video-Guide-Handling-</a:t>
            </a:r>
            <a:r>
              <a:rPr lang="en-AU" sz="1600" dirty="0" smtClean="0">
                <a:hlinkClick r:id="rId5"/>
              </a:rPr>
              <a:t>Specimens</a:t>
            </a:r>
            <a:endParaRPr lang="en-AU" sz="1600" dirty="0" smtClean="0"/>
          </a:p>
          <a:p>
            <a:pPr lvl="1"/>
            <a:r>
              <a:rPr lang="en-AU" sz="1600" dirty="0">
                <a:hlinkClick r:id="rId6"/>
              </a:rPr>
              <a:t>http://www.australianmuseum.net.au/Video-Introduction-to-Handling-of-</a:t>
            </a:r>
            <a:r>
              <a:rPr lang="en-AU" sz="1600" dirty="0" smtClean="0">
                <a:hlinkClick r:id="rId6"/>
              </a:rPr>
              <a:t>Specimens</a:t>
            </a:r>
            <a:endParaRPr lang="en-AU" sz="1600" dirty="0" smtClean="0"/>
          </a:p>
          <a:p>
            <a:pPr lvl="1"/>
            <a:endParaRPr lang="en-AU" sz="1600" dirty="0" smtClean="0"/>
          </a:p>
        </p:txBody>
      </p:sp>
      <p:pic>
        <p:nvPicPr>
          <p:cNvPr id="5" name="Picture 4" descr="Screen shot 2011-10-17 at 11.21.59 A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536" y="5877272"/>
            <a:ext cx="1714128" cy="617454"/>
          </a:xfrm>
          <a:prstGeom prst="rect">
            <a:avLst/>
          </a:prstGeom>
        </p:spPr>
      </p:pic>
      <p:pic>
        <p:nvPicPr>
          <p:cNvPr id="3" name="Picture 2" descr="Screen shot 2011-10-17 at 12.16.10 PM.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15816" y="2924944"/>
            <a:ext cx="1531510" cy="2232248"/>
          </a:xfrm>
          <a:prstGeom prst="rect">
            <a:avLst/>
          </a:prstGeom>
        </p:spPr>
      </p:pic>
      <p:pic>
        <p:nvPicPr>
          <p:cNvPr id="6" name="Picture 5" descr="Screen shot 2011-10-17 at 12.22.17 PM.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16016" y="2924944"/>
            <a:ext cx="1584176" cy="2216618"/>
          </a:xfrm>
          <a:prstGeom prst="rect">
            <a:avLst/>
          </a:prstGeom>
        </p:spPr>
      </p:pic>
    </p:spTree>
    <p:extLst>
      <p:ext uri="{BB962C8B-B14F-4D97-AF65-F5344CB8AC3E}">
        <p14:creationId xmlns:p14="http://schemas.microsoft.com/office/powerpoint/2010/main" val="61608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descr="AM_PPT Ins.jpg                                                 001CA4E7Design 3                       BCB53D9A:"/>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076" name="Text Box 11"/>
          <p:cNvSpPr txBox="1">
            <a:spLocks noChangeArrowheads="1"/>
          </p:cNvSpPr>
          <p:nvPr/>
        </p:nvSpPr>
        <p:spPr bwMode="auto">
          <a:xfrm>
            <a:off x="914400" y="332656"/>
            <a:ext cx="7229500" cy="1077218"/>
          </a:xfrm>
          <a:prstGeom prst="rect">
            <a:avLst/>
          </a:prstGeom>
          <a:noFill/>
          <a:ln w="9525">
            <a:noFill/>
            <a:miter lim="800000"/>
            <a:headEnd/>
            <a:tailEnd/>
          </a:ln>
        </p:spPr>
        <p:txBody>
          <a:bodyPr wrap="square">
            <a:spAutoFit/>
          </a:bodyPr>
          <a:lstStyle/>
          <a:p>
            <a:pPr algn="l"/>
            <a:r>
              <a:rPr lang="en-US" sz="3200" b="1" dirty="0" smtClean="0">
                <a:solidFill>
                  <a:schemeClr val="bg1"/>
                </a:solidFill>
                <a:latin typeface="Arial" charset="0"/>
              </a:rPr>
              <a:t>Stage 1 - Image and partial record capture </a:t>
            </a:r>
            <a:endParaRPr lang="en-US" sz="3200" b="1" dirty="0">
              <a:latin typeface="Arial" charset="0"/>
            </a:endParaRPr>
          </a:p>
        </p:txBody>
      </p:sp>
      <p:sp>
        <p:nvSpPr>
          <p:cNvPr id="7" name="Content Placeholder 2"/>
          <p:cNvSpPr txBox="1">
            <a:spLocks/>
          </p:cNvSpPr>
          <p:nvPr/>
        </p:nvSpPr>
        <p:spPr>
          <a:xfrm>
            <a:off x="611560" y="1412776"/>
            <a:ext cx="77724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AU" sz="2400" dirty="0" smtClean="0">
                <a:solidFill>
                  <a:srgbClr val="00498B"/>
                </a:solidFill>
                <a:latin typeface="B Frutiger Bold"/>
              </a:rPr>
              <a:t>Recruitment</a:t>
            </a:r>
          </a:p>
          <a:p>
            <a:pPr lvl="1"/>
            <a:r>
              <a:rPr lang="en-AU" sz="2000" dirty="0" smtClean="0">
                <a:solidFill>
                  <a:srgbClr val="00498B"/>
                </a:solidFill>
                <a:latin typeface="B Frutiger Bold"/>
              </a:rPr>
              <a:t>Through traditional Museum networks</a:t>
            </a:r>
            <a:r>
              <a:rPr lang="en-AU" sz="2000" dirty="0" smtClean="0">
                <a:solidFill>
                  <a:srgbClr val="00498B"/>
                </a:solidFill>
              </a:rPr>
              <a:t> </a:t>
            </a:r>
          </a:p>
          <a:p>
            <a:pPr lvl="2"/>
            <a:r>
              <a:rPr lang="en-AU" sz="1400" dirty="0" smtClean="0">
                <a:solidFill>
                  <a:srgbClr val="00498B"/>
                </a:solidFill>
                <a:latin typeface="B Frutiger Bold"/>
              </a:rPr>
              <a:t>Members of the Museum society</a:t>
            </a:r>
          </a:p>
          <a:p>
            <a:pPr lvl="2"/>
            <a:r>
              <a:rPr lang="en-AU" sz="1400" dirty="0" smtClean="0">
                <a:solidFill>
                  <a:srgbClr val="00498B"/>
                </a:solidFill>
                <a:latin typeface="B Frutiger Bold"/>
              </a:rPr>
              <a:t>Existing Museum </a:t>
            </a:r>
            <a:r>
              <a:rPr lang="en-AU" sz="1400" dirty="0" smtClean="0">
                <a:solidFill>
                  <a:srgbClr val="00498B"/>
                </a:solidFill>
                <a:latin typeface="B Frutiger Bold"/>
              </a:rPr>
              <a:t>volunteers</a:t>
            </a:r>
          </a:p>
          <a:p>
            <a:pPr lvl="2"/>
            <a:r>
              <a:rPr lang="en-AU" sz="1400" dirty="0" smtClean="0">
                <a:solidFill>
                  <a:srgbClr val="00498B"/>
                </a:solidFill>
                <a:latin typeface="B Frutiger Bold"/>
              </a:rPr>
              <a:t>website</a:t>
            </a:r>
            <a:endParaRPr lang="en-AU" sz="1400" dirty="0" smtClean="0">
              <a:solidFill>
                <a:srgbClr val="00498B"/>
              </a:solidFill>
              <a:latin typeface="B Frutiger Bold"/>
            </a:endParaRPr>
          </a:p>
          <a:p>
            <a:r>
              <a:rPr lang="en-AU" sz="2400" dirty="0" smtClean="0">
                <a:solidFill>
                  <a:srgbClr val="00498B"/>
                </a:solidFill>
                <a:latin typeface="B Frutiger Bold"/>
              </a:rPr>
              <a:t>Training</a:t>
            </a:r>
          </a:p>
          <a:p>
            <a:pPr lvl="1"/>
            <a:r>
              <a:rPr lang="en-AU" sz="2000" dirty="0" smtClean="0">
                <a:solidFill>
                  <a:srgbClr val="00498B"/>
                </a:solidFill>
                <a:latin typeface="B Frutiger Bold"/>
              </a:rPr>
              <a:t>Custom designed training course</a:t>
            </a:r>
          </a:p>
          <a:p>
            <a:pPr lvl="2"/>
            <a:r>
              <a:rPr lang="en-AU" sz="1400" dirty="0" smtClean="0">
                <a:solidFill>
                  <a:srgbClr val="00498B"/>
                </a:solidFill>
                <a:latin typeface="B Frutiger Bold"/>
              </a:rPr>
              <a:t>Induction</a:t>
            </a:r>
            <a:endParaRPr lang="en-AU" sz="1400" dirty="0" smtClean="0">
              <a:solidFill>
                <a:srgbClr val="00498B"/>
              </a:solidFill>
              <a:latin typeface="B Frutiger Bold"/>
            </a:endParaRPr>
          </a:p>
          <a:p>
            <a:pPr lvl="2"/>
            <a:r>
              <a:rPr lang="en-AU" sz="1400" dirty="0" smtClean="0">
                <a:solidFill>
                  <a:srgbClr val="00498B"/>
                </a:solidFill>
                <a:latin typeface="B Frutiger Bold"/>
              </a:rPr>
              <a:t>Training Videos and  Manuals</a:t>
            </a:r>
          </a:p>
          <a:p>
            <a:pPr lvl="2"/>
            <a:r>
              <a:rPr lang="en-AU" sz="1400" dirty="0" smtClean="0">
                <a:solidFill>
                  <a:srgbClr val="00498B"/>
                </a:solidFill>
                <a:latin typeface="B Frutiger Bold"/>
              </a:rPr>
              <a:t>Hands on training</a:t>
            </a:r>
          </a:p>
          <a:p>
            <a:r>
              <a:rPr lang="en-AU" sz="2400" dirty="0" smtClean="0">
                <a:solidFill>
                  <a:srgbClr val="00498B"/>
                </a:solidFill>
                <a:latin typeface="B Frutiger Bold"/>
              </a:rPr>
              <a:t>Coordination and Supervision</a:t>
            </a:r>
          </a:p>
          <a:p>
            <a:pPr lvl="1"/>
            <a:r>
              <a:rPr lang="en-AU" sz="2000" dirty="0" smtClean="0">
                <a:solidFill>
                  <a:srgbClr val="00498B"/>
                </a:solidFill>
                <a:latin typeface="B Frutiger Bold"/>
              </a:rPr>
              <a:t>Two part time staff share the tasks of recruiting, training, coordinating and supervising</a:t>
            </a:r>
          </a:p>
          <a:p>
            <a:pPr lvl="2"/>
            <a:r>
              <a:rPr lang="en-AU" sz="1400" dirty="0" smtClean="0">
                <a:solidFill>
                  <a:srgbClr val="00498B"/>
                </a:solidFill>
                <a:latin typeface="B Frutiger Bold"/>
              </a:rPr>
              <a:t>Equivalent of 1.2 full time staff</a:t>
            </a:r>
          </a:p>
          <a:p>
            <a:pPr lvl="2"/>
            <a:r>
              <a:rPr lang="en-AU" sz="1400" dirty="0" smtClean="0">
                <a:solidFill>
                  <a:srgbClr val="00498B"/>
                </a:solidFill>
                <a:latin typeface="B Frutiger Bold"/>
              </a:rPr>
              <a:t>4 volunteer contact days</a:t>
            </a:r>
          </a:p>
          <a:p>
            <a:pPr lvl="2"/>
            <a:r>
              <a:rPr lang="en-AU" sz="1400" dirty="0" smtClean="0">
                <a:solidFill>
                  <a:srgbClr val="00498B"/>
                </a:solidFill>
                <a:latin typeface="B Frutiger Bold"/>
              </a:rPr>
              <a:t>1 non-contact day – specimen preparation, data management and documentation</a:t>
            </a:r>
            <a:endParaRPr lang="en-AU" sz="1400" dirty="0">
              <a:solidFill>
                <a:srgbClr val="00498B"/>
              </a:solidFill>
              <a:latin typeface="B Frutiger Bold"/>
            </a:endParaRPr>
          </a:p>
        </p:txBody>
      </p:sp>
      <p:pic>
        <p:nvPicPr>
          <p:cNvPr id="5" name="Picture 4" descr="Screen shot 2011-10-17 at 11.21.59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195922"/>
            <a:ext cx="1714128" cy="617454"/>
          </a:xfrm>
          <a:prstGeom prst="rect">
            <a:avLst/>
          </a:prstGeom>
        </p:spPr>
      </p:pic>
    </p:spTree>
    <p:extLst>
      <p:ext uri="{BB962C8B-B14F-4D97-AF65-F5344CB8AC3E}">
        <p14:creationId xmlns:p14="http://schemas.microsoft.com/office/powerpoint/2010/main" val="820234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descr="AM_PPT Ins.jpg                                                 001CA4E7Design 3                       BCB53D9A:"/>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076" name="Text Box 11"/>
          <p:cNvSpPr txBox="1">
            <a:spLocks noChangeArrowheads="1"/>
          </p:cNvSpPr>
          <p:nvPr/>
        </p:nvSpPr>
        <p:spPr bwMode="auto">
          <a:xfrm>
            <a:off x="914400" y="332656"/>
            <a:ext cx="7229500" cy="1077218"/>
          </a:xfrm>
          <a:prstGeom prst="rect">
            <a:avLst/>
          </a:prstGeom>
          <a:noFill/>
          <a:ln w="9525">
            <a:noFill/>
            <a:miter lim="800000"/>
            <a:headEnd/>
            <a:tailEnd/>
          </a:ln>
        </p:spPr>
        <p:txBody>
          <a:bodyPr wrap="square">
            <a:spAutoFit/>
          </a:bodyPr>
          <a:lstStyle/>
          <a:p>
            <a:pPr algn="l"/>
            <a:r>
              <a:rPr lang="en-US" sz="3200" b="1" dirty="0" smtClean="0">
                <a:solidFill>
                  <a:schemeClr val="bg1"/>
                </a:solidFill>
                <a:latin typeface="Arial" charset="0"/>
              </a:rPr>
              <a:t>Stage 1 - Image and partial record capture </a:t>
            </a:r>
            <a:endParaRPr lang="en-US" sz="3200" b="1" dirty="0">
              <a:latin typeface="Arial" charset="0"/>
            </a:endParaRPr>
          </a:p>
        </p:txBody>
      </p:sp>
      <p:sp>
        <p:nvSpPr>
          <p:cNvPr id="7" name="Content Placeholder 2"/>
          <p:cNvSpPr txBox="1">
            <a:spLocks/>
          </p:cNvSpPr>
          <p:nvPr/>
        </p:nvSpPr>
        <p:spPr>
          <a:xfrm>
            <a:off x="683568" y="1700808"/>
            <a:ext cx="77724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AU" sz="2400" dirty="0" smtClean="0">
                <a:solidFill>
                  <a:srgbClr val="00498B"/>
                </a:solidFill>
                <a:latin typeface="B Frutiger Bold"/>
              </a:rPr>
              <a:t>Current Volunteer Team</a:t>
            </a:r>
            <a:r>
              <a:rPr lang="en-AU" sz="2400" dirty="0" smtClean="0"/>
              <a:t>:</a:t>
            </a:r>
          </a:p>
          <a:p>
            <a:pPr lvl="1"/>
            <a:r>
              <a:rPr lang="en-AU" sz="2000" dirty="0" smtClean="0">
                <a:solidFill>
                  <a:srgbClr val="00498B"/>
                </a:solidFill>
                <a:latin typeface="B Frutiger Bold"/>
              </a:rPr>
              <a:t>60 </a:t>
            </a:r>
            <a:r>
              <a:rPr lang="en-AU" sz="2000" dirty="0" smtClean="0">
                <a:solidFill>
                  <a:srgbClr val="00498B"/>
                </a:solidFill>
                <a:latin typeface="B Frutiger Bold"/>
              </a:rPr>
              <a:t>– 70 volunteers </a:t>
            </a:r>
            <a:endParaRPr lang="en-AU" sz="2000" dirty="0" smtClean="0">
              <a:solidFill>
                <a:srgbClr val="00498B"/>
              </a:solidFill>
              <a:latin typeface="B Frutiger Bold"/>
            </a:endParaRPr>
          </a:p>
          <a:p>
            <a:pPr lvl="1"/>
            <a:r>
              <a:rPr lang="en-AU" sz="2000" dirty="0" smtClean="0">
                <a:solidFill>
                  <a:srgbClr val="00498B"/>
                </a:solidFill>
                <a:latin typeface="B Frutiger Bold"/>
              </a:rPr>
              <a:t>volunteer </a:t>
            </a:r>
            <a:r>
              <a:rPr lang="en-AU" sz="2000" dirty="0">
                <a:solidFill>
                  <a:srgbClr val="00498B"/>
                </a:solidFill>
                <a:latin typeface="B Frutiger Bold"/>
              </a:rPr>
              <a:t>drop out rate has been minimal with most volunteers committing </a:t>
            </a:r>
            <a:r>
              <a:rPr lang="en-AU" sz="2000" dirty="0" smtClean="0">
                <a:solidFill>
                  <a:srgbClr val="00498B"/>
                </a:solidFill>
                <a:latin typeface="B Frutiger Bold"/>
              </a:rPr>
              <a:t>weekly, some fortnightly</a:t>
            </a:r>
          </a:p>
          <a:p>
            <a:pPr lvl="1"/>
            <a:r>
              <a:rPr lang="en-AU" sz="2000" dirty="0" smtClean="0">
                <a:solidFill>
                  <a:srgbClr val="00498B"/>
                </a:solidFill>
                <a:latin typeface="B Frutiger Bold"/>
              </a:rPr>
              <a:t> </a:t>
            </a:r>
            <a:r>
              <a:rPr lang="en-AU" sz="2000" dirty="0">
                <a:solidFill>
                  <a:srgbClr val="00498B"/>
                </a:solidFill>
                <a:latin typeface="B Frutiger Bold"/>
              </a:rPr>
              <a:t>a 2:1 ratio of female/male </a:t>
            </a:r>
            <a:r>
              <a:rPr lang="en-AU" sz="2000" dirty="0" smtClean="0">
                <a:solidFill>
                  <a:srgbClr val="00498B"/>
                </a:solidFill>
                <a:latin typeface="B Frutiger Bold"/>
              </a:rPr>
              <a:t>volunteers</a:t>
            </a:r>
          </a:p>
          <a:p>
            <a:pPr lvl="1"/>
            <a:r>
              <a:rPr lang="en-AU" sz="2000" dirty="0" smtClean="0">
                <a:solidFill>
                  <a:srgbClr val="00498B"/>
                </a:solidFill>
                <a:latin typeface="B Frutiger Bold"/>
              </a:rPr>
              <a:t>age range: </a:t>
            </a:r>
            <a:r>
              <a:rPr lang="en-AU" sz="2000" dirty="0">
                <a:solidFill>
                  <a:srgbClr val="00498B"/>
                </a:solidFill>
                <a:latin typeface="B Frutiger Bold"/>
              </a:rPr>
              <a:t>a  third under 30; a third between 30-49 and a third over 50 yrs. </a:t>
            </a:r>
            <a:endParaRPr lang="en-AU" sz="2000" dirty="0" smtClean="0">
              <a:solidFill>
                <a:srgbClr val="00498B"/>
              </a:solidFill>
              <a:latin typeface="B Frutiger Bold"/>
            </a:endParaRPr>
          </a:p>
          <a:p>
            <a:pPr lvl="1"/>
            <a:r>
              <a:rPr lang="en-AU" sz="2000" dirty="0" smtClean="0">
                <a:solidFill>
                  <a:srgbClr val="00498B"/>
                </a:solidFill>
                <a:latin typeface="B Frutiger Bold"/>
              </a:rPr>
              <a:t>university </a:t>
            </a:r>
            <a:r>
              <a:rPr lang="en-AU" sz="2000" dirty="0">
                <a:solidFill>
                  <a:srgbClr val="00498B"/>
                </a:solidFill>
                <a:latin typeface="B Frutiger Bold"/>
              </a:rPr>
              <a:t>students (10); full time workers (</a:t>
            </a:r>
            <a:r>
              <a:rPr lang="en-AU" sz="2000" dirty="0" smtClean="0">
                <a:solidFill>
                  <a:srgbClr val="00498B"/>
                </a:solidFill>
                <a:latin typeface="B Frutiger Bold"/>
              </a:rPr>
              <a:t>Saturday’s)</a:t>
            </a:r>
            <a:r>
              <a:rPr lang="en-AU" sz="2000" dirty="0">
                <a:solidFill>
                  <a:srgbClr val="00498B"/>
                </a:solidFill>
                <a:latin typeface="B Frutiger Bold"/>
              </a:rPr>
              <a:t>; part time workers and </a:t>
            </a:r>
            <a:r>
              <a:rPr lang="en-AU" sz="2000" dirty="0" smtClean="0">
                <a:solidFill>
                  <a:srgbClr val="00498B"/>
                </a:solidFill>
                <a:latin typeface="B Frutiger Bold"/>
              </a:rPr>
              <a:t>retirees</a:t>
            </a:r>
            <a:endParaRPr lang="en-AU" dirty="0" smtClean="0">
              <a:solidFill>
                <a:srgbClr val="00498B"/>
              </a:solidFill>
              <a:latin typeface="B Frutiger Bold"/>
            </a:endParaRPr>
          </a:p>
          <a:p>
            <a:r>
              <a:rPr lang="en-AU" sz="2400" dirty="0" smtClean="0">
                <a:solidFill>
                  <a:srgbClr val="00498B"/>
                </a:solidFill>
                <a:latin typeface="B Frutiger Bold"/>
              </a:rPr>
              <a:t>Input: 1.2 EFT staff </a:t>
            </a:r>
          </a:p>
          <a:p>
            <a:r>
              <a:rPr lang="en-AU" sz="2400" dirty="0" smtClean="0">
                <a:solidFill>
                  <a:srgbClr val="00498B"/>
                </a:solidFill>
                <a:latin typeface="B Frutiger Bold"/>
              </a:rPr>
              <a:t>Output: equivalent to </a:t>
            </a:r>
            <a:r>
              <a:rPr lang="en-AU" sz="2400" dirty="0" smtClean="0">
                <a:solidFill>
                  <a:srgbClr val="00498B"/>
                </a:solidFill>
                <a:latin typeface="B Frutiger Bold"/>
              </a:rPr>
              <a:t>around 3 </a:t>
            </a:r>
            <a:r>
              <a:rPr lang="en-AU" sz="2400" dirty="0" smtClean="0">
                <a:solidFill>
                  <a:srgbClr val="00498B"/>
                </a:solidFill>
                <a:latin typeface="B Frutiger Bold"/>
              </a:rPr>
              <a:t>EFT staff</a:t>
            </a:r>
            <a:endParaRPr lang="en-AU" sz="2400" dirty="0">
              <a:solidFill>
                <a:srgbClr val="00498B"/>
              </a:solidFill>
              <a:latin typeface="B Frutiger Bold"/>
            </a:endParaRPr>
          </a:p>
        </p:txBody>
      </p:sp>
      <p:pic>
        <p:nvPicPr>
          <p:cNvPr id="5" name="Picture 4" descr="Screen shot 2011-10-17 at 11.21.59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5877272"/>
            <a:ext cx="1714128" cy="617454"/>
          </a:xfrm>
          <a:prstGeom prst="rect">
            <a:avLst/>
          </a:prstGeom>
        </p:spPr>
      </p:pic>
    </p:spTree>
    <p:extLst>
      <p:ext uri="{BB962C8B-B14F-4D97-AF65-F5344CB8AC3E}">
        <p14:creationId xmlns:p14="http://schemas.microsoft.com/office/powerpoint/2010/main" val="3521718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11085</TotalTime>
  <Words>4109</Words>
  <Application>Microsoft Office PowerPoint</Application>
  <PresentationFormat>On-screen Show (4:3)</PresentationFormat>
  <Paragraphs>389</Paragraphs>
  <Slides>36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Times</vt:lpstr>
      <vt:lpstr>Arial</vt:lpstr>
      <vt:lpstr>Calibri</vt:lpstr>
      <vt:lpstr>B Frutiger Bold</vt:lpstr>
      <vt:lpstr>Frutiger LT Std 55 Roman</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Australian Museum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Alexandria Design</dc:creator>
  <cp:lastModifiedBy>Paul Flemons</cp:lastModifiedBy>
  <cp:revision>152</cp:revision>
  <cp:lastPrinted>2007-07-30T07:21:05Z</cp:lastPrinted>
  <dcterms:created xsi:type="dcterms:W3CDTF">2006-11-07T00:42:02Z</dcterms:created>
  <dcterms:modified xsi:type="dcterms:W3CDTF">2012-09-29T11:43:38Z</dcterms:modified>
</cp:coreProperties>
</file>