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302" r:id="rId3"/>
    <p:sldId id="262" r:id="rId4"/>
    <p:sldId id="259" r:id="rId5"/>
    <p:sldId id="261" r:id="rId6"/>
    <p:sldId id="273" r:id="rId7"/>
    <p:sldId id="266" r:id="rId8"/>
    <p:sldId id="279" r:id="rId9"/>
    <p:sldId id="285" r:id="rId10"/>
    <p:sldId id="258" r:id="rId11"/>
    <p:sldId id="276" r:id="rId12"/>
    <p:sldId id="256" r:id="rId13"/>
    <p:sldId id="281" r:id="rId14"/>
    <p:sldId id="287" r:id="rId15"/>
    <p:sldId id="260" r:id="rId16"/>
    <p:sldId id="300" r:id="rId17"/>
    <p:sldId id="277" r:id="rId18"/>
    <p:sldId id="263" r:id="rId19"/>
    <p:sldId id="317" r:id="rId20"/>
    <p:sldId id="28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F0"/>
    <a:srgbClr val="FFF3F3"/>
    <a:srgbClr val="FFF9E5"/>
    <a:srgbClr val="FCFDE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80926" autoAdjust="0"/>
  </p:normalViewPr>
  <p:slideViewPr>
    <p:cSldViewPr>
      <p:cViewPr>
        <p:scale>
          <a:sx n="161" d="100"/>
          <a:sy n="161" d="100"/>
        </p:scale>
        <p:origin x="-160" y="2424"/>
      </p:cViewPr>
      <p:guideLst>
        <p:guide orient="horz" pos="2160"/>
        <p:guide pos="2880"/>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2FA20-0803-4416-A4B2-7CC0DF50F674}" type="datetimeFigureOut">
              <a:rPr lang="en-US" smtClean="0"/>
              <a:pPr/>
              <a:t>9/28/12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815F5-C3F0-4884-B2C7-605E552A3186}" type="slidenum">
              <a:rPr lang="en-US" smtClean="0"/>
              <a:pPr/>
              <a:t>‹#›</a:t>
            </a:fld>
            <a:endParaRPr lang="en-US"/>
          </a:p>
        </p:txBody>
      </p:sp>
    </p:spTree>
    <p:extLst>
      <p:ext uri="{BB962C8B-B14F-4D97-AF65-F5344CB8AC3E}">
        <p14:creationId xmlns:p14="http://schemas.microsoft.com/office/powerpoint/2010/main" val="390517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0C270CF-CB48-44A8-A441-64D0AFFD1248}" type="slidenum">
              <a:rPr lang="en-US" smtClean="0"/>
              <a:pPr/>
              <a:t>1</a:t>
            </a:fld>
            <a:endParaRPr lang="en-US" smtClean="0"/>
          </a:p>
        </p:txBody>
      </p:sp>
      <p:sp>
        <p:nvSpPr>
          <p:cNvPr id="30723" name="Rectangle 2"/>
          <p:cNvSpPr>
            <a:spLocks noGrp="1" noRot="1" noChangeAspect="1" noChangeArrowheads="1" noTextEdit="1"/>
          </p:cNvSpPr>
          <p:nvPr>
            <p:ph type="sldImg"/>
          </p:nvPr>
        </p:nvSpPr>
        <p:spPr>
          <a:xfrm>
            <a:off x="1143000" y="687388"/>
            <a:ext cx="4572000" cy="3429000"/>
          </a:xfrm>
          <a:ln/>
        </p:spPr>
      </p:sp>
      <p:sp>
        <p:nvSpPr>
          <p:cNvPr id="30724" name="Rectangle 3"/>
          <p:cNvSpPr>
            <a:spLocks noGrp="1" noChangeArrowheads="1"/>
          </p:cNvSpPr>
          <p:nvPr>
            <p:ph type="body" idx="1"/>
          </p:nvPr>
        </p:nvSpPr>
        <p:spPr>
          <a:xfrm>
            <a:off x="913772" y="4345290"/>
            <a:ext cx="5030456" cy="411070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0" i="0" u="none" strike="noStrike" kern="1200" dirty="0" smtClean="0">
                <a:solidFill>
                  <a:schemeClr val="tx1"/>
                </a:solidFill>
                <a:effectLst/>
                <a:latin typeface="+mn-lt"/>
                <a:ea typeface="+mn-ea"/>
                <a:cs typeface="+mn-cs"/>
              </a:rPr>
              <a:t>Scanning</a:t>
            </a:r>
            <a:r>
              <a:rPr lang="en-US" sz="1200" b="0" i="0" u="none" strike="noStrike" kern="1200" baseline="0" dirty="0" smtClean="0">
                <a:solidFill>
                  <a:schemeClr val="tx1"/>
                </a:solidFill>
                <a:effectLst/>
                <a:latin typeface="+mn-lt"/>
                <a:ea typeface="+mn-ea"/>
                <a:cs typeface="+mn-cs"/>
              </a:rPr>
              <a:t> Cards, Uploading Cards and Adding to Database---</a:t>
            </a:r>
            <a:r>
              <a:rPr lang="en-US" dirty="0" smtClean="0"/>
              <a:t/>
            </a:r>
            <a:br>
              <a:rPr lang="en-US" dirty="0" smtClean="0"/>
            </a:br>
            <a:endParaRPr lang="en-US" dirty="0" smtClean="0"/>
          </a:p>
          <a:p>
            <a:pPr marL="171450" indent="-171450">
              <a:buFont typeface="Arial"/>
              <a:buChar char="•"/>
            </a:pPr>
            <a:r>
              <a:rPr lang="en-US" dirty="0" smtClean="0"/>
              <a:t>Cards scanned as PDF using Adobe Acrobat Pro.</a:t>
            </a:r>
          </a:p>
          <a:p>
            <a:pPr marL="171450" indent="-171450">
              <a:buFont typeface="Arial"/>
              <a:buChar char="•"/>
            </a:pPr>
            <a:r>
              <a:rPr lang="en-US" sz="1200" b="0" i="0" u="none" strike="noStrike" kern="1200" dirty="0" smtClean="0">
                <a:solidFill>
                  <a:schemeClr val="tx1"/>
                </a:solidFill>
                <a:effectLst/>
                <a:latin typeface="+mn-lt"/>
                <a:ea typeface="+mn-ea"/>
                <a:cs typeface="+mn-cs"/>
              </a:rPr>
              <a:t>Cards converted from PDF to </a:t>
            </a:r>
            <a:r>
              <a:rPr lang="en-US" sz="1200" b="0" i="0" u="none" strike="noStrike" kern="1200" dirty="0" err="1" smtClean="0">
                <a:solidFill>
                  <a:schemeClr val="tx1"/>
                </a:solidFill>
                <a:effectLst/>
                <a:latin typeface="+mn-lt"/>
                <a:ea typeface="+mn-ea"/>
                <a:cs typeface="+mn-cs"/>
              </a:rPr>
              <a:t>png</a:t>
            </a:r>
            <a:r>
              <a:rPr lang="en-US" sz="1200" b="0" i="0" u="none" strike="noStrike" kern="1200" dirty="0" smtClean="0">
                <a:solidFill>
                  <a:schemeClr val="tx1"/>
                </a:solidFill>
                <a:effectLst/>
                <a:latin typeface="+mn-lt"/>
                <a:ea typeface="+mn-ea"/>
                <a:cs typeface="+mn-cs"/>
              </a:rPr>
              <a:t> and split into separate files using custom scripts using </a:t>
            </a:r>
            <a:r>
              <a:rPr lang="en-US" sz="1200" b="0" i="0" u="none" strike="noStrike" kern="1200" dirty="0" err="1" smtClean="0">
                <a:solidFill>
                  <a:schemeClr val="tx1"/>
                </a:solidFill>
                <a:effectLst/>
                <a:latin typeface="+mn-lt"/>
                <a:ea typeface="+mn-ea"/>
                <a:cs typeface="+mn-cs"/>
              </a:rPr>
              <a:t>Ghostscript</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p>
          <a:p>
            <a:pPr marL="171450" indent="-171450">
              <a:buFont typeface="Arial"/>
              <a:buChar char="•"/>
            </a:pPr>
            <a:r>
              <a:rPr lang="en-US" sz="1200" b="0" i="0" u="none" strike="noStrike" kern="1200" dirty="0" smtClean="0">
                <a:solidFill>
                  <a:schemeClr val="tx1"/>
                </a:solidFill>
                <a:effectLst/>
                <a:latin typeface="+mn-lt"/>
                <a:ea typeface="+mn-ea"/>
                <a:cs typeface="+mn-cs"/>
              </a:rPr>
              <a:t>Using Visual Basic,</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tab delimited files for the cards were built</a:t>
            </a:r>
            <a:r>
              <a:rPr lang="en-US" sz="1200" b="0" i="0" u="none" strike="noStrike" kern="1200" baseline="0" dirty="0" smtClean="0">
                <a:solidFill>
                  <a:schemeClr val="tx1"/>
                </a:solidFill>
                <a:effectLst/>
                <a:latin typeface="+mn-lt"/>
                <a:ea typeface="+mn-ea"/>
                <a:cs typeface="+mn-cs"/>
              </a:rPr>
              <a:t> (Using </a:t>
            </a:r>
            <a:r>
              <a:rPr lang="en-US" sz="1200" b="0" i="0" u="none" strike="noStrike" kern="1200" dirty="0" smtClean="0">
                <a:solidFill>
                  <a:schemeClr val="tx1"/>
                </a:solidFill>
                <a:effectLst/>
                <a:latin typeface="+mn-lt"/>
                <a:ea typeface="+mn-ea"/>
                <a:cs typeface="+mn-cs"/>
              </a:rPr>
              <a:t>folders</a:t>
            </a:r>
            <a:r>
              <a:rPr lang="en-US" sz="1200" b="0" i="0" u="none" strike="noStrike" kern="1200" baseline="0" dirty="0" smtClean="0">
                <a:solidFill>
                  <a:schemeClr val="tx1"/>
                </a:solidFill>
                <a:effectLst/>
                <a:latin typeface="+mn-lt"/>
                <a:ea typeface="+mn-ea"/>
                <a:cs typeface="+mn-cs"/>
              </a:rPr>
              <a:t> created</a:t>
            </a:r>
            <a:r>
              <a:rPr lang="en-US" sz="1200" b="0" i="0" u="none" strike="noStrike" kern="1200" dirty="0" smtClean="0">
                <a:solidFill>
                  <a:schemeClr val="tx1"/>
                </a:solidFill>
                <a:effectLst/>
                <a:latin typeface="+mn-lt"/>
                <a:ea typeface="+mn-ea"/>
                <a:cs typeface="+mn-cs"/>
              </a:rPr>
              <a:t> for </a:t>
            </a:r>
            <a:r>
              <a:rPr lang="en-US" sz="1200" b="0" i="0" u="none" strike="noStrike" kern="1200" dirty="0" err="1" smtClean="0">
                <a:solidFill>
                  <a:schemeClr val="tx1"/>
                </a:solidFill>
                <a:effectLst/>
                <a:latin typeface="+mn-lt"/>
                <a:ea typeface="+mn-ea"/>
                <a:cs typeface="+mn-cs"/>
              </a:rPr>
              <a:t>png</a:t>
            </a:r>
            <a:r>
              <a:rPr lang="en-US" sz="1200" b="0" i="0" u="none" strike="noStrike" kern="1200" dirty="0" smtClean="0">
                <a:solidFill>
                  <a:schemeClr val="tx1"/>
                </a:solidFill>
                <a:effectLst/>
                <a:latin typeface="+mn-lt"/>
                <a:ea typeface="+mn-ea"/>
                <a:cs typeface="+mn-cs"/>
              </a:rPr>
              <a:t> files,</a:t>
            </a:r>
            <a:r>
              <a:rPr lang="en-US" sz="1200" b="0" i="0" u="none" strike="noStrike" kern="1200" baseline="0" dirty="0" smtClean="0">
                <a:solidFill>
                  <a:schemeClr val="tx1"/>
                </a:solidFill>
                <a:effectLst/>
                <a:latin typeface="+mn-lt"/>
                <a:ea typeface="+mn-ea"/>
                <a:cs typeface="+mn-cs"/>
              </a:rPr>
              <a:t> file names were created using </a:t>
            </a:r>
            <a:r>
              <a:rPr lang="en-US" sz="1200" b="0" i="0" u="none" strike="noStrike" kern="1200" dirty="0" smtClean="0">
                <a:solidFill>
                  <a:schemeClr val="tx1"/>
                </a:solidFill>
                <a:effectLst/>
                <a:latin typeface="+mn-lt"/>
                <a:ea typeface="+mn-ea"/>
                <a:cs typeface="+mn-cs"/>
              </a:rPr>
              <a:t>tab delimited text file with different columns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 want in database, </a:t>
            </a:r>
            <a:r>
              <a:rPr lang="en-US" sz="1200" b="0" i="0" u="none" strike="noStrike" kern="1200" dirty="0" err="1" smtClean="0">
                <a:solidFill>
                  <a:schemeClr val="tx1"/>
                </a:solidFill>
                <a:effectLst/>
                <a:latin typeface="+mn-lt"/>
                <a:ea typeface="+mn-ea"/>
                <a:cs typeface="+mn-cs"/>
              </a:rPr>
              <a:t>ie</a:t>
            </a:r>
            <a:r>
              <a:rPr lang="en-US" sz="1200" b="0" i="0" u="none" strike="noStrike" kern="1200" dirty="0" smtClean="0">
                <a:solidFill>
                  <a:schemeClr val="tx1"/>
                </a:solidFill>
                <a:effectLst/>
                <a:latin typeface="+mn-lt"/>
                <a:ea typeface="+mn-ea"/>
                <a:cs typeface="+mn-cs"/>
              </a:rPr>
              <a:t>., pathname, date, species, location- country and state).</a:t>
            </a:r>
          </a:p>
          <a:p>
            <a:pPr marL="171450" indent="-171450">
              <a:buFont typeface="Arial"/>
              <a:buChar char="•"/>
            </a:pPr>
            <a:r>
              <a:rPr lang="en-US" sz="1200" b="0" i="0" u="none" strike="noStrike" kern="1200" dirty="0" smtClean="0">
                <a:solidFill>
                  <a:schemeClr val="tx1"/>
                </a:solidFill>
                <a:effectLst/>
                <a:latin typeface="+mn-lt"/>
                <a:ea typeface="+mn-ea"/>
                <a:cs typeface="+mn-cs"/>
              </a:rPr>
              <a:t>Images uploaded to development server.</a:t>
            </a:r>
          </a:p>
          <a:p>
            <a:pPr marL="171450" indent="-171450">
              <a:buFont typeface="Arial"/>
              <a:buChar char="•"/>
            </a:pPr>
            <a:r>
              <a:rPr lang="en-US" sz="1200" b="0" i="0" u="none" strike="noStrike" kern="1200" dirty="0" smtClean="0">
                <a:solidFill>
                  <a:schemeClr val="tx1"/>
                </a:solidFill>
                <a:effectLst/>
                <a:latin typeface="+mn-lt"/>
                <a:ea typeface="+mn-ea"/>
                <a:cs typeface="+mn-cs"/>
              </a:rPr>
              <a:t>Run </a:t>
            </a:r>
            <a:r>
              <a:rPr lang="en-US" sz="1200" b="0" i="0" u="none" strike="noStrike" kern="1200" dirty="0" err="1" smtClean="0">
                <a:solidFill>
                  <a:schemeClr val="tx1"/>
                </a:solidFill>
                <a:effectLst/>
                <a:latin typeface="+mn-lt"/>
                <a:ea typeface="+mn-ea"/>
                <a:cs typeface="+mn-cs"/>
              </a:rPr>
              <a:t>sql</a:t>
            </a:r>
            <a:r>
              <a:rPr lang="en-US" sz="1200" b="0" i="0" u="none" strike="noStrike" kern="1200" dirty="0" smtClean="0">
                <a:solidFill>
                  <a:schemeClr val="tx1"/>
                </a:solidFill>
                <a:effectLst/>
                <a:latin typeface="+mn-lt"/>
                <a:ea typeface="+mn-ea"/>
                <a:cs typeface="+mn-cs"/>
              </a:rPr>
              <a:t> script using generated metadata from the tab delimited file and special format file written in xml.  Goes through 3 scripts (species, country codes, state codes) to validate them. This is so that before it gets to users it has correct info in database. so its checking the 3 fields against database to “validate it”</a:t>
            </a:r>
            <a:r>
              <a:rPr lang="en-US" dirty="0" smtClean="0"/>
              <a:t/>
            </a:r>
            <a:br>
              <a:rPr lang="en-US" dirty="0" smtClean="0"/>
            </a:br>
            <a:r>
              <a:rPr lang="en-US" sz="1200" b="0" i="0" u="none" strike="noStrike" kern="1200" dirty="0" smtClean="0">
                <a:solidFill>
                  <a:schemeClr val="tx1"/>
                </a:solidFill>
                <a:effectLst/>
                <a:latin typeface="+mn-lt"/>
                <a:ea typeface="+mn-ea"/>
                <a:cs typeface="+mn-cs"/>
              </a:rPr>
              <a:t>Once validated its inserted to observation table.</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10</a:t>
            </a:fld>
            <a:endParaRPr lang="en-US"/>
          </a:p>
        </p:txBody>
      </p:sp>
    </p:spTree>
    <p:extLst>
      <p:ext uri="{BB962C8B-B14F-4D97-AF65-F5344CB8AC3E}">
        <p14:creationId xmlns:p14="http://schemas.microsoft.com/office/powerpoint/2010/main" val="1875992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11</a:t>
            </a:fld>
            <a:endParaRPr lang="en-US"/>
          </a:p>
        </p:txBody>
      </p:sp>
    </p:spTree>
    <p:extLst>
      <p:ext uri="{BB962C8B-B14F-4D97-AF65-F5344CB8AC3E}">
        <p14:creationId xmlns:p14="http://schemas.microsoft.com/office/powerpoint/2010/main" val="1963408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Security– </a:t>
            </a:r>
          </a:p>
          <a:p>
            <a:r>
              <a:rPr lang="en-US" sz="1200" b="0" i="0" u="none" strike="noStrike" kern="1200" dirty="0" smtClean="0">
                <a:solidFill>
                  <a:schemeClr val="tx1"/>
                </a:solidFill>
                <a:effectLst/>
                <a:latin typeface="+mn-lt"/>
                <a:ea typeface="+mn-ea"/>
                <a:cs typeface="+mn-cs"/>
              </a:rPr>
              <a:t>Password is encrypted and sent over channel that is encrypted from when its generated to when its sent into database</a:t>
            </a:r>
            <a:r>
              <a:rPr lang="en-US" dirty="0" smtClean="0"/>
              <a:t/>
            </a:r>
            <a:br>
              <a:rPr lang="en-US" dirty="0" smtClean="0"/>
            </a:br>
            <a:r>
              <a:rPr lang="en-US" sz="1200" b="0" i="0" u="none" strike="noStrike" kern="1200" dirty="0" smtClean="0">
                <a:solidFill>
                  <a:schemeClr val="tx1"/>
                </a:solidFill>
                <a:effectLst/>
                <a:latin typeface="+mn-lt"/>
                <a:ea typeface="+mn-ea"/>
                <a:cs typeface="+mn-cs"/>
              </a:rPr>
              <a:t>All</a:t>
            </a:r>
            <a:r>
              <a:rPr lang="en-US" sz="1200" b="0" i="0" u="none" strike="noStrike" kern="1200" baseline="0" dirty="0" smtClean="0">
                <a:solidFill>
                  <a:schemeClr val="tx1"/>
                </a:solidFill>
                <a:effectLst/>
                <a:latin typeface="+mn-lt"/>
                <a:ea typeface="+mn-ea"/>
                <a:cs typeface="+mn-cs"/>
              </a:rPr>
              <a:t> secure p</a:t>
            </a:r>
            <a:r>
              <a:rPr lang="en-US" sz="1200" b="0" i="0" u="none" strike="noStrike" kern="1200" dirty="0" smtClean="0">
                <a:solidFill>
                  <a:schemeClr val="tx1"/>
                </a:solidFill>
                <a:effectLst/>
                <a:latin typeface="+mn-lt"/>
                <a:ea typeface="+mn-ea"/>
                <a:cs typeface="+mn-cs"/>
              </a:rPr>
              <a:t>ages in https</a:t>
            </a:r>
            <a:r>
              <a:rPr lang="en-US" dirty="0" smtClean="0"/>
              <a:t/>
            </a:r>
            <a:br>
              <a:rPr lang="en-US" dirty="0" smtClean="0"/>
            </a:br>
            <a:r>
              <a:rPr lang="en-US" sz="1200" b="0" i="0" u="none" strike="noStrike" kern="1200" dirty="0" smtClean="0">
                <a:solidFill>
                  <a:schemeClr val="tx1"/>
                </a:solidFill>
                <a:effectLst/>
                <a:latin typeface="+mn-lt"/>
                <a:ea typeface="+mn-ea"/>
                <a:cs typeface="+mn-cs"/>
              </a:rPr>
              <a:t>PHP used on transcription screen</a:t>
            </a:r>
            <a:r>
              <a:rPr lang="en-US" sz="1200" b="0" i="0" u="none" strike="noStrike" kern="1200" baseline="0" dirty="0" smtClean="0">
                <a:solidFill>
                  <a:schemeClr val="tx1"/>
                </a:solidFill>
                <a:effectLst/>
                <a:latin typeface="+mn-lt"/>
                <a:ea typeface="+mn-ea"/>
                <a:cs typeface="+mn-cs"/>
              </a:rPr>
              <a:t> which is a </a:t>
            </a:r>
            <a:r>
              <a:rPr lang="en-US" sz="1200" b="0" i="0" u="none" strike="noStrike" kern="1200" dirty="0" smtClean="0">
                <a:solidFill>
                  <a:schemeClr val="tx1"/>
                </a:solidFill>
                <a:effectLst/>
                <a:latin typeface="+mn-lt"/>
                <a:ea typeface="+mn-ea"/>
                <a:cs typeface="+mn-cs"/>
              </a:rPr>
              <a:t>server side scripting language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to generate a page and control the user doing the transcription. </a:t>
            </a:r>
          </a:p>
          <a:p>
            <a:r>
              <a:rPr lang="en-US" sz="1200" b="0" i="0" u="none" strike="noStrike" kern="1200" dirty="0" smtClean="0">
                <a:solidFill>
                  <a:schemeClr val="tx1"/>
                </a:solidFill>
                <a:effectLst/>
                <a:latin typeface="+mn-lt"/>
                <a:ea typeface="+mn-ea"/>
                <a:cs typeface="+mn-cs"/>
              </a:rPr>
              <a:t>	User asks for a page, </a:t>
            </a:r>
            <a:r>
              <a:rPr lang="en-US" sz="1200" b="0" i="0" u="none" strike="noStrike" kern="1200" dirty="0" err="1" smtClean="0">
                <a:solidFill>
                  <a:schemeClr val="tx1"/>
                </a:solidFill>
                <a:effectLst/>
                <a:latin typeface="+mn-lt"/>
                <a:ea typeface="+mn-ea"/>
                <a:cs typeface="+mn-cs"/>
              </a:rPr>
              <a:t>php</a:t>
            </a:r>
            <a:r>
              <a:rPr lang="en-US" sz="1200" b="0" i="0" u="none" strike="noStrike" kern="1200" dirty="0" smtClean="0">
                <a:solidFill>
                  <a:schemeClr val="tx1"/>
                </a:solidFill>
                <a:effectLst/>
                <a:latin typeface="+mn-lt"/>
                <a:ea typeface="+mn-ea"/>
                <a:cs typeface="+mn-cs"/>
              </a:rPr>
              <a:t> page (contains information from database which gets reformulated) what comes out is html page which goes to user.</a:t>
            </a:r>
            <a:r>
              <a:rPr lang="en-US" dirty="0" smtClean="0"/>
              <a:t/>
            </a:r>
            <a:br>
              <a:rPr lang="en-US" dirty="0" smtClean="0"/>
            </a:br>
            <a:r>
              <a:rPr lang="en-US" dirty="0" smtClean="0"/>
              <a:t>		</a:t>
            </a:r>
            <a:r>
              <a:rPr lang="en-US" sz="1200" b="0" i="0" u="none" strike="noStrike" kern="1200" dirty="0" smtClean="0">
                <a:solidFill>
                  <a:schemeClr val="tx1"/>
                </a:solidFill>
                <a:effectLst/>
                <a:latin typeface="+mn-lt"/>
                <a:ea typeface="+mn-ea"/>
                <a:cs typeface="+mn-cs"/>
              </a:rPr>
              <a:t>1. acts as middleman between database and user. also aids in security barrier for users who might try to get to data in database for nefarious purposes. </a:t>
            </a:r>
          </a:p>
          <a:p>
            <a:r>
              <a:rPr lang="en-US" sz="1200" b="0" i="0" u="none" strike="noStrike" kern="1200" dirty="0" smtClean="0">
                <a:solidFill>
                  <a:schemeClr val="tx1"/>
                </a:solidFill>
                <a:effectLst/>
                <a:latin typeface="+mn-lt"/>
                <a:ea typeface="+mn-ea"/>
                <a:cs typeface="+mn-cs"/>
              </a:rPr>
              <a:t>		2. not only to take data, but to input data. </a:t>
            </a:r>
          </a:p>
          <a:p>
            <a:r>
              <a:rPr lang="en-US" sz="1200" b="0" i="0" u="none" strike="noStrike" kern="1200" dirty="0" smtClean="0">
                <a:solidFill>
                  <a:schemeClr val="tx1"/>
                </a:solidFill>
                <a:effectLst/>
                <a:latin typeface="+mn-lt"/>
                <a:ea typeface="+mn-ea"/>
                <a:cs typeface="+mn-cs"/>
              </a:rPr>
              <a:t>		3. creates a session id as security so third party cant disrupt connection or access data</a:t>
            </a:r>
          </a:p>
        </p:txBody>
      </p:sp>
      <p:sp>
        <p:nvSpPr>
          <p:cNvPr id="4" name="Slide Number Placeholder 3"/>
          <p:cNvSpPr>
            <a:spLocks noGrp="1"/>
          </p:cNvSpPr>
          <p:nvPr>
            <p:ph type="sldNum" sz="quarter" idx="10"/>
          </p:nvPr>
        </p:nvSpPr>
        <p:spPr/>
        <p:txBody>
          <a:bodyPr/>
          <a:lstStyle/>
          <a:p>
            <a:fld id="{0E4815F5-C3F0-4884-B2C7-605E552A3186}" type="slidenum">
              <a:rPr lang="en-US" smtClean="0"/>
              <a:pPr/>
              <a:t>12</a:t>
            </a:fld>
            <a:endParaRPr lang="en-US"/>
          </a:p>
        </p:txBody>
      </p:sp>
    </p:spTree>
    <p:extLst>
      <p:ext uri="{BB962C8B-B14F-4D97-AF65-F5344CB8AC3E}">
        <p14:creationId xmlns:p14="http://schemas.microsoft.com/office/powerpoint/2010/main" val="2604412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VALIDATE-O-RAMA!!</a:t>
            </a:r>
          </a:p>
          <a:p>
            <a:r>
              <a:rPr lang="en-US" dirty="0" smtClean="0"/>
              <a:t>All</a:t>
            </a:r>
            <a:r>
              <a:rPr lang="en-US" baseline="0" dirty="0" smtClean="0"/>
              <a:t> created in </a:t>
            </a:r>
            <a:r>
              <a:rPr lang="en-US" baseline="0" dirty="0" err="1" smtClean="0"/>
              <a:t>php</a:t>
            </a:r>
            <a:r>
              <a:rPr lang="en-US" baseline="0" dirty="0" smtClean="0"/>
              <a:t> to connect to the database</a:t>
            </a:r>
          </a:p>
          <a:p>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815F5-C3F0-4884-B2C7-605E552A3186}" type="slidenum">
              <a:rPr lang="en-US" smtClean="0"/>
              <a:pPr/>
              <a:t>13</a:t>
            </a:fld>
            <a:endParaRPr lang="en-US"/>
          </a:p>
        </p:txBody>
      </p:sp>
    </p:spTree>
    <p:extLst>
      <p:ext uri="{BB962C8B-B14F-4D97-AF65-F5344CB8AC3E}">
        <p14:creationId xmlns:p14="http://schemas.microsoft.com/office/powerpoint/2010/main" val="1273088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14</a:t>
            </a:fld>
            <a:endParaRPr lang="en-US"/>
          </a:p>
        </p:txBody>
      </p:sp>
    </p:spTree>
    <p:extLst>
      <p:ext uri="{BB962C8B-B14F-4D97-AF65-F5344CB8AC3E}">
        <p14:creationId xmlns:p14="http://schemas.microsoft.com/office/powerpoint/2010/main" val="274461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a:buNone/>
            </a:pPr>
            <a:r>
              <a:rPr lang="en-US" dirty="0" smtClean="0">
                <a:latin typeface="+mn-lt"/>
              </a:rPr>
              <a:t>Over</a:t>
            </a:r>
            <a:r>
              <a:rPr lang="en-US" baseline="0" dirty="0" smtClean="0">
                <a:latin typeface="+mn-lt"/>
              </a:rPr>
              <a:t> 2,500 volunteers worldwide sign into the BPP data entry page and submit transcriptions of records.</a:t>
            </a:r>
          </a:p>
          <a:p>
            <a:pPr marL="0" indent="0" eaLnBrk="1" hangingPunct="1">
              <a:buFont typeface="Arial"/>
              <a:buNone/>
            </a:pPr>
            <a:endParaRPr lang="en-US" baseline="0" dirty="0" smtClean="0">
              <a:latin typeface="+mn-lt"/>
            </a:endParaRPr>
          </a:p>
          <a:p>
            <a:pPr marL="58737" indent="0" defTabSz="917575">
              <a:buFont typeface="Arial"/>
              <a:buNone/>
            </a:pPr>
            <a:r>
              <a:rPr lang="en-US" sz="1600" b="0" dirty="0" smtClean="0">
                <a:latin typeface="+mn-lt"/>
              </a:rPr>
              <a:t>Goals</a:t>
            </a:r>
          </a:p>
          <a:p>
            <a:pPr marL="58737" indent="0" algn="l" defTabSz="917575">
              <a:buFontTx/>
              <a:buNone/>
            </a:pPr>
            <a:r>
              <a:rPr lang="en-US" sz="1200" b="0" dirty="0" smtClean="0">
                <a:latin typeface="+mn-lt"/>
              </a:rPr>
              <a:t>Engage public in digitizing</a:t>
            </a:r>
            <a:r>
              <a:rPr lang="en-US" sz="1200" b="0" baseline="0" dirty="0" smtClean="0">
                <a:latin typeface="+mn-lt"/>
              </a:rPr>
              <a:t> </a:t>
            </a:r>
            <a:r>
              <a:rPr lang="en-US" sz="1200" b="0" dirty="0" err="1" smtClean="0">
                <a:latin typeface="+mn-lt"/>
              </a:rPr>
              <a:t>phenological</a:t>
            </a:r>
            <a:r>
              <a:rPr lang="en-US" sz="1200" b="0" dirty="0" smtClean="0">
                <a:latin typeface="+mn-lt"/>
              </a:rPr>
              <a:t> dataset and through informal science program</a:t>
            </a:r>
          </a:p>
          <a:p>
            <a:pPr marL="58737" indent="0" algn="l" defTabSz="917575">
              <a:buFontTx/>
              <a:buNone/>
            </a:pPr>
            <a:r>
              <a:rPr lang="en-US" sz="1200" b="0" dirty="0" smtClean="0">
                <a:latin typeface="+mn-lt"/>
              </a:rPr>
              <a:t>Create</a:t>
            </a:r>
            <a:r>
              <a:rPr lang="en-US" sz="1200" b="0" baseline="0" dirty="0" smtClean="0">
                <a:latin typeface="+mn-lt"/>
              </a:rPr>
              <a:t> an opportunity to involve citizens in a scientific research and educate the public about how the data is used</a:t>
            </a:r>
            <a:endParaRPr lang="en-US" sz="1200" b="0" dirty="0" smtClean="0">
              <a:latin typeface="+mn-lt"/>
            </a:endParaRPr>
          </a:p>
          <a:p>
            <a:pPr marL="58737" indent="0" algn="l" defTabSz="917575">
              <a:buFontTx/>
              <a:buNone/>
            </a:pPr>
            <a:r>
              <a:rPr lang="en-US" sz="1200" b="0" dirty="0" smtClean="0">
                <a:latin typeface="+mn-lt"/>
              </a:rPr>
              <a:t>Enhance opportunities for the public to interact with research scientists.</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Policy (PII, all historic observers so no worries, handles for current users)</a:t>
            </a:r>
            <a:endParaRPr lang="en-US" baseline="0" dirty="0" smtClean="0"/>
          </a:p>
          <a:p>
            <a:pPr eaLnBrk="1" hangingPunct="1"/>
            <a:endParaRPr 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10" eaLnBrk="0" hangingPunct="0">
              <a:defRPr>
                <a:solidFill>
                  <a:schemeClr val="tx1"/>
                </a:solidFill>
                <a:latin typeface="Arial" charset="0"/>
              </a:defRPr>
            </a:lvl1pPr>
            <a:lvl2pPr marL="735839" indent="-283014" defTabSz="913510" eaLnBrk="0" hangingPunct="0">
              <a:defRPr>
                <a:solidFill>
                  <a:schemeClr val="tx1"/>
                </a:solidFill>
                <a:latin typeface="Arial" charset="0"/>
              </a:defRPr>
            </a:lvl2pPr>
            <a:lvl3pPr marL="1132061" indent="-226412" defTabSz="913510" eaLnBrk="0" hangingPunct="0">
              <a:defRPr>
                <a:solidFill>
                  <a:schemeClr val="tx1"/>
                </a:solidFill>
                <a:latin typeface="Arial" charset="0"/>
              </a:defRPr>
            </a:lvl3pPr>
            <a:lvl4pPr marL="1584884" indent="-226412" defTabSz="913510" eaLnBrk="0" hangingPunct="0">
              <a:defRPr>
                <a:solidFill>
                  <a:schemeClr val="tx1"/>
                </a:solidFill>
                <a:latin typeface="Arial" charset="0"/>
              </a:defRPr>
            </a:lvl4pPr>
            <a:lvl5pPr marL="2037707" indent="-226412" defTabSz="913510" eaLnBrk="0" hangingPunct="0">
              <a:defRPr>
                <a:solidFill>
                  <a:schemeClr val="tx1"/>
                </a:solidFill>
                <a:latin typeface="Arial" charset="0"/>
              </a:defRPr>
            </a:lvl5pPr>
            <a:lvl6pPr marL="2490531" indent="-226412" algn="ctr" defTabSz="913510" eaLnBrk="0" fontAlgn="base" hangingPunct="0">
              <a:lnSpc>
                <a:spcPct val="120000"/>
              </a:lnSpc>
              <a:spcBef>
                <a:spcPct val="0"/>
              </a:spcBef>
              <a:spcAft>
                <a:spcPct val="0"/>
              </a:spcAft>
              <a:defRPr>
                <a:solidFill>
                  <a:schemeClr val="tx1"/>
                </a:solidFill>
                <a:latin typeface="Arial" charset="0"/>
              </a:defRPr>
            </a:lvl6pPr>
            <a:lvl7pPr marL="2943355" indent="-226412" algn="ctr" defTabSz="913510" eaLnBrk="0" fontAlgn="base" hangingPunct="0">
              <a:lnSpc>
                <a:spcPct val="120000"/>
              </a:lnSpc>
              <a:spcBef>
                <a:spcPct val="0"/>
              </a:spcBef>
              <a:spcAft>
                <a:spcPct val="0"/>
              </a:spcAft>
              <a:defRPr>
                <a:solidFill>
                  <a:schemeClr val="tx1"/>
                </a:solidFill>
                <a:latin typeface="Arial" charset="0"/>
              </a:defRPr>
            </a:lvl7pPr>
            <a:lvl8pPr marL="3396180" indent="-226412" algn="ctr" defTabSz="913510" eaLnBrk="0" fontAlgn="base" hangingPunct="0">
              <a:lnSpc>
                <a:spcPct val="120000"/>
              </a:lnSpc>
              <a:spcBef>
                <a:spcPct val="0"/>
              </a:spcBef>
              <a:spcAft>
                <a:spcPct val="0"/>
              </a:spcAft>
              <a:defRPr>
                <a:solidFill>
                  <a:schemeClr val="tx1"/>
                </a:solidFill>
                <a:latin typeface="Arial" charset="0"/>
              </a:defRPr>
            </a:lvl8pPr>
            <a:lvl9pPr marL="3849003" indent="-226412" algn="ctr" defTabSz="913510" eaLnBrk="0" fontAlgn="base" hangingPunct="0">
              <a:lnSpc>
                <a:spcPct val="120000"/>
              </a:lnSpc>
              <a:spcBef>
                <a:spcPct val="0"/>
              </a:spcBef>
              <a:spcAft>
                <a:spcPct val="0"/>
              </a:spcAft>
              <a:defRPr>
                <a:solidFill>
                  <a:schemeClr val="tx1"/>
                </a:solidFill>
                <a:latin typeface="Arial" charset="0"/>
              </a:defRPr>
            </a:lvl9pPr>
          </a:lstStyle>
          <a:p>
            <a:pPr eaLnBrk="1" hangingPunct="1"/>
            <a:fld id="{56C81B0B-88C8-47A0-9DB2-E2AA12079025}"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dirty="0" smtClean="0"/>
              <a:t>Key Points: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Let</a:t>
            </a:r>
            <a:r>
              <a:rPr lang="en-US" baseline="0" dirty="0" smtClean="0"/>
              <a:t> v</a:t>
            </a:r>
            <a:r>
              <a:rPr lang="en-US" dirty="0" smtClean="0"/>
              <a:t>olunteers choose their own level of involvement  (how much time they give, and what they transcribe/filters)</a:t>
            </a:r>
          </a:p>
          <a:p>
            <a:pPr marL="628650" lvl="1" indent="-171450">
              <a:buFont typeface="Arial"/>
              <a:buChar char="•"/>
            </a:pPr>
            <a:r>
              <a:rPr lang="en-US" dirty="0" smtClean="0"/>
              <a:t>Create way for volunteers</a:t>
            </a:r>
            <a:r>
              <a:rPr lang="en-US" baseline="0" dirty="0" smtClean="0"/>
              <a:t> to communicate with each other– establish a community– Newsletters, My Stats, Volunteer competitions (charts, trivia), Social Media (Facebook), notable cards, and featured photos</a:t>
            </a:r>
          </a:p>
          <a:p>
            <a:pPr marL="628650" lvl="1" indent="-171450">
              <a:buFont typeface="Arial"/>
              <a:buChar char="•"/>
            </a:pPr>
            <a:r>
              <a:rPr lang="en-US" baseline="0" dirty="0" smtClean="0"/>
              <a:t>Give volunteers a reason to donate their time (contributing to a greater good, connection to history or family, volunteer service hours, resume builder)</a:t>
            </a:r>
          </a:p>
          <a:p>
            <a:pPr marL="628650" lvl="1" indent="-171450">
              <a:buFont typeface="Arial"/>
              <a:buChar char="•"/>
            </a:pPr>
            <a:r>
              <a:rPr lang="en-US" baseline="0" dirty="0" smtClean="0"/>
              <a:t>Allow the volunteers to feel needed– without them we could not accomplish what we do!</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Keep the lines of communication open with volunteers and identify any potential problems and allow the</a:t>
            </a:r>
            <a:r>
              <a:rPr lang="en-US" baseline="0" dirty="0" smtClean="0"/>
              <a:t> volunteers to contribute ideas at any time – Newsletters, Contact Coordinator</a:t>
            </a:r>
            <a:endParaRPr lang="en-US" dirty="0" smtClean="0"/>
          </a:p>
          <a:p>
            <a:pPr marL="628650" lvl="1" indent="-171450">
              <a:buFont typeface="Arial"/>
              <a:buChar char="•"/>
            </a:pPr>
            <a:r>
              <a:rPr lang="en-US" dirty="0" smtClean="0"/>
              <a:t>Create a survey examining each volunteer's level of satisfaction within the organization. </a:t>
            </a:r>
          </a:p>
          <a:p>
            <a:pPr marL="628650" lvl="1" indent="-171450">
              <a:buFont typeface="Arial"/>
              <a:buChar char="•"/>
            </a:pPr>
            <a:r>
              <a:rPr lang="en-US" dirty="0" smtClean="0"/>
              <a:t>Recognized each volunteer</a:t>
            </a:r>
            <a:r>
              <a:rPr lang="en-US" baseline="0" dirty="0" smtClean="0"/>
              <a:t> through for his/her </a:t>
            </a:r>
            <a:r>
              <a:rPr lang="en-US" dirty="0" smtClean="0"/>
              <a:t>work</a:t>
            </a:r>
            <a:r>
              <a:rPr lang="en-US" baseline="0" dirty="0" smtClean="0"/>
              <a:t>--prizes, thank you letters, certificates, newsletter recognition</a:t>
            </a:r>
          </a:p>
          <a:p>
            <a:pPr lvl="1"/>
            <a:endParaRPr lang="en-US" baseline="0" dirty="0" smtClean="0"/>
          </a:p>
          <a:p>
            <a:pPr marL="285750" indent="-285750">
              <a:buFont typeface="Arial"/>
              <a:buChar char="•"/>
            </a:pPr>
            <a:r>
              <a:rPr lang="en-US" sz="1600" dirty="0" smtClean="0">
                <a:latin typeface="Candara" pitchFamily="34" charset="0"/>
              </a:rPr>
              <a:t>Newsletters</a:t>
            </a:r>
          </a:p>
          <a:p>
            <a:pPr marL="285750" indent="-285750">
              <a:buFont typeface="Arial"/>
              <a:buChar char="•"/>
            </a:pPr>
            <a:r>
              <a:rPr lang="en-US" sz="1600" dirty="0" smtClean="0">
                <a:latin typeface="Candara" pitchFamily="34" charset="0"/>
              </a:rPr>
              <a:t>Accessibility to program coordinator</a:t>
            </a:r>
          </a:p>
          <a:p>
            <a:pPr marL="285750" indent="-285750">
              <a:buFont typeface="Arial"/>
              <a:buChar char="•"/>
            </a:pPr>
            <a:r>
              <a:rPr lang="en-US" sz="1600" dirty="0" smtClean="0">
                <a:latin typeface="Candara" pitchFamily="34" charset="0"/>
              </a:rPr>
              <a:t>Track volunteer transcription progress</a:t>
            </a:r>
          </a:p>
          <a:p>
            <a:pPr marL="285750" indent="-285750">
              <a:buFont typeface="Arial"/>
              <a:buChar char="•"/>
            </a:pPr>
            <a:r>
              <a:rPr lang="en-US" sz="1600" dirty="0" smtClean="0">
                <a:latin typeface="Candara" pitchFamily="34" charset="0"/>
              </a:rPr>
              <a:t>Volunteer competitions</a:t>
            </a:r>
          </a:p>
          <a:p>
            <a:pPr marL="285750" indent="-285750">
              <a:buFont typeface="Arial"/>
              <a:buChar char="•"/>
            </a:pPr>
            <a:r>
              <a:rPr lang="en-US" sz="1600" dirty="0" smtClean="0">
                <a:latin typeface="Candara" pitchFamily="34" charset="0"/>
              </a:rPr>
              <a:t>Tokens of appreciation for various achievements, Volunteer Certificates</a:t>
            </a:r>
          </a:p>
          <a:p>
            <a:pPr marL="285750" indent="-285750">
              <a:buFont typeface="Arial"/>
              <a:buChar char="•"/>
            </a:pPr>
            <a:r>
              <a:rPr lang="en-US" sz="1600" dirty="0" smtClean="0">
                <a:latin typeface="Candara" pitchFamily="34" charset="0"/>
              </a:rPr>
              <a:t>Social Media- Facebook</a:t>
            </a:r>
          </a:p>
          <a:p>
            <a:pPr marL="285750" indent="-285750">
              <a:buFont typeface="Arial"/>
              <a:buChar char="•"/>
            </a:pPr>
            <a:r>
              <a:rPr lang="en-US" sz="1600" dirty="0" smtClean="0">
                <a:latin typeface="Candara" pitchFamily="34" charset="0"/>
              </a:rPr>
              <a:t>Volunteer satisfaction surveys</a:t>
            </a:r>
          </a:p>
          <a:p>
            <a:pPr marL="285750" indent="-285750">
              <a:buFont typeface="Arial"/>
              <a:buChar char="•"/>
            </a:pPr>
            <a:r>
              <a:rPr lang="en-US" sz="1600" dirty="0" smtClean="0">
                <a:latin typeface="Candara" pitchFamily="34" charset="0"/>
              </a:rPr>
              <a:t>Featured Photos, Notable Cards, Observer List</a:t>
            </a:r>
          </a:p>
          <a:p>
            <a:pPr lvl="1"/>
            <a:endParaRPr lang="en-US" dirty="0" smtClean="0"/>
          </a:p>
        </p:txBody>
      </p:sp>
      <p:sp>
        <p:nvSpPr>
          <p:cNvPr id="4" name="Slide Number Placeholder 3"/>
          <p:cNvSpPr>
            <a:spLocks noGrp="1"/>
          </p:cNvSpPr>
          <p:nvPr>
            <p:ph type="sldNum" sz="quarter" idx="10"/>
          </p:nvPr>
        </p:nvSpPr>
        <p:spPr/>
        <p:txBody>
          <a:bodyPr/>
          <a:lstStyle/>
          <a:p>
            <a:fld id="{0E4815F5-C3F0-4884-B2C7-605E552A3186}" type="slidenum">
              <a:rPr lang="en-US" smtClean="0"/>
              <a:pPr/>
              <a:t>16</a:t>
            </a:fld>
            <a:endParaRPr lang="en-US"/>
          </a:p>
        </p:txBody>
      </p:sp>
    </p:spTree>
    <p:extLst>
      <p:ext uri="{BB962C8B-B14F-4D97-AF65-F5344CB8AC3E}">
        <p14:creationId xmlns:p14="http://schemas.microsoft.com/office/powerpoint/2010/main" val="2744615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17</a:t>
            </a:fld>
            <a:endParaRPr lang="en-US"/>
          </a:p>
        </p:txBody>
      </p:sp>
    </p:spTree>
    <p:extLst>
      <p:ext uri="{BB962C8B-B14F-4D97-AF65-F5344CB8AC3E}">
        <p14:creationId xmlns:p14="http://schemas.microsoft.com/office/powerpoint/2010/main" val="2147199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18</a:t>
            </a:fld>
            <a:endParaRPr lang="en-US"/>
          </a:p>
        </p:txBody>
      </p:sp>
    </p:spTree>
    <p:extLst>
      <p:ext uri="{BB962C8B-B14F-4D97-AF65-F5344CB8AC3E}">
        <p14:creationId xmlns:p14="http://schemas.microsoft.com/office/powerpoint/2010/main" val="3425123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4815F5-C3F0-4884-B2C7-605E552A3186}" type="slidenum">
              <a:rPr lang="en-US" smtClean="0"/>
              <a:pPr/>
              <a:t>19</a:t>
            </a:fld>
            <a:endParaRPr lang="en-US"/>
          </a:p>
        </p:txBody>
      </p:sp>
    </p:spTree>
    <p:extLst>
      <p:ext uri="{BB962C8B-B14F-4D97-AF65-F5344CB8AC3E}">
        <p14:creationId xmlns:p14="http://schemas.microsoft.com/office/powerpoint/2010/main" val="18759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2</a:t>
            </a:fld>
            <a:endParaRPr lang="en-US"/>
          </a:p>
        </p:txBody>
      </p:sp>
    </p:spTree>
    <p:extLst>
      <p:ext uri="{BB962C8B-B14F-4D97-AF65-F5344CB8AC3E}">
        <p14:creationId xmlns:p14="http://schemas.microsoft.com/office/powerpoint/2010/main" val="1875992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endParaRPr lang="en-US" dirty="0"/>
          </a:p>
        </p:txBody>
      </p:sp>
      <p:sp>
        <p:nvSpPr>
          <p:cNvPr id="4" name="Slide Number Placeholder 3"/>
          <p:cNvSpPr>
            <a:spLocks noGrp="1"/>
          </p:cNvSpPr>
          <p:nvPr>
            <p:ph type="sldNum" sz="quarter" idx="10"/>
          </p:nvPr>
        </p:nvSpPr>
        <p:spPr/>
        <p:txBody>
          <a:bodyPr/>
          <a:lstStyle/>
          <a:p>
            <a:fld id="{1B38709F-06F2-45E1-862B-2AEE03A616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8A080-BD36-44F8-BA22-1A77D535E8E3}" type="slidenum">
              <a:rPr lang="en-US"/>
              <a:pPr/>
              <a:t>21</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Wells W. Cooke was an ordinary citizen interested in bird migration.</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His interest started like many young boys of his time with the purchase of his first gun. With this tool he was able to start collecting specimens from his community and was fascinated by the different species he saw.</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In 1881 he asked some of his friends and colleagues to start observing and documenting bird migration arrival and departure dates of birds seen around their homes.</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That expanded in 1883 with the growth of the AOU who took interest in his program, sponsoring it and increasing the number of participants tremendously.</a:t>
            </a:r>
          </a:p>
          <a:p>
            <a:pPr marL="171450" indent="-171450">
              <a:buFont typeface="Arial" pitchFamily="34" charset="0"/>
              <a:buChar char="•"/>
            </a:pPr>
            <a:r>
              <a:rPr lang="en-US" sz="1200" b="0" i="0" u="none" strike="noStrike" kern="1200" dirty="0" smtClean="0">
                <a:solidFill>
                  <a:schemeClr val="tx1"/>
                </a:solidFill>
                <a:effectLst/>
                <a:latin typeface="+mn-lt"/>
                <a:ea typeface="+mn-ea"/>
                <a:cs typeface="+mn-cs"/>
              </a:rPr>
              <a:t>After the Division of Economic Ornithology was created by Congress, the program was moved and again expanded to over 3,000 participants.</a:t>
            </a:r>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3</a:t>
            </a:fld>
            <a:endParaRPr lang="en-US"/>
          </a:p>
        </p:txBody>
      </p:sp>
    </p:spTree>
    <p:extLst>
      <p:ext uri="{BB962C8B-B14F-4D97-AF65-F5344CB8AC3E}">
        <p14:creationId xmlns:p14="http://schemas.microsoft.com/office/powerpoint/2010/main" val="3982950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4</a:t>
            </a:fld>
            <a:endParaRPr lang="en-US"/>
          </a:p>
        </p:txBody>
      </p:sp>
    </p:spTree>
    <p:extLst>
      <p:ext uri="{BB962C8B-B14F-4D97-AF65-F5344CB8AC3E}">
        <p14:creationId xmlns:p14="http://schemas.microsoft.com/office/powerpoint/2010/main" val="216195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r>
              <a:rPr lang="en-US" b="1" dirty="0" smtClean="0">
                <a:latin typeface="Candara" pitchFamily="34" charset="0"/>
              </a:rPr>
              <a:t>Ira N. Gabrielson</a:t>
            </a:r>
          </a:p>
          <a:p>
            <a:pPr marL="628650" lvl="1" indent="-171450" algn="l" eaLnBrk="1" hangingPunct="1">
              <a:buFont typeface="Arial" pitchFamily="34" charset="0"/>
              <a:buChar char="•"/>
            </a:pPr>
            <a:r>
              <a:rPr lang="en-US" sz="1200" dirty="0" smtClean="0">
                <a:latin typeface="Candara" pitchFamily="34" charset="0"/>
              </a:rPr>
              <a:t>Founder and president of the World Wildlife Fund</a:t>
            </a:r>
          </a:p>
          <a:p>
            <a:pPr marL="628650" lvl="1" indent="-171450" algn="l" eaLnBrk="1" hangingPunct="1">
              <a:buFont typeface="Arial" pitchFamily="34" charset="0"/>
              <a:buChar char="•"/>
            </a:pPr>
            <a:r>
              <a:rPr lang="en-US" sz="1200" dirty="0" smtClean="0">
                <a:latin typeface="Candara" pitchFamily="34" charset="0"/>
              </a:rPr>
              <a:t>Founded the International Union for the Conservation </a:t>
            </a:r>
          </a:p>
          <a:p>
            <a:pPr marL="628650" lvl="1" indent="-171450" algn="l" eaLnBrk="1" hangingPunct="1">
              <a:buFont typeface="Arial" pitchFamily="34" charset="0"/>
              <a:buChar char="•"/>
            </a:pPr>
            <a:r>
              <a:rPr lang="en-US" sz="1200" dirty="0" smtClean="0">
                <a:latin typeface="Candara" pitchFamily="34" charset="0"/>
              </a:rPr>
              <a:t>of Nature and Natural Resources</a:t>
            </a:r>
          </a:p>
          <a:p>
            <a:pPr marL="628650" lvl="1" indent="-171450" algn="l" eaLnBrk="1" hangingPunct="1">
              <a:buFont typeface="Arial" pitchFamily="34" charset="0"/>
              <a:buChar char="•"/>
            </a:pPr>
            <a:r>
              <a:rPr lang="en-US" sz="1200" dirty="0" smtClean="0">
                <a:latin typeface="Candara" pitchFamily="34" charset="0"/>
              </a:rPr>
              <a:t>Established Patuxent Wildlife Research Center</a:t>
            </a:r>
          </a:p>
          <a:p>
            <a:pPr eaLnBrk="1" hangingPunct="1"/>
            <a:r>
              <a:rPr lang="en-US" sz="900" b="1" dirty="0" smtClean="0">
                <a:latin typeface="Candara" pitchFamily="34" charset="0"/>
              </a:rPr>
              <a:t>Olaus J. </a:t>
            </a:r>
            <a:r>
              <a:rPr lang="en-US" sz="900" b="1" dirty="0" err="1" smtClean="0">
                <a:latin typeface="Candara" pitchFamily="34" charset="0"/>
              </a:rPr>
              <a:t>Murie</a:t>
            </a:r>
            <a:endParaRPr lang="en-US" sz="900" b="1" dirty="0" smtClean="0">
              <a:latin typeface="Candara" pitchFamily="34" charset="0"/>
            </a:endParaRPr>
          </a:p>
          <a:p>
            <a:pPr marL="628650" lvl="1" indent="-171450" algn="l" eaLnBrk="1" hangingPunct="1">
              <a:buFont typeface="Arial" pitchFamily="34" charset="0"/>
              <a:buChar char="•"/>
            </a:pPr>
            <a:r>
              <a:rPr lang="en-US" sz="900" dirty="0" smtClean="0">
                <a:latin typeface="Candara" pitchFamily="34" charset="0"/>
              </a:rPr>
              <a:t>Wildlife Biologist for the Bureau of Biological Survey</a:t>
            </a:r>
          </a:p>
          <a:p>
            <a:pPr marL="628650" lvl="1" indent="-171450" algn="l" eaLnBrk="1" hangingPunct="1">
              <a:buFont typeface="Arial" pitchFamily="34" charset="0"/>
              <a:buChar char="•"/>
            </a:pPr>
            <a:r>
              <a:rPr lang="en-US" sz="900" dirty="0" smtClean="0">
                <a:latin typeface="Candara" pitchFamily="34" charset="0"/>
              </a:rPr>
              <a:t>President of the Wilderness Society </a:t>
            </a:r>
            <a:r>
              <a:rPr lang="en-US" sz="800" dirty="0" smtClean="0">
                <a:latin typeface="Candara" pitchFamily="34" charset="0"/>
              </a:rPr>
              <a:t>(1945)</a:t>
            </a:r>
          </a:p>
          <a:p>
            <a:pPr marL="628650" lvl="1" indent="-171450" algn="l" eaLnBrk="1" hangingPunct="1">
              <a:buFont typeface="Arial" pitchFamily="34" charset="0"/>
              <a:buChar char="•"/>
            </a:pPr>
            <a:r>
              <a:rPr lang="en-US" sz="900" dirty="0" smtClean="0">
                <a:latin typeface="Candara" pitchFamily="34" charset="0"/>
              </a:rPr>
              <a:t>Helped establish ANWR</a:t>
            </a:r>
            <a:endParaRPr lang="en-US" sz="1200" dirty="0" smtClean="0">
              <a:latin typeface="Candara" pitchFamily="34" charset="0"/>
            </a:endParaRPr>
          </a:p>
          <a:p>
            <a:pPr algn="l" eaLnBrk="1" hangingPunct="1"/>
            <a:r>
              <a:rPr lang="en-US" b="1" dirty="0" smtClean="0">
                <a:latin typeface="Candara" pitchFamily="34" charset="0"/>
              </a:rPr>
              <a:t>Vernon Bailey</a:t>
            </a:r>
          </a:p>
          <a:p>
            <a:pPr marL="628650" lvl="1" indent="-171450" algn="l" eaLnBrk="1" hangingPunct="1">
              <a:buFont typeface="Arial" pitchFamily="34" charset="0"/>
              <a:buChar char="•"/>
            </a:pPr>
            <a:r>
              <a:rPr lang="en-US" sz="1200" dirty="0" smtClean="0">
                <a:latin typeface="Candara" pitchFamily="34" charset="0"/>
              </a:rPr>
              <a:t>Founder and president of the American Society of </a:t>
            </a:r>
            <a:r>
              <a:rPr lang="en-US" sz="1200" dirty="0" err="1" smtClean="0">
                <a:latin typeface="Candara" pitchFamily="34" charset="0"/>
              </a:rPr>
              <a:t>Mammalogists</a:t>
            </a:r>
            <a:endParaRPr lang="en-US" sz="1200" dirty="0" smtClean="0">
              <a:latin typeface="Candara" pitchFamily="34" charset="0"/>
            </a:endParaRPr>
          </a:p>
          <a:p>
            <a:pPr eaLnBrk="1" hangingPunct="1"/>
            <a:r>
              <a:rPr lang="en-US" sz="900" b="1" dirty="0" smtClean="0">
                <a:latin typeface="Candara" pitchFamily="34" charset="0"/>
              </a:rPr>
              <a:t>C. Hart Merriam</a:t>
            </a:r>
          </a:p>
          <a:p>
            <a:pPr marL="628650" lvl="1" indent="-171450" algn="l" eaLnBrk="1" hangingPunct="1">
              <a:buFont typeface="Arial" pitchFamily="34" charset="0"/>
              <a:buChar char="•"/>
            </a:pPr>
            <a:r>
              <a:rPr lang="en-US" sz="900" dirty="0" smtClean="0">
                <a:latin typeface="Candara" pitchFamily="34" charset="0"/>
              </a:rPr>
              <a:t>First Chief of the Division of Economic Ornithology and </a:t>
            </a:r>
            <a:r>
              <a:rPr lang="en-US" sz="900" dirty="0" err="1" smtClean="0">
                <a:latin typeface="Candara" pitchFamily="34" charset="0"/>
              </a:rPr>
              <a:t>Mammology</a:t>
            </a:r>
            <a:r>
              <a:rPr lang="en-US" sz="900" dirty="0" smtClean="0">
                <a:latin typeface="Candara" pitchFamily="34" charset="0"/>
              </a:rPr>
              <a:t> </a:t>
            </a:r>
            <a:r>
              <a:rPr lang="en-US" sz="800" dirty="0" smtClean="0">
                <a:latin typeface="Candara" pitchFamily="34" charset="0"/>
              </a:rPr>
              <a:t>(1886)</a:t>
            </a:r>
          </a:p>
          <a:p>
            <a:pPr marL="628650" lvl="1" indent="-171450" algn="l" eaLnBrk="1" hangingPunct="1">
              <a:buFont typeface="Arial" pitchFamily="34" charset="0"/>
              <a:buChar char="•"/>
            </a:pPr>
            <a:r>
              <a:rPr lang="en-US" sz="900" dirty="0" smtClean="0">
                <a:latin typeface="Candara" pitchFamily="34" charset="0"/>
              </a:rPr>
              <a:t>One of the original founders of the National Geographic Society </a:t>
            </a:r>
            <a:r>
              <a:rPr lang="en-US" sz="800" dirty="0" smtClean="0">
                <a:latin typeface="Candara" pitchFamily="34" charset="0"/>
              </a:rPr>
              <a:t>(1888)</a:t>
            </a:r>
          </a:p>
          <a:p>
            <a:pPr marL="0" lvl="0" indent="0" algn="l" eaLnBrk="1" hangingPunct="1">
              <a:buFont typeface="Arial" pitchFamily="34" charset="0"/>
              <a:buNone/>
            </a:pPr>
            <a:r>
              <a:rPr lang="en-US" sz="800" b="1" dirty="0" smtClean="0">
                <a:latin typeface="Candara" pitchFamily="34" charset="0"/>
              </a:rPr>
              <a:t>Aldo</a:t>
            </a:r>
            <a:r>
              <a:rPr lang="en-US" sz="800" b="1" baseline="0" dirty="0" smtClean="0">
                <a:latin typeface="Candara" pitchFamily="34" charset="0"/>
              </a:rPr>
              <a:t> Leopold</a:t>
            </a:r>
          </a:p>
          <a:p>
            <a:pPr marL="628650" lvl="1" indent="-171450" algn="l" eaLnBrk="1" hangingPunct="1">
              <a:buFont typeface="Arial" pitchFamily="34" charset="0"/>
              <a:buChar char="•"/>
            </a:pPr>
            <a:r>
              <a:rPr lang="en-US" sz="800" baseline="0" dirty="0" smtClean="0">
                <a:latin typeface="Candara" pitchFamily="34" charset="0"/>
              </a:rPr>
              <a:t>Wrote Sand County Almanac</a:t>
            </a:r>
          </a:p>
          <a:p>
            <a:pPr marL="628650" lvl="1" indent="-171450" algn="l" eaLnBrk="1" hangingPunct="1">
              <a:buFont typeface="Arial" pitchFamily="34" charset="0"/>
              <a:buChar char="•"/>
            </a:pPr>
            <a:r>
              <a:rPr lang="en-US" sz="800" baseline="0" dirty="0" smtClean="0">
                <a:latin typeface="Candara" pitchFamily="34" charset="0"/>
              </a:rPr>
              <a:t>Changed the way we view the world through helping to develop environmental ethics.</a:t>
            </a:r>
          </a:p>
          <a:p>
            <a:pPr marL="628650" lvl="1" indent="-171450" algn="l" eaLnBrk="1" hangingPunct="1">
              <a:buFont typeface="Arial" pitchFamily="34" charset="0"/>
              <a:buChar char="•"/>
            </a:pPr>
            <a:r>
              <a:rPr lang="en-US" sz="800" baseline="0" dirty="0" smtClean="0">
                <a:latin typeface="Candara" pitchFamily="34" charset="0"/>
              </a:rPr>
              <a:t>Founded the science of wildlife management with emphasis on biodiversity and ecology</a:t>
            </a:r>
            <a:endParaRPr lang="en-US" sz="900" dirty="0" smtClean="0">
              <a:latin typeface="Candara" pitchFamily="34" charset="0"/>
            </a:endParaRPr>
          </a:p>
          <a:p>
            <a:pPr algn="l" eaLnBrk="1" hangingPunct="1"/>
            <a:r>
              <a:rPr lang="en-US" dirty="0" smtClean="0">
                <a:latin typeface="Candara" pitchFamily="34" charset="0"/>
              </a:rPr>
              <a:t> </a:t>
            </a:r>
            <a:r>
              <a:rPr lang="en-US" b="1" dirty="0" smtClean="0">
                <a:latin typeface="Candara" pitchFamily="34" charset="0"/>
              </a:rPr>
              <a:t>A.H. Howell</a:t>
            </a:r>
          </a:p>
          <a:p>
            <a:pPr marL="628650" lvl="1" indent="-171450" algn="l" eaLnBrk="1" hangingPunct="1">
              <a:buFont typeface="Arial" pitchFamily="34" charset="0"/>
              <a:buChar char="•"/>
            </a:pPr>
            <a:r>
              <a:rPr lang="en-US" sz="1200" dirty="0" smtClean="0">
                <a:latin typeface="Candara" pitchFamily="34" charset="0"/>
              </a:rPr>
              <a:t>Senior biologist for US Fish </a:t>
            </a:r>
          </a:p>
          <a:p>
            <a:pPr marL="628650" lvl="1" indent="-171450" algn="l" eaLnBrk="1" hangingPunct="1">
              <a:buFont typeface="Arial" pitchFamily="34" charset="0"/>
              <a:buChar char="•"/>
            </a:pPr>
            <a:r>
              <a:rPr lang="en-US" sz="1200" dirty="0" smtClean="0">
                <a:latin typeface="Candara" pitchFamily="34" charset="0"/>
              </a:rPr>
              <a:t>and Wildlife</a:t>
            </a:r>
          </a:p>
          <a:p>
            <a:pPr marL="628650" lvl="1" indent="-171450" algn="l" eaLnBrk="1" hangingPunct="1">
              <a:buFont typeface="Arial" pitchFamily="34" charset="0"/>
              <a:buChar char="•"/>
            </a:pPr>
            <a:r>
              <a:rPr lang="en-US" sz="1200" dirty="0" smtClean="0">
                <a:latin typeface="Candara" pitchFamily="34" charset="0"/>
              </a:rPr>
              <a:t>Fellow of the A.O.U.</a:t>
            </a:r>
            <a:endParaRPr lang="en-US" sz="900" dirty="0" smtClean="0">
              <a:latin typeface="Candara" pitchFamily="34" charset="0"/>
            </a:endParaRPr>
          </a:p>
          <a:p>
            <a:r>
              <a:rPr lang="en-US" dirty="0" smtClean="0"/>
              <a:t/>
            </a:r>
            <a:br>
              <a:rPr lang="en-US" dirty="0" smtClean="0"/>
            </a:br>
            <a:endParaRPr lang="en-US" sz="900" dirty="0" smtClean="0">
              <a:latin typeface="Candara" pitchFamily="34" charset="0"/>
            </a:endParaRPr>
          </a:p>
          <a:p>
            <a:pPr marL="628650" lvl="1" indent="-171450" algn="l" eaLnBrk="1" hangingPunct="1">
              <a:buFont typeface="Arial" pitchFamily="34" charset="0"/>
              <a:buChar char="•"/>
            </a:pPr>
            <a:endParaRPr lang="en-US" sz="1200" dirty="0" smtClean="0">
              <a:latin typeface="+mn-lt"/>
            </a:endParaRPr>
          </a:p>
          <a:p>
            <a:pPr algn="l" eaLnBrk="1" hangingPunct="1"/>
            <a:endParaRPr lang="en-US" sz="1200" dirty="0" smtClean="0">
              <a:latin typeface="Candara" pitchFamily="34" charset="0"/>
            </a:endParaRPr>
          </a:p>
        </p:txBody>
      </p:sp>
      <p:sp>
        <p:nvSpPr>
          <p:cNvPr id="4" name="Slide Number Placeholder 3"/>
          <p:cNvSpPr>
            <a:spLocks noGrp="1"/>
          </p:cNvSpPr>
          <p:nvPr>
            <p:ph type="sldNum" sz="quarter" idx="10"/>
          </p:nvPr>
        </p:nvSpPr>
        <p:spPr/>
        <p:txBody>
          <a:bodyPr/>
          <a:lstStyle/>
          <a:p>
            <a:fld id="{BC8876C7-EA21-4697-A63A-21E861CBCC12}" type="slidenum">
              <a:rPr lang="en-US" smtClean="0"/>
              <a:pPr/>
              <a:t>5</a:t>
            </a:fld>
            <a:endParaRPr lang="en-US"/>
          </a:p>
        </p:txBody>
      </p:sp>
    </p:spTree>
    <p:extLst>
      <p:ext uri="{BB962C8B-B14F-4D97-AF65-F5344CB8AC3E}">
        <p14:creationId xmlns:p14="http://schemas.microsoft.com/office/powerpoint/2010/main" val="38682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6</a:t>
            </a:fld>
            <a:endParaRPr lang="en-US"/>
          </a:p>
        </p:txBody>
      </p:sp>
    </p:spTree>
    <p:extLst>
      <p:ext uri="{BB962C8B-B14F-4D97-AF65-F5344CB8AC3E}">
        <p14:creationId xmlns:p14="http://schemas.microsoft.com/office/powerpoint/2010/main" val="274461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Since</a:t>
            </a:r>
            <a:r>
              <a:rPr lang="en-US" baseline="0" dirty="0" smtClean="0"/>
              <a:t> the original observers have passed away we do not need to worry about PII.</a:t>
            </a:r>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7</a:t>
            </a:fld>
            <a:endParaRPr lang="en-US"/>
          </a:p>
        </p:txBody>
      </p:sp>
    </p:spTree>
    <p:extLst>
      <p:ext uri="{BB962C8B-B14F-4D97-AF65-F5344CB8AC3E}">
        <p14:creationId xmlns:p14="http://schemas.microsoft.com/office/powerpoint/2010/main" val="3459833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kern="1200" dirty="0" smtClean="0">
                <a:solidFill>
                  <a:schemeClr val="tx1"/>
                </a:solidFill>
                <a:effectLst/>
                <a:latin typeface="+mn-lt"/>
                <a:ea typeface="+mn-ea"/>
                <a:cs typeface="+mn-cs"/>
              </a:rPr>
              <a:t>(2009) Year 1– Scanning, establishing office volunteer</a:t>
            </a:r>
            <a:r>
              <a:rPr lang="en-US" sz="1800" b="0" i="0" u="none" strike="noStrike" kern="1200" baseline="0" dirty="0" smtClean="0">
                <a:solidFill>
                  <a:schemeClr val="tx1"/>
                </a:solidFill>
                <a:effectLst/>
                <a:latin typeface="+mn-lt"/>
                <a:ea typeface="+mn-ea"/>
                <a:cs typeface="+mn-cs"/>
              </a:rPr>
              <a:t> network to come into the office 6 days/week</a:t>
            </a:r>
          </a:p>
          <a:p>
            <a:r>
              <a:rPr lang="en-US" sz="1800" b="0" i="0" u="none" strike="noStrike" kern="1200" baseline="0" dirty="0" smtClean="0">
                <a:solidFill>
                  <a:schemeClr val="tx1"/>
                </a:solidFill>
                <a:effectLst/>
                <a:latin typeface="+mn-lt"/>
                <a:ea typeface="+mn-ea"/>
                <a:cs typeface="+mn-cs"/>
              </a:rPr>
              <a:t>(2010) Year 2- Launched website, developed online volunteer network to transcribe records</a:t>
            </a:r>
          </a:p>
          <a:p>
            <a:r>
              <a:rPr lang="en-US" sz="1800" b="0" i="0" u="none" strike="noStrike" kern="1200" baseline="0" dirty="0" smtClean="0">
                <a:solidFill>
                  <a:schemeClr val="tx1"/>
                </a:solidFill>
                <a:effectLst/>
                <a:latin typeface="+mn-lt"/>
                <a:ea typeface="+mn-ea"/>
                <a:cs typeface="+mn-cs"/>
              </a:rPr>
              <a:t>(2011) Year 3- Redid website and transcription screen with feedback</a:t>
            </a:r>
          </a:p>
          <a:p>
            <a:r>
              <a:rPr lang="en-US" sz="1800" b="0" i="0" u="none" strike="noStrike" kern="1200" baseline="0" dirty="0" smtClean="0">
                <a:solidFill>
                  <a:schemeClr val="tx1"/>
                </a:solidFill>
                <a:effectLst/>
                <a:latin typeface="+mn-lt"/>
                <a:ea typeface="+mn-ea"/>
                <a:cs typeface="+mn-cs"/>
              </a:rPr>
              <a:t>(2012) Year 4- Created the Matching system which will soon run automatically</a:t>
            </a:r>
          </a:p>
          <a:p>
            <a:endParaRPr lang="en-US" sz="1800" b="0" i="0" u="none" strike="noStrike" kern="1200" dirty="0" smtClean="0">
              <a:solidFill>
                <a:schemeClr val="tx1"/>
              </a:solidFill>
              <a:effectLst/>
              <a:latin typeface="+mn-lt"/>
              <a:ea typeface="+mn-ea"/>
              <a:cs typeface="+mn-cs"/>
            </a:endParaRPr>
          </a:p>
          <a:p>
            <a:r>
              <a:rPr lang="en-US" sz="1800" b="0" i="0" u="none" strike="noStrike" kern="1200" dirty="0" smtClean="0">
                <a:solidFill>
                  <a:schemeClr val="tx1"/>
                </a:solidFill>
                <a:effectLst/>
                <a:latin typeface="+mn-lt"/>
                <a:ea typeface="+mn-ea"/>
                <a:cs typeface="+mn-cs"/>
              </a:rPr>
              <a:t>Where did funding come</a:t>
            </a:r>
            <a:r>
              <a:rPr lang="en-US" sz="1800" b="0" i="0" u="none" strike="noStrike" kern="1200" baseline="0" dirty="0" smtClean="0">
                <a:solidFill>
                  <a:schemeClr val="tx1"/>
                </a:solidFill>
                <a:effectLst/>
                <a:latin typeface="+mn-lt"/>
                <a:ea typeface="+mn-ea"/>
                <a:cs typeface="+mn-cs"/>
              </a:rPr>
              <a:t> from?</a:t>
            </a:r>
          </a:p>
          <a:p>
            <a:pPr marL="171450" indent="-171450" algn="l" eaLnBrk="1" hangingPunct="1">
              <a:buFont typeface="Arial"/>
              <a:buChar char="•"/>
            </a:pPr>
            <a:r>
              <a:rPr lang="en-US" sz="1200" kern="1200" dirty="0" smtClean="0">
                <a:solidFill>
                  <a:schemeClr val="tx1"/>
                </a:solidFill>
                <a:latin typeface="+mn-lt"/>
                <a:ea typeface="+mn-ea"/>
                <a:cs typeface="+mn-cs"/>
              </a:rPr>
              <a:t>NOAA- Climate Data Modernization Program</a:t>
            </a:r>
          </a:p>
          <a:p>
            <a:pPr marL="171450" indent="-171450" algn="l" eaLnBrk="1" hangingPunct="1">
              <a:buFont typeface="Arial"/>
              <a:buChar char="•"/>
            </a:pPr>
            <a:r>
              <a:rPr lang="en-US" sz="1200" kern="1200" dirty="0" smtClean="0">
                <a:solidFill>
                  <a:schemeClr val="tx1"/>
                </a:solidFill>
                <a:latin typeface="+mn-lt"/>
                <a:ea typeface="+mn-ea"/>
                <a:cs typeface="+mn-cs"/>
              </a:rPr>
              <a:t>USFWS</a:t>
            </a:r>
          </a:p>
          <a:p>
            <a:pPr marL="171450" indent="-171450" algn="l" eaLnBrk="1" hangingPunct="1">
              <a:buFont typeface="Arial"/>
              <a:buChar char="•"/>
            </a:pPr>
            <a:r>
              <a:rPr lang="en-US" sz="1200" kern="1200" dirty="0" smtClean="0">
                <a:solidFill>
                  <a:schemeClr val="tx1"/>
                </a:solidFill>
                <a:latin typeface="+mn-lt"/>
                <a:ea typeface="+mn-ea"/>
                <a:cs typeface="+mn-cs"/>
              </a:rPr>
              <a:t>GIO Data Rescue Program</a:t>
            </a:r>
          </a:p>
          <a:p>
            <a:pPr marL="171450" indent="-171450" algn="l" eaLnBrk="1" hangingPunct="1">
              <a:buFont typeface="Arial"/>
              <a:buChar char="•"/>
            </a:pPr>
            <a:r>
              <a:rPr lang="en-US" sz="1200" kern="1200" dirty="0" smtClean="0">
                <a:solidFill>
                  <a:schemeClr val="tx1"/>
                </a:solidFill>
                <a:latin typeface="+mn-lt"/>
                <a:ea typeface="+mn-ea"/>
                <a:cs typeface="+mn-cs"/>
              </a:rPr>
              <a:t>NE REX flex funds</a:t>
            </a:r>
          </a:p>
          <a:p>
            <a:pPr marL="171450" indent="-171450" algn="l" eaLnBrk="1" hangingPunct="1">
              <a:buFont typeface="Arial"/>
              <a:buChar char="•"/>
            </a:pPr>
            <a:r>
              <a:rPr lang="en-US" sz="1200" kern="1200" dirty="0" smtClean="0">
                <a:solidFill>
                  <a:schemeClr val="tx1"/>
                </a:solidFill>
                <a:latin typeface="+mn-lt"/>
                <a:ea typeface="+mn-ea"/>
                <a:cs typeface="+mn-cs"/>
              </a:rPr>
              <a:t>Various USGS, BRD programs (Status and Trends, Office of Chief Scientist, NPN)</a:t>
            </a:r>
            <a:endParaRPr lang="en-US" dirty="0" smtClean="0"/>
          </a:p>
          <a:p>
            <a:endParaRPr lang="en-US" dirty="0"/>
          </a:p>
        </p:txBody>
      </p:sp>
      <p:sp>
        <p:nvSpPr>
          <p:cNvPr id="4" name="Slide Number Placeholder 3"/>
          <p:cNvSpPr>
            <a:spLocks noGrp="1"/>
          </p:cNvSpPr>
          <p:nvPr>
            <p:ph type="sldNum" sz="quarter" idx="10"/>
          </p:nvPr>
        </p:nvSpPr>
        <p:spPr/>
        <p:txBody>
          <a:bodyPr/>
          <a:lstStyle/>
          <a:p>
            <a:fld id="{0E4815F5-C3F0-4884-B2C7-605E552A3186}" type="slidenum">
              <a:rPr lang="en-US" smtClean="0"/>
              <a:pPr/>
              <a:t>8</a:t>
            </a:fld>
            <a:endParaRPr lang="en-US"/>
          </a:p>
        </p:txBody>
      </p:sp>
    </p:spTree>
    <p:extLst>
      <p:ext uri="{BB962C8B-B14F-4D97-AF65-F5344CB8AC3E}">
        <p14:creationId xmlns:p14="http://schemas.microsoft.com/office/powerpoint/2010/main" val="197500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0" i="0" u="none" strike="noStrike" kern="1200" dirty="0" smtClean="0">
                <a:solidFill>
                  <a:schemeClr val="tx1"/>
                </a:solidFill>
                <a:effectLst/>
                <a:latin typeface="+mn-lt"/>
                <a:ea typeface="+mn-ea"/>
                <a:cs typeface="+mn-cs"/>
              </a:rPr>
              <a:t>How did USGS approve</a:t>
            </a:r>
            <a:r>
              <a:rPr lang="en-US" sz="1200" b="0" i="0" u="none" strike="noStrike" kern="1200" baseline="0" dirty="0" smtClean="0">
                <a:solidFill>
                  <a:schemeClr val="tx1"/>
                </a:solidFill>
                <a:effectLst/>
                <a:latin typeface="+mn-lt"/>
                <a:ea typeface="+mn-ea"/>
                <a:cs typeface="+mn-cs"/>
              </a:rPr>
              <a:t> the</a:t>
            </a:r>
            <a:r>
              <a:rPr lang="en-US" sz="1200" b="0" i="0" u="none" strike="noStrike" kern="1200" dirty="0" smtClean="0">
                <a:solidFill>
                  <a:schemeClr val="tx1"/>
                </a:solidFill>
                <a:effectLst/>
                <a:latin typeface="+mn-lt"/>
                <a:ea typeface="+mn-ea"/>
                <a:cs typeface="+mn-cs"/>
              </a:rPr>
              <a:t> program?</a:t>
            </a:r>
          </a:p>
          <a:p>
            <a:pPr marL="171450" indent="-171450" rtl="0">
              <a:buFont typeface="Arial"/>
              <a:buChar char="•"/>
            </a:pPr>
            <a:r>
              <a:rPr lang="en-US" sz="1200" b="0" i="0" u="none" strike="noStrike" kern="1200" dirty="0" smtClean="0">
                <a:solidFill>
                  <a:schemeClr val="tx1"/>
                </a:solidFill>
                <a:effectLst/>
                <a:latin typeface="+mn-lt"/>
                <a:ea typeface="+mn-ea"/>
                <a:cs typeface="+mn-cs"/>
              </a:rPr>
              <a:t>Had a permissive management who supported for expansion and new ideas</a:t>
            </a:r>
          </a:p>
          <a:p>
            <a:pPr marL="171450" indent="-171450" rtl="0">
              <a:buFont typeface="Arial"/>
              <a:buChar char="•"/>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38709F-06F2-45E1-862B-2AEE03A616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9D09DB-518F-437D-ABC9-EC29145AAB18}" type="datetimeFigureOut">
              <a:rPr lang="en-US" smtClean="0"/>
              <a:pPr/>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334945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09DB-518F-437D-ABC9-EC29145AAB18}" type="datetimeFigureOut">
              <a:rPr lang="en-US" smtClean="0"/>
              <a:pPr/>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398560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09DB-518F-437D-ABC9-EC29145AAB18}" type="datetimeFigureOut">
              <a:rPr lang="en-US" smtClean="0"/>
              <a:pPr/>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423478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9D09DB-518F-437D-ABC9-EC29145AAB18}" type="datetimeFigureOut">
              <a:rPr lang="en-US" smtClean="0"/>
              <a:pPr/>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334475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D09DB-518F-437D-ABC9-EC29145AAB18}" type="datetimeFigureOut">
              <a:rPr lang="en-US" smtClean="0"/>
              <a:pPr/>
              <a:t>9/28/12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297528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D09DB-518F-437D-ABC9-EC29145AAB18}" type="datetimeFigureOut">
              <a:rPr lang="en-US" smtClean="0"/>
              <a:pPr/>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259902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D09DB-518F-437D-ABC9-EC29145AAB18}" type="datetimeFigureOut">
              <a:rPr lang="en-US" smtClean="0"/>
              <a:pPr/>
              <a:t>9/28/12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233998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9D09DB-518F-437D-ABC9-EC29145AAB18}" type="datetimeFigureOut">
              <a:rPr lang="en-US" smtClean="0"/>
              <a:pPr/>
              <a:t>9/28/12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386064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D09DB-518F-437D-ABC9-EC29145AAB18}" type="datetimeFigureOut">
              <a:rPr lang="en-US" smtClean="0"/>
              <a:pPr/>
              <a:t>9/28/12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271588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09DB-518F-437D-ABC9-EC29145AAB18}" type="datetimeFigureOut">
              <a:rPr lang="en-US" smtClean="0"/>
              <a:pPr/>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404169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D09DB-518F-437D-ABC9-EC29145AAB18}" type="datetimeFigureOut">
              <a:rPr lang="en-US" smtClean="0"/>
              <a:pPr/>
              <a:t>9/28/12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4F59C-258A-4E7B-B8F2-4E795B289ACA}" type="slidenum">
              <a:rPr lang="en-US" smtClean="0"/>
              <a:pPr/>
              <a:t>‹#›</a:t>
            </a:fld>
            <a:endParaRPr lang="en-US"/>
          </a:p>
        </p:txBody>
      </p:sp>
    </p:spTree>
    <p:extLst>
      <p:ext uri="{BB962C8B-B14F-4D97-AF65-F5344CB8AC3E}">
        <p14:creationId xmlns:p14="http://schemas.microsoft.com/office/powerpoint/2010/main" val="35226546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D09DB-518F-437D-ABC9-EC29145AAB18}" type="datetimeFigureOut">
              <a:rPr lang="en-US" smtClean="0"/>
              <a:pPr/>
              <a:t>9/28/12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4F59C-258A-4E7B-B8F2-4E795B289ACA}" type="slidenum">
              <a:rPr lang="en-US" smtClean="0"/>
              <a:pPr/>
              <a:t>‹#›</a:t>
            </a:fld>
            <a:endParaRPr lang="en-US"/>
          </a:p>
        </p:txBody>
      </p:sp>
    </p:spTree>
    <p:extLst>
      <p:ext uri="{BB962C8B-B14F-4D97-AF65-F5344CB8AC3E}">
        <p14:creationId xmlns:p14="http://schemas.microsoft.com/office/powerpoint/2010/main" val="199974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usgs.gov/" TargetMode="External"/><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45.jpeg"/><Relationship Id="rId12"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40.jpeg"/><Relationship Id="rId7" Type="http://schemas.openxmlformats.org/officeDocument/2006/relationships/image" Target="../media/image41.jpeg"/><Relationship Id="rId8" Type="http://schemas.openxmlformats.org/officeDocument/2006/relationships/image" Target="../media/image42.png"/><Relationship Id="rId9" Type="http://schemas.openxmlformats.org/officeDocument/2006/relationships/image" Target="../media/image43.jpeg"/><Relationship Id="rId10"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5" Type="http://schemas.openxmlformats.org/officeDocument/2006/relationships/image" Target="../media/image49.jpe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53.jpeg"/><Relationship Id="rId6" Type="http://schemas.openxmlformats.org/officeDocument/2006/relationships/image" Target="../media/image54.jpeg"/><Relationship Id="rId7" Type="http://schemas.openxmlformats.org/officeDocument/2006/relationships/image" Target="../media/image55.jpeg"/><Relationship Id="rId8" Type="http://schemas.openxmlformats.org/officeDocument/2006/relationships/image" Target="../media/image56.png"/><Relationship Id="rId9" Type="http://schemas.openxmlformats.org/officeDocument/2006/relationships/image" Target="../media/image57.jpeg"/><Relationship Id="rId10"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67.jpeg"/><Relationship Id="rId12" Type="http://schemas.openxmlformats.org/officeDocument/2006/relationships/image" Target="../media/image4.png"/><Relationship Id="rId13"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image" Target="../media/image61.jpeg"/><Relationship Id="rId6" Type="http://schemas.openxmlformats.org/officeDocument/2006/relationships/image" Target="../media/image62.jpeg"/><Relationship Id="rId7" Type="http://schemas.openxmlformats.org/officeDocument/2006/relationships/image" Target="../media/image63.jpeg"/><Relationship Id="rId8" Type="http://schemas.openxmlformats.org/officeDocument/2006/relationships/image" Target="../media/image64.jpeg"/><Relationship Id="rId9" Type="http://schemas.openxmlformats.org/officeDocument/2006/relationships/image" Target="../media/image65.jpeg"/><Relationship Id="rId10" Type="http://schemas.openxmlformats.org/officeDocument/2006/relationships/image" Target="../media/image66.jpeg"/></Relationships>
</file>

<file path=ppt/slides/_rels/slide16.xml.rels><?xml version="1.0" encoding="UTF-8" standalone="yes"?>
<Relationships xmlns="http://schemas.openxmlformats.org/package/2006/relationships"><Relationship Id="rId11" Type="http://schemas.openxmlformats.org/officeDocument/2006/relationships/image" Target="../media/image73.png"/><Relationship Id="rId12" Type="http://schemas.openxmlformats.org/officeDocument/2006/relationships/image" Target="../media/image74.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8.jpeg"/><Relationship Id="rId6" Type="http://schemas.microsoft.com/office/2007/relationships/hdphoto" Target="../media/hdphoto2.wdp"/><Relationship Id="rId7" Type="http://schemas.openxmlformats.org/officeDocument/2006/relationships/image" Target="../media/image69.jpeg"/><Relationship Id="rId8" Type="http://schemas.openxmlformats.org/officeDocument/2006/relationships/image" Target="../media/image70.jpeg"/><Relationship Id="rId9" Type="http://schemas.openxmlformats.org/officeDocument/2006/relationships/image" Target="../media/image71.png"/><Relationship Id="rId10" Type="http://schemas.openxmlformats.org/officeDocument/2006/relationships/image" Target="../media/image72.png"/></Relationships>
</file>

<file path=ppt/slides/_rels/slide17.xml.rels><?xml version="1.0" encoding="UTF-8" standalone="yes"?>
<Relationships xmlns="http://schemas.openxmlformats.org/package/2006/relationships"><Relationship Id="rId11" Type="http://schemas.openxmlformats.org/officeDocument/2006/relationships/image" Target="../media/image81.jpeg"/><Relationship Id="rId12" Type="http://schemas.openxmlformats.org/officeDocument/2006/relationships/image" Target="../media/image82.jpeg"/><Relationship Id="rId13" Type="http://schemas.openxmlformats.org/officeDocument/2006/relationships/image" Target="../media/image83.jpeg"/><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g"/><Relationship Id="rId7" Type="http://schemas.openxmlformats.org/officeDocument/2006/relationships/image" Target="../media/image5.png"/><Relationship Id="rId8" Type="http://schemas.openxmlformats.org/officeDocument/2006/relationships/image" Target="../media/image4.png"/><Relationship Id="rId9" Type="http://schemas.openxmlformats.org/officeDocument/2006/relationships/image" Target="../media/image79.jpeg"/><Relationship Id="rId10" Type="http://schemas.openxmlformats.org/officeDocument/2006/relationships/image" Target="../media/image80.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4.png"/><Relationship Id="rId6" Type="http://schemas.openxmlformats.org/officeDocument/2006/relationships/image" Target="../media/image8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88.jpeg"/><Relationship Id="rId8" Type="http://schemas.openxmlformats.org/officeDocument/2006/relationships/image" Target="../media/image8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0.jpeg"/><Relationship Id="rId4" Type="http://schemas.openxmlformats.org/officeDocument/2006/relationships/image" Target="../media/image3.png"/><Relationship Id="rId5" Type="http://schemas.openxmlformats.org/officeDocument/2006/relationships/hyperlink" Target="http://www.usgs.gov/" TargetMode="External"/><Relationship Id="rId6" Type="http://schemas.openxmlformats.org/officeDocument/2006/relationships/image" Target="../media/image2.jpeg"/><Relationship Id="rId7" Type="http://schemas.openxmlformats.org/officeDocument/2006/relationships/image" Target="../media/image91.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microsoft.com/office/2007/relationships/hdphoto" Target="../media/hdphoto1.wdp"/><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4.png"/><Relationship Id="rId8"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jpeg"/><Relationship Id="rId13" Type="http://schemas.openxmlformats.org/officeDocument/2006/relationships/image" Target="../media/image25.jpeg"/><Relationship Id="rId14" Type="http://schemas.openxmlformats.org/officeDocument/2006/relationships/image" Target="../media/image14.jpeg"/><Relationship Id="rId15" Type="http://schemas.openxmlformats.org/officeDocument/2006/relationships/image" Target="../media/image26.jpeg"/><Relationship Id="rId16" Type="http://schemas.openxmlformats.org/officeDocument/2006/relationships/image" Target="../media/image27.jpeg"/><Relationship Id="rId17" Type="http://schemas.openxmlformats.org/officeDocument/2006/relationships/image" Target="../media/image4.png"/><Relationship Id="rId18"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image" Target="../media/image20.jpeg"/><Relationship Id="rId9" Type="http://schemas.openxmlformats.org/officeDocument/2006/relationships/image" Target="../media/image21.jpeg"/><Relationship Id="rId10"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0.gif"/><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dBackground.jpg"/>
          <p:cNvPicPr>
            <a:picLocks noChangeAspect="1"/>
          </p:cNvPicPr>
          <p:nvPr/>
        </p:nvPicPr>
        <p:blipFill>
          <a:blip r:embed="rId3" cstate="print"/>
          <a:stretch>
            <a:fillRect/>
          </a:stretch>
        </p:blipFill>
        <p:spPr>
          <a:xfrm>
            <a:off x="0" y="-76200"/>
            <a:ext cx="9144000" cy="6858000"/>
          </a:xfrm>
          <a:prstGeom prst="rect">
            <a:avLst/>
          </a:prstGeom>
          <a:ln w="76200" cmpd="sng">
            <a:solidFill>
              <a:schemeClr val="bg2">
                <a:lumMod val="50000"/>
              </a:schemeClr>
            </a:solidFill>
          </a:ln>
        </p:spPr>
      </p:pic>
      <p:pic>
        <p:nvPicPr>
          <p:cNvPr id="2053" name="Picture 4" descr="U.S. Geological Survey - science for a changing world">
            <a:hlinkClick r:id="rId4" tooltip="U.S. Geological Survey Home Page"/>
          </p:cNvPr>
          <p:cNvPicPr>
            <a:picLocks noChangeAspect="1" noChangeArrowheads="1"/>
          </p:cNvPicPr>
          <p:nvPr/>
        </p:nvPicPr>
        <p:blipFill>
          <a:blip r:embed="rId5" cstate="print"/>
          <a:srcRect/>
          <a:stretch>
            <a:fillRect/>
          </a:stretch>
        </p:blipFill>
        <p:spPr bwMode="auto">
          <a:xfrm>
            <a:off x="4135967" y="5867400"/>
            <a:ext cx="1883833" cy="762000"/>
          </a:xfrm>
          <a:prstGeom prst="rect">
            <a:avLst/>
          </a:prstGeom>
          <a:noFill/>
          <a:ln w="9525">
            <a:noFill/>
            <a:miter lim="800000"/>
            <a:headEnd/>
            <a:tailEnd/>
          </a:ln>
        </p:spPr>
      </p:pic>
      <p:sp>
        <p:nvSpPr>
          <p:cNvPr id="2055" name="Text Box 7"/>
          <p:cNvSpPr txBox="1">
            <a:spLocks noChangeArrowheads="1"/>
          </p:cNvSpPr>
          <p:nvPr/>
        </p:nvSpPr>
        <p:spPr bwMode="auto">
          <a:xfrm>
            <a:off x="103911" y="1576792"/>
            <a:ext cx="8887689" cy="4087273"/>
          </a:xfrm>
          <a:prstGeom prst="rect">
            <a:avLst/>
          </a:prstGeom>
          <a:noFill/>
          <a:ln w="15875">
            <a:noFill/>
            <a:miter lim="800000"/>
            <a:headEnd/>
            <a:tailEnd/>
          </a:ln>
        </p:spPr>
        <p:txBody>
          <a:bodyPr wrap="square">
            <a:spAutoFit/>
          </a:bodyPr>
          <a:lstStyle/>
          <a:p>
            <a:pPr algn="ctr">
              <a:lnSpc>
                <a:spcPct val="110000"/>
              </a:lnSpc>
            </a:pPr>
            <a:r>
              <a:rPr lang="en-US" altLang="zh-CN" sz="5400" b="1" i="1" dirty="0" smtClean="0">
                <a:latin typeface="Candara" pitchFamily="34" charset="0"/>
                <a:ea typeface="宋体" charset="-122"/>
              </a:rPr>
              <a:t>North American Bird Phenology Program (BPP): </a:t>
            </a:r>
          </a:p>
          <a:p>
            <a:pPr algn="ctr">
              <a:lnSpc>
                <a:spcPct val="110000"/>
              </a:lnSpc>
            </a:pPr>
            <a:r>
              <a:rPr lang="en-US" altLang="zh-CN" sz="2800" b="1" i="1" dirty="0" smtClean="0">
                <a:latin typeface="Candara" pitchFamily="34" charset="0"/>
                <a:ea typeface="宋体" charset="-122"/>
              </a:rPr>
              <a:t>Reviving a Historic Program in the Digital Era</a:t>
            </a:r>
          </a:p>
          <a:p>
            <a:pPr algn="ctr">
              <a:lnSpc>
                <a:spcPct val="110000"/>
              </a:lnSpc>
            </a:pPr>
            <a:endParaRPr lang="en-US" altLang="zh-CN" sz="2800" b="1" i="1" dirty="0" smtClean="0">
              <a:latin typeface="Candara" pitchFamily="34" charset="0"/>
              <a:ea typeface="宋体" charset="-122"/>
            </a:endParaRPr>
          </a:p>
          <a:p>
            <a:pPr algn="ctr">
              <a:lnSpc>
                <a:spcPct val="110000"/>
              </a:lnSpc>
            </a:pPr>
            <a:r>
              <a:rPr lang="en-US" altLang="zh-CN" sz="2400" b="1" i="1" dirty="0" smtClean="0">
                <a:latin typeface="Candara" pitchFamily="34" charset="0"/>
                <a:ea typeface="宋体" charset="-122"/>
              </a:rPr>
              <a:t>www.pwrc.usgs.gov/bpp/</a:t>
            </a:r>
          </a:p>
          <a:p>
            <a:pPr algn="ctr">
              <a:lnSpc>
                <a:spcPct val="110000"/>
              </a:lnSpc>
            </a:pPr>
            <a:endParaRPr lang="en-US" altLang="zh-CN" sz="2400" b="1" i="1" dirty="0" smtClean="0">
              <a:latin typeface="Candara" pitchFamily="34" charset="0"/>
              <a:ea typeface="宋体" charset="-122"/>
            </a:endParaRPr>
          </a:p>
          <a:p>
            <a:pPr algn="ctr">
              <a:lnSpc>
                <a:spcPct val="110000"/>
              </a:lnSpc>
            </a:pPr>
            <a:r>
              <a:rPr lang="en-US" altLang="zh-CN" sz="2400" b="1" i="1" dirty="0" smtClean="0">
                <a:latin typeface="Candara" pitchFamily="34" charset="0"/>
                <a:ea typeface="宋体" charset="-122"/>
              </a:rPr>
              <a:t>Presentation by Jessica Zelt, Kevin Laurent, and Sam Droege</a:t>
            </a:r>
            <a:endParaRPr lang="en-US" altLang="zh-CN" sz="2400" b="1" i="1" dirty="0">
              <a:latin typeface="Candara" pitchFamily="34" charset="0"/>
              <a:ea typeface="宋体" charset="-122"/>
            </a:endParaRPr>
          </a:p>
        </p:txBody>
      </p:sp>
      <p:pic>
        <p:nvPicPr>
          <p:cNvPr id="2056" name="Picture 8" descr="Pwrc"/>
          <p:cNvPicPr>
            <a:picLocks noChangeAspect="1" noChangeArrowheads="1"/>
          </p:cNvPicPr>
          <p:nvPr/>
        </p:nvPicPr>
        <p:blipFill>
          <a:blip r:embed="rId6" cstate="print"/>
          <a:srcRect/>
          <a:stretch>
            <a:fillRect/>
          </a:stretch>
        </p:blipFill>
        <p:spPr bwMode="auto">
          <a:xfrm>
            <a:off x="3352800" y="5791200"/>
            <a:ext cx="694267" cy="937260"/>
          </a:xfrm>
          <a:prstGeom prst="rect">
            <a:avLst/>
          </a:prstGeom>
          <a:noFill/>
          <a:ln w="9525">
            <a:noFill/>
            <a:miter lim="800000"/>
            <a:headEnd/>
            <a:tailEnd/>
          </a:ln>
        </p:spPr>
      </p:pic>
      <p:sp>
        <p:nvSpPr>
          <p:cNvPr id="7" name="Oval 6"/>
          <p:cNvSpPr/>
          <p:nvPr/>
        </p:nvSpPr>
        <p:spPr>
          <a:xfrm>
            <a:off x="3748785" y="89418"/>
            <a:ext cx="1189892" cy="11898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9" descr="Logo trans wtext"/>
          <p:cNvPicPr>
            <a:picLocks noChangeAspect="1" noChangeArrowheads="1"/>
          </p:cNvPicPr>
          <p:nvPr/>
        </p:nvPicPr>
        <p:blipFill>
          <a:blip r:embed="rId7" cstate="print"/>
          <a:srcRect/>
          <a:stretch>
            <a:fillRect/>
          </a:stretch>
        </p:blipFill>
        <p:spPr bwMode="auto">
          <a:xfrm>
            <a:off x="3734461" y="73328"/>
            <a:ext cx="1218540" cy="1222072"/>
          </a:xfrm>
          <a:prstGeom prst="rect">
            <a:avLst/>
          </a:prstGeom>
          <a:noFill/>
          <a:ln w="9525">
            <a:noFill/>
            <a:miter lim="800000"/>
            <a:headEnd/>
            <a:tailEnd/>
          </a:ln>
        </p:spPr>
      </p:pic>
    </p:spTree>
    <p:extLst>
      <p:ext uri="{BB962C8B-B14F-4D97-AF65-F5344CB8AC3E}">
        <p14:creationId xmlns:p14="http://schemas.microsoft.com/office/powerpoint/2010/main" val="15238743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ln w="76200" cmpd="sng">
            <a:solidFill>
              <a:schemeClr val="bg2">
                <a:lumMod val="50000"/>
              </a:schemeClr>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75" y="685800"/>
            <a:ext cx="7721598" cy="1219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140" y="749252"/>
            <a:ext cx="1080254" cy="1079548"/>
          </a:xfrm>
          <a:prstGeom prst="rect">
            <a:avLst/>
          </a:prstGeom>
        </p:spPr>
      </p:pic>
      <p:sp>
        <p:nvSpPr>
          <p:cNvPr id="24" name="Rectangle 23"/>
          <p:cNvSpPr/>
          <p:nvPr/>
        </p:nvSpPr>
        <p:spPr>
          <a:xfrm>
            <a:off x="-12965" y="2743200"/>
            <a:ext cx="9169929" cy="2971800"/>
          </a:xfrm>
          <a:prstGeom prst="rect">
            <a:avLst/>
          </a:prstGeom>
          <a:solidFill>
            <a:srgbClr val="FCFDE9"/>
          </a:solidFill>
          <a:ln w="76200" cmpd="sng">
            <a:gradFill flip="none" rotWithShape="1">
              <a:gsLst>
                <a:gs pos="0">
                  <a:schemeClr val="bg2"/>
                </a:gs>
                <a:gs pos="100000">
                  <a:schemeClr val="bg2">
                    <a:lumMod val="50000"/>
                  </a:scheme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10340" y="1981200"/>
            <a:ext cx="6356317" cy="634020"/>
          </a:xfrm>
          <a:prstGeom prst="rect">
            <a:avLst/>
          </a:prstGeom>
          <a:noFill/>
        </p:spPr>
        <p:txBody>
          <a:bodyPr wrap="square" rtlCol="0">
            <a:spAutoFit/>
          </a:bodyPr>
          <a:lstStyle/>
          <a:p>
            <a:pPr algn="ctr">
              <a:lnSpc>
                <a:spcPct val="110000"/>
              </a:lnSpc>
            </a:pPr>
            <a:r>
              <a:rPr lang="en-US" altLang="zh-CN" sz="3200" b="1" i="1" dirty="0">
                <a:latin typeface="Candara" pitchFamily="34" charset="0"/>
                <a:ea typeface="宋体" charset="-122"/>
              </a:rPr>
              <a:t>www.pwrc.usgs.gov/bpp/</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91" y="2895600"/>
            <a:ext cx="2336800" cy="17526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6400" y="4267200"/>
            <a:ext cx="996553" cy="1328737"/>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703" y="2895600"/>
            <a:ext cx="2529297" cy="1752600"/>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9600" y="4267200"/>
            <a:ext cx="1176987" cy="132873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2909087"/>
            <a:ext cx="2006391" cy="1739113"/>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7550" y="4248727"/>
            <a:ext cx="1771650" cy="1328737"/>
          </a:xfrm>
          <a:prstGeom prst="rect">
            <a:avLst/>
          </a:prstGeom>
        </p:spPr>
      </p:pic>
      <p:pic>
        <p:nvPicPr>
          <p:cNvPr id="1027" name="Picture 3" descr="C:\Users\jzelt\AppData\Local\Microsoft\Windows\Temporary Internet Files\Content.IE5\NY5F2PGC\MC900432618[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114" y="4753130"/>
            <a:ext cx="761886" cy="7618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zelt\AppData\Local\Microsoft\Windows\Temporary Internet Files\Content.IE5\NY5F2PGC\MC900432618[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773114"/>
            <a:ext cx="741902" cy="74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124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 y="1295400"/>
            <a:ext cx="9144000" cy="55626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ext Box 4"/>
          <p:cNvSpPr txBox="1">
            <a:spLocks noChangeArrowheads="1"/>
          </p:cNvSpPr>
          <p:nvPr/>
        </p:nvSpPr>
        <p:spPr bwMode="auto">
          <a:xfrm>
            <a:off x="3733800" y="819090"/>
            <a:ext cx="1619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algn="l" eaLnBrk="1" hangingPunct="1">
              <a:lnSpc>
                <a:spcPct val="100000"/>
              </a:lnSpc>
            </a:pPr>
            <a:r>
              <a:rPr lang="en-US" sz="2000" b="1" dirty="0" smtClean="0">
                <a:latin typeface="Candara" pitchFamily="34" charset="0"/>
              </a:rPr>
              <a:t>Typical </a:t>
            </a:r>
            <a:r>
              <a:rPr lang="en-US" sz="2000" b="1" dirty="0">
                <a:latin typeface="Candara" pitchFamily="34" charset="0"/>
              </a:rPr>
              <a:t>Cards</a:t>
            </a:r>
          </a:p>
        </p:txBody>
      </p:sp>
      <p:pic>
        <p:nvPicPr>
          <p:cNvPr id="13315" name="Picture 2" descr="BAOR.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3150" y="1682750"/>
            <a:ext cx="32527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descr="RUTH.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503738"/>
            <a:ext cx="3375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PUFI.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00" y="1701800"/>
            <a:ext cx="333692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318" name="Straight Arrow Connector 10"/>
          <p:cNvCxnSpPr>
            <a:cxnSpLocks noChangeShapeType="1"/>
          </p:cNvCxnSpPr>
          <p:nvPr/>
        </p:nvCxnSpPr>
        <p:spPr bwMode="auto">
          <a:xfrm>
            <a:off x="1677988" y="4203700"/>
            <a:ext cx="1122362" cy="6794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19" name="Straight Arrow Connector 15"/>
          <p:cNvCxnSpPr>
            <a:cxnSpLocks noChangeShapeType="1"/>
          </p:cNvCxnSpPr>
          <p:nvPr/>
        </p:nvCxnSpPr>
        <p:spPr bwMode="auto">
          <a:xfrm rot="10800000" flipV="1">
            <a:off x="5872163" y="4129088"/>
            <a:ext cx="1273175" cy="5365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0" name="Straight Arrow Connector 17"/>
          <p:cNvCxnSpPr>
            <a:cxnSpLocks noChangeShapeType="1"/>
          </p:cNvCxnSpPr>
          <p:nvPr/>
        </p:nvCxnSpPr>
        <p:spPr bwMode="auto">
          <a:xfrm rot="10800000">
            <a:off x="6211888" y="5033963"/>
            <a:ext cx="1122362"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1" name="Straight Arrow Connector 29"/>
          <p:cNvCxnSpPr>
            <a:cxnSpLocks noChangeShapeType="1"/>
          </p:cNvCxnSpPr>
          <p:nvPr/>
        </p:nvCxnSpPr>
        <p:spPr bwMode="auto">
          <a:xfrm>
            <a:off x="2046288" y="5062538"/>
            <a:ext cx="7810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36"/>
          <p:cNvCxnSpPr>
            <a:cxnSpLocks noChangeShapeType="1"/>
          </p:cNvCxnSpPr>
          <p:nvPr/>
        </p:nvCxnSpPr>
        <p:spPr bwMode="auto">
          <a:xfrm flipV="1">
            <a:off x="4129088" y="5580063"/>
            <a:ext cx="706437" cy="509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3" name="Straight Arrow Connector 38"/>
          <p:cNvCxnSpPr>
            <a:cxnSpLocks noChangeShapeType="1"/>
          </p:cNvCxnSpPr>
          <p:nvPr/>
        </p:nvCxnSpPr>
        <p:spPr bwMode="auto">
          <a:xfrm rot="5400000" flipH="1" flipV="1">
            <a:off x="5274469" y="5877719"/>
            <a:ext cx="4429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4" name="Straight Arrow Connector 40"/>
          <p:cNvCxnSpPr>
            <a:cxnSpLocks noChangeShapeType="1"/>
          </p:cNvCxnSpPr>
          <p:nvPr/>
        </p:nvCxnSpPr>
        <p:spPr bwMode="auto">
          <a:xfrm rot="10800000">
            <a:off x="6032500" y="5486400"/>
            <a:ext cx="1084263" cy="150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5" name="TextBox 43"/>
          <p:cNvSpPr txBox="1">
            <a:spLocks noChangeArrowheads="1"/>
          </p:cNvSpPr>
          <p:nvPr/>
        </p:nvSpPr>
        <p:spPr bwMode="auto">
          <a:xfrm>
            <a:off x="6975475" y="3836988"/>
            <a:ext cx="18002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a:latin typeface="Candara" pitchFamily="34" charset="0"/>
              </a:rPr>
              <a:t>Species Name</a:t>
            </a:r>
          </a:p>
        </p:txBody>
      </p:sp>
      <p:sp>
        <p:nvSpPr>
          <p:cNvPr id="13326" name="TextBox 44"/>
          <p:cNvSpPr txBox="1">
            <a:spLocks noChangeArrowheads="1"/>
          </p:cNvSpPr>
          <p:nvPr/>
        </p:nvSpPr>
        <p:spPr bwMode="auto">
          <a:xfrm>
            <a:off x="7425531" y="4781550"/>
            <a:ext cx="900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a:latin typeface="Candara" pitchFamily="34" charset="0"/>
              </a:rPr>
              <a:t>Year</a:t>
            </a:r>
          </a:p>
        </p:txBody>
      </p:sp>
      <p:sp>
        <p:nvSpPr>
          <p:cNvPr id="13327" name="TextBox 45"/>
          <p:cNvSpPr txBox="1">
            <a:spLocks noChangeArrowheads="1"/>
          </p:cNvSpPr>
          <p:nvPr/>
        </p:nvSpPr>
        <p:spPr bwMode="auto">
          <a:xfrm>
            <a:off x="6986588" y="5421313"/>
            <a:ext cx="18002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a:latin typeface="Candara" pitchFamily="34" charset="0"/>
              </a:rPr>
              <a:t>Does it winter in the area?</a:t>
            </a:r>
          </a:p>
        </p:txBody>
      </p:sp>
      <p:sp>
        <p:nvSpPr>
          <p:cNvPr id="13328" name="TextBox 46"/>
          <p:cNvSpPr txBox="1">
            <a:spLocks noChangeArrowheads="1"/>
          </p:cNvSpPr>
          <p:nvPr/>
        </p:nvSpPr>
        <p:spPr bwMode="auto">
          <a:xfrm>
            <a:off x="4764088" y="6100763"/>
            <a:ext cx="18002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a:latin typeface="Candara" pitchFamily="34" charset="0"/>
              </a:rPr>
              <a:t>Does it breed in the area?</a:t>
            </a:r>
          </a:p>
        </p:txBody>
      </p:sp>
      <p:sp>
        <p:nvSpPr>
          <p:cNvPr id="13329" name="TextBox 48"/>
          <p:cNvSpPr txBox="1">
            <a:spLocks noChangeArrowheads="1"/>
          </p:cNvSpPr>
          <p:nvPr/>
        </p:nvSpPr>
        <p:spPr bwMode="auto">
          <a:xfrm>
            <a:off x="649646" y="5929313"/>
            <a:ext cx="367665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dirty="0">
                <a:latin typeface="Candara" pitchFamily="34" charset="0"/>
              </a:rPr>
              <a:t>On which dates was it observed? (First, Next, Became Common, Last)</a:t>
            </a:r>
          </a:p>
        </p:txBody>
      </p:sp>
      <p:sp>
        <p:nvSpPr>
          <p:cNvPr id="13330" name="TextBox 49"/>
          <p:cNvSpPr txBox="1">
            <a:spLocks noChangeArrowheads="1"/>
          </p:cNvSpPr>
          <p:nvPr/>
        </p:nvSpPr>
        <p:spPr bwMode="auto">
          <a:xfrm>
            <a:off x="161925" y="3536950"/>
            <a:ext cx="28733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dirty="0">
                <a:latin typeface="Candara" pitchFamily="34" charset="0"/>
              </a:rPr>
              <a:t>Location where the observation was made</a:t>
            </a:r>
          </a:p>
        </p:txBody>
      </p:sp>
      <p:sp>
        <p:nvSpPr>
          <p:cNvPr id="13331" name="TextBox 50"/>
          <p:cNvSpPr txBox="1">
            <a:spLocks noChangeArrowheads="1"/>
          </p:cNvSpPr>
          <p:nvPr/>
        </p:nvSpPr>
        <p:spPr bwMode="auto">
          <a:xfrm>
            <a:off x="122238" y="4826000"/>
            <a:ext cx="22145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r>
              <a:rPr lang="en-US">
                <a:latin typeface="Candara" pitchFamily="34" charset="0"/>
              </a:rPr>
              <a:t>Observer Name</a:t>
            </a:r>
          </a:p>
        </p:txBody>
      </p:sp>
      <p:pic>
        <p:nvPicPr>
          <p:cNvPr id="22" name="Picture 21" descr="Logo trans wtext"/>
          <p:cNvPicPr>
            <a:picLocks noChangeAspect="1" noChangeArrowheads="1"/>
          </p:cNvPicPr>
          <p:nvPr/>
        </p:nvPicPr>
        <p:blipFill>
          <a:blip r:embed="rId6" cstate="print"/>
          <a:srcRect/>
          <a:stretch>
            <a:fillRect/>
          </a:stretch>
        </p:blipFill>
        <p:spPr bwMode="auto">
          <a:xfrm>
            <a:off x="85221" y="74435"/>
            <a:ext cx="609599" cy="611365"/>
          </a:xfrm>
          <a:prstGeom prst="rect">
            <a:avLst/>
          </a:prstGeom>
          <a:noFill/>
          <a:ln w="9525">
            <a:noFill/>
            <a:miter lim="800000"/>
            <a:headEnd/>
            <a:tailEnd/>
          </a:ln>
        </p:spPr>
      </p:pic>
      <p:pic>
        <p:nvPicPr>
          <p:cNvPr id="23" name="Picture 22" descr="BPP title.png"/>
          <p:cNvPicPr>
            <a:picLocks noChangeAspect="1"/>
          </p:cNvPicPr>
          <p:nvPr/>
        </p:nvPicPr>
        <p:blipFill>
          <a:blip r:embed="rId7" cstate="print"/>
          <a:stretch>
            <a:fillRect/>
          </a:stretch>
        </p:blipFill>
        <p:spPr>
          <a:xfrm>
            <a:off x="771021" y="150635"/>
            <a:ext cx="1929975" cy="304733"/>
          </a:xfrm>
          <a:prstGeom prst="rect">
            <a:avLst/>
          </a:prstGeom>
        </p:spPr>
      </p:pic>
    </p:spTree>
    <p:extLst>
      <p:ext uri="{BB962C8B-B14F-4D97-AF65-F5344CB8AC3E}">
        <p14:creationId xmlns:p14="http://schemas.microsoft.com/office/powerpoint/2010/main" val="26555855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194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1942"/>
            <a:ext cx="9144000" cy="6336058"/>
          </a:xfrm>
          <a:prstGeom prst="rect">
            <a:avLst/>
          </a:prstGeom>
        </p:spPr>
      </p:pic>
      <p:sp>
        <p:nvSpPr>
          <p:cNvPr id="5" name="TextBox 4"/>
          <p:cNvSpPr txBox="1"/>
          <p:nvPr/>
        </p:nvSpPr>
        <p:spPr>
          <a:xfrm>
            <a:off x="685800" y="87868"/>
            <a:ext cx="8458200" cy="400110"/>
          </a:xfrm>
          <a:prstGeom prst="rect">
            <a:avLst/>
          </a:prstGeom>
          <a:noFill/>
        </p:spPr>
        <p:txBody>
          <a:bodyPr wrap="square" rtlCol="0">
            <a:spAutoFit/>
          </a:bodyPr>
          <a:lstStyle/>
          <a:p>
            <a:pPr algn="ctr"/>
            <a:r>
              <a:rPr lang="en-US" sz="2000" b="1" dirty="0" smtClean="0">
                <a:latin typeface="Candara" pitchFamily="34" charset="0"/>
              </a:rPr>
              <a:t>BPP Transcription Screen for Data Entry</a:t>
            </a:r>
            <a:endParaRPr lang="en-US" sz="2000" b="1" dirty="0">
              <a:latin typeface="Candara" pitchFamily="34" charset="0"/>
            </a:endParaRPr>
          </a:p>
        </p:txBody>
      </p:sp>
      <p:pic>
        <p:nvPicPr>
          <p:cNvPr id="9" name="Picture 9" descr="Logo trans wtext"/>
          <p:cNvPicPr>
            <a:picLocks noChangeAspect="1" noChangeArrowheads="1"/>
          </p:cNvPicPr>
          <p:nvPr/>
        </p:nvPicPr>
        <p:blipFill>
          <a:blip r:embed="rId4" cstate="print"/>
          <a:srcRect/>
          <a:stretch>
            <a:fillRect/>
          </a:stretch>
        </p:blipFill>
        <p:spPr bwMode="auto">
          <a:xfrm>
            <a:off x="122091" y="44479"/>
            <a:ext cx="487509" cy="488921"/>
          </a:xfrm>
          <a:prstGeom prst="rect">
            <a:avLst/>
          </a:prstGeom>
          <a:noFill/>
          <a:ln w="9525">
            <a:noFill/>
            <a:miter lim="800000"/>
            <a:headEnd/>
            <a:tailEnd/>
          </a:ln>
        </p:spPr>
      </p:pic>
      <p:pic>
        <p:nvPicPr>
          <p:cNvPr id="10" name="Picture 9" descr="BPP title.png"/>
          <p:cNvPicPr>
            <a:picLocks noChangeAspect="1"/>
          </p:cNvPicPr>
          <p:nvPr/>
        </p:nvPicPr>
        <p:blipFill>
          <a:blip r:embed="rId5" cstate="print"/>
          <a:stretch>
            <a:fillRect/>
          </a:stretch>
        </p:blipFill>
        <p:spPr>
          <a:xfrm>
            <a:off x="696913" y="123318"/>
            <a:ext cx="1929975" cy="304733"/>
          </a:xfrm>
          <a:prstGeom prst="rect">
            <a:avLst/>
          </a:prstGeom>
        </p:spPr>
      </p:pic>
      <p:sp>
        <p:nvSpPr>
          <p:cNvPr id="11" name="TextBox 10"/>
          <p:cNvSpPr txBox="1"/>
          <p:nvPr/>
        </p:nvSpPr>
        <p:spPr>
          <a:xfrm>
            <a:off x="1447800" y="6096000"/>
            <a:ext cx="3810000" cy="646331"/>
          </a:xfrm>
          <a:prstGeom prst="rect">
            <a:avLst/>
          </a:prstGeom>
          <a:noFill/>
        </p:spPr>
        <p:txBody>
          <a:bodyPr wrap="square" rtlCol="0">
            <a:spAutoFit/>
          </a:bodyPr>
          <a:lstStyle/>
          <a:p>
            <a:r>
              <a:rPr lang="en-US" b="1" dirty="0"/>
              <a:t>https://www.pwrc.usgs.gov/BPP/v4/</a:t>
            </a:r>
          </a:p>
          <a:p>
            <a:endParaRPr lang="en-US" dirty="0"/>
          </a:p>
        </p:txBody>
      </p:sp>
    </p:spTree>
    <p:extLst>
      <p:ext uri="{BB962C8B-B14F-4D97-AF65-F5344CB8AC3E}">
        <p14:creationId xmlns:p14="http://schemas.microsoft.com/office/powerpoint/2010/main" val="40594578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DE9"/>
        </a:solidFill>
        <a:effectLst/>
      </p:bgPr>
    </p:bg>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76200" cap="sq" cmpd="sng">
            <a:solidFill>
              <a:schemeClr val="bg2">
                <a:lumMod val="50000"/>
              </a:schemeClr>
            </a:solidFill>
            <a:prstDash val="solid"/>
            <a:round/>
            <a:tailEnd type="triangle" w="lg" len="med"/>
          </a:ln>
          <a:effectLst>
            <a:outerShdw blurRad="50800" dist="127000" dir="2700000" sx="93000" sy="93000" algn="tl" rotWithShape="0">
              <a:schemeClr val="accent1">
                <a:lumMod val="50000"/>
                <a:alpha val="33000"/>
              </a:scheme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76981"/>
            <a:ext cx="2543269" cy="1066800"/>
          </a:xfrm>
          <a:prstGeom prst="rect">
            <a:avLst/>
          </a:prstGeom>
          <a:ln w="38100" cap="sq" cmpd="sng">
            <a:solidFill>
              <a:schemeClr val="accent1">
                <a:lumMod val="50000"/>
              </a:schemeClr>
            </a:solidFill>
          </a:ln>
          <a:effectLst>
            <a:outerShdw blurRad="50800" dist="38100" dir="2700000" algn="tl" rotWithShape="0">
              <a:prstClr val="black">
                <a:alpha val="40000"/>
              </a:prstClr>
            </a:outerShdw>
          </a:effectLst>
        </p:spPr>
      </p:pic>
      <p:sp>
        <p:nvSpPr>
          <p:cNvPr id="6" name="TextBox 5"/>
          <p:cNvSpPr txBox="1"/>
          <p:nvPr/>
        </p:nvSpPr>
        <p:spPr>
          <a:xfrm>
            <a:off x="2667000" y="1371600"/>
            <a:ext cx="1676400" cy="646331"/>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Transcription 1: Transcriber A</a:t>
            </a:r>
            <a:endParaRPr lang="en-US" dirty="0"/>
          </a:p>
        </p:txBody>
      </p:sp>
      <p:sp>
        <p:nvSpPr>
          <p:cNvPr id="7" name="TextBox 6"/>
          <p:cNvSpPr txBox="1"/>
          <p:nvPr/>
        </p:nvSpPr>
        <p:spPr>
          <a:xfrm>
            <a:off x="4495800" y="1371600"/>
            <a:ext cx="1676400" cy="646331"/>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Transcription 2: Transcriber B</a:t>
            </a:r>
            <a:endParaRPr lang="en-US" dirty="0"/>
          </a:p>
        </p:txBody>
      </p:sp>
      <p:cxnSp>
        <p:nvCxnSpPr>
          <p:cNvPr id="9" name="Straight Arrow Connector 8"/>
          <p:cNvCxnSpPr/>
          <p:nvPr/>
        </p:nvCxnSpPr>
        <p:spPr>
          <a:xfrm flipH="1">
            <a:off x="4136709" y="2547177"/>
            <a:ext cx="20402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2133600"/>
            <a:ext cx="838200" cy="369332"/>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r>
              <a:rPr lang="en-US" dirty="0" smtClean="0"/>
              <a:t>Match</a:t>
            </a:r>
            <a:endParaRPr lang="en-US" dirty="0"/>
          </a:p>
        </p:txBody>
      </p:sp>
      <p:sp>
        <p:nvSpPr>
          <p:cNvPr id="11" name="TextBox 10"/>
          <p:cNvSpPr txBox="1"/>
          <p:nvPr/>
        </p:nvSpPr>
        <p:spPr>
          <a:xfrm>
            <a:off x="4548234" y="2133600"/>
            <a:ext cx="1166766" cy="369332"/>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r>
              <a:rPr lang="en-US" dirty="0" smtClean="0"/>
              <a:t>No Match</a:t>
            </a:r>
            <a:endParaRPr lang="en-US" dirty="0"/>
          </a:p>
        </p:txBody>
      </p:sp>
      <p:cxnSp>
        <p:nvCxnSpPr>
          <p:cNvPr id="15" name="Straight Arrow Connector 14"/>
          <p:cNvCxnSpPr/>
          <p:nvPr/>
        </p:nvCxnSpPr>
        <p:spPr>
          <a:xfrm>
            <a:off x="4548234" y="2547177"/>
            <a:ext cx="22860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2400" y="3048000"/>
            <a:ext cx="4191000" cy="646331"/>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Data from one transcription </a:t>
            </a:r>
          </a:p>
          <a:p>
            <a:pPr algn="ctr"/>
            <a:r>
              <a:rPr lang="en-US" dirty="0" smtClean="0"/>
              <a:t>goes into observation table</a:t>
            </a:r>
            <a:endParaRPr lang="en-US" dirty="0"/>
          </a:p>
        </p:txBody>
      </p:sp>
      <p:sp>
        <p:nvSpPr>
          <p:cNvPr id="18" name="TextBox 17"/>
          <p:cNvSpPr txBox="1"/>
          <p:nvPr/>
        </p:nvSpPr>
        <p:spPr>
          <a:xfrm>
            <a:off x="4548234" y="3048000"/>
            <a:ext cx="4367166" cy="369332"/>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Transcription 3: Transcriber C</a:t>
            </a:r>
            <a:endParaRPr lang="en-US" dirty="0"/>
          </a:p>
        </p:txBody>
      </p:sp>
      <p:sp>
        <p:nvSpPr>
          <p:cNvPr id="19" name="TextBox 18"/>
          <p:cNvSpPr txBox="1"/>
          <p:nvPr/>
        </p:nvSpPr>
        <p:spPr>
          <a:xfrm>
            <a:off x="6218282" y="4946387"/>
            <a:ext cx="2857293" cy="646331"/>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Record sent to </a:t>
            </a:r>
          </a:p>
          <a:p>
            <a:pPr algn="ctr"/>
            <a:r>
              <a:rPr lang="en-US" dirty="0" smtClean="0"/>
              <a:t>“rectification system”</a:t>
            </a:r>
            <a:endParaRPr lang="en-US" dirty="0"/>
          </a:p>
        </p:txBody>
      </p:sp>
      <p:sp>
        <p:nvSpPr>
          <p:cNvPr id="20" name="TextBox 19"/>
          <p:cNvSpPr txBox="1"/>
          <p:nvPr/>
        </p:nvSpPr>
        <p:spPr>
          <a:xfrm>
            <a:off x="5334000" y="3962400"/>
            <a:ext cx="838200" cy="369332"/>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r>
              <a:rPr lang="en-US" dirty="0" smtClean="0"/>
              <a:t>Match</a:t>
            </a:r>
            <a:endParaRPr lang="en-US" dirty="0"/>
          </a:p>
        </p:txBody>
      </p:sp>
      <p:sp>
        <p:nvSpPr>
          <p:cNvPr id="21" name="TextBox 20"/>
          <p:cNvSpPr txBox="1"/>
          <p:nvPr/>
        </p:nvSpPr>
        <p:spPr>
          <a:xfrm>
            <a:off x="7025957" y="3962400"/>
            <a:ext cx="1166766" cy="369332"/>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r>
              <a:rPr lang="en-US" dirty="0" smtClean="0"/>
              <a:t>No Match</a:t>
            </a:r>
            <a:endParaRPr lang="en-US" dirty="0"/>
          </a:p>
        </p:txBody>
      </p:sp>
      <p:cxnSp>
        <p:nvCxnSpPr>
          <p:cNvPr id="22" name="Straight Arrow Connector 21"/>
          <p:cNvCxnSpPr/>
          <p:nvPr/>
        </p:nvCxnSpPr>
        <p:spPr>
          <a:xfrm flipH="1">
            <a:off x="6218282" y="3505200"/>
            <a:ext cx="20402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765402" y="3500906"/>
            <a:ext cx="22860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86681" y="4946388"/>
            <a:ext cx="4191000" cy="646331"/>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Data from one transcription </a:t>
            </a:r>
          </a:p>
          <a:p>
            <a:pPr algn="ctr"/>
            <a:r>
              <a:rPr lang="en-US" dirty="0" smtClean="0"/>
              <a:t>goes into observation table</a:t>
            </a:r>
            <a:endParaRPr lang="en-US" dirty="0"/>
          </a:p>
        </p:txBody>
      </p:sp>
      <p:cxnSp>
        <p:nvCxnSpPr>
          <p:cNvPr id="25" name="Straight Arrow Connector 24"/>
          <p:cNvCxnSpPr/>
          <p:nvPr/>
        </p:nvCxnSpPr>
        <p:spPr>
          <a:xfrm flipH="1">
            <a:off x="5456683" y="4419600"/>
            <a:ext cx="20402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532628" y="4419600"/>
            <a:ext cx="22860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pic>
        <p:nvPicPr>
          <p:cNvPr id="27" name="Picture 26" descr="BPP title.png"/>
          <p:cNvPicPr>
            <a:picLocks noChangeAspect="1"/>
          </p:cNvPicPr>
          <p:nvPr/>
        </p:nvPicPr>
        <p:blipFill>
          <a:blip r:embed="rId5" cstate="print"/>
          <a:stretch>
            <a:fillRect/>
          </a:stretch>
        </p:blipFill>
        <p:spPr>
          <a:xfrm>
            <a:off x="737025" y="123318"/>
            <a:ext cx="1929975" cy="304733"/>
          </a:xfrm>
          <a:prstGeom prst="rect">
            <a:avLst/>
          </a:prstGeom>
        </p:spPr>
      </p:pic>
      <p:pic>
        <p:nvPicPr>
          <p:cNvPr id="28" name="Picture 9" descr="Logo trans wtext"/>
          <p:cNvPicPr>
            <a:picLocks noChangeAspect="1" noChangeArrowheads="1"/>
          </p:cNvPicPr>
          <p:nvPr/>
        </p:nvPicPr>
        <p:blipFill>
          <a:blip r:embed="rId6" cstate="print"/>
          <a:srcRect/>
          <a:stretch>
            <a:fillRect/>
          </a:stretch>
        </p:blipFill>
        <p:spPr bwMode="auto">
          <a:xfrm>
            <a:off x="45891" y="74435"/>
            <a:ext cx="609599" cy="611365"/>
          </a:xfrm>
          <a:prstGeom prst="rect">
            <a:avLst/>
          </a:prstGeom>
          <a:solidFill>
            <a:schemeClr val="bg1"/>
          </a:solidFill>
          <a:ln w="9525">
            <a:noFill/>
            <a:miter lim="800000"/>
            <a:headEnd/>
            <a:tailEnd/>
          </a:ln>
        </p:spPr>
      </p:pic>
      <p:cxnSp>
        <p:nvCxnSpPr>
          <p:cNvPr id="29" name="Straight Arrow Connector 28"/>
          <p:cNvCxnSpPr/>
          <p:nvPr/>
        </p:nvCxnSpPr>
        <p:spPr>
          <a:xfrm>
            <a:off x="6503217" y="5636963"/>
            <a:ext cx="228600" cy="457200"/>
          </a:xfrm>
          <a:prstGeom prst="straightConnector1">
            <a:avLst/>
          </a:prstGeom>
          <a:ln w="31750" cap="sq">
            <a:solidFill>
              <a:schemeClr val="accent1">
                <a:lumMod val="50000"/>
              </a:schemeClr>
            </a:solidFill>
            <a:round/>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181600" y="6148382"/>
            <a:ext cx="3787456" cy="646331"/>
          </a:xfrm>
          <a:prstGeom prst="rect">
            <a:avLst/>
          </a:prstGeom>
          <a:gradFill flip="none" rotWithShape="1">
            <a:gsLst>
              <a:gs pos="0">
                <a:schemeClr val="accent1">
                  <a:lumMod val="20000"/>
                  <a:lumOff val="80000"/>
                </a:schemeClr>
              </a:gs>
              <a:gs pos="100000">
                <a:schemeClr val="accent1">
                  <a:lumMod val="60000"/>
                  <a:lumOff val="40000"/>
                </a:schemeClr>
              </a:gs>
            </a:gsLst>
            <a:path path="shape">
              <a:fillToRect l="50000" t="50000" r="50000" b="50000"/>
            </a:path>
            <a:tileRect/>
          </a:gradFill>
          <a:ln w="38100" cap="rnd" cmpd="sng">
            <a:solidFill>
              <a:schemeClr val="accent1">
                <a:lumMod val="50000"/>
              </a:schemeClr>
            </a:solidFill>
            <a:prstDash val="solid"/>
            <a:round/>
          </a:ln>
          <a:effectLst>
            <a:outerShdw blurRad="50800" dist="127000" dir="2700000" sx="93000" sy="93000" algn="tl" rotWithShape="0">
              <a:schemeClr val="accent1">
                <a:lumMod val="50000"/>
                <a:alpha val="33000"/>
              </a:schemeClr>
            </a:outerShdw>
          </a:effectLst>
        </p:spPr>
        <p:txBody>
          <a:bodyPr wrap="square" rtlCol="0">
            <a:spAutoFit/>
          </a:bodyPr>
          <a:lstStyle/>
          <a:p>
            <a:pPr algn="ctr"/>
            <a:r>
              <a:rPr lang="en-US" dirty="0" smtClean="0"/>
              <a:t>Data from one transcription </a:t>
            </a:r>
          </a:p>
          <a:p>
            <a:pPr algn="ctr"/>
            <a:r>
              <a:rPr lang="en-US" dirty="0" smtClean="0"/>
              <a:t>goes into observation table</a:t>
            </a:r>
            <a:endParaRPr lang="en-US" dirty="0"/>
          </a:p>
        </p:txBody>
      </p:sp>
    </p:spTree>
    <p:extLst>
      <p:ext uri="{BB962C8B-B14F-4D97-AF65-F5344CB8AC3E}">
        <p14:creationId xmlns:p14="http://schemas.microsoft.com/office/powerpoint/2010/main" val="31318866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 y="1447800"/>
            <a:ext cx="9144000" cy="5410200"/>
          </a:xfrm>
          <a:prstGeom prst="rect">
            <a:avLst/>
          </a:prstGeom>
          <a:solidFill>
            <a:srgbClr val="FCFDE9"/>
          </a:soli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descr="Logo trans wtext"/>
          <p:cNvPicPr>
            <a:picLocks noChangeAspect="1" noChangeArrowheads="1"/>
          </p:cNvPicPr>
          <p:nvPr/>
        </p:nvPicPr>
        <p:blipFill>
          <a:blip r:embed="rId3" cstate="print"/>
          <a:srcRect/>
          <a:stretch>
            <a:fillRect/>
          </a:stretch>
        </p:blipFill>
        <p:spPr bwMode="auto">
          <a:xfrm>
            <a:off x="85221" y="74435"/>
            <a:ext cx="609599" cy="611365"/>
          </a:xfrm>
          <a:prstGeom prst="rect">
            <a:avLst/>
          </a:prstGeom>
          <a:noFill/>
          <a:ln w="9525">
            <a:noFill/>
            <a:miter lim="800000"/>
            <a:headEnd/>
            <a:tailEnd/>
          </a:ln>
        </p:spPr>
      </p:pic>
      <p:pic>
        <p:nvPicPr>
          <p:cNvPr id="5" name="Picture 4" descr="BPP title.png"/>
          <p:cNvPicPr>
            <a:picLocks noChangeAspect="1"/>
          </p:cNvPicPr>
          <p:nvPr/>
        </p:nvPicPr>
        <p:blipFill>
          <a:blip r:embed="rId4" cstate="print"/>
          <a:stretch>
            <a:fillRect/>
          </a:stretch>
        </p:blipFill>
        <p:spPr>
          <a:xfrm>
            <a:off x="771021" y="150635"/>
            <a:ext cx="1929975" cy="304733"/>
          </a:xfrm>
          <a:prstGeom prst="rect">
            <a:avLst/>
          </a:prstGeom>
        </p:spPr>
      </p:pic>
      <p:sp>
        <p:nvSpPr>
          <p:cNvPr id="6" name="TextBox 5"/>
          <p:cNvSpPr txBox="1"/>
          <p:nvPr/>
        </p:nvSpPr>
        <p:spPr>
          <a:xfrm>
            <a:off x="152400" y="609600"/>
            <a:ext cx="8839200" cy="984885"/>
          </a:xfrm>
          <a:prstGeom prst="rect">
            <a:avLst/>
          </a:prstGeom>
          <a:noFill/>
        </p:spPr>
        <p:txBody>
          <a:bodyPr wrap="square" rtlCol="0">
            <a:spAutoFit/>
          </a:bodyPr>
          <a:lstStyle/>
          <a:p>
            <a:pPr algn="ctr"/>
            <a:r>
              <a:rPr lang="en-US" sz="2000" b="1" dirty="0" smtClean="0">
                <a:latin typeface="Candara" pitchFamily="34" charset="0"/>
              </a:rPr>
              <a:t>Volunteer Recruitment</a:t>
            </a:r>
          </a:p>
          <a:p>
            <a:pPr algn="ctr"/>
            <a:r>
              <a:rPr lang="en-US" sz="2000" b="1" dirty="0" smtClean="0">
                <a:latin typeface="Candara" pitchFamily="34" charset="0"/>
              </a:rPr>
              <a:t>On March 18, 2009, the BPP put out a press release to announce the program</a:t>
            </a:r>
          </a:p>
          <a:p>
            <a:pPr algn="ctr"/>
            <a:endParaRPr lang="en-US" dirty="0"/>
          </a:p>
        </p:txBody>
      </p:sp>
      <p:sp>
        <p:nvSpPr>
          <p:cNvPr id="11" name="TextBox 10"/>
          <p:cNvSpPr txBox="1"/>
          <p:nvPr/>
        </p:nvSpPr>
        <p:spPr>
          <a:xfrm>
            <a:off x="1153391" y="1671221"/>
            <a:ext cx="6553200" cy="5262979"/>
          </a:xfrm>
          <a:prstGeom prst="rect">
            <a:avLst/>
          </a:prstGeom>
          <a:noFill/>
        </p:spPr>
        <p:txBody>
          <a:bodyPr wrap="square" rtlCol="0">
            <a:spAutoFit/>
          </a:bodyPr>
          <a:lstStyle/>
          <a:p>
            <a:pPr algn="ctr"/>
            <a:r>
              <a:rPr lang="en-US" sz="1200" b="1" dirty="0" smtClean="0"/>
              <a:t>ClimateWatch </a:t>
            </a:r>
            <a:r>
              <a:rPr lang="en-US" sz="1200" b="1" dirty="0"/>
              <a:t>Magazine</a:t>
            </a:r>
            <a:r>
              <a:rPr lang="en-US" sz="1200" dirty="0"/>
              <a:t> </a:t>
            </a:r>
            <a:endParaRPr lang="en-US" sz="1200" dirty="0" smtClean="0"/>
          </a:p>
          <a:p>
            <a:pPr algn="ctr"/>
            <a:r>
              <a:rPr lang="en-US" sz="1200" dirty="0" smtClean="0"/>
              <a:t>Watching </a:t>
            </a:r>
            <a:r>
              <a:rPr lang="en-US" sz="1200" dirty="0"/>
              <a:t>Birds, Tracking Climate</a:t>
            </a:r>
          </a:p>
          <a:p>
            <a:pPr algn="ctr"/>
            <a:r>
              <a:rPr lang="en-US" sz="1200" b="1" dirty="0"/>
              <a:t>Audubon Naturalist </a:t>
            </a:r>
            <a:r>
              <a:rPr lang="en-US" sz="1200" b="1" dirty="0" smtClean="0"/>
              <a:t>News</a:t>
            </a:r>
          </a:p>
          <a:p>
            <a:pPr algn="ctr"/>
            <a:r>
              <a:rPr lang="en-US" sz="1200" dirty="0" smtClean="0"/>
              <a:t>Measuring </a:t>
            </a:r>
            <a:r>
              <a:rPr lang="en-US" sz="1200" dirty="0"/>
              <a:t>Springtime </a:t>
            </a:r>
          </a:p>
          <a:p>
            <a:pPr algn="ctr"/>
            <a:r>
              <a:rPr lang="en-US" sz="1200" b="1" dirty="0"/>
              <a:t>BioScience</a:t>
            </a:r>
            <a:r>
              <a:rPr lang="en-US" sz="1200" dirty="0"/>
              <a:t> </a:t>
            </a:r>
            <a:endParaRPr lang="en-US" sz="1200" dirty="0" smtClean="0"/>
          </a:p>
          <a:p>
            <a:pPr algn="ctr"/>
            <a:r>
              <a:rPr lang="en-US" sz="1200" dirty="0" smtClean="0"/>
              <a:t>Phenology </a:t>
            </a:r>
            <a:r>
              <a:rPr lang="en-US" sz="1200" dirty="0"/>
              <a:t>and Citizen Science </a:t>
            </a:r>
          </a:p>
          <a:p>
            <a:pPr algn="ctr"/>
            <a:r>
              <a:rPr lang="en-US" sz="1200" b="1" dirty="0"/>
              <a:t>Audubon Magazine</a:t>
            </a:r>
            <a:r>
              <a:rPr lang="en-US" sz="1200" dirty="0"/>
              <a:t> </a:t>
            </a:r>
            <a:endParaRPr lang="en-US" sz="1200" dirty="0" smtClean="0"/>
          </a:p>
          <a:p>
            <a:pPr algn="ctr"/>
            <a:r>
              <a:rPr lang="en-US" sz="1200" dirty="0" smtClean="0"/>
              <a:t>In </a:t>
            </a:r>
            <a:r>
              <a:rPr lang="en-US" sz="1200" dirty="0"/>
              <a:t>the Cards</a:t>
            </a:r>
          </a:p>
          <a:p>
            <a:pPr algn="ctr"/>
            <a:r>
              <a:rPr lang="en-US" sz="1200" b="1" dirty="0" smtClean="0"/>
              <a:t>TC </a:t>
            </a:r>
            <a:r>
              <a:rPr lang="en-US" sz="1200" b="1" dirty="0"/>
              <a:t>Palm</a:t>
            </a:r>
            <a:r>
              <a:rPr lang="en-US" sz="1200" dirty="0"/>
              <a:t> </a:t>
            </a:r>
            <a:endParaRPr lang="en-US" sz="1200" dirty="0" smtClean="0"/>
          </a:p>
          <a:p>
            <a:pPr algn="ctr"/>
            <a:r>
              <a:rPr lang="en-US" sz="1200" dirty="0" smtClean="0"/>
              <a:t>Bird </a:t>
            </a:r>
            <a:r>
              <a:rPr lang="en-US" sz="1200" dirty="0"/>
              <a:t>records may provide insight into global warming</a:t>
            </a:r>
          </a:p>
          <a:p>
            <a:pPr algn="ctr"/>
            <a:r>
              <a:rPr lang="en-US" sz="1200" b="1" dirty="0"/>
              <a:t>South Coast Today</a:t>
            </a:r>
            <a:r>
              <a:rPr lang="en-US" sz="1200" dirty="0"/>
              <a:t> </a:t>
            </a:r>
            <a:endParaRPr lang="en-US" sz="1200" dirty="0" smtClean="0"/>
          </a:p>
          <a:p>
            <a:pPr algn="ctr"/>
            <a:r>
              <a:rPr lang="en-US" sz="1200" dirty="0" smtClean="0"/>
              <a:t>Flight </a:t>
            </a:r>
            <a:r>
              <a:rPr lang="en-US" sz="1200" dirty="0"/>
              <a:t>plans: Historic records to shed light on global warming, migration</a:t>
            </a:r>
          </a:p>
          <a:p>
            <a:pPr algn="ctr"/>
            <a:r>
              <a:rPr lang="en-US" sz="1200" b="1" dirty="0"/>
              <a:t>Wildbirds Broadcasting</a:t>
            </a:r>
            <a:r>
              <a:rPr lang="en-US" sz="1200" dirty="0"/>
              <a:t> </a:t>
            </a:r>
            <a:endParaRPr lang="en-US" sz="1200" dirty="0" smtClean="0"/>
          </a:p>
          <a:p>
            <a:pPr algn="ctr"/>
            <a:r>
              <a:rPr lang="en-US" sz="1200" dirty="0" smtClean="0"/>
              <a:t>Online </a:t>
            </a:r>
            <a:r>
              <a:rPr lang="en-US" sz="1200" dirty="0"/>
              <a:t>Entry to Improve Input of Historic Bird Phenology Details</a:t>
            </a:r>
          </a:p>
          <a:p>
            <a:pPr algn="ctr"/>
            <a:r>
              <a:rPr lang="en-US" sz="1200" b="1" dirty="0"/>
              <a:t>CNN.com</a:t>
            </a:r>
            <a:r>
              <a:rPr lang="en-US" sz="1200" dirty="0"/>
              <a:t> </a:t>
            </a:r>
            <a:endParaRPr lang="en-US" sz="1200" dirty="0" smtClean="0"/>
          </a:p>
          <a:p>
            <a:pPr algn="ctr"/>
            <a:r>
              <a:rPr lang="en-US" sz="1200" dirty="0" smtClean="0"/>
              <a:t>Ninety </a:t>
            </a:r>
            <a:r>
              <a:rPr lang="en-US" sz="1200" dirty="0"/>
              <a:t>years of birdwatchers' notes going online</a:t>
            </a:r>
          </a:p>
          <a:p>
            <a:pPr algn="ctr"/>
            <a:r>
              <a:rPr lang="en-US" sz="1200" b="1" dirty="0" smtClean="0"/>
              <a:t>Wired.com</a:t>
            </a:r>
            <a:r>
              <a:rPr lang="en-US" sz="1200" dirty="0" smtClean="0"/>
              <a:t> </a:t>
            </a:r>
          </a:p>
          <a:p>
            <a:pPr algn="ctr"/>
            <a:r>
              <a:rPr lang="en-US" sz="1200" dirty="0" smtClean="0"/>
              <a:t>Open </a:t>
            </a:r>
            <a:r>
              <a:rPr lang="en-US" sz="1200" dirty="0"/>
              <a:t>Data: Help Migratory Bird Observations Fly into the Digital Age</a:t>
            </a:r>
          </a:p>
          <a:p>
            <a:pPr algn="ctr"/>
            <a:r>
              <a:rPr lang="en-US" sz="1200" b="1" dirty="0" smtClean="0"/>
              <a:t>ABC </a:t>
            </a:r>
            <a:r>
              <a:rPr lang="en-US" sz="1200" b="1" dirty="0"/>
              <a:t>7 News: San </a:t>
            </a:r>
            <a:r>
              <a:rPr lang="en-US" sz="1200" b="1" dirty="0" smtClean="0"/>
              <a:t>Francisco</a:t>
            </a:r>
          </a:p>
          <a:p>
            <a:pPr algn="ctr"/>
            <a:r>
              <a:rPr lang="en-US" sz="1200" dirty="0" smtClean="0"/>
              <a:t>Bird-watching </a:t>
            </a:r>
            <a:r>
              <a:rPr lang="en-US" sz="1200" dirty="0"/>
              <a:t>helps fight global warming</a:t>
            </a:r>
          </a:p>
          <a:p>
            <a:pPr algn="ctr"/>
            <a:r>
              <a:rPr lang="en-US" sz="1200" b="1" dirty="0"/>
              <a:t>ABC 7 News:</a:t>
            </a:r>
            <a:r>
              <a:rPr lang="en-US" sz="1200" dirty="0"/>
              <a:t> </a:t>
            </a:r>
            <a:r>
              <a:rPr lang="en-US" sz="1200" b="1" dirty="0"/>
              <a:t>Washington DC</a:t>
            </a:r>
            <a:r>
              <a:rPr lang="en-US" sz="1200" dirty="0"/>
              <a:t> </a:t>
            </a:r>
            <a:endParaRPr lang="en-US" sz="1200" dirty="0" smtClean="0"/>
          </a:p>
          <a:p>
            <a:pPr algn="ctr"/>
            <a:r>
              <a:rPr lang="en-US" sz="1200" dirty="0" smtClean="0"/>
              <a:t>What </a:t>
            </a:r>
            <a:r>
              <a:rPr lang="en-US" sz="1200" dirty="0"/>
              <a:t>can old bird sightings reveal about climate change</a:t>
            </a:r>
            <a:r>
              <a:rPr lang="en-US" sz="1200" dirty="0" smtClean="0"/>
              <a:t>?</a:t>
            </a:r>
          </a:p>
          <a:p>
            <a:pPr algn="ctr"/>
            <a:r>
              <a:rPr lang="en-US" sz="1200" b="1" dirty="0" smtClean="0"/>
              <a:t>The </a:t>
            </a:r>
            <a:r>
              <a:rPr lang="en-US" sz="1200" b="1" dirty="0"/>
              <a:t>Take Away</a:t>
            </a:r>
            <a:r>
              <a:rPr lang="en-US" sz="1200" dirty="0"/>
              <a:t> </a:t>
            </a:r>
            <a:endParaRPr lang="en-US" sz="1200" dirty="0" smtClean="0"/>
          </a:p>
          <a:p>
            <a:pPr algn="ctr"/>
            <a:r>
              <a:rPr lang="en-US" sz="1200" dirty="0" smtClean="0"/>
              <a:t>Saving </a:t>
            </a:r>
            <a:r>
              <a:rPr lang="en-US" sz="1200" dirty="0"/>
              <a:t>history: The biologist who protected six million bird-watching notecards</a:t>
            </a:r>
          </a:p>
          <a:p>
            <a:pPr algn="ctr"/>
            <a:r>
              <a:rPr lang="en-US" sz="1200" b="1" dirty="0"/>
              <a:t>The Take Away</a:t>
            </a:r>
            <a:r>
              <a:rPr lang="en-US" sz="1200" dirty="0"/>
              <a:t> </a:t>
            </a:r>
            <a:endParaRPr lang="en-US" sz="1200" dirty="0" smtClean="0"/>
          </a:p>
          <a:p>
            <a:pPr algn="ctr"/>
            <a:r>
              <a:rPr lang="en-US" sz="1200" dirty="0" smtClean="0"/>
              <a:t>Birding </a:t>
            </a:r>
            <a:r>
              <a:rPr lang="en-US" sz="1200" dirty="0"/>
              <a:t>gets a digital upgrade</a:t>
            </a:r>
          </a:p>
          <a:p>
            <a:pPr algn="ctr"/>
            <a:endParaRPr lang="en-US" sz="1200" b="1" dirty="0">
              <a:latin typeface="Candara"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695" t="1276" r="1695" b="1276"/>
          <a:stretch/>
        </p:blipFill>
        <p:spPr>
          <a:xfrm>
            <a:off x="845382" y="1676400"/>
            <a:ext cx="1516817" cy="1974039"/>
          </a:xfrm>
          <a:prstGeom prst="rect">
            <a:avLst/>
          </a:prstGeom>
          <a:effectLst>
            <a:outerShdw blurRad="330200" dist="50800" dir="5400000" algn="ctr" rotWithShape="0">
              <a:srgbClr val="000000">
                <a:alpha val="72000"/>
              </a:srgbClr>
            </a:outerShdw>
            <a:reflection stA="0" endPos="59000" dist="50800" dir="5400000" sy="-100000" algn="bl" rotWithShape="0"/>
          </a:effectLst>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698" t="1380" r="1698" b="1555"/>
          <a:stretch/>
        </p:blipFill>
        <p:spPr>
          <a:xfrm rot="-1020000">
            <a:off x="482764" y="1837748"/>
            <a:ext cx="1528349" cy="1967043"/>
          </a:xfrm>
          <a:prstGeom prst="rect">
            <a:avLst/>
          </a:prstGeom>
          <a:effectLst>
            <a:glow>
              <a:schemeClr val="accent1"/>
            </a:glow>
            <a:outerShdw blurRad="330200" dist="50800" dir="5400000" algn="ctr" rotWithShape="0">
              <a:srgbClr val="000000">
                <a:alpha val="72000"/>
              </a:srgbClr>
            </a:outerShdw>
            <a:reflection stA="0" endPos="59000" dist="50800" dir="5400000" sy="-100000" algn="bl" rotWithShape="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
            <a:off x="7236066" y="1808787"/>
            <a:ext cx="1626724" cy="2038926"/>
          </a:xfrm>
          <a:prstGeom prst="rect">
            <a:avLst/>
          </a:prstGeom>
          <a:effectLst>
            <a:outerShdw blurRad="330200" dist="50800" dir="2700000" algn="tl" rotWithShape="0">
              <a:srgbClr val="000000">
                <a:alpha val="72000"/>
              </a:srgb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45662" y="1597892"/>
            <a:ext cx="1550538" cy="2059708"/>
          </a:xfrm>
          <a:prstGeom prst="rect">
            <a:avLst/>
          </a:prstGeom>
          <a:effectLst>
            <a:outerShdw blurRad="330200" dist="50800" dir="2700000" algn="tl" rotWithShape="0">
              <a:srgbClr val="000000">
                <a:alpha val="72000"/>
              </a:srgbClr>
            </a:outerShdw>
          </a:effectLst>
        </p:spPr>
      </p:pic>
      <p:pic>
        <p:nvPicPr>
          <p:cNvPr id="10" name="Picture 9"/>
          <p:cNvPicPr>
            <a:picLocks noChangeAspect="1"/>
          </p:cNvPicPr>
          <p:nvPr/>
        </p:nvPicPr>
        <p:blipFill rotWithShape="1">
          <a:blip r:embed="rId9" cstate="print">
            <a:extLst>
              <a:ext uri="{28A0092B-C50C-407E-A947-70E740481C1C}">
                <a14:useLocalDpi xmlns:a14="http://schemas.microsoft.com/office/drawing/2010/main" val="0"/>
              </a:ext>
            </a:extLst>
          </a:blip>
          <a:srcRect b="21134"/>
          <a:stretch/>
        </p:blipFill>
        <p:spPr>
          <a:xfrm>
            <a:off x="7364876" y="2819400"/>
            <a:ext cx="1626724" cy="2018145"/>
          </a:xfrm>
          <a:prstGeom prst="rect">
            <a:avLst/>
          </a:prstGeom>
          <a:effectLst>
            <a:outerShdw blurRad="330200" dist="50800" dir="2700000" algn="tl" rotWithShape="0">
              <a:srgbClr val="000000">
                <a:alpha val="72000"/>
              </a:srgbClr>
            </a:outerShdw>
          </a:effec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00000">
            <a:off x="7200953" y="4276704"/>
            <a:ext cx="1549323" cy="2265276"/>
          </a:xfrm>
          <a:prstGeom prst="rect">
            <a:avLst/>
          </a:prstGeom>
          <a:effectLst>
            <a:outerShdw blurRad="330200" dist="50800" dir="2700000" algn="tl" rotWithShape="0">
              <a:srgbClr val="000000">
                <a:alpha val="72000"/>
              </a:srgbClr>
            </a:outerShdw>
          </a:effectLst>
        </p:spPr>
      </p:pic>
    </p:spTree>
    <p:extLst>
      <p:ext uri="{BB962C8B-B14F-4D97-AF65-F5344CB8AC3E}">
        <p14:creationId xmlns:p14="http://schemas.microsoft.com/office/powerpoint/2010/main" val="13139536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0" y="1244663"/>
            <a:ext cx="9144000" cy="56388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7" name="Picture 8" descr="PetrinaVecchinoWA,PetV and TipV.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9853" y="5507027"/>
            <a:ext cx="952947" cy="121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1" descr="ErinGrosmanMD.jpg"/>
          <p:cNvPicPr>
            <a:picLocks noChangeAspect="1"/>
          </p:cNvPicPr>
          <p:nvPr/>
        </p:nvPicPr>
        <p:blipFill rotWithShape="1">
          <a:blip r:embed="rId4" cstate="print">
            <a:extLst>
              <a:ext uri="{28A0092B-C50C-407E-A947-70E740481C1C}">
                <a14:useLocalDpi xmlns:a14="http://schemas.microsoft.com/office/drawing/2010/main" val="0"/>
              </a:ext>
            </a:extLst>
          </a:blip>
          <a:srcRect l="2698" r="1469"/>
          <a:stretch/>
        </p:blipFill>
        <p:spPr bwMode="auto">
          <a:xfrm>
            <a:off x="6070215" y="4127891"/>
            <a:ext cx="1092585" cy="13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Jade Hem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503" y="4127892"/>
            <a:ext cx="871297" cy="130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JoeyHatcherNH.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4871" y="5507027"/>
            <a:ext cx="1461929" cy="1195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KateWilsonPA.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3800" y="4127892"/>
            <a:ext cx="137133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descr="KeithPeterson.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6743" y="4125149"/>
            <a:ext cx="1730857" cy="12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KevinBalserAZ.jpg"/>
          <p:cNvPicPr>
            <a:picLocks noChangeAspect="1"/>
          </p:cNvPicPr>
          <p:nvPr/>
        </p:nvPicPr>
        <p:blipFill rotWithShape="1">
          <a:blip r:embed="rId9">
            <a:extLst>
              <a:ext uri="{28A0092B-C50C-407E-A947-70E740481C1C}">
                <a14:useLocalDpi xmlns:a14="http://schemas.microsoft.com/office/drawing/2010/main" val="0"/>
              </a:ext>
            </a:extLst>
          </a:blip>
          <a:srcRect l="15744" r="13835"/>
          <a:stretch/>
        </p:blipFill>
        <p:spPr bwMode="auto">
          <a:xfrm>
            <a:off x="4938009" y="5509336"/>
            <a:ext cx="1234191" cy="121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Jane.png"/>
          <p:cNvPicPr>
            <a:picLocks noChangeAspect="1"/>
          </p:cNvPicPr>
          <p:nvPr/>
        </p:nvPicPr>
        <p:blipFill rotWithShape="1">
          <a:blip r:embed="rId10" cstate="print">
            <a:extLst>
              <a:ext uri="{28A0092B-C50C-407E-A947-70E740481C1C}">
                <a14:useLocalDpi xmlns:a14="http://schemas.microsoft.com/office/drawing/2010/main" val="0"/>
              </a:ext>
            </a:extLst>
          </a:blip>
          <a:srcRect l="6758" r="6402"/>
          <a:stretch/>
        </p:blipFill>
        <p:spPr bwMode="auto">
          <a:xfrm>
            <a:off x="1958109" y="5509336"/>
            <a:ext cx="1394691" cy="120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71466" y="1917918"/>
            <a:ext cx="2072755" cy="1815882"/>
          </a:xfrm>
          <a:prstGeom prst="rect">
            <a:avLst/>
          </a:prstGeom>
          <a:noFill/>
        </p:spPr>
        <p:txBody>
          <a:bodyPr wrap="square" rtlCol="0">
            <a:spAutoFit/>
          </a:bodyPr>
          <a:lstStyle/>
          <a:p>
            <a:pPr marL="285750" indent="-285750">
              <a:buFont typeface="Arial" pitchFamily="34" charset="0"/>
              <a:buChar char="•"/>
            </a:pPr>
            <a:r>
              <a:rPr lang="en-US" sz="1600" dirty="0" smtClean="0">
                <a:latin typeface="Candara" pitchFamily="34" charset="0"/>
              </a:rPr>
              <a:t>United States</a:t>
            </a:r>
          </a:p>
          <a:p>
            <a:pPr marL="285750" indent="-285750">
              <a:buFont typeface="Arial" pitchFamily="34" charset="0"/>
              <a:buChar char="•"/>
            </a:pPr>
            <a:r>
              <a:rPr lang="en-US" sz="1600" dirty="0" smtClean="0">
                <a:latin typeface="Candara" pitchFamily="34" charset="0"/>
              </a:rPr>
              <a:t>Canada</a:t>
            </a:r>
          </a:p>
          <a:p>
            <a:pPr marL="285750" indent="-285750">
              <a:buFont typeface="Arial" pitchFamily="34" charset="0"/>
              <a:buChar char="•"/>
            </a:pPr>
            <a:r>
              <a:rPr lang="en-US" sz="1600" dirty="0" smtClean="0">
                <a:latin typeface="Candara" pitchFamily="34" charset="0"/>
              </a:rPr>
              <a:t>Turkey</a:t>
            </a:r>
          </a:p>
          <a:p>
            <a:pPr marL="285750" indent="-285750">
              <a:buFont typeface="Arial" pitchFamily="34" charset="0"/>
              <a:buChar char="•"/>
            </a:pPr>
            <a:r>
              <a:rPr lang="en-US" sz="1600" dirty="0" smtClean="0">
                <a:latin typeface="Candara" pitchFamily="34" charset="0"/>
              </a:rPr>
              <a:t>Philippines</a:t>
            </a:r>
          </a:p>
          <a:p>
            <a:pPr marL="285750" indent="-285750">
              <a:buFont typeface="Arial" pitchFamily="34" charset="0"/>
              <a:buChar char="•"/>
            </a:pPr>
            <a:r>
              <a:rPr lang="en-US" sz="1600" dirty="0" smtClean="0">
                <a:latin typeface="Candara" pitchFamily="34" charset="0"/>
              </a:rPr>
              <a:t>Nigeria</a:t>
            </a:r>
          </a:p>
          <a:p>
            <a:pPr marL="285750" indent="-285750">
              <a:buFont typeface="Arial" pitchFamily="34" charset="0"/>
              <a:buChar char="•"/>
            </a:pPr>
            <a:r>
              <a:rPr lang="en-US" sz="1600" dirty="0" smtClean="0">
                <a:latin typeface="Candara" pitchFamily="34" charset="0"/>
              </a:rPr>
              <a:t>Japan</a:t>
            </a:r>
          </a:p>
          <a:p>
            <a:pPr marL="285750" indent="-285750">
              <a:buFont typeface="Arial" pitchFamily="34" charset="0"/>
              <a:buChar char="•"/>
            </a:pPr>
            <a:r>
              <a:rPr lang="en-US" sz="1600" dirty="0" smtClean="0">
                <a:latin typeface="Candara" pitchFamily="34" charset="0"/>
              </a:rPr>
              <a:t>Ireland</a:t>
            </a:r>
            <a:endParaRPr lang="en-US" sz="1600" dirty="0">
              <a:latin typeface="Candara" pitchFamily="34" charset="0"/>
            </a:endParaRPr>
          </a:p>
        </p:txBody>
      </p:sp>
      <p:pic>
        <p:nvPicPr>
          <p:cNvPr id="2050" name="Picture 2" descr="C:\Users\jzelt\AppData\Local\Microsoft\Windows\Temporary Internet Files\Content.IE5\TS9ZWEKY\MP900410081[1].jpg"/>
          <p:cNvPicPr>
            <a:picLocks noChangeAspect="1" noChangeArrowheads="1"/>
          </p:cNvPicPr>
          <p:nvPr/>
        </p:nvPicPr>
        <p:blipFill rotWithShape="1">
          <a:blip r:embed="rId11">
            <a:lum bright="70000" contrast="-70000"/>
            <a:extLst>
              <a:ext uri="{28A0092B-C50C-407E-A947-70E740481C1C}">
                <a14:useLocalDpi xmlns:a14="http://schemas.microsoft.com/office/drawing/2010/main" val="0"/>
              </a:ext>
            </a:extLst>
          </a:blip>
          <a:srcRect t="19059" b="29477"/>
          <a:stretch/>
        </p:blipFill>
        <p:spPr bwMode="auto">
          <a:xfrm>
            <a:off x="2544221" y="1434333"/>
            <a:ext cx="4161379" cy="2617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70797" y="1981200"/>
            <a:ext cx="1997003" cy="1815882"/>
          </a:xfrm>
          <a:prstGeom prst="rect">
            <a:avLst/>
          </a:prstGeom>
          <a:noFill/>
        </p:spPr>
        <p:txBody>
          <a:bodyPr wrap="square" rtlCol="0">
            <a:spAutoFit/>
          </a:bodyPr>
          <a:lstStyle/>
          <a:p>
            <a:pPr marL="285750" indent="-285750">
              <a:buFont typeface="Arial" pitchFamily="34" charset="0"/>
              <a:buChar char="•"/>
            </a:pPr>
            <a:r>
              <a:rPr lang="en-US" sz="1600" dirty="0">
                <a:latin typeface="Candara" pitchFamily="34" charset="0"/>
              </a:rPr>
              <a:t>Belgium</a:t>
            </a:r>
          </a:p>
          <a:p>
            <a:pPr marL="285750" indent="-285750">
              <a:buFont typeface="Arial" pitchFamily="34" charset="0"/>
              <a:buChar char="•"/>
            </a:pPr>
            <a:r>
              <a:rPr lang="en-US" sz="1600" dirty="0">
                <a:latin typeface="Candara" pitchFamily="34" charset="0"/>
              </a:rPr>
              <a:t>France</a:t>
            </a:r>
          </a:p>
          <a:p>
            <a:pPr marL="285750" indent="-285750">
              <a:buFont typeface="Arial" pitchFamily="34" charset="0"/>
              <a:buChar char="•"/>
            </a:pPr>
            <a:r>
              <a:rPr lang="en-US" sz="1600" dirty="0">
                <a:latin typeface="Candara" pitchFamily="34" charset="0"/>
              </a:rPr>
              <a:t>Germany</a:t>
            </a:r>
          </a:p>
          <a:p>
            <a:pPr marL="285750" indent="-285750">
              <a:buFont typeface="Arial" pitchFamily="34" charset="0"/>
              <a:buChar char="•"/>
            </a:pPr>
            <a:r>
              <a:rPr lang="en-US" sz="1600" dirty="0">
                <a:latin typeface="Candara" pitchFamily="34" charset="0"/>
              </a:rPr>
              <a:t>India</a:t>
            </a:r>
          </a:p>
          <a:p>
            <a:pPr marL="285750" indent="-285750">
              <a:buFont typeface="Arial" pitchFamily="34" charset="0"/>
              <a:buChar char="•"/>
            </a:pPr>
            <a:r>
              <a:rPr lang="en-US" sz="1600" dirty="0">
                <a:latin typeface="Candara" pitchFamily="34" charset="0"/>
              </a:rPr>
              <a:t>Romania</a:t>
            </a:r>
          </a:p>
          <a:p>
            <a:pPr marL="285750" indent="-285750">
              <a:buFont typeface="Arial" pitchFamily="34" charset="0"/>
              <a:buChar char="•"/>
            </a:pPr>
            <a:r>
              <a:rPr lang="en-US" sz="1600" dirty="0">
                <a:latin typeface="Candara" pitchFamily="34" charset="0"/>
              </a:rPr>
              <a:t>Iran</a:t>
            </a:r>
          </a:p>
          <a:p>
            <a:pPr marL="285750" indent="-285750">
              <a:buFont typeface="Arial" pitchFamily="34" charset="0"/>
              <a:buChar char="•"/>
            </a:pPr>
            <a:r>
              <a:rPr lang="en-US" sz="1600" dirty="0">
                <a:latin typeface="Candara" pitchFamily="34" charset="0"/>
              </a:rPr>
              <a:t>Australia </a:t>
            </a:r>
          </a:p>
        </p:txBody>
      </p:sp>
      <p:sp>
        <p:nvSpPr>
          <p:cNvPr id="25" name="Rectangle 24"/>
          <p:cNvSpPr/>
          <p:nvPr/>
        </p:nvSpPr>
        <p:spPr>
          <a:xfrm>
            <a:off x="2514600" y="1420866"/>
            <a:ext cx="4191000" cy="2617734"/>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9" descr="Logo trans wtext"/>
          <p:cNvPicPr>
            <a:picLocks noChangeAspect="1" noChangeArrowheads="1"/>
          </p:cNvPicPr>
          <p:nvPr/>
        </p:nvPicPr>
        <p:blipFill>
          <a:blip r:embed="rId12" cstate="print"/>
          <a:srcRect/>
          <a:stretch>
            <a:fillRect/>
          </a:stretch>
        </p:blipFill>
        <p:spPr bwMode="auto">
          <a:xfrm>
            <a:off x="85221" y="74435"/>
            <a:ext cx="609599" cy="611365"/>
          </a:xfrm>
          <a:prstGeom prst="rect">
            <a:avLst/>
          </a:prstGeom>
          <a:noFill/>
          <a:ln w="9525">
            <a:noFill/>
            <a:miter lim="800000"/>
            <a:headEnd/>
            <a:tailEnd/>
          </a:ln>
        </p:spPr>
      </p:pic>
      <p:pic>
        <p:nvPicPr>
          <p:cNvPr id="27" name="Picture 26" descr="BPP title.png"/>
          <p:cNvPicPr>
            <a:picLocks noChangeAspect="1"/>
          </p:cNvPicPr>
          <p:nvPr/>
        </p:nvPicPr>
        <p:blipFill>
          <a:blip r:embed="rId13" cstate="print"/>
          <a:stretch>
            <a:fillRect/>
          </a:stretch>
        </p:blipFill>
        <p:spPr>
          <a:xfrm>
            <a:off x="771021" y="150635"/>
            <a:ext cx="1929975" cy="304733"/>
          </a:xfrm>
          <a:prstGeom prst="rect">
            <a:avLst/>
          </a:prstGeom>
        </p:spPr>
      </p:pic>
      <p:sp>
        <p:nvSpPr>
          <p:cNvPr id="2" name="5-Point Star 1"/>
          <p:cNvSpPr/>
          <p:nvPr/>
        </p:nvSpPr>
        <p:spPr>
          <a:xfrm>
            <a:off x="4267133" y="31242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4190933" y="27432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657600" y="26670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4343400" y="24384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2895600" y="27432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5388364" y="22098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2971800" y="22860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819400" y="23622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3124200" y="23622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4267200" y="20574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5-Point Star 31"/>
          <p:cNvSpPr/>
          <p:nvPr/>
        </p:nvSpPr>
        <p:spPr>
          <a:xfrm>
            <a:off x="3200333" y="25146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5-Point Star 32"/>
          <p:cNvSpPr/>
          <p:nvPr/>
        </p:nvSpPr>
        <p:spPr>
          <a:xfrm>
            <a:off x="3352800" y="25908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800" y="457200"/>
            <a:ext cx="9677400" cy="707886"/>
          </a:xfrm>
          <a:prstGeom prst="rect">
            <a:avLst/>
          </a:prstGeom>
          <a:noFill/>
        </p:spPr>
        <p:txBody>
          <a:bodyPr wrap="square" rtlCol="0">
            <a:spAutoFit/>
          </a:bodyPr>
          <a:lstStyle/>
          <a:p>
            <a:pPr algn="ctr"/>
            <a:r>
              <a:rPr lang="en-US" sz="2000" b="1" dirty="0" smtClean="0">
                <a:latin typeface="Candara" pitchFamily="34" charset="0"/>
              </a:rPr>
              <a:t>BPP records transcribed online by a worldwide network of </a:t>
            </a:r>
          </a:p>
          <a:p>
            <a:pPr algn="ctr"/>
            <a:r>
              <a:rPr lang="en-US" sz="2000" b="1" dirty="0" smtClean="0">
                <a:latin typeface="Candara" pitchFamily="34" charset="0"/>
              </a:rPr>
              <a:t>over 2,700 volunteers from…</a:t>
            </a:r>
            <a:endParaRPr lang="en-US" sz="2000" b="1" dirty="0">
              <a:latin typeface="Candara" pitchFamily="34" charset="0"/>
            </a:endParaRPr>
          </a:p>
        </p:txBody>
      </p:sp>
      <p:sp>
        <p:nvSpPr>
          <p:cNvPr id="39" name="5-Point Star 38"/>
          <p:cNvSpPr/>
          <p:nvPr/>
        </p:nvSpPr>
        <p:spPr>
          <a:xfrm>
            <a:off x="5791133" y="2438400"/>
            <a:ext cx="76267"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4097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 y="1447800"/>
            <a:ext cx="9144000" cy="54102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descr="Logo trans wtext"/>
          <p:cNvPicPr>
            <a:picLocks noChangeAspect="1" noChangeArrowheads="1"/>
          </p:cNvPicPr>
          <p:nvPr/>
        </p:nvPicPr>
        <p:blipFill>
          <a:blip r:embed="rId3" cstate="print"/>
          <a:srcRect/>
          <a:stretch>
            <a:fillRect/>
          </a:stretch>
        </p:blipFill>
        <p:spPr bwMode="auto">
          <a:xfrm>
            <a:off x="85221" y="74435"/>
            <a:ext cx="609599" cy="611365"/>
          </a:xfrm>
          <a:prstGeom prst="rect">
            <a:avLst/>
          </a:prstGeom>
          <a:noFill/>
          <a:ln w="9525">
            <a:noFill/>
            <a:miter lim="800000"/>
            <a:headEnd/>
            <a:tailEnd/>
          </a:ln>
        </p:spPr>
      </p:pic>
      <p:pic>
        <p:nvPicPr>
          <p:cNvPr id="5" name="Picture 4" descr="BPP title.png"/>
          <p:cNvPicPr>
            <a:picLocks noChangeAspect="1"/>
          </p:cNvPicPr>
          <p:nvPr/>
        </p:nvPicPr>
        <p:blipFill>
          <a:blip r:embed="rId4" cstate="print"/>
          <a:stretch>
            <a:fillRect/>
          </a:stretch>
        </p:blipFill>
        <p:spPr>
          <a:xfrm>
            <a:off x="771021" y="150635"/>
            <a:ext cx="1929975" cy="304733"/>
          </a:xfrm>
          <a:prstGeom prst="rect">
            <a:avLst/>
          </a:prstGeom>
        </p:spPr>
      </p:pic>
      <p:sp>
        <p:nvSpPr>
          <p:cNvPr id="6" name="TextBox 5"/>
          <p:cNvSpPr txBox="1"/>
          <p:nvPr/>
        </p:nvSpPr>
        <p:spPr>
          <a:xfrm>
            <a:off x="152400" y="914400"/>
            <a:ext cx="8839200" cy="677108"/>
          </a:xfrm>
          <a:prstGeom prst="rect">
            <a:avLst/>
          </a:prstGeom>
          <a:noFill/>
        </p:spPr>
        <p:txBody>
          <a:bodyPr wrap="square" rtlCol="0">
            <a:spAutoFit/>
          </a:bodyPr>
          <a:lstStyle/>
          <a:p>
            <a:pPr algn="ctr"/>
            <a:r>
              <a:rPr lang="en-US" sz="2000" b="1" dirty="0" smtClean="0">
                <a:latin typeface="Candara" pitchFamily="34" charset="0"/>
              </a:rPr>
              <a:t>Volunteer Retention</a:t>
            </a:r>
          </a:p>
          <a:p>
            <a:pPr algn="ctr"/>
            <a:endParaRPr lang="en-US" dirty="0"/>
          </a:p>
        </p:txBody>
      </p:sp>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4000"/>
                    </a14:imgEffect>
                  </a14:imgLayer>
                </a14:imgProps>
              </a:ext>
              <a:ext uri="{28A0092B-C50C-407E-A947-70E740481C1C}">
                <a14:useLocalDpi xmlns:a14="http://schemas.microsoft.com/office/drawing/2010/main" val="0"/>
              </a:ext>
            </a:extLst>
          </a:blip>
          <a:stretch>
            <a:fillRect/>
          </a:stretch>
        </p:blipFill>
        <p:spPr>
          <a:xfrm>
            <a:off x="228601" y="4267200"/>
            <a:ext cx="1524000" cy="1143000"/>
          </a:xfrm>
          <a:prstGeom prst="rect">
            <a:avLst/>
          </a:prstGeom>
          <a:ln w="38100" cmpd="sng">
            <a:solidFill>
              <a:schemeClr val="bg1"/>
            </a:solidFill>
          </a:ln>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4999" y="4267200"/>
            <a:ext cx="1789995" cy="1676400"/>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905000" y="5925610"/>
            <a:ext cx="1784310" cy="55139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60000">
            <a:off x="7208706" y="4348975"/>
            <a:ext cx="1676209" cy="212909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0000">
            <a:off x="5595120" y="4275557"/>
            <a:ext cx="1731634" cy="217096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86200" y="4267200"/>
            <a:ext cx="1788273" cy="2189601"/>
          </a:xfrm>
          <a:prstGeom prst="rect">
            <a:avLst/>
          </a:prstGeom>
          <a:ln w="38100" cmpd="sng">
            <a:noFill/>
          </a:ln>
        </p:spPr>
      </p:pic>
      <p:sp>
        <p:nvSpPr>
          <p:cNvPr id="21" name="TextBox 20"/>
          <p:cNvSpPr txBox="1"/>
          <p:nvPr/>
        </p:nvSpPr>
        <p:spPr>
          <a:xfrm>
            <a:off x="-457200" y="1654076"/>
            <a:ext cx="10363200" cy="2308324"/>
          </a:xfrm>
          <a:prstGeom prst="rect">
            <a:avLst/>
          </a:prstGeom>
          <a:noFill/>
        </p:spPr>
        <p:txBody>
          <a:bodyPr wrap="square" rtlCol="0">
            <a:spAutoFit/>
          </a:bodyPr>
          <a:lstStyle/>
          <a:p>
            <a:pPr marL="742950" lvl="1" indent="-285750">
              <a:buFont typeface="Arial"/>
              <a:buChar char="•"/>
              <a:defRPr/>
            </a:pPr>
            <a:r>
              <a:rPr lang="en-US" dirty="0">
                <a:latin typeface="Candara"/>
                <a:cs typeface="Candara"/>
              </a:rPr>
              <a:t>Let volunteers choose their own level of </a:t>
            </a:r>
            <a:r>
              <a:rPr lang="en-US" dirty="0" smtClean="0">
                <a:latin typeface="Candara"/>
                <a:cs typeface="Candara"/>
              </a:rPr>
              <a:t>involvement </a:t>
            </a:r>
          </a:p>
          <a:p>
            <a:pPr marL="742950" lvl="1" indent="-285750">
              <a:buFont typeface="Arial"/>
              <a:buChar char="•"/>
            </a:pPr>
            <a:r>
              <a:rPr lang="en-US" dirty="0" smtClean="0">
                <a:latin typeface="Candara"/>
                <a:cs typeface="Candara"/>
              </a:rPr>
              <a:t>Establish a community by supporting interaction between volunteers</a:t>
            </a:r>
          </a:p>
          <a:p>
            <a:pPr marL="742950" lvl="1" indent="-285750">
              <a:buFont typeface="Arial"/>
              <a:buChar char="•"/>
            </a:pPr>
            <a:r>
              <a:rPr lang="en-US" dirty="0" smtClean="0">
                <a:latin typeface="Candara"/>
                <a:cs typeface="Candara"/>
              </a:rPr>
              <a:t>Give </a:t>
            </a:r>
            <a:r>
              <a:rPr lang="en-US" dirty="0">
                <a:latin typeface="Candara"/>
                <a:cs typeface="Candara"/>
              </a:rPr>
              <a:t>volunteers a reason to donate their time </a:t>
            </a:r>
            <a:endParaRPr lang="en-US" dirty="0" smtClean="0">
              <a:latin typeface="Candara"/>
              <a:cs typeface="Candara"/>
            </a:endParaRPr>
          </a:p>
          <a:p>
            <a:pPr marL="742950" lvl="1" indent="-285750">
              <a:buFont typeface="Arial"/>
              <a:buChar char="•"/>
            </a:pPr>
            <a:r>
              <a:rPr lang="en-US" dirty="0" smtClean="0">
                <a:latin typeface="Candara"/>
                <a:cs typeface="Candara"/>
              </a:rPr>
              <a:t>Allow </a:t>
            </a:r>
            <a:r>
              <a:rPr lang="en-US" dirty="0">
                <a:latin typeface="Candara"/>
                <a:cs typeface="Candara"/>
              </a:rPr>
              <a:t>the volunteers to feel </a:t>
            </a:r>
            <a:r>
              <a:rPr lang="en-US" dirty="0" smtClean="0">
                <a:latin typeface="Candara"/>
                <a:cs typeface="Candara"/>
              </a:rPr>
              <a:t>needed- without </a:t>
            </a:r>
            <a:r>
              <a:rPr lang="en-US" dirty="0">
                <a:latin typeface="Candara"/>
                <a:cs typeface="Candara"/>
              </a:rPr>
              <a:t>them we could not accomplish what we </a:t>
            </a:r>
            <a:r>
              <a:rPr lang="en-US" dirty="0" smtClean="0">
                <a:latin typeface="Candara"/>
                <a:cs typeface="Candara"/>
              </a:rPr>
              <a:t>do!</a:t>
            </a:r>
            <a:endParaRPr lang="en-US" dirty="0">
              <a:latin typeface="Candara"/>
              <a:cs typeface="Candara"/>
            </a:endParaRPr>
          </a:p>
          <a:p>
            <a:pPr marL="742950" lvl="1" indent="-285750">
              <a:buFont typeface="Arial"/>
              <a:buChar char="•"/>
              <a:defRPr/>
            </a:pPr>
            <a:r>
              <a:rPr lang="en-US" dirty="0">
                <a:latin typeface="Candara"/>
                <a:cs typeface="Candara"/>
              </a:rPr>
              <a:t>Keep the lines of communication open with volunteers and identify any potential </a:t>
            </a:r>
            <a:r>
              <a:rPr lang="en-US" dirty="0" smtClean="0">
                <a:latin typeface="Candara"/>
                <a:cs typeface="Candara"/>
              </a:rPr>
              <a:t>problems</a:t>
            </a:r>
          </a:p>
          <a:p>
            <a:pPr marL="742950" lvl="1" indent="-285750">
              <a:buFont typeface="Arial"/>
              <a:buChar char="•"/>
              <a:defRPr/>
            </a:pPr>
            <a:r>
              <a:rPr lang="en-US" dirty="0" smtClean="0">
                <a:latin typeface="Candara"/>
                <a:cs typeface="Candara"/>
              </a:rPr>
              <a:t>Create </a:t>
            </a:r>
            <a:r>
              <a:rPr lang="en-US" dirty="0">
                <a:latin typeface="Candara"/>
                <a:cs typeface="Candara"/>
              </a:rPr>
              <a:t>a survey examining each volunteer's level of satisfaction within the </a:t>
            </a:r>
            <a:r>
              <a:rPr lang="en-US" dirty="0" smtClean="0">
                <a:latin typeface="Candara"/>
                <a:cs typeface="Candara"/>
              </a:rPr>
              <a:t>project/program </a:t>
            </a:r>
            <a:endParaRPr lang="en-US" dirty="0">
              <a:latin typeface="Candara"/>
              <a:cs typeface="Candara"/>
            </a:endParaRPr>
          </a:p>
          <a:p>
            <a:pPr marL="742950" lvl="1" indent="-285750">
              <a:buFont typeface="Arial"/>
              <a:buChar char="•"/>
              <a:defRPr/>
            </a:pPr>
            <a:r>
              <a:rPr lang="en-US" dirty="0" smtClean="0">
                <a:latin typeface="Candara"/>
                <a:cs typeface="Candara"/>
              </a:rPr>
              <a:t>Allow </a:t>
            </a:r>
            <a:r>
              <a:rPr lang="en-US" dirty="0">
                <a:latin typeface="Candara"/>
                <a:cs typeface="Candara"/>
              </a:rPr>
              <a:t>volunteers to contribute suggestions and improvements at </a:t>
            </a:r>
            <a:r>
              <a:rPr lang="en-US" dirty="0" smtClean="0">
                <a:latin typeface="Candara"/>
                <a:cs typeface="Candara"/>
              </a:rPr>
              <a:t>anytime</a:t>
            </a:r>
            <a:endParaRPr lang="en-US" dirty="0">
              <a:latin typeface="Candara"/>
              <a:cs typeface="Candara"/>
            </a:endParaRPr>
          </a:p>
          <a:p>
            <a:pPr marL="742950" lvl="1" indent="-285750">
              <a:buFont typeface="Arial"/>
              <a:buChar char="•"/>
            </a:pPr>
            <a:r>
              <a:rPr lang="en-US" dirty="0">
                <a:latin typeface="Candara"/>
                <a:cs typeface="Candara"/>
              </a:rPr>
              <a:t>Recognized each volunteer through for his/her </a:t>
            </a:r>
            <a:r>
              <a:rPr lang="en-US" dirty="0" smtClean="0">
                <a:latin typeface="Candara"/>
                <a:cs typeface="Candara"/>
              </a:rPr>
              <a:t>work</a:t>
            </a:r>
            <a:endParaRPr lang="en-US" dirty="0">
              <a:latin typeface="Candara"/>
              <a:cs typeface="Candara"/>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601" y="5586620"/>
            <a:ext cx="1524000" cy="1128531"/>
          </a:xfrm>
          <a:prstGeom prst="rect">
            <a:avLst/>
          </a:prstGeom>
          <a:ln w="38100" cmpd="sng">
            <a:solidFill>
              <a:schemeClr val="bg1"/>
            </a:solidFill>
          </a:ln>
        </p:spPr>
      </p:pic>
    </p:spTree>
    <p:extLst>
      <p:ext uri="{BB962C8B-B14F-4D97-AF65-F5344CB8AC3E}">
        <p14:creationId xmlns:p14="http://schemas.microsoft.com/office/powerpoint/2010/main" val="27926826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 y="1219200"/>
            <a:ext cx="9144000" cy="56388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Text Box 5"/>
          <p:cNvSpPr txBox="1">
            <a:spLocks noChangeArrowheads="1"/>
          </p:cNvSpPr>
          <p:nvPr/>
        </p:nvSpPr>
        <p:spPr bwMode="auto">
          <a:xfrm>
            <a:off x="14748" y="66669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algn="ctr" eaLnBrk="1" hangingPunct="1">
              <a:spcBef>
                <a:spcPct val="50000"/>
              </a:spcBef>
            </a:pPr>
            <a:r>
              <a:rPr lang="en-US" sz="2000" b="1" dirty="0">
                <a:latin typeface="Candara" pitchFamily="34" charset="0"/>
              </a:rPr>
              <a:t>Current Count:</a:t>
            </a:r>
          </a:p>
        </p:txBody>
      </p:sp>
      <p:pic>
        <p:nvPicPr>
          <p:cNvPr id="245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88" y="1488263"/>
            <a:ext cx="1981200" cy="1143000"/>
          </a:xfrm>
          <a:prstGeom prst="rect">
            <a:avLst/>
          </a:prstGeom>
          <a:noFill/>
          <a:ln w="190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2" name="Text Box 6"/>
          <p:cNvSpPr txBox="1">
            <a:spLocks noChangeArrowheads="1"/>
          </p:cNvSpPr>
          <p:nvPr/>
        </p:nvSpPr>
        <p:spPr bwMode="auto">
          <a:xfrm>
            <a:off x="2971800" y="2201376"/>
            <a:ext cx="479598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eaLnBrk="1" hangingPunct="1">
              <a:spcBef>
                <a:spcPct val="50000"/>
              </a:spcBef>
            </a:pPr>
            <a:r>
              <a:rPr lang="en-US" b="1" dirty="0" smtClean="0">
                <a:latin typeface="Candara"/>
                <a:cs typeface="Candara"/>
              </a:rPr>
              <a:t>Cards</a:t>
            </a:r>
            <a:endParaRPr lang="en-US" b="1" dirty="0">
              <a:latin typeface="Candara"/>
              <a:cs typeface="Candara"/>
            </a:endParaRPr>
          </a:p>
          <a:p>
            <a:pPr marL="285750" indent="-285750" eaLnBrk="1" hangingPunct="1">
              <a:spcBef>
                <a:spcPct val="50000"/>
              </a:spcBef>
              <a:buFont typeface="Arial" pitchFamily="34" charset="0"/>
              <a:buChar char="•"/>
            </a:pPr>
            <a:r>
              <a:rPr lang="en-US" dirty="0" smtClean="0">
                <a:latin typeface="Candara"/>
                <a:cs typeface="Candara"/>
              </a:rPr>
              <a:t>Total cards scanned: </a:t>
            </a:r>
            <a:r>
              <a:rPr lang="en-US" b="1" dirty="0" smtClean="0">
                <a:latin typeface="Candara"/>
                <a:cs typeface="Candara"/>
              </a:rPr>
              <a:t>1,042,494</a:t>
            </a:r>
          </a:p>
          <a:p>
            <a:pPr marL="285750" indent="-285750" eaLnBrk="1" hangingPunct="1">
              <a:spcBef>
                <a:spcPct val="50000"/>
              </a:spcBef>
              <a:buFont typeface="Arial" pitchFamily="34" charset="0"/>
              <a:buChar char="•"/>
            </a:pPr>
            <a:r>
              <a:rPr lang="en-US" dirty="0" smtClean="0">
                <a:latin typeface="Candara"/>
                <a:cs typeface="Candara"/>
              </a:rPr>
              <a:t>Cards </a:t>
            </a:r>
            <a:r>
              <a:rPr lang="en-US" dirty="0">
                <a:latin typeface="Candara"/>
                <a:cs typeface="Candara"/>
              </a:rPr>
              <a:t>transcribed online: </a:t>
            </a:r>
            <a:r>
              <a:rPr lang="en-US" b="1" dirty="0">
                <a:latin typeface="Candara"/>
                <a:cs typeface="Candara"/>
              </a:rPr>
              <a:t>669,070</a:t>
            </a:r>
            <a:r>
              <a:rPr lang="en-US" dirty="0" smtClean="0">
                <a:latin typeface="Candara"/>
                <a:cs typeface="Candara"/>
              </a:rPr>
              <a:t> </a:t>
            </a:r>
          </a:p>
          <a:p>
            <a:pPr eaLnBrk="1" hangingPunct="1">
              <a:spcBef>
                <a:spcPct val="50000"/>
              </a:spcBef>
            </a:pPr>
            <a:endParaRPr lang="en-US" b="1" dirty="0" smtClean="0">
              <a:latin typeface="Candara"/>
              <a:cs typeface="Candara"/>
            </a:endParaRPr>
          </a:p>
          <a:p>
            <a:pPr eaLnBrk="1" hangingPunct="1">
              <a:spcBef>
                <a:spcPct val="50000"/>
              </a:spcBef>
            </a:pPr>
            <a:r>
              <a:rPr lang="en-US" b="1" dirty="0" smtClean="0">
                <a:latin typeface="Candara"/>
                <a:cs typeface="Candara"/>
              </a:rPr>
              <a:t>Participants</a:t>
            </a:r>
          </a:p>
          <a:p>
            <a:pPr marL="285750" indent="-285750" eaLnBrk="1" hangingPunct="1">
              <a:spcBef>
                <a:spcPct val="50000"/>
              </a:spcBef>
              <a:buFont typeface="Arial" pitchFamily="34" charset="0"/>
              <a:buChar char="•"/>
            </a:pPr>
            <a:r>
              <a:rPr lang="en-US" dirty="0" smtClean="0">
                <a:latin typeface="Candara"/>
                <a:cs typeface="Candara"/>
              </a:rPr>
              <a:t>Participants </a:t>
            </a:r>
            <a:r>
              <a:rPr lang="en-US" dirty="0">
                <a:latin typeface="Candara"/>
                <a:cs typeface="Candara"/>
              </a:rPr>
              <a:t>transcribing cards online: </a:t>
            </a:r>
            <a:r>
              <a:rPr lang="en-US" b="1" dirty="0" smtClean="0">
                <a:latin typeface="Candara"/>
                <a:cs typeface="Candara"/>
              </a:rPr>
              <a:t>2,700</a:t>
            </a:r>
            <a:endParaRPr lang="en-US" dirty="0">
              <a:latin typeface="Candara"/>
              <a:cs typeface="Candara"/>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5660593"/>
            <a:ext cx="1449772" cy="109416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141" y="3733800"/>
            <a:ext cx="1957733" cy="1600200"/>
          </a:xfrm>
          <a:prstGeom prst="rect">
            <a:avLst/>
          </a:prstGeom>
          <a:ln w="19050">
            <a:solidFill>
              <a:srgbClr val="000000"/>
            </a:solidFill>
          </a:ln>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9137" r="7953"/>
          <a:stretch/>
        </p:blipFill>
        <p:spPr>
          <a:xfrm>
            <a:off x="5640772" y="5678159"/>
            <a:ext cx="1166812" cy="1076602"/>
          </a:xfrm>
          <a:prstGeom prst="rect">
            <a:avLst/>
          </a:prstGeom>
        </p:spPr>
      </p:pic>
      <p:pic>
        <p:nvPicPr>
          <p:cNvPr id="16" name="Picture 15" descr="BPP title.png"/>
          <p:cNvPicPr>
            <a:picLocks noChangeAspect="1"/>
          </p:cNvPicPr>
          <p:nvPr/>
        </p:nvPicPr>
        <p:blipFill>
          <a:blip r:embed="rId7" cstate="print"/>
          <a:stretch>
            <a:fillRect/>
          </a:stretch>
        </p:blipFill>
        <p:spPr>
          <a:xfrm>
            <a:off x="771021" y="150635"/>
            <a:ext cx="1929975" cy="304733"/>
          </a:xfrm>
          <a:prstGeom prst="rect">
            <a:avLst/>
          </a:prstGeom>
        </p:spPr>
      </p:pic>
      <p:pic>
        <p:nvPicPr>
          <p:cNvPr id="17" name="Picture 9" descr="Logo trans wtext"/>
          <p:cNvPicPr>
            <a:picLocks noChangeAspect="1" noChangeArrowheads="1"/>
          </p:cNvPicPr>
          <p:nvPr/>
        </p:nvPicPr>
        <p:blipFill>
          <a:blip r:embed="rId8" cstate="print"/>
          <a:srcRect/>
          <a:stretch>
            <a:fillRect/>
          </a:stretch>
        </p:blipFill>
        <p:spPr bwMode="auto">
          <a:xfrm>
            <a:off x="85221" y="74435"/>
            <a:ext cx="609599" cy="611365"/>
          </a:xfrm>
          <a:prstGeom prst="rect">
            <a:avLst/>
          </a:prstGeom>
          <a:noFill/>
          <a:ln w="9525">
            <a:noFill/>
            <a:miter lim="800000"/>
            <a:headEnd/>
            <a:tailEnd/>
          </a:ln>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22566"/>
          <a:stretch/>
        </p:blipFill>
        <p:spPr>
          <a:xfrm>
            <a:off x="103238" y="5660593"/>
            <a:ext cx="1268362" cy="1094168"/>
          </a:xfrm>
          <a:prstGeom prst="rect">
            <a:avLst/>
          </a:prstGeom>
        </p:spPr>
      </p:pic>
      <p:pic>
        <p:nvPicPr>
          <p:cNvPr id="24584" name="Picture 15" descr="pine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985" r="3775"/>
          <a:stretch/>
        </p:blipFill>
        <p:spPr bwMode="auto">
          <a:xfrm>
            <a:off x="1371600" y="5660593"/>
            <a:ext cx="1433512" cy="109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1" r="15682"/>
          <a:stretch/>
        </p:blipFill>
        <p:spPr>
          <a:xfrm>
            <a:off x="6807585" y="5678159"/>
            <a:ext cx="1060066" cy="1076602"/>
          </a:xfrm>
          <a:prstGeom prst="rect">
            <a:avLst/>
          </a:prstGeom>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3200" y="5660593"/>
            <a:ext cx="1458890" cy="1094168"/>
          </a:xfrm>
          <a:prstGeom prst="rect">
            <a:avLst/>
          </a:prstGeom>
        </p:spPr>
      </p:pic>
      <p:pic>
        <p:nvPicPr>
          <p:cNvPr id="8" name="Picture 7"/>
          <p:cNvPicPr>
            <a:picLocks noChangeAspect="1"/>
          </p:cNvPicPr>
          <p:nvPr/>
        </p:nvPicPr>
        <p:blipFill rotWithShape="1">
          <a:blip r:embed="rId13" cstate="print">
            <a:extLst>
              <a:ext uri="{28A0092B-C50C-407E-A947-70E740481C1C}">
                <a14:useLocalDpi xmlns:a14="http://schemas.microsoft.com/office/drawing/2010/main" val="0"/>
              </a:ext>
            </a:extLst>
          </a:blip>
          <a:srcRect l="21497"/>
          <a:stretch/>
        </p:blipFill>
        <p:spPr>
          <a:xfrm>
            <a:off x="7867651" y="5678160"/>
            <a:ext cx="1200149" cy="1076602"/>
          </a:xfrm>
          <a:prstGeom prst="rect">
            <a:avLst/>
          </a:prstGeom>
        </p:spPr>
      </p:pic>
    </p:spTree>
    <p:extLst>
      <p:ext uri="{BB962C8B-B14F-4D97-AF65-F5344CB8AC3E}">
        <p14:creationId xmlns:p14="http://schemas.microsoft.com/office/powerpoint/2010/main" val="29139205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9" descr="Logo trans wtext"/>
          <p:cNvPicPr>
            <a:picLocks noChangeAspect="1" noChangeArrowheads="1"/>
          </p:cNvPicPr>
          <p:nvPr/>
        </p:nvPicPr>
        <p:blipFill>
          <a:blip r:embed="rId3" cstate="print"/>
          <a:srcRect/>
          <a:stretch>
            <a:fillRect/>
          </a:stretch>
        </p:blipFill>
        <p:spPr bwMode="auto">
          <a:xfrm>
            <a:off x="85221" y="74435"/>
            <a:ext cx="609599" cy="611365"/>
          </a:xfrm>
          <a:prstGeom prst="rect">
            <a:avLst/>
          </a:prstGeom>
          <a:noFill/>
          <a:ln w="9525">
            <a:noFill/>
            <a:miter lim="800000"/>
            <a:headEnd/>
            <a:tailEnd/>
          </a:ln>
        </p:spPr>
      </p:pic>
      <p:pic>
        <p:nvPicPr>
          <p:cNvPr id="5" name="Picture 4" descr="BPP title.png"/>
          <p:cNvPicPr>
            <a:picLocks noChangeAspect="1"/>
          </p:cNvPicPr>
          <p:nvPr/>
        </p:nvPicPr>
        <p:blipFill>
          <a:blip r:embed="rId4" cstate="print"/>
          <a:stretch>
            <a:fillRect/>
          </a:stretch>
        </p:blipFill>
        <p:spPr>
          <a:xfrm>
            <a:off x="771021" y="150635"/>
            <a:ext cx="1929975" cy="30473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1808"/>
            <a:ext cx="9144000" cy="5876192"/>
          </a:xfrm>
          <a:prstGeom prst="rect">
            <a:avLst/>
          </a:prstGeom>
        </p:spPr>
      </p:pic>
      <p:sp>
        <p:nvSpPr>
          <p:cNvPr id="3" name="Oval 2"/>
          <p:cNvSpPr/>
          <p:nvPr/>
        </p:nvSpPr>
        <p:spPr>
          <a:xfrm>
            <a:off x="2700996" y="2438400"/>
            <a:ext cx="651804" cy="3810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143000" y="2819400"/>
            <a:ext cx="1557996"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2600" y="3810000"/>
            <a:ext cx="3124200" cy="27080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Box 11"/>
          <p:cNvSpPr txBox="1"/>
          <p:nvPr/>
        </p:nvSpPr>
        <p:spPr>
          <a:xfrm>
            <a:off x="0" y="621268"/>
            <a:ext cx="9144000" cy="369332"/>
          </a:xfrm>
          <a:prstGeom prst="rect">
            <a:avLst/>
          </a:prstGeom>
          <a:noFill/>
        </p:spPr>
        <p:txBody>
          <a:bodyPr wrap="square" rtlCol="0">
            <a:spAutoFit/>
          </a:bodyPr>
          <a:lstStyle/>
          <a:p>
            <a:pPr algn="ctr"/>
            <a:r>
              <a:rPr lang="en-US" b="1" dirty="0" smtClean="0"/>
              <a:t>160,000 Records Will Soon Be Available for Download</a:t>
            </a:r>
            <a:endParaRPr lang="en-US" b="1" dirty="0"/>
          </a:p>
        </p:txBody>
      </p:sp>
      <p:sp>
        <p:nvSpPr>
          <p:cNvPr id="13" name="TextBox 12"/>
          <p:cNvSpPr txBox="1"/>
          <p:nvPr/>
        </p:nvSpPr>
        <p:spPr>
          <a:xfrm>
            <a:off x="0" y="5164007"/>
            <a:ext cx="5562600" cy="701731"/>
          </a:xfrm>
          <a:prstGeom prst="rect">
            <a:avLst/>
          </a:prstGeom>
          <a:noFill/>
        </p:spPr>
        <p:txBody>
          <a:bodyPr wrap="square" rtlCol="0">
            <a:spAutoFit/>
          </a:bodyPr>
          <a:lstStyle/>
          <a:p>
            <a:pPr algn="ctr">
              <a:lnSpc>
                <a:spcPct val="110000"/>
              </a:lnSpc>
            </a:pPr>
            <a:r>
              <a:rPr lang="en-US" altLang="zh-CN" sz="3600" b="1" i="1" dirty="0">
                <a:latin typeface="Candara" pitchFamily="34" charset="0"/>
                <a:ea typeface="宋体" charset="-122"/>
              </a:rPr>
              <a:t>www.pwrc.usgs.gov/bpp/</a:t>
            </a:r>
          </a:p>
        </p:txBody>
      </p:sp>
    </p:spTree>
    <p:extLst>
      <p:ext uri="{BB962C8B-B14F-4D97-AF65-F5344CB8AC3E}">
        <p14:creationId xmlns:p14="http://schemas.microsoft.com/office/powerpoint/2010/main" val="2519842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ln w="76200" cmpd="sng">
            <a:solidFill>
              <a:schemeClr val="bg2">
                <a:lumMod val="50000"/>
              </a:schemeClr>
            </a:solidFill>
          </a:ln>
        </p:spPr>
      </p:pic>
      <p:sp>
        <p:nvSpPr>
          <p:cNvPr id="7" name="Rectangle 6"/>
          <p:cNvSpPr/>
          <p:nvPr/>
        </p:nvSpPr>
        <p:spPr>
          <a:xfrm>
            <a:off x="1" y="2133600"/>
            <a:ext cx="9143999" cy="41148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75" y="685800"/>
            <a:ext cx="7721598" cy="1219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140" y="749252"/>
            <a:ext cx="1080254" cy="1079548"/>
          </a:xfrm>
          <a:prstGeom prst="rect">
            <a:avLst/>
          </a:prstGeom>
        </p:spPr>
      </p:pic>
      <p:sp>
        <p:nvSpPr>
          <p:cNvPr id="15" name="TextBox 14"/>
          <p:cNvSpPr txBox="1"/>
          <p:nvPr/>
        </p:nvSpPr>
        <p:spPr>
          <a:xfrm>
            <a:off x="0" y="2362200"/>
            <a:ext cx="9144000" cy="3570208"/>
          </a:xfrm>
          <a:prstGeom prst="rect">
            <a:avLst/>
          </a:prstGeom>
          <a:noFill/>
        </p:spPr>
        <p:txBody>
          <a:bodyPr wrap="square" rtlCol="0">
            <a:spAutoFit/>
          </a:bodyPr>
          <a:lstStyle/>
          <a:p>
            <a:pPr algn="ctr"/>
            <a:r>
              <a:rPr lang="en-US" sz="2000" b="1" dirty="0" smtClean="0">
                <a:latin typeface="Candara" pitchFamily="34" charset="0"/>
              </a:rPr>
              <a:t>Publications from BPP Data</a:t>
            </a:r>
          </a:p>
          <a:p>
            <a:pPr algn="ctr"/>
            <a:endParaRPr lang="en-US" sz="1400" dirty="0" smtClean="0"/>
          </a:p>
          <a:p>
            <a:pPr lvl="0"/>
            <a:endParaRPr lang="en-US" sz="1600" dirty="0">
              <a:latin typeface="Candara"/>
              <a:cs typeface="Candara"/>
            </a:endParaRPr>
          </a:p>
          <a:p>
            <a:pPr lvl="0"/>
            <a:r>
              <a:rPr lang="en-US" sz="1600" dirty="0" smtClean="0">
                <a:latin typeface="Candara"/>
                <a:cs typeface="Candara"/>
              </a:rPr>
              <a:t>Zelt</a:t>
            </a:r>
            <a:r>
              <a:rPr lang="en-US" sz="1600" dirty="0">
                <a:latin typeface="Candara"/>
                <a:cs typeface="Candara"/>
              </a:rPr>
              <a:t>, J., J. Courter, A. Arab, R. Johnson, and S. Droege, Accepted April 26, 2012. Reviving a Legacy Citizen Science Project to Illuminate Shifts in Bird Phenology. International Journal of Zoology</a:t>
            </a:r>
            <a:r>
              <a:rPr lang="en-US" sz="1600" dirty="0" smtClean="0">
                <a:latin typeface="Candara"/>
                <a:cs typeface="Candara"/>
              </a:rPr>
              <a:t>.</a:t>
            </a:r>
          </a:p>
          <a:p>
            <a:pPr lvl="0"/>
            <a:endParaRPr lang="en-US" sz="1600" dirty="0">
              <a:latin typeface="Candara"/>
              <a:cs typeface="Candara"/>
            </a:endParaRPr>
          </a:p>
          <a:p>
            <a:pPr lvl="0"/>
            <a:r>
              <a:rPr lang="en-US" sz="1600" dirty="0">
                <a:latin typeface="Candara"/>
                <a:cs typeface="Candara"/>
              </a:rPr>
              <a:t>Courter, J., R. Johnson, W. Bridges, K. Hubbard. Submitted March 30, 2012. Assessing Migration of Ruby-Throated Hummingbirds at Broad Spatial and Temporal Scales. The Auk</a:t>
            </a:r>
            <a:r>
              <a:rPr lang="en-US" sz="1600" dirty="0" smtClean="0">
                <a:latin typeface="Candara"/>
                <a:cs typeface="Candara"/>
              </a:rPr>
              <a:t>.</a:t>
            </a:r>
          </a:p>
          <a:p>
            <a:pPr lvl="0"/>
            <a:endParaRPr lang="en-US" sz="1600" dirty="0">
              <a:latin typeface="Candara"/>
              <a:cs typeface="Candara"/>
            </a:endParaRPr>
          </a:p>
          <a:p>
            <a:pPr lvl="0"/>
            <a:r>
              <a:rPr lang="en-US" sz="1600" dirty="0">
                <a:latin typeface="Candara"/>
                <a:cs typeface="Candara"/>
              </a:rPr>
              <a:t>Courter, J., R. Johnson, C. Stuyck, B. Lang, E. Kaiser. Submitted May 1,2012. Weekend Bias in Citizen Science Data Reporting: Implications for Phenological Studies. International Journal of </a:t>
            </a:r>
            <a:r>
              <a:rPr lang="en-US" sz="1600" dirty="0" smtClean="0">
                <a:latin typeface="Candara"/>
                <a:cs typeface="Candara"/>
              </a:rPr>
              <a:t>Biometeorology</a:t>
            </a:r>
          </a:p>
          <a:p>
            <a:pPr lvl="0"/>
            <a:endParaRPr lang="en-US" sz="1600" dirty="0">
              <a:latin typeface="Candara"/>
              <a:cs typeface="Candara"/>
            </a:endParaRPr>
          </a:p>
          <a:p>
            <a:pPr lvl="0" fontAlgn="base"/>
            <a:r>
              <a:rPr lang="en-US" sz="1600" dirty="0">
                <a:latin typeface="Candara"/>
                <a:cs typeface="Candara"/>
              </a:rPr>
              <a:t>Droege, Sam. 2003. Spring Arrivals of Maryland and Washington D.C. Birds. Maryland Birdlife, Volume 59. No 1-2</a:t>
            </a:r>
            <a:r>
              <a:rPr lang="en-US" sz="1600" dirty="0" smtClean="0">
                <a:latin typeface="Candara"/>
                <a:cs typeface="Candara"/>
              </a:rPr>
              <a:t>.</a:t>
            </a:r>
            <a:endParaRPr lang="en-US" sz="1600" dirty="0">
              <a:latin typeface="Candara"/>
              <a:cs typeface="Candara"/>
            </a:endParaRPr>
          </a:p>
        </p:txBody>
      </p:sp>
    </p:spTree>
    <p:extLst>
      <p:ext uri="{BB962C8B-B14F-4D97-AF65-F5344CB8AC3E}">
        <p14:creationId xmlns:p14="http://schemas.microsoft.com/office/powerpoint/2010/main" val="38268627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a:ln w="76200" cmpd="sng">
            <a:solidFill>
              <a:schemeClr val="bg2">
                <a:lumMod val="50000"/>
              </a:schemeClr>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75" y="685800"/>
            <a:ext cx="7721598" cy="12192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140" y="749252"/>
            <a:ext cx="1080254" cy="1079548"/>
          </a:xfrm>
          <a:prstGeom prst="rect">
            <a:avLst/>
          </a:prstGeom>
        </p:spPr>
      </p:pic>
      <p:sp>
        <p:nvSpPr>
          <p:cNvPr id="24" name="Rectangle 23"/>
          <p:cNvSpPr/>
          <p:nvPr/>
        </p:nvSpPr>
        <p:spPr>
          <a:xfrm>
            <a:off x="0" y="2514600"/>
            <a:ext cx="9144000" cy="3429000"/>
          </a:xfrm>
          <a:prstGeom prst="rect">
            <a:avLst/>
          </a:prstGeom>
          <a:gradFill flip="none" rotWithShape="1">
            <a:gsLst>
              <a:gs pos="0">
                <a:srgbClr val="FFFEF0"/>
              </a:gs>
              <a:gs pos="100000">
                <a:schemeClr val="bg2">
                  <a:lumMod val="75000"/>
                </a:schemeClr>
              </a:gs>
            </a:gsLst>
            <a:path path="rect">
              <a:fillToRect l="100000" t="100000"/>
            </a:path>
            <a:tileRect r="-100000" b="-100000"/>
          </a:gradFill>
          <a:ln w="76200" cmpd="sng">
            <a:gradFill flip="none" rotWithShape="1">
              <a:gsLst>
                <a:gs pos="0">
                  <a:schemeClr val="bg2"/>
                </a:gs>
                <a:gs pos="100000">
                  <a:schemeClr val="bg2">
                    <a:lumMod val="50000"/>
                  </a:scheme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67000" y="2824877"/>
            <a:ext cx="4038600" cy="2585323"/>
          </a:xfrm>
          <a:prstGeom prst="rect">
            <a:avLst/>
          </a:prstGeom>
          <a:noFill/>
        </p:spPr>
        <p:txBody>
          <a:bodyPr wrap="square" rtlCol="0">
            <a:spAutoFit/>
          </a:bodyPr>
          <a:lstStyle/>
          <a:p>
            <a:r>
              <a:rPr lang="en-US" sz="2000" b="1" dirty="0" smtClean="0">
                <a:latin typeface="Candara" pitchFamily="34" charset="0"/>
              </a:rPr>
              <a:t>Presentation Summary</a:t>
            </a:r>
          </a:p>
          <a:p>
            <a:endParaRPr lang="en-US" sz="1600" b="1" dirty="0" smtClean="0">
              <a:latin typeface="Candara" pitchFamily="34" charset="0"/>
            </a:endParaRPr>
          </a:p>
          <a:p>
            <a:pPr marL="285750" indent="-285750">
              <a:buFont typeface="Arial" pitchFamily="34" charset="0"/>
              <a:buChar char="•"/>
            </a:pPr>
            <a:r>
              <a:rPr lang="en-US" b="1" dirty="0" smtClean="0">
                <a:latin typeface="Candara" pitchFamily="34" charset="0"/>
              </a:rPr>
              <a:t>Program History</a:t>
            </a:r>
          </a:p>
          <a:p>
            <a:pPr marL="285750" indent="-285750">
              <a:buFont typeface="Arial" pitchFamily="34" charset="0"/>
              <a:buChar char="•"/>
            </a:pPr>
            <a:r>
              <a:rPr lang="en-US" b="1" dirty="0" smtClean="0">
                <a:latin typeface="Candara" pitchFamily="34" charset="0"/>
              </a:rPr>
              <a:t>Coordinators and Observers</a:t>
            </a:r>
          </a:p>
          <a:p>
            <a:pPr marL="285750" indent="-285750">
              <a:buFont typeface="Arial" pitchFamily="34" charset="0"/>
              <a:buChar char="•"/>
            </a:pPr>
            <a:r>
              <a:rPr lang="en-US" b="1" dirty="0" smtClean="0">
                <a:latin typeface="Candara" pitchFamily="34" charset="0"/>
              </a:rPr>
              <a:t>Revival of Program</a:t>
            </a:r>
          </a:p>
          <a:p>
            <a:pPr marL="285750" indent="-285750">
              <a:buFont typeface="Arial" pitchFamily="34" charset="0"/>
              <a:buChar char="•"/>
            </a:pPr>
            <a:r>
              <a:rPr lang="en-US" b="1" dirty="0" smtClean="0">
                <a:latin typeface="Candara" pitchFamily="34" charset="0"/>
              </a:rPr>
              <a:t>Transcription Screen and Process</a:t>
            </a:r>
          </a:p>
          <a:p>
            <a:pPr marL="285750" indent="-285750">
              <a:buFont typeface="Arial" pitchFamily="34" charset="0"/>
              <a:buChar char="•"/>
            </a:pPr>
            <a:r>
              <a:rPr lang="en-US" b="1" dirty="0" smtClean="0">
                <a:latin typeface="Candara" pitchFamily="34" charset="0"/>
              </a:rPr>
              <a:t>Matching aka “Validate-o-Rama”</a:t>
            </a:r>
          </a:p>
          <a:p>
            <a:pPr marL="285750" indent="-285750">
              <a:buFont typeface="Arial" pitchFamily="34" charset="0"/>
              <a:buChar char="•"/>
            </a:pPr>
            <a:r>
              <a:rPr lang="en-US" b="1" dirty="0" smtClean="0">
                <a:latin typeface="Candara" pitchFamily="34" charset="0"/>
              </a:rPr>
              <a:t>Who volunteers with us and why?</a:t>
            </a:r>
          </a:p>
          <a:p>
            <a:pPr marL="285750" indent="-285750">
              <a:buFont typeface="Arial" pitchFamily="34" charset="0"/>
              <a:buChar char="•"/>
            </a:pPr>
            <a:r>
              <a:rPr lang="en-US" b="1" dirty="0" smtClean="0">
                <a:latin typeface="Candara" pitchFamily="34" charset="0"/>
              </a:rPr>
              <a:t>Future goals and applications</a:t>
            </a:r>
          </a:p>
        </p:txBody>
      </p:sp>
    </p:spTree>
    <p:extLst>
      <p:ext uri="{BB962C8B-B14F-4D97-AF65-F5344CB8AC3E}">
        <p14:creationId xmlns:p14="http://schemas.microsoft.com/office/powerpoint/2010/main" val="17777786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5410200"/>
            <a:ext cx="9144000" cy="1447800"/>
          </a:xfrm>
          <a:prstGeom prst="rect">
            <a:avLst/>
          </a:prstGeom>
          <a:solidFill>
            <a:schemeClr val="accent3">
              <a:lumMod val="20000"/>
              <a:lumOff val="80000"/>
            </a:schemeClr>
          </a:soli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RUTH.bmp"/>
          <p:cNvPicPr>
            <a:picLocks noChangeAspect="1"/>
          </p:cNvPicPr>
          <p:nvPr/>
        </p:nvPicPr>
        <p:blipFill>
          <a:blip r:embed="rId3" cstate="print"/>
          <a:srcRect/>
          <a:stretch>
            <a:fillRect/>
          </a:stretch>
        </p:blipFill>
        <p:spPr bwMode="auto">
          <a:xfrm>
            <a:off x="3429000" y="5715000"/>
            <a:ext cx="2209800" cy="906371"/>
          </a:xfrm>
          <a:prstGeom prst="rect">
            <a:avLst/>
          </a:prstGeom>
          <a:noFill/>
          <a:ln w="9525">
            <a:noFill/>
            <a:miter lim="800000"/>
            <a:headEnd/>
            <a:tailEnd/>
          </a:ln>
        </p:spPr>
      </p:pic>
      <p:pic>
        <p:nvPicPr>
          <p:cNvPr id="14" name="Picture 4" descr="PUFI.JPG"/>
          <p:cNvPicPr>
            <a:picLocks noChangeAspect="1"/>
          </p:cNvPicPr>
          <p:nvPr/>
        </p:nvPicPr>
        <p:blipFill>
          <a:blip r:embed="rId4" cstate="print"/>
          <a:srcRect/>
          <a:stretch>
            <a:fillRect/>
          </a:stretch>
        </p:blipFill>
        <p:spPr bwMode="auto">
          <a:xfrm>
            <a:off x="609600" y="5715000"/>
            <a:ext cx="2209800" cy="888335"/>
          </a:xfrm>
          <a:prstGeom prst="rect">
            <a:avLst/>
          </a:prstGeom>
          <a:noFill/>
          <a:ln w="9525">
            <a:noFill/>
            <a:miter lim="800000"/>
            <a:headEnd/>
            <a:tailEnd/>
          </a:ln>
        </p:spPr>
      </p:pic>
      <p:pic>
        <p:nvPicPr>
          <p:cNvPr id="18" name="Picture 9" descr="Logo trans wtext"/>
          <p:cNvPicPr>
            <a:picLocks noChangeAspect="1" noChangeArrowheads="1"/>
          </p:cNvPicPr>
          <p:nvPr/>
        </p:nvPicPr>
        <p:blipFill>
          <a:blip r:embed="rId5" cstate="print"/>
          <a:srcRect/>
          <a:stretch>
            <a:fillRect/>
          </a:stretch>
        </p:blipFill>
        <p:spPr bwMode="auto">
          <a:xfrm>
            <a:off x="85221" y="74435"/>
            <a:ext cx="609599" cy="611365"/>
          </a:xfrm>
          <a:prstGeom prst="rect">
            <a:avLst/>
          </a:prstGeom>
          <a:noFill/>
          <a:ln w="9525">
            <a:noFill/>
            <a:miter lim="800000"/>
            <a:headEnd/>
            <a:tailEnd/>
          </a:ln>
        </p:spPr>
      </p:pic>
      <p:pic>
        <p:nvPicPr>
          <p:cNvPr id="19" name="Picture 18" descr="BPP title.png"/>
          <p:cNvPicPr>
            <a:picLocks noChangeAspect="1"/>
          </p:cNvPicPr>
          <p:nvPr/>
        </p:nvPicPr>
        <p:blipFill>
          <a:blip r:embed="rId6" cstate="print"/>
          <a:stretch>
            <a:fillRect/>
          </a:stretch>
        </p:blipFill>
        <p:spPr>
          <a:xfrm>
            <a:off x="771021" y="150635"/>
            <a:ext cx="1929975" cy="304733"/>
          </a:xfrm>
          <a:prstGeom prst="rect">
            <a:avLst/>
          </a:prstGeom>
        </p:spPr>
      </p:pic>
      <p:pic>
        <p:nvPicPr>
          <p:cNvPr id="22" name="Picture 21" descr="BAEA.JPG"/>
          <p:cNvPicPr>
            <a:picLocks noChangeAspect="1"/>
          </p:cNvPicPr>
          <p:nvPr/>
        </p:nvPicPr>
        <p:blipFill>
          <a:blip r:embed="rId7" cstate="print"/>
          <a:stretch>
            <a:fillRect/>
          </a:stretch>
        </p:blipFill>
        <p:spPr>
          <a:xfrm>
            <a:off x="6248400" y="5715000"/>
            <a:ext cx="2209800" cy="926923"/>
          </a:xfrm>
          <a:prstGeom prst="rect">
            <a:avLst/>
          </a:prstGeom>
        </p:spPr>
      </p:pic>
      <p:sp>
        <p:nvSpPr>
          <p:cNvPr id="13" name="TextBox 12"/>
          <p:cNvSpPr txBox="1"/>
          <p:nvPr/>
        </p:nvSpPr>
        <p:spPr>
          <a:xfrm>
            <a:off x="120275" y="1295400"/>
            <a:ext cx="9023725" cy="4462761"/>
          </a:xfrm>
          <a:prstGeom prst="rect">
            <a:avLst/>
          </a:prstGeom>
          <a:noFill/>
        </p:spPr>
        <p:txBody>
          <a:bodyPr wrap="square" rtlCol="0">
            <a:spAutoFit/>
          </a:bodyPr>
          <a:lstStyle/>
          <a:p>
            <a:pPr algn="ctr"/>
            <a:r>
              <a:rPr lang="en-US" sz="2000" b="1" dirty="0" smtClean="0">
                <a:latin typeface="Candara" pitchFamily="34" charset="0"/>
              </a:rPr>
              <a:t>Future Applications</a:t>
            </a:r>
          </a:p>
          <a:p>
            <a:pPr algn="ctr"/>
            <a:endParaRPr lang="en-US" dirty="0">
              <a:latin typeface="Candara" pitchFamily="34" charset="0"/>
            </a:endParaRPr>
          </a:p>
          <a:p>
            <a:pPr marL="285750" indent="-285750">
              <a:buFont typeface="Arial"/>
              <a:buChar char="•"/>
            </a:pPr>
            <a:r>
              <a:rPr lang="en-US" dirty="0">
                <a:latin typeface="Candara"/>
                <a:cs typeface="Candara"/>
              </a:rPr>
              <a:t>Create a front end for collecting migration records or merge with existing </a:t>
            </a:r>
            <a:r>
              <a:rPr lang="en-US" dirty="0" smtClean="0">
                <a:latin typeface="Candara"/>
                <a:cs typeface="Candara"/>
              </a:rPr>
              <a:t>program</a:t>
            </a:r>
          </a:p>
          <a:p>
            <a:pPr marL="285750" indent="-285750">
              <a:buFont typeface="Arial"/>
              <a:buChar char="•"/>
            </a:pPr>
            <a:endParaRPr lang="en-US" dirty="0">
              <a:latin typeface="Candara"/>
              <a:cs typeface="Candara"/>
            </a:endParaRPr>
          </a:p>
          <a:p>
            <a:pPr marL="285750" indent="-285750">
              <a:buFont typeface="Arial"/>
              <a:buChar char="•"/>
            </a:pPr>
            <a:r>
              <a:rPr lang="en-US" dirty="0">
                <a:latin typeface="Candara"/>
                <a:cs typeface="Candara"/>
              </a:rPr>
              <a:t>Make dataset accessible to scientists, managers, and other stakeholders interested in </a:t>
            </a:r>
            <a:endParaRPr lang="en-US" dirty="0" smtClean="0">
              <a:latin typeface="Candara"/>
              <a:cs typeface="Candara"/>
            </a:endParaRPr>
          </a:p>
          <a:p>
            <a:r>
              <a:rPr lang="en-US" dirty="0" smtClean="0">
                <a:latin typeface="Candara"/>
                <a:cs typeface="Candara"/>
              </a:rPr>
              <a:t>      exploring </a:t>
            </a:r>
            <a:r>
              <a:rPr lang="en-US" dirty="0">
                <a:latin typeface="Candara"/>
                <a:cs typeface="Candara"/>
              </a:rPr>
              <a:t>patterns and trends in phenology and climate across space and </a:t>
            </a:r>
            <a:r>
              <a:rPr lang="en-US" dirty="0" smtClean="0">
                <a:latin typeface="Candara"/>
                <a:cs typeface="Candara"/>
              </a:rPr>
              <a:t>time</a:t>
            </a:r>
          </a:p>
          <a:p>
            <a:endParaRPr lang="en-US" dirty="0">
              <a:latin typeface="Candara"/>
              <a:cs typeface="Candara"/>
            </a:endParaRPr>
          </a:p>
          <a:p>
            <a:pPr marL="285750" indent="-285750">
              <a:buFont typeface="Arial"/>
              <a:buChar char="•"/>
            </a:pPr>
            <a:r>
              <a:rPr lang="en-US" dirty="0">
                <a:latin typeface="Candara"/>
                <a:cs typeface="Candara"/>
              </a:rPr>
              <a:t>Make dataset available through other database repositories </a:t>
            </a:r>
            <a:r>
              <a:rPr lang="en-US" dirty="0" smtClean="0">
                <a:latin typeface="Candara"/>
                <a:cs typeface="Candara"/>
              </a:rPr>
              <a:t>thereby integrating </a:t>
            </a:r>
            <a:r>
              <a:rPr lang="en-US" dirty="0">
                <a:latin typeface="Candara"/>
                <a:cs typeface="Candara"/>
              </a:rPr>
              <a:t>dataset with other physical and climatological </a:t>
            </a:r>
            <a:r>
              <a:rPr lang="en-US" dirty="0" smtClean="0">
                <a:latin typeface="Candara"/>
                <a:cs typeface="Candara"/>
              </a:rPr>
              <a:t>datasets.</a:t>
            </a:r>
          </a:p>
          <a:p>
            <a:endParaRPr lang="en-US" dirty="0" smtClean="0">
              <a:latin typeface="Candara"/>
              <a:cs typeface="Candara"/>
            </a:endParaRPr>
          </a:p>
          <a:p>
            <a:pPr marL="285750" indent="-285750">
              <a:buFont typeface="Arial"/>
              <a:buChar char="•"/>
            </a:pPr>
            <a:r>
              <a:rPr lang="en-US" dirty="0" smtClean="0">
                <a:latin typeface="Candara"/>
                <a:cs typeface="Candara"/>
              </a:rPr>
              <a:t>Repurposing crowdsourcing system for museum collections, citizen scientists, and other large datasets </a:t>
            </a:r>
            <a:endParaRPr lang="en-US" dirty="0">
              <a:latin typeface="Candara"/>
              <a:cs typeface="Candara"/>
            </a:endParaRPr>
          </a:p>
          <a:p>
            <a:pPr marL="285750" indent="-285750">
              <a:buFont typeface="Arial"/>
              <a:buChar char="•"/>
            </a:pPr>
            <a:endParaRPr lang="en-US" b="1" dirty="0" smtClean="0">
              <a:latin typeface="Candara" pitchFamily="34" charset="0"/>
            </a:endParaRPr>
          </a:p>
          <a:p>
            <a:r>
              <a:rPr lang="en-US" b="1" dirty="0" smtClean="0">
                <a:latin typeface="Candara" pitchFamily="34" charset="0"/>
              </a:rPr>
              <a:t> </a:t>
            </a:r>
          </a:p>
          <a:p>
            <a:endParaRPr lang="en-US" sz="1600" b="1" dirty="0" smtClean="0">
              <a:latin typeface="Candara" pitchFamily="34" charset="0"/>
            </a:endParaRPr>
          </a:p>
          <a:p>
            <a:pPr marL="285750" indent="-285750">
              <a:buFont typeface="Arial" pitchFamily="34" charset="0"/>
              <a:buChar char="•"/>
            </a:pPr>
            <a:endParaRPr lang="en-US" sz="1400" dirty="0" smtClean="0">
              <a:latin typeface="Candara" pitchFamily="34" charset="0"/>
            </a:endParaRPr>
          </a:p>
        </p:txBody>
      </p:sp>
      <p:pic>
        <p:nvPicPr>
          <p:cNvPr id="16" name="Picture 15" descr="picture-32.jpg"/>
          <p:cNvPicPr>
            <a:picLocks noChangeAspect="1"/>
          </p:cNvPicPr>
          <p:nvPr/>
        </p:nvPicPr>
        <p:blipFill>
          <a:blip r:embed="rId8" cstate="print"/>
          <a:stretch>
            <a:fillRect/>
          </a:stretch>
        </p:blipFill>
        <p:spPr>
          <a:xfrm>
            <a:off x="6858000" y="152400"/>
            <a:ext cx="2171700" cy="1447800"/>
          </a:xfrm>
          <a:prstGeom prst="rect">
            <a:avLst/>
          </a:prstGeom>
        </p:spPr>
      </p:pic>
    </p:spTree>
    <p:extLst>
      <p:ext uri="{BB962C8B-B14F-4D97-AF65-F5344CB8AC3E}">
        <p14:creationId xmlns:p14="http://schemas.microsoft.com/office/powerpoint/2010/main" val="7396821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alphaModFix amt="55000"/>
            <a:extLst>
              <a:ext uri="{28A0092B-C50C-407E-A947-70E740481C1C}">
                <a14:useLocalDpi xmlns:a14="http://schemas.microsoft.com/office/drawing/2010/main" val="0"/>
              </a:ext>
            </a:extLst>
          </a:blip>
          <a:stretch>
            <a:fillRect/>
          </a:stretch>
        </p:blipFill>
        <p:spPr>
          <a:xfrm>
            <a:off x="0" y="0"/>
            <a:ext cx="9144000" cy="6857999"/>
          </a:xfrm>
          <a:prstGeom prst="rect">
            <a:avLst/>
          </a:prstGeom>
          <a:ln w="76200" cmpd="sng">
            <a:solidFill>
              <a:schemeClr val="bg2">
                <a:lumMod val="50000"/>
              </a:schemeClr>
            </a:solidFill>
          </a:ln>
        </p:spPr>
      </p:pic>
      <p:sp>
        <p:nvSpPr>
          <p:cNvPr id="15364" name="Text Box 4"/>
          <p:cNvSpPr txBox="1">
            <a:spLocks noChangeArrowheads="1"/>
          </p:cNvSpPr>
          <p:nvPr/>
        </p:nvSpPr>
        <p:spPr bwMode="auto">
          <a:xfrm>
            <a:off x="1213191" y="1828800"/>
            <a:ext cx="67818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latin typeface="Candara" pitchFamily="34" charset="0"/>
              </a:rPr>
              <a:t>Jessica </a:t>
            </a:r>
            <a:r>
              <a:rPr lang="en-US" sz="2000" b="1" dirty="0" smtClean="0">
                <a:latin typeface="Candara" pitchFamily="34" charset="0"/>
              </a:rPr>
              <a:t>Zelt</a:t>
            </a:r>
            <a:endParaRPr lang="en-US" sz="2000" b="1" dirty="0">
              <a:latin typeface="Candara" pitchFamily="34" charset="0"/>
            </a:endParaRPr>
          </a:p>
          <a:p>
            <a:pPr algn="ctr">
              <a:spcBef>
                <a:spcPct val="50000"/>
              </a:spcBef>
            </a:pPr>
            <a:r>
              <a:rPr lang="en-US" b="1" dirty="0">
                <a:latin typeface="Candara" pitchFamily="34" charset="0"/>
              </a:rPr>
              <a:t>United States Geological Survey</a:t>
            </a:r>
          </a:p>
          <a:p>
            <a:pPr algn="ctr">
              <a:spcBef>
                <a:spcPct val="50000"/>
              </a:spcBef>
            </a:pPr>
            <a:r>
              <a:rPr lang="en-US" b="1" dirty="0">
                <a:latin typeface="Candara" pitchFamily="34" charset="0"/>
              </a:rPr>
              <a:t>Patuxent Wildlife Research Center</a:t>
            </a:r>
          </a:p>
          <a:p>
            <a:pPr algn="ctr">
              <a:spcBef>
                <a:spcPct val="50000"/>
              </a:spcBef>
            </a:pPr>
            <a:r>
              <a:rPr lang="en-US" b="1" dirty="0">
                <a:latin typeface="Candara" pitchFamily="34" charset="0"/>
              </a:rPr>
              <a:t>12100 Beech Forest Rd </a:t>
            </a:r>
          </a:p>
          <a:p>
            <a:pPr algn="ctr">
              <a:spcBef>
                <a:spcPct val="50000"/>
              </a:spcBef>
            </a:pPr>
            <a:r>
              <a:rPr lang="en-US" b="1" dirty="0">
                <a:latin typeface="Candara" pitchFamily="34" charset="0"/>
              </a:rPr>
              <a:t>Laurel, MD 20708-4083 USA</a:t>
            </a:r>
          </a:p>
          <a:p>
            <a:pPr algn="ctr">
              <a:spcBef>
                <a:spcPct val="50000"/>
              </a:spcBef>
            </a:pPr>
            <a:r>
              <a:rPr lang="en-US" b="1" dirty="0">
                <a:latin typeface="Candara" pitchFamily="34" charset="0"/>
              </a:rPr>
              <a:t>Phone: 301-497-5745</a:t>
            </a:r>
          </a:p>
          <a:p>
            <a:pPr algn="ctr">
              <a:spcBef>
                <a:spcPct val="50000"/>
              </a:spcBef>
            </a:pPr>
            <a:r>
              <a:rPr lang="en-US" b="1" dirty="0" smtClean="0">
                <a:latin typeface="Candara" pitchFamily="34" charset="0"/>
              </a:rPr>
              <a:t>Email</a:t>
            </a:r>
            <a:r>
              <a:rPr lang="en-US" b="1" dirty="0">
                <a:latin typeface="Candara" pitchFamily="34" charset="0"/>
              </a:rPr>
              <a:t>: jzelt@usgs.gov</a:t>
            </a:r>
            <a:endParaRPr lang="en-US" dirty="0">
              <a:latin typeface="Candara" pitchFamily="34" charset="0"/>
            </a:endParaRPr>
          </a:p>
        </p:txBody>
      </p:sp>
      <p:sp>
        <p:nvSpPr>
          <p:cNvPr id="15365" name="Text Box 5"/>
          <p:cNvSpPr txBox="1">
            <a:spLocks noChangeArrowheads="1"/>
          </p:cNvSpPr>
          <p:nvPr/>
        </p:nvSpPr>
        <p:spPr bwMode="auto">
          <a:xfrm>
            <a:off x="300566" y="849868"/>
            <a:ext cx="845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Candara" pitchFamily="34" charset="0"/>
              </a:rPr>
              <a:t>For more information or to contribute or participate in this project, please contact:</a:t>
            </a:r>
          </a:p>
        </p:txBody>
      </p:sp>
      <p:sp>
        <p:nvSpPr>
          <p:cNvPr id="15366" name="Line 6"/>
          <p:cNvSpPr>
            <a:spLocks noChangeShapeType="1"/>
          </p:cNvSpPr>
          <p:nvPr/>
        </p:nvSpPr>
        <p:spPr bwMode="auto">
          <a:xfrm>
            <a:off x="228600" y="1219200"/>
            <a:ext cx="86868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 name="Picture 8" descr="Pwrc"/>
          <p:cNvPicPr>
            <a:picLocks noChangeAspect="1" noChangeArrowheads="1"/>
          </p:cNvPicPr>
          <p:nvPr/>
        </p:nvPicPr>
        <p:blipFill>
          <a:blip r:embed="rId4" cstate="print"/>
          <a:srcRect/>
          <a:stretch>
            <a:fillRect/>
          </a:stretch>
        </p:blipFill>
        <p:spPr bwMode="auto">
          <a:xfrm>
            <a:off x="3429000" y="5779770"/>
            <a:ext cx="694267" cy="937260"/>
          </a:xfrm>
          <a:prstGeom prst="rect">
            <a:avLst/>
          </a:prstGeom>
          <a:noFill/>
          <a:ln w="9525">
            <a:noFill/>
            <a:miter lim="800000"/>
            <a:headEnd/>
            <a:tailEnd/>
          </a:ln>
        </p:spPr>
      </p:pic>
      <p:pic>
        <p:nvPicPr>
          <p:cNvPr id="12" name="Picture 4" descr="U.S. Geological Survey - science for a changing world">
            <a:hlinkClick r:id="rId5" tooltip="U.S. Geological Survey Home Page"/>
          </p:cNvPr>
          <p:cNvPicPr>
            <a:picLocks noChangeAspect="1" noChangeArrowheads="1"/>
          </p:cNvPicPr>
          <p:nvPr/>
        </p:nvPicPr>
        <p:blipFill>
          <a:blip r:embed="rId6" cstate="print"/>
          <a:srcRect/>
          <a:stretch>
            <a:fillRect/>
          </a:stretch>
        </p:blipFill>
        <p:spPr bwMode="auto">
          <a:xfrm>
            <a:off x="4267200" y="5867400"/>
            <a:ext cx="1883833" cy="762000"/>
          </a:xfrm>
          <a:prstGeom prst="rect">
            <a:avLst/>
          </a:prstGeom>
          <a:noFill/>
          <a:ln w="9525">
            <a:noFill/>
            <a:miter lim="800000"/>
            <a:headEnd/>
            <a:tailEnd/>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66" y="4800600"/>
            <a:ext cx="8843434" cy="774259"/>
          </a:xfrm>
          <a:prstGeom prst="rect">
            <a:avLst/>
          </a:prstGeom>
        </p:spPr>
      </p:pic>
    </p:spTree>
    <p:extLst>
      <p:ext uri="{BB962C8B-B14F-4D97-AF65-F5344CB8AC3E}">
        <p14:creationId xmlns:p14="http://schemas.microsoft.com/office/powerpoint/2010/main" val="248725123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 y="2667000"/>
            <a:ext cx="9144000" cy="4190999"/>
          </a:xfrm>
          <a:prstGeom prst="rect">
            <a:avLst/>
          </a:prstGeom>
          <a:solidFill>
            <a:srgbClr val="FCFDE9"/>
          </a:soli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356" r="9395"/>
          <a:stretch/>
        </p:blipFill>
        <p:spPr>
          <a:xfrm>
            <a:off x="85221" y="2956560"/>
            <a:ext cx="2845259" cy="1920240"/>
          </a:xfrm>
          <a:prstGeom prst="rect">
            <a:avLst/>
          </a:prstGeom>
        </p:spPr>
      </p:pic>
      <p:pic>
        <p:nvPicPr>
          <p:cNvPr id="7" name="Picture 6" descr="BPP title.png"/>
          <p:cNvPicPr>
            <a:picLocks noChangeAspect="1"/>
          </p:cNvPicPr>
          <p:nvPr/>
        </p:nvPicPr>
        <p:blipFill>
          <a:blip r:embed="rId4" cstate="print"/>
          <a:stretch>
            <a:fillRect/>
          </a:stretch>
        </p:blipFill>
        <p:spPr>
          <a:xfrm>
            <a:off x="771021" y="150635"/>
            <a:ext cx="1929975" cy="304733"/>
          </a:xfrm>
          <a:prstGeom prst="rect">
            <a:avLst/>
          </a:prstGeom>
        </p:spPr>
      </p:pic>
      <p:pic>
        <p:nvPicPr>
          <p:cNvPr id="8" name="Picture 7" descr="Logo trans wtext"/>
          <p:cNvPicPr>
            <a:picLocks noChangeAspect="1" noChangeArrowheads="1"/>
          </p:cNvPicPr>
          <p:nvPr/>
        </p:nvPicPr>
        <p:blipFill>
          <a:blip r:embed="rId5" cstate="print"/>
          <a:srcRect/>
          <a:stretch>
            <a:fillRect/>
          </a:stretch>
        </p:blipFill>
        <p:spPr bwMode="auto">
          <a:xfrm>
            <a:off x="85221" y="74435"/>
            <a:ext cx="609599" cy="611365"/>
          </a:xfrm>
          <a:prstGeom prst="rect">
            <a:avLst/>
          </a:prstGeom>
          <a:noFill/>
          <a:ln w="9525">
            <a:noFill/>
            <a:miter lim="800000"/>
            <a:headEnd/>
            <a:tailEnd/>
          </a:ln>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79207" y="2838746"/>
            <a:ext cx="4249082" cy="261352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543" y="5452267"/>
            <a:ext cx="3735745" cy="831099"/>
          </a:xfrm>
          <a:prstGeom prst="rect">
            <a:avLst/>
          </a:prstGeom>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2838746"/>
            <a:ext cx="2407079" cy="348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265" y="5206502"/>
            <a:ext cx="2779335" cy="1118098"/>
          </a:xfrm>
          <a:prstGeom prst="rect">
            <a:avLst/>
          </a:prstGeom>
        </p:spPr>
      </p:pic>
      <p:sp>
        <p:nvSpPr>
          <p:cNvPr id="15" name="TextBox 14"/>
          <p:cNvSpPr txBox="1"/>
          <p:nvPr/>
        </p:nvSpPr>
        <p:spPr>
          <a:xfrm>
            <a:off x="0" y="533400"/>
            <a:ext cx="9144000" cy="2123658"/>
          </a:xfrm>
          <a:prstGeom prst="rect">
            <a:avLst/>
          </a:prstGeom>
          <a:noFill/>
        </p:spPr>
        <p:txBody>
          <a:bodyPr wrap="square" rtlCol="0">
            <a:spAutoFit/>
          </a:bodyPr>
          <a:lstStyle/>
          <a:p>
            <a:pPr algn="ctr"/>
            <a:r>
              <a:rPr lang="en-US" sz="2000" b="1" dirty="0" smtClean="0">
                <a:latin typeface="Candara" pitchFamily="34" charset="0"/>
              </a:rPr>
              <a:t>Wells W. Cooke and the start of the program</a:t>
            </a:r>
          </a:p>
          <a:p>
            <a:pPr marL="285750" indent="-285750">
              <a:buFont typeface="Arial" pitchFamily="34" charset="0"/>
              <a:buChar char="•"/>
            </a:pPr>
            <a:r>
              <a:rPr lang="en-US" sz="1400" dirty="0" smtClean="0">
                <a:latin typeface="Candara" pitchFamily="34" charset="0"/>
              </a:rPr>
              <a:t>Wells W. Cooke, teacher in Indian Schools in the Mississippi Valley, took interest in studying bird migration</a:t>
            </a:r>
          </a:p>
          <a:p>
            <a:pPr marL="285750" indent="-285750">
              <a:buFont typeface="Arial" pitchFamily="34" charset="0"/>
              <a:buChar char="•"/>
            </a:pPr>
            <a:r>
              <a:rPr lang="en-US" sz="1400" dirty="0" smtClean="0">
                <a:latin typeface="Candara" pitchFamily="34" charset="0"/>
              </a:rPr>
              <a:t>1881: First </a:t>
            </a:r>
            <a:r>
              <a:rPr lang="en-US" sz="1400" dirty="0">
                <a:latin typeface="Candara" pitchFamily="34" charset="0"/>
              </a:rPr>
              <a:t>two years of his study he was receiving correspondence from about 20 observers </a:t>
            </a:r>
            <a:endParaRPr lang="en-US" sz="1400" dirty="0" smtClean="0">
              <a:latin typeface="Candara" pitchFamily="34" charset="0"/>
            </a:endParaRPr>
          </a:p>
          <a:p>
            <a:pPr marL="285750" indent="-285750">
              <a:buFont typeface="Arial" pitchFamily="34" charset="0"/>
              <a:buChar char="•"/>
            </a:pPr>
            <a:r>
              <a:rPr lang="en-US" sz="1400" dirty="0" smtClean="0">
                <a:latin typeface="Candara" pitchFamily="34" charset="0"/>
              </a:rPr>
              <a:t>1883: The </a:t>
            </a:r>
            <a:r>
              <a:rPr lang="en-US" sz="1400" dirty="0">
                <a:latin typeface="Candara" pitchFamily="34" charset="0"/>
              </a:rPr>
              <a:t>American Ornithologist Union (AOU) was </a:t>
            </a:r>
            <a:r>
              <a:rPr lang="en-US" sz="1400" dirty="0" smtClean="0">
                <a:latin typeface="Candara" pitchFamily="34" charset="0"/>
              </a:rPr>
              <a:t>founded, took </a:t>
            </a:r>
            <a:r>
              <a:rPr lang="en-US" sz="1400" dirty="0">
                <a:latin typeface="Candara" pitchFamily="34" charset="0"/>
              </a:rPr>
              <a:t>interest in </a:t>
            </a:r>
            <a:r>
              <a:rPr lang="en-US" sz="1400" dirty="0" smtClean="0">
                <a:latin typeface="Candara" pitchFamily="34" charset="0"/>
              </a:rPr>
              <a:t>Cooke’s research</a:t>
            </a:r>
          </a:p>
          <a:p>
            <a:pPr marL="285750" indent="-285750">
              <a:buFont typeface="Arial" pitchFamily="34" charset="0"/>
              <a:buChar char="•"/>
            </a:pPr>
            <a:r>
              <a:rPr lang="en-US" sz="1400" dirty="0" smtClean="0">
                <a:latin typeface="Candara" pitchFamily="34" charset="0"/>
              </a:rPr>
              <a:t>1884: The </a:t>
            </a:r>
            <a:r>
              <a:rPr lang="en-US" sz="1400" dirty="0">
                <a:latin typeface="Candara" pitchFamily="34" charset="0"/>
              </a:rPr>
              <a:t>task of collecting and cataloging the amount of information had outgrown the capabilities and funding of the AOU. </a:t>
            </a:r>
            <a:endParaRPr lang="en-US" sz="1400" dirty="0" smtClean="0">
              <a:latin typeface="Candara" pitchFamily="34" charset="0"/>
            </a:endParaRPr>
          </a:p>
          <a:p>
            <a:pPr marL="285750" indent="-285750">
              <a:buFont typeface="Arial" pitchFamily="34" charset="0"/>
              <a:buChar char="•"/>
            </a:pPr>
            <a:r>
              <a:rPr lang="en-US" sz="1400" dirty="0" smtClean="0">
                <a:latin typeface="Candara" pitchFamily="34" charset="0"/>
              </a:rPr>
              <a:t>Merriam </a:t>
            </a:r>
            <a:r>
              <a:rPr lang="en-US" sz="1400" dirty="0">
                <a:latin typeface="Candara" pitchFamily="34" charset="0"/>
              </a:rPr>
              <a:t>drafted a memo to Congress asking for the appropriation of funds and the creation of The Division of Economic </a:t>
            </a:r>
            <a:r>
              <a:rPr lang="en-US" sz="1400" dirty="0" smtClean="0">
                <a:latin typeface="Candara" pitchFamily="34" charset="0"/>
              </a:rPr>
              <a:t>Ornithology.</a:t>
            </a:r>
          </a:p>
          <a:p>
            <a:pPr marL="285750" indent="-285750">
              <a:buFont typeface="Arial" pitchFamily="34" charset="0"/>
              <a:buChar char="•"/>
            </a:pPr>
            <a:r>
              <a:rPr lang="en-US" sz="1400" dirty="0" smtClean="0">
                <a:latin typeface="Candara" pitchFamily="34" charset="0"/>
              </a:rPr>
              <a:t>As Chief </a:t>
            </a:r>
            <a:r>
              <a:rPr lang="en-US" sz="1400" dirty="0">
                <a:latin typeface="Candara" pitchFamily="34" charset="0"/>
              </a:rPr>
              <a:t>of the Division of Economic Ornithology </a:t>
            </a:r>
            <a:r>
              <a:rPr lang="en-US" sz="1400" dirty="0" smtClean="0">
                <a:latin typeface="Candara" pitchFamily="34" charset="0"/>
              </a:rPr>
              <a:t>Merriam increased number </a:t>
            </a:r>
            <a:r>
              <a:rPr lang="en-US" sz="1400" dirty="0">
                <a:latin typeface="Candara" pitchFamily="34" charset="0"/>
              </a:rPr>
              <a:t>of participation to </a:t>
            </a:r>
            <a:r>
              <a:rPr lang="en-US" sz="1400" dirty="0" smtClean="0">
                <a:latin typeface="Candara" pitchFamily="34" charset="0"/>
              </a:rPr>
              <a:t>~3,000 </a:t>
            </a:r>
            <a:r>
              <a:rPr lang="en-US" sz="1400" dirty="0">
                <a:latin typeface="Candara" pitchFamily="34" charset="0"/>
              </a:rPr>
              <a:t>observers.</a:t>
            </a:r>
          </a:p>
        </p:txBody>
      </p:sp>
      <p:sp>
        <p:nvSpPr>
          <p:cNvPr id="16" name="TextBox 15"/>
          <p:cNvSpPr txBox="1"/>
          <p:nvPr/>
        </p:nvSpPr>
        <p:spPr>
          <a:xfrm>
            <a:off x="2438400" y="6400800"/>
            <a:ext cx="3733800" cy="369332"/>
          </a:xfrm>
          <a:prstGeom prst="rect">
            <a:avLst/>
          </a:prstGeom>
          <a:noFill/>
        </p:spPr>
        <p:txBody>
          <a:bodyPr wrap="square" rtlCol="0">
            <a:spAutoFit/>
          </a:bodyPr>
          <a:lstStyle/>
          <a:p>
            <a:r>
              <a:rPr lang="en-US" dirty="0">
                <a:latin typeface="Candara" pitchFamily="34" charset="0"/>
              </a:rPr>
              <a:t>Wells Woodbridge Cooke (1858-1916)</a:t>
            </a:r>
          </a:p>
        </p:txBody>
      </p:sp>
    </p:spTree>
    <p:extLst>
      <p:ext uri="{BB962C8B-B14F-4D97-AF65-F5344CB8AC3E}">
        <p14:creationId xmlns:p14="http://schemas.microsoft.com/office/powerpoint/2010/main" val="30218963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2971800"/>
            <a:ext cx="9143999" cy="3886200"/>
          </a:xfrm>
          <a:prstGeom prst="rect">
            <a:avLst/>
          </a:prstGeom>
          <a:solidFill>
            <a:srgbClr val="FCFDE9"/>
          </a:solidFill>
          <a:ln w="76200" cmpd="sng">
            <a:gradFill flip="none" rotWithShape="1">
              <a:gsLst>
                <a:gs pos="0">
                  <a:schemeClr val="bg2"/>
                </a:gs>
                <a:gs pos="100000">
                  <a:schemeClr val="bg2">
                    <a:lumMod val="50000"/>
                  </a:scheme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7" name="Picture 1" descr="FredLincol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7738" y="3222625"/>
            <a:ext cx="2247862" cy="29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7" y="3222625"/>
            <a:ext cx="2036763"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11270" name="Picture 5" descr="ChanCropped.bmp"/>
          <p:cNvPicPr>
            <a:picLocks noChangeAspect="1"/>
          </p:cNvPicPr>
          <p:nvPr/>
        </p:nvPicPr>
        <p:blipFill rotWithShape="1">
          <a:blip r:embed="rId5">
            <a:extLst>
              <a:ext uri="{28A0092B-C50C-407E-A947-70E740481C1C}">
                <a14:useLocalDpi xmlns:a14="http://schemas.microsoft.com/office/drawing/2010/main" val="0"/>
              </a:ext>
            </a:extLst>
          </a:blip>
          <a:srcRect r="-1587"/>
          <a:stretch/>
        </p:blipFill>
        <p:spPr bwMode="auto">
          <a:xfrm>
            <a:off x="6248400" y="3218688"/>
            <a:ext cx="2744582" cy="295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7"/>
          <p:cNvSpPr txBox="1">
            <a:spLocks noChangeArrowheads="1"/>
          </p:cNvSpPr>
          <p:nvPr/>
        </p:nvSpPr>
        <p:spPr bwMode="auto">
          <a:xfrm>
            <a:off x="1" y="6248400"/>
            <a:ext cx="91439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algn="l" eaLnBrk="1" hangingPunct="1"/>
            <a:r>
              <a:rPr lang="en-US" b="1" dirty="0">
                <a:latin typeface="Candara" pitchFamily="34" charset="0"/>
              </a:rPr>
              <a:t>  </a:t>
            </a:r>
            <a:r>
              <a:rPr lang="en-US" b="1" dirty="0" smtClean="0">
                <a:latin typeface="Candara" pitchFamily="34" charset="0"/>
              </a:rPr>
              <a:t>      </a:t>
            </a:r>
            <a:r>
              <a:rPr lang="en-US" dirty="0" smtClean="0">
                <a:latin typeface="Candara" pitchFamily="34" charset="0"/>
              </a:rPr>
              <a:t>Wells </a:t>
            </a:r>
            <a:r>
              <a:rPr lang="en-US" dirty="0">
                <a:latin typeface="Candara" pitchFamily="34" charset="0"/>
              </a:rPr>
              <a:t>W. </a:t>
            </a:r>
            <a:r>
              <a:rPr lang="en-US" dirty="0" smtClean="0">
                <a:latin typeface="Candara" pitchFamily="34" charset="0"/>
              </a:rPr>
              <a:t>Cooke          H.C. Oberholser	  Fred Lincoln                 Chandler Robbins</a:t>
            </a:r>
            <a:endParaRPr lang="en-US" dirty="0">
              <a:latin typeface="Candara" pitchFamily="34" charset="0"/>
            </a:endParaRPr>
          </a:p>
        </p:txBody>
      </p:sp>
      <p:pic>
        <p:nvPicPr>
          <p:cNvPr id="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3702"/>
          <a:stretch/>
        </p:blipFill>
        <p:spPr bwMode="auto">
          <a:xfrm>
            <a:off x="2209800" y="3218688"/>
            <a:ext cx="2249311" cy="29535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Logo trans wtext"/>
          <p:cNvPicPr>
            <a:picLocks noChangeAspect="1" noChangeArrowheads="1"/>
          </p:cNvPicPr>
          <p:nvPr/>
        </p:nvPicPr>
        <p:blipFill>
          <a:blip r:embed="rId7" cstate="print"/>
          <a:srcRect/>
          <a:stretch>
            <a:fillRect/>
          </a:stretch>
        </p:blipFill>
        <p:spPr bwMode="auto">
          <a:xfrm>
            <a:off x="85221" y="74435"/>
            <a:ext cx="609599" cy="611365"/>
          </a:xfrm>
          <a:prstGeom prst="rect">
            <a:avLst/>
          </a:prstGeom>
          <a:noFill/>
          <a:ln w="9525">
            <a:noFill/>
            <a:miter lim="800000"/>
            <a:headEnd/>
            <a:tailEnd/>
          </a:ln>
        </p:spPr>
      </p:pic>
      <p:pic>
        <p:nvPicPr>
          <p:cNvPr id="11" name="Picture 10" descr="BPP title.png"/>
          <p:cNvPicPr>
            <a:picLocks noChangeAspect="1"/>
          </p:cNvPicPr>
          <p:nvPr/>
        </p:nvPicPr>
        <p:blipFill>
          <a:blip r:embed="rId8" cstate="print"/>
          <a:stretch>
            <a:fillRect/>
          </a:stretch>
        </p:blipFill>
        <p:spPr>
          <a:xfrm>
            <a:off x="771021" y="150635"/>
            <a:ext cx="1929975" cy="304733"/>
          </a:xfrm>
          <a:prstGeom prst="rect">
            <a:avLst/>
          </a:prstGeom>
        </p:spPr>
      </p:pic>
      <p:sp>
        <p:nvSpPr>
          <p:cNvPr id="2" name="TextBox 1"/>
          <p:cNvSpPr txBox="1"/>
          <p:nvPr/>
        </p:nvSpPr>
        <p:spPr>
          <a:xfrm>
            <a:off x="390020" y="171033"/>
            <a:ext cx="8220580" cy="2800767"/>
          </a:xfrm>
          <a:prstGeom prst="rect">
            <a:avLst/>
          </a:prstGeom>
          <a:noFill/>
        </p:spPr>
        <p:txBody>
          <a:bodyPr wrap="square" rtlCol="0">
            <a:spAutoFit/>
          </a:bodyPr>
          <a:lstStyle/>
          <a:p>
            <a:pPr algn="ctr"/>
            <a:r>
              <a:rPr lang="en-US" sz="2000" b="1" dirty="0" smtClean="0">
                <a:latin typeface="Candara" pitchFamily="34" charset="0"/>
              </a:rPr>
              <a:t>Program Coordinators</a:t>
            </a:r>
          </a:p>
          <a:p>
            <a:pPr algn="ctr"/>
            <a:endParaRPr lang="en-US" sz="1600" b="1" dirty="0" smtClean="0">
              <a:latin typeface="Candara" pitchFamily="34" charset="0"/>
            </a:endParaRPr>
          </a:p>
          <a:p>
            <a:pPr marL="285750" indent="-285750">
              <a:buFont typeface="Arial" pitchFamily="34" charset="0"/>
              <a:buChar char="•"/>
            </a:pPr>
            <a:r>
              <a:rPr lang="en-US" sz="1400" b="1" dirty="0" smtClean="0">
                <a:latin typeface="Candara" pitchFamily="34" charset="0"/>
              </a:rPr>
              <a:t>Wells W. Cooke </a:t>
            </a:r>
            <a:r>
              <a:rPr lang="en-US" sz="1400" dirty="0" smtClean="0">
                <a:latin typeface="Candara" pitchFamily="34" charset="0"/>
              </a:rPr>
              <a:t>started the project while a teacher at an Indian School in the Mississippi Valley</a:t>
            </a:r>
          </a:p>
          <a:p>
            <a:pPr marL="285750" indent="-285750">
              <a:buFont typeface="Arial" pitchFamily="34" charset="0"/>
              <a:buChar char="•"/>
            </a:pPr>
            <a:endParaRPr lang="en-US" sz="1400" dirty="0" smtClean="0">
              <a:latin typeface="Candara" pitchFamily="34" charset="0"/>
            </a:endParaRPr>
          </a:p>
          <a:p>
            <a:pPr marL="285750" indent="-285750">
              <a:buFont typeface="Arial" pitchFamily="34" charset="0"/>
              <a:buChar char="•"/>
            </a:pPr>
            <a:r>
              <a:rPr lang="en-US" sz="1400" dirty="0" smtClean="0">
                <a:latin typeface="Candara" pitchFamily="34" charset="0"/>
              </a:rPr>
              <a:t>After </a:t>
            </a:r>
            <a:r>
              <a:rPr lang="en-US" sz="1400" dirty="0">
                <a:latin typeface="Candara" pitchFamily="34" charset="0"/>
              </a:rPr>
              <a:t>Cooke’s death the program was supervised by the likes of Edward A. Goldman, Edward W. Nelson, </a:t>
            </a:r>
            <a:r>
              <a:rPr lang="en-US" sz="1400" b="1" dirty="0">
                <a:latin typeface="Candara" pitchFamily="34" charset="0"/>
              </a:rPr>
              <a:t>Harry C. Oberholser</a:t>
            </a:r>
            <a:r>
              <a:rPr lang="en-US" sz="1400" dirty="0">
                <a:latin typeface="Candara" pitchFamily="34" charset="0"/>
              </a:rPr>
              <a:t>, and May </a:t>
            </a:r>
            <a:r>
              <a:rPr lang="en-US" sz="1400" dirty="0" smtClean="0">
                <a:latin typeface="Candara" pitchFamily="34" charset="0"/>
              </a:rPr>
              <a:t>Thatcher </a:t>
            </a:r>
            <a:r>
              <a:rPr lang="en-US" sz="1400" dirty="0">
                <a:latin typeface="Candara" pitchFamily="34" charset="0"/>
              </a:rPr>
              <a:t>Cooke (Wells’ daughter</a:t>
            </a:r>
            <a:r>
              <a:rPr lang="en-US" sz="1400" dirty="0" smtClean="0">
                <a:latin typeface="Candara" pitchFamily="34" charset="0"/>
              </a:rPr>
              <a:t>).</a:t>
            </a:r>
          </a:p>
          <a:p>
            <a:pPr marL="285750" indent="-285750">
              <a:buFont typeface="Arial" pitchFamily="34" charset="0"/>
              <a:buChar char="•"/>
            </a:pPr>
            <a:endParaRPr lang="en-US" sz="1400" dirty="0" smtClean="0">
              <a:latin typeface="Candara" pitchFamily="34" charset="0"/>
            </a:endParaRPr>
          </a:p>
          <a:p>
            <a:pPr marL="285750" indent="-285750">
              <a:buFont typeface="Arial" pitchFamily="34" charset="0"/>
              <a:buChar char="•"/>
            </a:pPr>
            <a:r>
              <a:rPr lang="en-US" sz="1400" b="1" dirty="0" smtClean="0">
                <a:latin typeface="Candara" pitchFamily="34" charset="0"/>
              </a:rPr>
              <a:t>Fred Lincoln </a:t>
            </a:r>
            <a:r>
              <a:rPr lang="en-US" sz="1400" dirty="0" smtClean="0">
                <a:latin typeface="Candara" pitchFamily="34" charset="0"/>
              </a:rPr>
              <a:t>contributed greatly to running the project while simultaneously running the North American Bird Banding Lab.</a:t>
            </a:r>
          </a:p>
          <a:p>
            <a:endParaRPr lang="en-US" sz="1400" dirty="0" smtClean="0">
              <a:latin typeface="Candara" pitchFamily="34" charset="0"/>
            </a:endParaRPr>
          </a:p>
          <a:p>
            <a:pPr marL="285750" indent="-285750">
              <a:buFont typeface="Arial" pitchFamily="34" charset="0"/>
              <a:buChar char="•"/>
            </a:pPr>
            <a:r>
              <a:rPr lang="en-US" sz="1400" b="1" dirty="0" smtClean="0">
                <a:latin typeface="Candara" pitchFamily="34" charset="0"/>
              </a:rPr>
              <a:t>Chandler Robbins </a:t>
            </a:r>
            <a:r>
              <a:rPr lang="en-US" sz="1400" dirty="0" smtClean="0">
                <a:latin typeface="Candara" pitchFamily="34" charset="0"/>
              </a:rPr>
              <a:t>closed the program in 1970, in part, to focus on the North American Breeding Bird Survey.</a:t>
            </a:r>
            <a:endParaRPr lang="en-US" sz="1400" dirty="0">
              <a:latin typeface="Candara" pitchFamily="34" charset="0"/>
            </a:endParaRPr>
          </a:p>
        </p:txBody>
      </p:sp>
    </p:spTree>
    <p:extLst>
      <p:ext uri="{BB962C8B-B14F-4D97-AF65-F5344CB8AC3E}">
        <p14:creationId xmlns:p14="http://schemas.microsoft.com/office/powerpoint/2010/main" val="23667272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0" y="1676400"/>
            <a:ext cx="9144000" cy="5158067"/>
          </a:xfrm>
          <a:prstGeom prst="rect">
            <a:avLst/>
          </a:prstGeom>
          <a:solidFill>
            <a:srgbClr val="FCFDE9"/>
          </a:solidFill>
          <a:ln w="76200" cmpd="sng">
            <a:gradFill flip="none" rotWithShape="1">
              <a:gsLst>
                <a:gs pos="0">
                  <a:schemeClr val="bg2"/>
                </a:gs>
                <a:gs pos="100000">
                  <a:schemeClr val="bg2">
                    <a:lumMod val="50000"/>
                  </a:scheme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856" y="3463775"/>
            <a:ext cx="1463544" cy="1737360"/>
          </a:xfrm>
          <a:prstGeom prst="rect">
            <a:avLst/>
          </a:prstGeom>
          <a:noFill/>
          <a:ln>
            <a:noFill/>
          </a:ln>
          <a:effectLst>
            <a:glow rad="101600">
              <a:schemeClr val="tx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21"/>
          <a:stretch/>
        </p:blipFill>
        <p:spPr bwMode="auto">
          <a:xfrm>
            <a:off x="259930" y="1877220"/>
            <a:ext cx="1148080" cy="1464720"/>
          </a:xfrm>
          <a:prstGeom prst="rect">
            <a:avLst/>
          </a:prstGeom>
          <a:noFill/>
          <a:ln>
            <a:noFill/>
          </a:ln>
          <a:effectLst>
            <a:glow rad="101600">
              <a:schemeClr val="tx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933" t="5422" r="7353" b="-6412"/>
          <a:stretch/>
        </p:blipFill>
        <p:spPr bwMode="auto">
          <a:xfrm>
            <a:off x="3354854" y="3458957"/>
            <a:ext cx="2131546" cy="1865103"/>
          </a:xfrm>
          <a:prstGeom prst="rect">
            <a:avLst/>
          </a:prstGeom>
          <a:noFill/>
          <a:ln>
            <a:noFill/>
          </a:ln>
          <a:effectLst>
            <a:glow rad="101600">
              <a:schemeClr val="tx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395" name="Picture 7" descr="Olaus J. Mur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572" y="3459907"/>
            <a:ext cx="1322628" cy="1737360"/>
          </a:xfrm>
          <a:prstGeom prst="rect">
            <a:avLst/>
          </a:prstGeom>
          <a:noFill/>
          <a:ln>
            <a:noFill/>
          </a:ln>
          <a:effectLst>
            <a:glow rad="101600">
              <a:schemeClr val="tx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untitled.bmp"/>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0825" y="5309317"/>
            <a:ext cx="1180117" cy="1356360"/>
          </a:xfrm>
          <a:prstGeom prst="rect">
            <a:avLst/>
          </a:prstGeom>
          <a:noFill/>
          <a:ln>
            <a:noFill/>
          </a:ln>
          <a:effectLst>
            <a:glow rad="101600">
              <a:schemeClr val="tx1"/>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203" y="5316937"/>
            <a:ext cx="1676400" cy="1341120"/>
          </a:xfrm>
          <a:prstGeom prst="rect">
            <a:avLst/>
          </a:prstGeom>
          <a:noFill/>
          <a:ln w="9525">
            <a:noFill/>
            <a:miter lim="800000"/>
            <a:headEnd/>
            <a:tailEnd/>
          </a:ln>
          <a:effectLst>
            <a:glow rad="101600">
              <a:schemeClr val="tx1"/>
            </a:glo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8699" y="1877220"/>
            <a:ext cx="1012941" cy="1451882"/>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9848" y="5316937"/>
            <a:ext cx="1149762" cy="1356360"/>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8500" y="1864382"/>
            <a:ext cx="1143357" cy="1451882"/>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7977" y="1864382"/>
            <a:ext cx="1307030" cy="1451113"/>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00143" y="5334000"/>
            <a:ext cx="950717" cy="1335532"/>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84921" y="5319346"/>
            <a:ext cx="1064746" cy="1346331"/>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l="7781" r="4399"/>
          <a:stretch/>
        </p:blipFill>
        <p:spPr bwMode="auto">
          <a:xfrm>
            <a:off x="5391191" y="1888081"/>
            <a:ext cx="1362434" cy="1464719"/>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3445020"/>
            <a:ext cx="1091463" cy="1767133"/>
          </a:xfrm>
          <a:prstGeom prst="rect">
            <a:avLst/>
          </a:prstGeom>
          <a:noFill/>
          <a:ln>
            <a:noFill/>
          </a:ln>
          <a:effectLst>
            <a:glow rad="1016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81250" y="1752599"/>
            <a:ext cx="1651702" cy="5262979"/>
          </a:xfrm>
          <a:prstGeom prst="rect">
            <a:avLst/>
          </a:prstGeom>
          <a:noFill/>
        </p:spPr>
        <p:txBody>
          <a:bodyPr wrap="square" rtlCol="0">
            <a:spAutoFit/>
          </a:bodyPr>
          <a:lstStyle/>
          <a:p>
            <a:pPr algn="ctr"/>
            <a:r>
              <a:rPr lang="en-US" sz="1200" b="1" dirty="0" smtClean="0">
                <a:latin typeface="Candara" pitchFamily="34" charset="0"/>
              </a:rPr>
              <a:t>Ira N. Gabrielson</a:t>
            </a:r>
          </a:p>
          <a:p>
            <a:pPr algn="ctr"/>
            <a:endParaRPr lang="en-US" sz="1200" b="1" dirty="0">
              <a:latin typeface="Candara" pitchFamily="34" charset="0"/>
            </a:endParaRPr>
          </a:p>
          <a:p>
            <a:pPr algn="ctr"/>
            <a:r>
              <a:rPr lang="en-US" sz="1200" b="1" dirty="0">
                <a:latin typeface="Candara" pitchFamily="34" charset="0"/>
              </a:rPr>
              <a:t>John Walter </a:t>
            </a:r>
            <a:r>
              <a:rPr lang="en-US" sz="1200" b="1" dirty="0" smtClean="0">
                <a:latin typeface="Candara" pitchFamily="34" charset="0"/>
              </a:rPr>
              <a:t>Hoxie</a:t>
            </a:r>
          </a:p>
          <a:p>
            <a:pPr algn="ctr"/>
            <a:endParaRPr lang="en-US" sz="1200" b="1" dirty="0">
              <a:latin typeface="Candara" pitchFamily="34" charset="0"/>
            </a:endParaRPr>
          </a:p>
          <a:p>
            <a:pPr algn="ctr"/>
            <a:r>
              <a:rPr lang="en-US" sz="1200" b="1" dirty="0">
                <a:latin typeface="Candara" pitchFamily="34" charset="0"/>
              </a:rPr>
              <a:t>Winton Wedemeyer</a:t>
            </a:r>
          </a:p>
          <a:p>
            <a:pPr algn="ctr"/>
            <a:endParaRPr lang="en-US" sz="1200" b="1" dirty="0">
              <a:latin typeface="Candara" pitchFamily="34" charset="0"/>
            </a:endParaRPr>
          </a:p>
          <a:p>
            <a:pPr algn="ctr"/>
            <a:r>
              <a:rPr lang="en-US" sz="1200" b="1" dirty="0">
                <a:latin typeface="Candara" pitchFamily="34" charset="0"/>
              </a:rPr>
              <a:t>Edgar </a:t>
            </a:r>
            <a:r>
              <a:rPr lang="en-US" sz="1200" b="1" dirty="0" smtClean="0">
                <a:latin typeface="Candara" pitchFamily="34" charset="0"/>
              </a:rPr>
              <a:t>Mearns</a:t>
            </a:r>
          </a:p>
          <a:p>
            <a:pPr algn="ctr"/>
            <a:endParaRPr lang="en-US" sz="1200" b="1" dirty="0">
              <a:latin typeface="Candara" pitchFamily="34" charset="0"/>
            </a:endParaRPr>
          </a:p>
          <a:p>
            <a:pPr algn="ctr"/>
            <a:r>
              <a:rPr lang="en-US" sz="1200" b="1" dirty="0">
                <a:latin typeface="Candara" pitchFamily="34" charset="0"/>
              </a:rPr>
              <a:t>Alexander Skutch</a:t>
            </a:r>
          </a:p>
          <a:p>
            <a:pPr algn="ctr"/>
            <a:endParaRPr lang="en-US" sz="1200" b="1" dirty="0" smtClean="0">
              <a:latin typeface="Candara" pitchFamily="34" charset="0"/>
            </a:endParaRPr>
          </a:p>
          <a:p>
            <a:pPr algn="ctr"/>
            <a:r>
              <a:rPr lang="en-US" sz="1200" b="1" dirty="0">
                <a:latin typeface="Candara" pitchFamily="34" charset="0"/>
              </a:rPr>
              <a:t>Olaus J. Murie</a:t>
            </a:r>
          </a:p>
          <a:p>
            <a:pPr algn="ctr"/>
            <a:endParaRPr lang="en-US" sz="1200" b="1" dirty="0">
              <a:latin typeface="Candara" pitchFamily="34" charset="0"/>
            </a:endParaRPr>
          </a:p>
          <a:p>
            <a:pPr algn="ctr"/>
            <a:r>
              <a:rPr lang="en-US" sz="1200" b="1" dirty="0">
                <a:latin typeface="Candara" pitchFamily="34" charset="0"/>
              </a:rPr>
              <a:t>C. Hart </a:t>
            </a:r>
            <a:r>
              <a:rPr lang="en-US" sz="1200" b="1" dirty="0" smtClean="0">
                <a:latin typeface="Candara" pitchFamily="34" charset="0"/>
              </a:rPr>
              <a:t>Merriam</a:t>
            </a:r>
          </a:p>
          <a:p>
            <a:pPr algn="ctr"/>
            <a:endParaRPr lang="en-US" sz="1200" b="1" dirty="0">
              <a:latin typeface="Candara" pitchFamily="34" charset="0"/>
            </a:endParaRPr>
          </a:p>
          <a:p>
            <a:pPr algn="ctr"/>
            <a:r>
              <a:rPr lang="en-US" sz="1200" b="1" dirty="0">
                <a:latin typeface="Candara" pitchFamily="34" charset="0"/>
              </a:rPr>
              <a:t>Vernon Bailey</a:t>
            </a:r>
          </a:p>
          <a:p>
            <a:pPr algn="ctr"/>
            <a:endParaRPr lang="en-US" sz="1200" b="1" dirty="0" smtClean="0">
              <a:latin typeface="Candara" pitchFamily="34" charset="0"/>
            </a:endParaRPr>
          </a:p>
          <a:p>
            <a:pPr algn="ctr"/>
            <a:r>
              <a:rPr lang="en-US" sz="1200" b="1" dirty="0" smtClean="0">
                <a:latin typeface="Candara" pitchFamily="34" charset="0"/>
              </a:rPr>
              <a:t>P. A. Taverner</a:t>
            </a:r>
          </a:p>
          <a:p>
            <a:pPr algn="ctr"/>
            <a:endParaRPr lang="en-US" sz="1200" b="1" dirty="0">
              <a:latin typeface="Candara" pitchFamily="34" charset="0"/>
            </a:endParaRPr>
          </a:p>
          <a:p>
            <a:pPr algn="ctr"/>
            <a:r>
              <a:rPr lang="en-US" sz="1200" b="1" dirty="0">
                <a:latin typeface="Candara" pitchFamily="34" charset="0"/>
              </a:rPr>
              <a:t>James Bond</a:t>
            </a:r>
          </a:p>
          <a:p>
            <a:pPr algn="ctr"/>
            <a:endParaRPr lang="en-US" sz="1200" b="1" dirty="0" smtClean="0">
              <a:latin typeface="Candara" pitchFamily="34" charset="0"/>
            </a:endParaRPr>
          </a:p>
          <a:p>
            <a:pPr algn="ctr"/>
            <a:r>
              <a:rPr lang="en-US" sz="1200" b="1" dirty="0" smtClean="0">
                <a:latin typeface="Candara" pitchFamily="34" charset="0"/>
              </a:rPr>
              <a:t>Aldo Leopold</a:t>
            </a:r>
          </a:p>
          <a:p>
            <a:pPr algn="ctr"/>
            <a:endParaRPr lang="en-US" sz="1200" b="1" dirty="0" smtClean="0">
              <a:latin typeface="Candara" pitchFamily="34" charset="0"/>
            </a:endParaRPr>
          </a:p>
          <a:p>
            <a:pPr algn="ctr"/>
            <a:r>
              <a:rPr lang="en-US" sz="1200" b="1" dirty="0">
                <a:latin typeface="Candara" pitchFamily="34" charset="0"/>
              </a:rPr>
              <a:t>Lawrence Walkinshaw</a:t>
            </a:r>
          </a:p>
          <a:p>
            <a:pPr algn="ctr"/>
            <a:endParaRPr lang="en-US" sz="1200" b="1" dirty="0" smtClean="0">
              <a:latin typeface="Candara" pitchFamily="34" charset="0"/>
            </a:endParaRPr>
          </a:p>
          <a:p>
            <a:pPr algn="ctr"/>
            <a:r>
              <a:rPr lang="en-US" sz="1200" b="1" dirty="0">
                <a:latin typeface="Candara" pitchFamily="34" charset="0"/>
              </a:rPr>
              <a:t>H.C. Oberholser</a:t>
            </a:r>
          </a:p>
          <a:p>
            <a:pPr algn="ctr"/>
            <a:endParaRPr lang="en-US" sz="1200" b="1" dirty="0" smtClean="0">
              <a:latin typeface="Candara" pitchFamily="34" charset="0"/>
            </a:endParaRPr>
          </a:p>
          <a:p>
            <a:pPr algn="ctr"/>
            <a:r>
              <a:rPr lang="en-US" sz="1200" b="1" dirty="0" smtClean="0">
                <a:latin typeface="Candara" pitchFamily="34" charset="0"/>
              </a:rPr>
              <a:t>A.H. Howell</a:t>
            </a:r>
            <a:endParaRPr lang="en-US" sz="1200" b="1" dirty="0">
              <a:latin typeface="Candara" pitchFamily="34" charset="0"/>
            </a:endParaRPr>
          </a:p>
        </p:txBody>
      </p:sp>
      <p:sp>
        <p:nvSpPr>
          <p:cNvPr id="5" name="TextBox 4"/>
          <p:cNvSpPr txBox="1"/>
          <p:nvPr/>
        </p:nvSpPr>
        <p:spPr>
          <a:xfrm>
            <a:off x="277572" y="584537"/>
            <a:ext cx="8561628" cy="1046440"/>
          </a:xfrm>
          <a:prstGeom prst="rect">
            <a:avLst/>
          </a:prstGeom>
          <a:noFill/>
        </p:spPr>
        <p:txBody>
          <a:bodyPr wrap="square" rtlCol="0">
            <a:spAutoFit/>
          </a:bodyPr>
          <a:lstStyle/>
          <a:p>
            <a:pPr algn="ctr"/>
            <a:r>
              <a:rPr lang="en-US" sz="2000" b="1" dirty="0" smtClean="0">
                <a:latin typeface="Candara" pitchFamily="34" charset="0"/>
              </a:rPr>
              <a:t>Bird Phenology Program Observers</a:t>
            </a:r>
          </a:p>
          <a:p>
            <a:pPr algn="ctr"/>
            <a:r>
              <a:rPr lang="en-US" sz="1400" dirty="0" smtClean="0">
                <a:latin typeface="Candara" pitchFamily="34" charset="0"/>
              </a:rPr>
              <a:t>Over the 90 year span in which records were actively collected, the collectors and original observers who recorded the bird migration cards comprised of notable naturalists, researchers and high ranking biologists within Fish and Wildlife Service and the Bureau of Biological Survey.</a:t>
            </a:r>
            <a:endParaRPr lang="en-US" sz="1400" dirty="0">
              <a:latin typeface="Candara" pitchFamily="34" charset="0"/>
            </a:endParaRPr>
          </a:p>
        </p:txBody>
      </p:sp>
      <p:pic>
        <p:nvPicPr>
          <p:cNvPr id="41" name="Picture 9" descr="Logo trans wtext"/>
          <p:cNvPicPr>
            <a:picLocks noChangeAspect="1" noChangeArrowheads="1"/>
          </p:cNvPicPr>
          <p:nvPr/>
        </p:nvPicPr>
        <p:blipFill>
          <a:blip r:embed="rId17" cstate="print"/>
          <a:srcRect/>
          <a:stretch>
            <a:fillRect/>
          </a:stretch>
        </p:blipFill>
        <p:spPr bwMode="auto">
          <a:xfrm>
            <a:off x="85221" y="74435"/>
            <a:ext cx="609599" cy="611365"/>
          </a:xfrm>
          <a:prstGeom prst="rect">
            <a:avLst/>
          </a:prstGeom>
          <a:noFill/>
          <a:ln w="9525">
            <a:noFill/>
            <a:miter lim="800000"/>
            <a:headEnd/>
            <a:tailEnd/>
          </a:ln>
        </p:spPr>
      </p:pic>
      <p:pic>
        <p:nvPicPr>
          <p:cNvPr id="42" name="Picture 41" descr="BPP title.png"/>
          <p:cNvPicPr>
            <a:picLocks noChangeAspect="1"/>
          </p:cNvPicPr>
          <p:nvPr/>
        </p:nvPicPr>
        <p:blipFill>
          <a:blip r:embed="rId18" cstate="print"/>
          <a:stretch>
            <a:fillRect/>
          </a:stretch>
        </p:blipFill>
        <p:spPr>
          <a:xfrm>
            <a:off x="771021" y="150635"/>
            <a:ext cx="1929975" cy="304733"/>
          </a:xfrm>
          <a:prstGeom prst="rect">
            <a:avLst/>
          </a:prstGeom>
        </p:spPr>
      </p:pic>
      <p:cxnSp>
        <p:nvCxnSpPr>
          <p:cNvPr id="9" name="Straight Connector 8"/>
          <p:cNvCxnSpPr/>
          <p:nvPr/>
        </p:nvCxnSpPr>
        <p:spPr>
          <a:xfrm>
            <a:off x="6934200" y="3505200"/>
            <a:ext cx="19812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16501" y="5029200"/>
            <a:ext cx="19812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52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 y="1441580"/>
            <a:ext cx="9144000" cy="541642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descr="Logo trans wtext"/>
          <p:cNvPicPr>
            <a:picLocks noChangeAspect="1" noChangeArrowheads="1"/>
          </p:cNvPicPr>
          <p:nvPr/>
        </p:nvPicPr>
        <p:blipFill>
          <a:blip r:embed="rId3" cstate="print"/>
          <a:srcRect/>
          <a:stretch>
            <a:fillRect/>
          </a:stretch>
        </p:blipFill>
        <p:spPr bwMode="auto">
          <a:xfrm>
            <a:off x="85221" y="74435"/>
            <a:ext cx="609599" cy="611365"/>
          </a:xfrm>
          <a:prstGeom prst="rect">
            <a:avLst/>
          </a:prstGeom>
          <a:noFill/>
          <a:ln w="9525">
            <a:noFill/>
            <a:miter lim="800000"/>
            <a:headEnd/>
            <a:tailEnd/>
          </a:ln>
        </p:spPr>
      </p:pic>
      <p:pic>
        <p:nvPicPr>
          <p:cNvPr id="5" name="Picture 4" descr="BPP title.png"/>
          <p:cNvPicPr>
            <a:picLocks noChangeAspect="1"/>
          </p:cNvPicPr>
          <p:nvPr/>
        </p:nvPicPr>
        <p:blipFill>
          <a:blip r:embed="rId4" cstate="print"/>
          <a:stretch>
            <a:fillRect/>
          </a:stretch>
        </p:blipFill>
        <p:spPr>
          <a:xfrm>
            <a:off x="771021" y="150635"/>
            <a:ext cx="1929975" cy="304733"/>
          </a:xfrm>
          <a:prstGeom prst="rect">
            <a:avLst/>
          </a:prstGeom>
        </p:spPr>
      </p:pic>
      <p:sp>
        <p:nvSpPr>
          <p:cNvPr id="6" name="TextBox 5"/>
          <p:cNvSpPr txBox="1"/>
          <p:nvPr/>
        </p:nvSpPr>
        <p:spPr>
          <a:xfrm>
            <a:off x="0" y="685800"/>
            <a:ext cx="9144000" cy="984885"/>
          </a:xfrm>
          <a:prstGeom prst="rect">
            <a:avLst/>
          </a:prstGeom>
          <a:noFill/>
        </p:spPr>
        <p:txBody>
          <a:bodyPr wrap="square" rtlCol="0">
            <a:spAutoFit/>
          </a:bodyPr>
          <a:lstStyle/>
          <a:p>
            <a:pPr algn="ctr"/>
            <a:r>
              <a:rPr lang="en-US" sz="2000" b="1" dirty="0" smtClean="0">
                <a:latin typeface="Candara" pitchFamily="34" charset="0"/>
              </a:rPr>
              <a:t>The 52 filing cabinets were put into attics, basements, and </a:t>
            </a:r>
          </a:p>
          <a:p>
            <a:pPr algn="ctr"/>
            <a:r>
              <a:rPr lang="en-US" sz="2000" b="1" dirty="0" smtClean="0">
                <a:latin typeface="Candara" pitchFamily="34" charset="0"/>
              </a:rPr>
              <a:t>off-site storage facilities for 40 years</a:t>
            </a:r>
          </a:p>
          <a:p>
            <a:pPr algn="ct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9200" y="2209800"/>
            <a:ext cx="6583680" cy="3657600"/>
          </a:xfrm>
          <a:prstGeom prst="rect">
            <a:avLst/>
          </a:prstGeom>
          <a:ln w="41275">
            <a:solidFill>
              <a:schemeClr val="tx1"/>
            </a:solidFill>
          </a:ln>
        </p:spPr>
      </p:pic>
    </p:spTree>
    <p:extLst>
      <p:ext uri="{BB962C8B-B14F-4D97-AF65-F5344CB8AC3E}">
        <p14:creationId xmlns:p14="http://schemas.microsoft.com/office/powerpoint/2010/main" val="34890986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 y="1981200"/>
            <a:ext cx="9144000" cy="48768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0164" y="2209800"/>
            <a:ext cx="8229600" cy="1981200"/>
          </a:xfrm>
        </p:spPr>
        <p:txBody>
          <a:bodyPr/>
          <a:lstStyle/>
          <a:p>
            <a:pPr lvl="0"/>
            <a:r>
              <a:rPr lang="en-US" sz="1800" dirty="0" smtClean="0">
                <a:latin typeface="Candara" pitchFamily="34" charset="0"/>
              </a:rPr>
              <a:t>The program came to a close in 1970</a:t>
            </a:r>
          </a:p>
          <a:p>
            <a:pPr lvl="0"/>
            <a:r>
              <a:rPr lang="en-US" sz="1800" dirty="0" smtClean="0">
                <a:latin typeface="Candara" pitchFamily="34" charset="0"/>
              </a:rPr>
              <a:t>Over the 90 year span 6 million records were collected</a:t>
            </a:r>
          </a:p>
          <a:p>
            <a:pPr lvl="1"/>
            <a:r>
              <a:rPr lang="en-US" sz="1400" dirty="0" smtClean="0">
                <a:latin typeface="Candara" pitchFamily="34" charset="0"/>
              </a:rPr>
              <a:t>Database of the time- </a:t>
            </a:r>
            <a:r>
              <a:rPr lang="en-US" sz="1400" dirty="0">
                <a:latin typeface="Candara" pitchFamily="34" charset="0"/>
              </a:rPr>
              <a:t>a</a:t>
            </a:r>
            <a:r>
              <a:rPr lang="en-US" sz="1400" dirty="0" smtClean="0">
                <a:latin typeface="Candara" pitchFamily="34" charset="0"/>
              </a:rPr>
              <a:t>ll of what was known about bird migration</a:t>
            </a:r>
          </a:p>
          <a:p>
            <a:pPr lvl="1"/>
            <a:r>
              <a:rPr lang="en-US" sz="1400" dirty="0" smtClean="0">
                <a:latin typeface="Candara" pitchFamily="34" charset="0"/>
              </a:rPr>
              <a:t>Contained original records, publications, breeding and nest records, field reports….etc.</a:t>
            </a:r>
          </a:p>
          <a:p>
            <a:pPr lvl="1"/>
            <a:r>
              <a:rPr lang="en-US" sz="1400" dirty="0" smtClean="0">
                <a:latin typeface="Candara" pitchFamily="34" charset="0"/>
              </a:rPr>
              <a:t>Contained records of extinct species, exotic species, and rare records.</a:t>
            </a:r>
          </a:p>
          <a:p>
            <a:pPr lvl="1"/>
            <a:r>
              <a:rPr lang="en-US" sz="1400" dirty="0" smtClean="0">
                <a:latin typeface="Candara" pitchFamily="34" charset="0"/>
              </a:rPr>
              <a:t>Used to create the AOU Checklist of North American Birds and first field guides</a:t>
            </a:r>
          </a:p>
          <a:p>
            <a:pPr lvl="1"/>
            <a:endParaRPr lang="en-US" sz="1400" dirty="0"/>
          </a:p>
          <a:p>
            <a:pPr lvl="1"/>
            <a:endParaRPr lang="en-US" sz="1400" dirty="0" smtClean="0"/>
          </a:p>
          <a:p>
            <a:pPr lvl="1"/>
            <a:endParaRPr lang="en-US" sz="1400" dirty="0" smtClean="0"/>
          </a:p>
          <a:p>
            <a:pPr lvl="1"/>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19063"/>
            <a:ext cx="2514600" cy="1593154"/>
          </a:xfrm>
          <a:prstGeom prst="rect">
            <a:avLst/>
          </a:prstGeom>
        </p:spPr>
      </p:pic>
      <p:pic>
        <p:nvPicPr>
          <p:cNvPr id="8" name="Picture 7" descr="BPP title.png"/>
          <p:cNvPicPr>
            <a:picLocks noChangeAspect="1"/>
          </p:cNvPicPr>
          <p:nvPr/>
        </p:nvPicPr>
        <p:blipFill>
          <a:blip r:embed="rId4" cstate="print"/>
          <a:stretch>
            <a:fillRect/>
          </a:stretch>
        </p:blipFill>
        <p:spPr>
          <a:xfrm>
            <a:off x="771021" y="150635"/>
            <a:ext cx="1929975" cy="304733"/>
          </a:xfrm>
          <a:prstGeom prst="rect">
            <a:avLst/>
          </a:prstGeom>
        </p:spPr>
      </p:pic>
      <p:pic>
        <p:nvPicPr>
          <p:cNvPr id="9" name="Picture 8" descr="Logo trans wtext"/>
          <p:cNvPicPr>
            <a:picLocks noChangeAspect="1" noChangeArrowheads="1"/>
          </p:cNvPicPr>
          <p:nvPr/>
        </p:nvPicPr>
        <p:blipFill>
          <a:blip r:embed="rId5" cstate="print"/>
          <a:srcRect/>
          <a:stretch>
            <a:fillRect/>
          </a:stretch>
        </p:blipFill>
        <p:spPr bwMode="auto">
          <a:xfrm>
            <a:off x="85221" y="74435"/>
            <a:ext cx="609599" cy="611365"/>
          </a:xfrm>
          <a:prstGeom prst="rect">
            <a:avLst/>
          </a:prstGeom>
          <a:noFill/>
          <a:ln w="9525">
            <a:noFill/>
            <a:miter lim="800000"/>
            <a:headEnd/>
            <a:tailEnd/>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2057400"/>
            <a:ext cx="976433" cy="1575312"/>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40000">
            <a:off x="231977" y="4522883"/>
            <a:ext cx="3019258" cy="123853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0000">
            <a:off x="3007846" y="4736263"/>
            <a:ext cx="3027604" cy="1195474"/>
          </a:xfrm>
          <a:prstGeom prst="rect">
            <a:avLst/>
          </a:prstGeom>
        </p:spPr>
      </p:pic>
      <p:sp>
        <p:nvSpPr>
          <p:cNvPr id="11" name="TextBox 10"/>
          <p:cNvSpPr txBox="1"/>
          <p:nvPr/>
        </p:nvSpPr>
        <p:spPr>
          <a:xfrm rot="-1440000">
            <a:off x="636194" y="5794927"/>
            <a:ext cx="2514600" cy="246221"/>
          </a:xfrm>
          <a:prstGeom prst="rect">
            <a:avLst/>
          </a:prstGeom>
          <a:noFill/>
        </p:spPr>
        <p:txBody>
          <a:bodyPr wrap="square" rtlCol="0">
            <a:spAutoFit/>
          </a:bodyPr>
          <a:lstStyle/>
          <a:p>
            <a:r>
              <a:rPr lang="en-US" sz="1000" dirty="0" smtClean="0"/>
              <a:t>House Sparrows introduced to U.S. in 1851</a:t>
            </a:r>
            <a:endParaRPr lang="en-US" sz="1000" dirty="0"/>
          </a:p>
        </p:txBody>
      </p:sp>
      <p:sp>
        <p:nvSpPr>
          <p:cNvPr id="12" name="TextBox 11"/>
          <p:cNvSpPr txBox="1"/>
          <p:nvPr/>
        </p:nvSpPr>
        <p:spPr>
          <a:xfrm rot="-1440000">
            <a:off x="3280137" y="5843347"/>
            <a:ext cx="3089855" cy="246221"/>
          </a:xfrm>
          <a:prstGeom prst="rect">
            <a:avLst/>
          </a:prstGeom>
          <a:noFill/>
        </p:spPr>
        <p:txBody>
          <a:bodyPr wrap="square" rtlCol="0">
            <a:spAutoFit/>
          </a:bodyPr>
          <a:lstStyle/>
          <a:p>
            <a:r>
              <a:rPr lang="en-US" sz="1000" dirty="0" smtClean="0"/>
              <a:t>Ivory billed Woodpecker critically endangered or extinct</a:t>
            </a:r>
            <a:endParaRPr lang="en-US" sz="1000" dirty="0"/>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40000">
            <a:off x="5925055" y="4966668"/>
            <a:ext cx="3014999" cy="1269013"/>
          </a:xfrm>
          <a:prstGeom prst="rect">
            <a:avLst/>
          </a:prstGeom>
        </p:spPr>
      </p:pic>
      <p:sp>
        <p:nvSpPr>
          <p:cNvPr id="14" name="TextBox 13"/>
          <p:cNvSpPr txBox="1"/>
          <p:nvPr/>
        </p:nvSpPr>
        <p:spPr>
          <a:xfrm rot="-1440000">
            <a:off x="6469708" y="6003635"/>
            <a:ext cx="3089855" cy="246221"/>
          </a:xfrm>
          <a:prstGeom prst="rect">
            <a:avLst/>
          </a:prstGeom>
          <a:noFill/>
        </p:spPr>
        <p:txBody>
          <a:bodyPr wrap="square" rtlCol="0">
            <a:spAutoFit/>
          </a:bodyPr>
          <a:lstStyle/>
          <a:p>
            <a:r>
              <a:rPr lang="en-US" sz="1000" dirty="0" smtClean="0"/>
              <a:t>Bewick’s Wren now extirpated breeder from MD</a:t>
            </a:r>
            <a:endParaRPr lang="en-US" sz="1000" dirty="0"/>
          </a:p>
        </p:txBody>
      </p:sp>
    </p:spTree>
    <p:extLst>
      <p:ext uri="{BB962C8B-B14F-4D97-AF65-F5344CB8AC3E}">
        <p14:creationId xmlns:p14="http://schemas.microsoft.com/office/powerpoint/2010/main" val="18884635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69929" cy="6858000"/>
          </a:xfrm>
          <a:prstGeom prst="rect">
            <a:avLst/>
          </a:prstGeom>
          <a:gradFill flip="none" rotWithShape="1">
            <a:gsLst>
              <a:gs pos="0">
                <a:srgbClr val="FCFDE9"/>
              </a:gs>
              <a:gs pos="100000">
                <a:schemeClr val="bg2">
                  <a:lumMod val="90000"/>
                </a:schemeClr>
              </a:gs>
            </a:gsLst>
            <a:path path="rect">
              <a:fillToRect l="100000" t="100000"/>
            </a:path>
            <a:tileRect r="-100000" b="-100000"/>
          </a:gra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8382000" cy="5320632"/>
          </a:xfrm>
          <a:prstGeom prst="rect">
            <a:avLst/>
          </a:prstGeom>
          <a:ln w="66675">
            <a:noFill/>
          </a:ln>
        </p:spPr>
      </p:pic>
      <p:sp>
        <p:nvSpPr>
          <p:cNvPr id="3" name="TextBox 2"/>
          <p:cNvSpPr txBox="1"/>
          <p:nvPr/>
        </p:nvSpPr>
        <p:spPr>
          <a:xfrm>
            <a:off x="2459" y="533400"/>
            <a:ext cx="9144000" cy="707886"/>
          </a:xfrm>
          <a:prstGeom prst="rect">
            <a:avLst/>
          </a:prstGeom>
          <a:noFill/>
        </p:spPr>
        <p:txBody>
          <a:bodyPr wrap="square" rtlCol="0">
            <a:spAutoFit/>
          </a:bodyPr>
          <a:lstStyle/>
          <a:p>
            <a:pPr algn="ctr"/>
            <a:r>
              <a:rPr lang="en-US" sz="2000" b="1" dirty="0" smtClean="0">
                <a:latin typeface="Candara" pitchFamily="34" charset="0"/>
              </a:rPr>
              <a:t>In 2009, Sam Droege and John Sauer received funding to </a:t>
            </a:r>
          </a:p>
          <a:p>
            <a:pPr algn="ctr"/>
            <a:r>
              <a:rPr lang="en-US" sz="2000" b="1" dirty="0" smtClean="0">
                <a:latin typeface="Candara" pitchFamily="34" charset="0"/>
              </a:rPr>
              <a:t>hire a coordinator and a few scanners to revive the program</a:t>
            </a:r>
            <a:endParaRPr lang="en-US" sz="2000" b="1" dirty="0">
              <a:latin typeface="Candara" pitchFamily="34" charset="0"/>
            </a:endParaRPr>
          </a:p>
        </p:txBody>
      </p:sp>
      <p:pic>
        <p:nvPicPr>
          <p:cNvPr id="4" name="Picture 9" descr="Logo trans wtext"/>
          <p:cNvPicPr>
            <a:picLocks noChangeAspect="1" noChangeArrowheads="1"/>
          </p:cNvPicPr>
          <p:nvPr/>
        </p:nvPicPr>
        <p:blipFill>
          <a:blip r:embed="rId4" cstate="print"/>
          <a:srcRect/>
          <a:stretch>
            <a:fillRect/>
          </a:stretch>
        </p:blipFill>
        <p:spPr bwMode="auto">
          <a:xfrm>
            <a:off x="85221" y="74435"/>
            <a:ext cx="609599" cy="611365"/>
          </a:xfrm>
          <a:prstGeom prst="rect">
            <a:avLst/>
          </a:prstGeom>
          <a:noFill/>
          <a:ln w="9525">
            <a:noFill/>
            <a:miter lim="800000"/>
            <a:headEnd/>
            <a:tailEnd/>
          </a:ln>
        </p:spPr>
      </p:pic>
      <p:pic>
        <p:nvPicPr>
          <p:cNvPr id="5" name="Picture 4" descr="BPP title.png"/>
          <p:cNvPicPr>
            <a:picLocks noChangeAspect="1"/>
          </p:cNvPicPr>
          <p:nvPr/>
        </p:nvPicPr>
        <p:blipFill>
          <a:blip r:embed="rId5" cstate="print"/>
          <a:stretch>
            <a:fillRect/>
          </a:stretch>
        </p:blipFill>
        <p:spPr>
          <a:xfrm>
            <a:off x="771021" y="76200"/>
            <a:ext cx="1929975" cy="304733"/>
          </a:xfrm>
          <a:prstGeom prst="rect">
            <a:avLst/>
          </a:prstGeom>
        </p:spPr>
      </p:pic>
    </p:spTree>
    <p:extLst>
      <p:ext uri="{BB962C8B-B14F-4D97-AF65-F5344CB8AC3E}">
        <p14:creationId xmlns:p14="http://schemas.microsoft.com/office/powerpoint/2010/main" val="19439087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gradFill flip="none" rotWithShape="1">
            <a:gsLst>
              <a:gs pos="0">
                <a:schemeClr val="bg2"/>
              </a:gs>
              <a:gs pos="100000">
                <a:schemeClr val="bg2">
                  <a:lumMod val="50000"/>
                </a:schemeClr>
              </a:gs>
            </a:gsLst>
            <a:path path="circle">
              <a:fillToRect l="100000" t="100000"/>
            </a:path>
            <a:tileRect r="-100000" b="-100000"/>
          </a:gradFill>
          <a:ln w="762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0" y="5410200"/>
            <a:ext cx="9144000" cy="1447800"/>
          </a:xfrm>
          <a:prstGeom prst="rect">
            <a:avLst/>
          </a:prstGeom>
          <a:solidFill>
            <a:schemeClr val="accent3">
              <a:lumMod val="20000"/>
              <a:lumOff val="80000"/>
            </a:schemeClr>
          </a:solidFill>
          <a:ln w="762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3302674"/>
            <a:ext cx="7924800" cy="369332"/>
          </a:xfrm>
          <a:prstGeom prst="rect">
            <a:avLst/>
          </a:prstGeom>
          <a:noFill/>
        </p:spPr>
        <p:txBody>
          <a:bodyPr wrap="square" rtlCol="0">
            <a:spAutoFit/>
          </a:bodyPr>
          <a:lstStyle/>
          <a:p>
            <a:r>
              <a:rPr lang="en-US" dirty="0" smtClean="0">
                <a:latin typeface="Candara" pitchFamily="34" charset="0"/>
              </a:rPr>
              <a:t>.</a:t>
            </a:r>
          </a:p>
        </p:txBody>
      </p:sp>
      <p:pic>
        <p:nvPicPr>
          <p:cNvPr id="13" name="Picture 12" descr="P6030021.JPG"/>
          <p:cNvPicPr>
            <a:picLocks noChangeAspect="1"/>
          </p:cNvPicPr>
          <p:nvPr/>
        </p:nvPicPr>
        <p:blipFill>
          <a:blip r:embed="rId3" cstate="print"/>
          <a:stretch>
            <a:fillRect/>
          </a:stretch>
        </p:blipFill>
        <p:spPr>
          <a:xfrm>
            <a:off x="2082800" y="5638800"/>
            <a:ext cx="1422400" cy="1066800"/>
          </a:xfrm>
          <a:prstGeom prst="rect">
            <a:avLst/>
          </a:prstGeom>
        </p:spPr>
      </p:pic>
      <p:pic>
        <p:nvPicPr>
          <p:cNvPr id="15" name="Picture 14" descr="P6030024.JPG"/>
          <p:cNvPicPr>
            <a:picLocks noChangeAspect="1"/>
          </p:cNvPicPr>
          <p:nvPr/>
        </p:nvPicPr>
        <p:blipFill>
          <a:blip r:embed="rId4" cstate="print"/>
          <a:stretch>
            <a:fillRect/>
          </a:stretch>
        </p:blipFill>
        <p:spPr>
          <a:xfrm>
            <a:off x="5715000" y="5638800"/>
            <a:ext cx="1422400" cy="1066800"/>
          </a:xfrm>
          <a:prstGeom prst="rect">
            <a:avLst/>
          </a:prstGeom>
        </p:spPr>
      </p:pic>
      <p:pic>
        <p:nvPicPr>
          <p:cNvPr id="18" name="Picture 9" descr="Logo trans wtext"/>
          <p:cNvPicPr>
            <a:picLocks noChangeAspect="1" noChangeArrowheads="1"/>
          </p:cNvPicPr>
          <p:nvPr/>
        </p:nvPicPr>
        <p:blipFill>
          <a:blip r:embed="rId5" cstate="print"/>
          <a:srcRect/>
          <a:stretch>
            <a:fillRect/>
          </a:stretch>
        </p:blipFill>
        <p:spPr bwMode="auto">
          <a:xfrm>
            <a:off x="85221" y="74435"/>
            <a:ext cx="609599" cy="611365"/>
          </a:xfrm>
          <a:prstGeom prst="rect">
            <a:avLst/>
          </a:prstGeom>
          <a:noFill/>
          <a:ln w="9525">
            <a:noFill/>
            <a:miter lim="800000"/>
            <a:headEnd/>
            <a:tailEnd/>
          </a:ln>
        </p:spPr>
      </p:pic>
      <p:pic>
        <p:nvPicPr>
          <p:cNvPr id="19" name="Picture 18" descr="BPP title.png"/>
          <p:cNvPicPr>
            <a:picLocks noChangeAspect="1"/>
          </p:cNvPicPr>
          <p:nvPr/>
        </p:nvPicPr>
        <p:blipFill>
          <a:blip r:embed="rId6" cstate="print"/>
          <a:stretch>
            <a:fillRect/>
          </a:stretch>
        </p:blipFill>
        <p:spPr>
          <a:xfrm>
            <a:off x="771021" y="150635"/>
            <a:ext cx="1929975" cy="304733"/>
          </a:xfrm>
          <a:prstGeom prst="rect">
            <a:avLst/>
          </a:prstGeom>
        </p:spPr>
      </p:pic>
      <p:pic>
        <p:nvPicPr>
          <p:cNvPr id="23" name="Picture 22" descr="picture-32.jpg"/>
          <p:cNvPicPr>
            <a:picLocks noChangeAspect="1"/>
          </p:cNvPicPr>
          <p:nvPr/>
        </p:nvPicPr>
        <p:blipFill>
          <a:blip r:embed="rId7" cstate="print"/>
          <a:stretch>
            <a:fillRect/>
          </a:stretch>
        </p:blipFill>
        <p:spPr>
          <a:xfrm>
            <a:off x="3848100" y="5638800"/>
            <a:ext cx="1562100" cy="1041400"/>
          </a:xfrm>
          <a:prstGeom prst="rect">
            <a:avLst/>
          </a:prstGeom>
        </p:spPr>
      </p:pic>
      <p:pic>
        <p:nvPicPr>
          <p:cNvPr id="26" name="Picture 25" descr="LDR01.JPG"/>
          <p:cNvPicPr>
            <a:picLocks noChangeAspect="1"/>
          </p:cNvPicPr>
          <p:nvPr/>
        </p:nvPicPr>
        <p:blipFill>
          <a:blip r:embed="rId8" cstate="print"/>
          <a:stretch>
            <a:fillRect/>
          </a:stretch>
        </p:blipFill>
        <p:spPr>
          <a:xfrm>
            <a:off x="7391400" y="5638800"/>
            <a:ext cx="1371600" cy="1028700"/>
          </a:xfrm>
          <a:prstGeom prst="rect">
            <a:avLst/>
          </a:prstGeom>
        </p:spPr>
      </p:pic>
      <p:pic>
        <p:nvPicPr>
          <p:cNvPr id="27" name="Picture 26" descr="mike.JPG"/>
          <p:cNvPicPr>
            <a:picLocks noChangeAspect="1"/>
          </p:cNvPicPr>
          <p:nvPr/>
        </p:nvPicPr>
        <p:blipFill>
          <a:blip r:embed="rId9" cstate="print"/>
          <a:stretch>
            <a:fillRect/>
          </a:stretch>
        </p:blipFill>
        <p:spPr>
          <a:xfrm>
            <a:off x="406400" y="5638800"/>
            <a:ext cx="1422400" cy="1066800"/>
          </a:xfrm>
          <a:prstGeom prst="rect">
            <a:avLst/>
          </a:prstGeom>
        </p:spPr>
      </p:pic>
      <p:sp>
        <p:nvSpPr>
          <p:cNvPr id="14" name="Text Box 16"/>
          <p:cNvSpPr txBox="1">
            <a:spLocks noChangeArrowheads="1"/>
          </p:cNvSpPr>
          <p:nvPr/>
        </p:nvSpPr>
        <p:spPr bwMode="auto">
          <a:xfrm>
            <a:off x="315912" y="1302127"/>
            <a:ext cx="85994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120000"/>
              </a:lnSpc>
              <a:spcBef>
                <a:spcPct val="0"/>
              </a:spcBef>
              <a:spcAft>
                <a:spcPct val="0"/>
              </a:spcAft>
              <a:defRPr>
                <a:solidFill>
                  <a:schemeClr val="tx1"/>
                </a:solidFill>
                <a:latin typeface="Arial" charset="0"/>
              </a:defRPr>
            </a:lvl6pPr>
            <a:lvl7pPr marL="2971800" indent="-228600" algn="ctr" eaLnBrk="0" fontAlgn="base" hangingPunct="0">
              <a:lnSpc>
                <a:spcPct val="120000"/>
              </a:lnSpc>
              <a:spcBef>
                <a:spcPct val="0"/>
              </a:spcBef>
              <a:spcAft>
                <a:spcPct val="0"/>
              </a:spcAft>
              <a:defRPr>
                <a:solidFill>
                  <a:schemeClr val="tx1"/>
                </a:solidFill>
                <a:latin typeface="Arial" charset="0"/>
              </a:defRPr>
            </a:lvl7pPr>
            <a:lvl8pPr marL="3429000" indent="-228600" algn="ctr" eaLnBrk="0" fontAlgn="base" hangingPunct="0">
              <a:lnSpc>
                <a:spcPct val="120000"/>
              </a:lnSpc>
              <a:spcBef>
                <a:spcPct val="0"/>
              </a:spcBef>
              <a:spcAft>
                <a:spcPct val="0"/>
              </a:spcAft>
              <a:defRPr>
                <a:solidFill>
                  <a:schemeClr val="tx1"/>
                </a:solidFill>
                <a:latin typeface="Arial" charset="0"/>
              </a:defRPr>
            </a:lvl8pPr>
            <a:lvl9pPr marL="3886200" indent="-228600" algn="ctr" eaLnBrk="0" fontAlgn="base" hangingPunct="0">
              <a:lnSpc>
                <a:spcPct val="120000"/>
              </a:lnSpc>
              <a:spcBef>
                <a:spcPct val="0"/>
              </a:spcBef>
              <a:spcAft>
                <a:spcPct val="0"/>
              </a:spcAft>
              <a:defRPr>
                <a:solidFill>
                  <a:schemeClr val="tx1"/>
                </a:solidFill>
                <a:latin typeface="Arial" charset="0"/>
              </a:defRPr>
            </a:lvl9pPr>
          </a:lstStyle>
          <a:p>
            <a:pPr marL="285750" lvl="0" indent="-285750" fontAlgn="base">
              <a:buFont typeface="Arial"/>
              <a:buChar char="•"/>
            </a:pPr>
            <a:r>
              <a:rPr lang="en-US" sz="1600" dirty="0" smtClean="0">
                <a:latin typeface="Candara"/>
                <a:cs typeface="Candara"/>
              </a:rPr>
              <a:t>Curate</a:t>
            </a:r>
            <a:r>
              <a:rPr lang="en-US" sz="1600" dirty="0">
                <a:latin typeface="Candara"/>
                <a:cs typeface="Candara"/>
              </a:rPr>
              <a:t>, organize and prioritize 6 million data records for N. America, 1880-</a:t>
            </a:r>
            <a:r>
              <a:rPr lang="en-US" sz="1600" dirty="0" smtClean="0">
                <a:latin typeface="Candara"/>
                <a:cs typeface="Candara"/>
              </a:rPr>
              <a:t>1970</a:t>
            </a:r>
          </a:p>
          <a:p>
            <a:pPr marL="285750" lvl="0" indent="-285750" fontAlgn="base">
              <a:buFont typeface="Arial"/>
              <a:buChar char="•"/>
            </a:pPr>
            <a:endParaRPr lang="en-US" sz="1600" dirty="0">
              <a:latin typeface="Candara"/>
              <a:cs typeface="Candara"/>
            </a:endParaRPr>
          </a:p>
          <a:p>
            <a:pPr marL="285750" lvl="0" indent="-285750" fontAlgn="base">
              <a:buFont typeface="Arial"/>
              <a:buChar char="•"/>
            </a:pPr>
            <a:r>
              <a:rPr lang="en-US" sz="1600" dirty="0" smtClean="0">
                <a:latin typeface="Candara"/>
                <a:cs typeface="Candara"/>
              </a:rPr>
              <a:t>Scan and </a:t>
            </a:r>
            <a:r>
              <a:rPr lang="en-US" sz="1600" dirty="0">
                <a:latin typeface="Candara"/>
                <a:cs typeface="Candara"/>
              </a:rPr>
              <a:t>key </a:t>
            </a:r>
            <a:r>
              <a:rPr lang="en-US" sz="1600" dirty="0" smtClean="0">
                <a:latin typeface="Candara"/>
                <a:cs typeface="Candara"/>
              </a:rPr>
              <a:t>standard </a:t>
            </a:r>
            <a:r>
              <a:rPr lang="en-US" sz="1600" dirty="0">
                <a:latin typeface="Candara"/>
                <a:cs typeface="Candara"/>
              </a:rPr>
              <a:t>cards with quality </a:t>
            </a:r>
            <a:r>
              <a:rPr lang="en-US" sz="1600" dirty="0" smtClean="0">
                <a:latin typeface="Candara"/>
                <a:cs typeface="Candara"/>
              </a:rPr>
              <a:t>assurance</a:t>
            </a:r>
          </a:p>
          <a:p>
            <a:pPr marL="285750" lvl="0" indent="-285750" fontAlgn="base">
              <a:buFont typeface="Arial"/>
              <a:buChar char="•"/>
            </a:pPr>
            <a:endParaRPr lang="en-US" sz="1600" dirty="0" smtClean="0">
              <a:latin typeface="Candara"/>
              <a:cs typeface="Candara"/>
            </a:endParaRPr>
          </a:p>
          <a:p>
            <a:pPr marL="285750" indent="-285750" fontAlgn="base">
              <a:buFont typeface="Arial"/>
              <a:buChar char="•"/>
            </a:pPr>
            <a:r>
              <a:rPr lang="en-US" sz="1600" dirty="0">
                <a:latin typeface="Candara"/>
                <a:cs typeface="Candara"/>
              </a:rPr>
              <a:t>Create a digital format for a </a:t>
            </a:r>
            <a:r>
              <a:rPr lang="en-US" sz="1600" dirty="0" smtClean="0">
                <a:latin typeface="Candara"/>
                <a:cs typeface="Candara"/>
              </a:rPr>
              <a:t>dataset</a:t>
            </a:r>
          </a:p>
          <a:p>
            <a:pPr marL="285750" indent="-285750" fontAlgn="base">
              <a:buFont typeface="Arial"/>
              <a:buChar char="•"/>
            </a:pPr>
            <a:endParaRPr lang="en-US" sz="1600" dirty="0" smtClean="0">
              <a:latin typeface="Candara"/>
              <a:cs typeface="Candara"/>
            </a:endParaRPr>
          </a:p>
          <a:p>
            <a:pPr marL="285750" indent="-285750" fontAlgn="base">
              <a:buFont typeface="Arial"/>
              <a:buChar char="•"/>
            </a:pPr>
            <a:r>
              <a:rPr lang="en-US" sz="1600" dirty="0">
                <a:latin typeface="Candara"/>
                <a:cs typeface="Candara"/>
              </a:rPr>
              <a:t>Grow and manage a network of volunteers worldwide to transcribe historical biological data online</a:t>
            </a:r>
            <a:r>
              <a:rPr lang="en-US" sz="1600" dirty="0" smtClean="0">
                <a:latin typeface="Candara"/>
                <a:cs typeface="Candara"/>
              </a:rPr>
              <a:t>.</a:t>
            </a:r>
          </a:p>
          <a:p>
            <a:pPr marL="285750" indent="-285750" fontAlgn="base">
              <a:buFont typeface="Arial"/>
              <a:buChar char="•"/>
            </a:pPr>
            <a:endParaRPr lang="en-US" sz="1600" dirty="0">
              <a:latin typeface="Candara"/>
              <a:cs typeface="Candara"/>
            </a:endParaRPr>
          </a:p>
          <a:p>
            <a:pPr marL="285750" lvl="0" indent="-285750" fontAlgn="base">
              <a:buFont typeface="Arial"/>
              <a:buChar char="•"/>
            </a:pPr>
            <a:r>
              <a:rPr lang="en-US" sz="1600" dirty="0">
                <a:latin typeface="Candara"/>
                <a:cs typeface="Candara"/>
              </a:rPr>
              <a:t>Create automated system for transcription </a:t>
            </a:r>
            <a:r>
              <a:rPr lang="en-US" sz="1600" dirty="0" smtClean="0">
                <a:latin typeface="Candara"/>
                <a:cs typeface="Candara"/>
              </a:rPr>
              <a:t>verification</a:t>
            </a:r>
          </a:p>
          <a:p>
            <a:pPr lvl="0" fontAlgn="base"/>
            <a:endParaRPr lang="en-US" sz="1600" dirty="0" smtClean="0">
              <a:latin typeface="Candara"/>
              <a:cs typeface="Candara"/>
            </a:endParaRPr>
          </a:p>
          <a:p>
            <a:pPr marL="285750" indent="-285750" fontAlgn="base">
              <a:buFont typeface="Arial"/>
              <a:buChar char="•"/>
            </a:pPr>
            <a:r>
              <a:rPr lang="en-US" sz="1600" dirty="0">
                <a:latin typeface="Candara"/>
                <a:cs typeface="Candara"/>
              </a:rPr>
              <a:t>Make data easily accessible for policy makers, the public and researchers. </a:t>
            </a:r>
            <a:endParaRPr lang="en-US" sz="1600" dirty="0" smtClean="0">
              <a:latin typeface="Candara"/>
              <a:cs typeface="Candara"/>
            </a:endParaRPr>
          </a:p>
          <a:p>
            <a:pPr marL="285750" indent="-285750" fontAlgn="base">
              <a:buFont typeface="Arial"/>
              <a:buChar char="•"/>
            </a:pPr>
            <a:endParaRPr lang="en-US" sz="1600" dirty="0">
              <a:latin typeface="Candara"/>
              <a:cs typeface="Candara"/>
            </a:endParaRPr>
          </a:p>
          <a:p>
            <a:pPr marL="285750" lvl="0" indent="-285750" fontAlgn="base">
              <a:buFont typeface="Arial"/>
              <a:buChar char="•"/>
            </a:pPr>
            <a:r>
              <a:rPr lang="en-US" sz="1600" dirty="0" smtClean="0">
                <a:latin typeface="Candara"/>
                <a:cs typeface="Candara"/>
              </a:rPr>
              <a:t>Create </a:t>
            </a:r>
            <a:r>
              <a:rPr lang="en-US" sz="1600" dirty="0">
                <a:latin typeface="Candara"/>
                <a:cs typeface="Candara"/>
              </a:rPr>
              <a:t>template for digitizing legacy data that can be replicated and applied to other data </a:t>
            </a:r>
            <a:r>
              <a:rPr lang="en-US" sz="1600" dirty="0" smtClean="0">
                <a:latin typeface="Candara"/>
                <a:cs typeface="Candara"/>
              </a:rPr>
              <a:t>sets</a:t>
            </a:r>
            <a:endParaRPr lang="en-US" sz="1600" dirty="0">
              <a:latin typeface="Candara"/>
              <a:cs typeface="Candara"/>
            </a:endParaRPr>
          </a:p>
        </p:txBody>
      </p:sp>
      <p:sp>
        <p:nvSpPr>
          <p:cNvPr id="2" name="TextBox 1"/>
          <p:cNvSpPr txBox="1"/>
          <p:nvPr/>
        </p:nvSpPr>
        <p:spPr>
          <a:xfrm>
            <a:off x="0" y="838200"/>
            <a:ext cx="9144000" cy="400110"/>
          </a:xfrm>
          <a:prstGeom prst="rect">
            <a:avLst/>
          </a:prstGeom>
          <a:noFill/>
        </p:spPr>
        <p:txBody>
          <a:bodyPr wrap="square" rtlCol="0">
            <a:spAutoFit/>
          </a:bodyPr>
          <a:lstStyle/>
          <a:p>
            <a:pPr algn="ctr"/>
            <a:r>
              <a:rPr lang="en-US" sz="2000" b="1" dirty="0" smtClean="0"/>
              <a:t>Program Goals</a:t>
            </a:r>
            <a:endParaRPr lang="en-US" sz="2000" b="1" dirty="0"/>
          </a:p>
        </p:txBody>
      </p:sp>
    </p:spTree>
    <p:extLst>
      <p:ext uri="{BB962C8B-B14F-4D97-AF65-F5344CB8AC3E}">
        <p14:creationId xmlns:p14="http://schemas.microsoft.com/office/powerpoint/2010/main" val="505714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10391</TotalTime>
  <Words>2062</Words>
  <Application>Microsoft Macintosh PowerPoint</Application>
  <PresentationFormat>On-screen Show (4:3)</PresentationFormat>
  <Paragraphs>311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Zelt</dc:creator>
  <cp:lastModifiedBy>Office 2004 Test Drive User</cp:lastModifiedBy>
  <cp:revision>160</cp:revision>
  <dcterms:created xsi:type="dcterms:W3CDTF">2011-04-05T19:20:44Z</dcterms:created>
  <dcterms:modified xsi:type="dcterms:W3CDTF">2012-09-28T15:33:29Z</dcterms:modified>
</cp:coreProperties>
</file>