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 id="2147483937" r:id="rId3"/>
  </p:sldMasterIdLst>
  <p:notesMasterIdLst>
    <p:notesMasterId r:id="rId30"/>
  </p:notesMasterIdLst>
  <p:sldIdLst>
    <p:sldId id="326" r:id="rId4"/>
    <p:sldId id="389" r:id="rId5"/>
    <p:sldId id="420" r:id="rId6"/>
    <p:sldId id="421" r:id="rId7"/>
    <p:sldId id="372" r:id="rId8"/>
    <p:sldId id="390" r:id="rId9"/>
    <p:sldId id="383" r:id="rId10"/>
    <p:sldId id="393" r:id="rId11"/>
    <p:sldId id="395" r:id="rId12"/>
    <p:sldId id="404" r:id="rId13"/>
    <p:sldId id="401" r:id="rId14"/>
    <p:sldId id="406" r:id="rId15"/>
    <p:sldId id="403" r:id="rId16"/>
    <p:sldId id="407" r:id="rId17"/>
    <p:sldId id="408" r:id="rId18"/>
    <p:sldId id="410" r:id="rId19"/>
    <p:sldId id="409" r:id="rId20"/>
    <p:sldId id="411" r:id="rId21"/>
    <p:sldId id="412" r:id="rId22"/>
    <p:sldId id="413" r:id="rId23"/>
    <p:sldId id="414" r:id="rId24"/>
    <p:sldId id="415" r:id="rId25"/>
    <p:sldId id="416" r:id="rId26"/>
    <p:sldId id="417" r:id="rId27"/>
    <p:sldId id="418" r:id="rId28"/>
    <p:sldId id="388"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FFE45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149" autoAdjust="0"/>
    <p:restoredTop sz="98747" autoAdjust="0"/>
  </p:normalViewPr>
  <p:slideViewPr>
    <p:cSldViewPr>
      <p:cViewPr>
        <p:scale>
          <a:sx n="66" d="100"/>
          <a:sy n="66" d="100"/>
        </p:scale>
        <p:origin x="-1218" y="-2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6"/>
    </p:cViewPr>
  </p:sorterViewPr>
  <p:notesViewPr>
    <p:cSldViewPr>
      <p:cViewPr>
        <p:scale>
          <a:sx n="70" d="100"/>
          <a:sy n="70" d="100"/>
        </p:scale>
        <p:origin x="-2166"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1957F-98C0-48E9-9200-22B0BB203F26}" type="doc">
      <dgm:prSet loTypeId="urn:microsoft.com/office/officeart/2005/8/layout/venn1" loCatId="relationship" qsTypeId="urn:microsoft.com/office/officeart/2005/8/quickstyle/simple1" qsCatId="simple" csTypeId="urn:microsoft.com/office/officeart/2005/8/colors/accent1_2" csCatId="accent1" phldr="1"/>
      <dgm:spPr/>
    </dgm:pt>
    <dgm:pt modelId="{4A8CB9AE-BBDC-4F27-BEC1-AC76111E035F}">
      <dgm:prSet phldrT="[Text]"/>
      <dgm:spPr/>
      <dgm:t>
        <a:bodyPr/>
        <a:lstStyle/>
        <a:p>
          <a:r>
            <a:rPr lang="en-US" dirty="0" smtClean="0"/>
            <a:t>Digitized Collections</a:t>
          </a:r>
          <a:endParaRPr lang="en-US" dirty="0"/>
        </a:p>
      </dgm:t>
    </dgm:pt>
    <dgm:pt modelId="{D18ED2E8-7B2A-4054-A20B-895B635D8C87}" type="parTrans" cxnId="{CA2C60A8-E901-4AEE-AF47-3447789B5606}">
      <dgm:prSet/>
      <dgm:spPr/>
      <dgm:t>
        <a:bodyPr/>
        <a:lstStyle/>
        <a:p>
          <a:endParaRPr lang="en-US"/>
        </a:p>
      </dgm:t>
    </dgm:pt>
    <dgm:pt modelId="{E8E1F9C5-5D44-468B-A837-FE9AE89FED1A}" type="sibTrans" cxnId="{CA2C60A8-E901-4AEE-AF47-3447789B5606}">
      <dgm:prSet/>
      <dgm:spPr/>
      <dgm:t>
        <a:bodyPr/>
        <a:lstStyle/>
        <a:p>
          <a:endParaRPr lang="en-US"/>
        </a:p>
      </dgm:t>
    </dgm:pt>
    <dgm:pt modelId="{1A7CD8DE-7578-43DE-AF2D-400C26DCE1A5}">
      <dgm:prSet phldrT="[Text]"/>
      <dgm:spPr/>
      <dgm:t>
        <a:bodyPr/>
        <a:lstStyle/>
        <a:p>
          <a:r>
            <a:rPr lang="en-US" dirty="0" smtClean="0"/>
            <a:t>Science Literacy</a:t>
          </a:r>
          <a:endParaRPr lang="en-US" dirty="0"/>
        </a:p>
      </dgm:t>
    </dgm:pt>
    <dgm:pt modelId="{A29FB84E-1C27-4B04-A5BA-163C05F34863}" type="parTrans" cxnId="{9CC34E6D-1C12-4839-8E24-C81B33C82C0C}">
      <dgm:prSet/>
      <dgm:spPr/>
      <dgm:t>
        <a:bodyPr/>
        <a:lstStyle/>
        <a:p>
          <a:endParaRPr lang="en-US"/>
        </a:p>
      </dgm:t>
    </dgm:pt>
    <dgm:pt modelId="{64A5C5EA-A7DC-4708-95C3-6BEDCC2A8C26}" type="sibTrans" cxnId="{9CC34E6D-1C12-4839-8E24-C81B33C82C0C}">
      <dgm:prSet/>
      <dgm:spPr/>
      <dgm:t>
        <a:bodyPr/>
        <a:lstStyle/>
        <a:p>
          <a:endParaRPr lang="en-US"/>
        </a:p>
      </dgm:t>
    </dgm:pt>
    <dgm:pt modelId="{1375CF4D-D492-45B9-AE1A-942D1B60639C}" type="pres">
      <dgm:prSet presAssocID="{EB71957F-98C0-48E9-9200-22B0BB203F26}" presName="compositeShape" presStyleCnt="0">
        <dgm:presLayoutVars>
          <dgm:chMax val="7"/>
          <dgm:dir/>
          <dgm:resizeHandles val="exact"/>
        </dgm:presLayoutVars>
      </dgm:prSet>
      <dgm:spPr/>
    </dgm:pt>
    <dgm:pt modelId="{5539EFF2-8103-4593-8D64-18BE7FF737E1}" type="pres">
      <dgm:prSet presAssocID="{4A8CB9AE-BBDC-4F27-BEC1-AC76111E035F}" presName="circ1" presStyleLbl="vennNode1" presStyleIdx="0" presStyleCnt="2"/>
      <dgm:spPr/>
    </dgm:pt>
    <dgm:pt modelId="{E96927DF-8F2A-45BC-8769-CC82DD09AB14}" type="pres">
      <dgm:prSet presAssocID="{4A8CB9AE-BBDC-4F27-BEC1-AC76111E035F}" presName="circ1Tx" presStyleLbl="revTx" presStyleIdx="0" presStyleCnt="0">
        <dgm:presLayoutVars>
          <dgm:chMax val="0"/>
          <dgm:chPref val="0"/>
          <dgm:bulletEnabled val="1"/>
        </dgm:presLayoutVars>
      </dgm:prSet>
      <dgm:spPr/>
    </dgm:pt>
    <dgm:pt modelId="{7C1ECBC8-3F34-4254-AEFB-313ED6971001}" type="pres">
      <dgm:prSet presAssocID="{1A7CD8DE-7578-43DE-AF2D-400C26DCE1A5}" presName="circ2" presStyleLbl="vennNode1" presStyleIdx="1" presStyleCnt="2"/>
      <dgm:spPr/>
      <dgm:t>
        <a:bodyPr/>
        <a:lstStyle/>
        <a:p>
          <a:endParaRPr lang="en-US"/>
        </a:p>
      </dgm:t>
    </dgm:pt>
    <dgm:pt modelId="{7CF016E0-67FC-4A39-AFA5-0FE9B5E4A46C}" type="pres">
      <dgm:prSet presAssocID="{1A7CD8DE-7578-43DE-AF2D-400C26DCE1A5}" presName="circ2Tx" presStyleLbl="revTx" presStyleIdx="0" presStyleCnt="0">
        <dgm:presLayoutVars>
          <dgm:chMax val="0"/>
          <dgm:chPref val="0"/>
          <dgm:bulletEnabled val="1"/>
        </dgm:presLayoutVars>
      </dgm:prSet>
      <dgm:spPr/>
      <dgm:t>
        <a:bodyPr/>
        <a:lstStyle/>
        <a:p>
          <a:endParaRPr lang="en-US"/>
        </a:p>
      </dgm:t>
    </dgm:pt>
  </dgm:ptLst>
  <dgm:cxnLst>
    <dgm:cxn modelId="{1296329C-D95E-4A9E-A021-E111374DA02B}" type="presOf" srcId="{1A7CD8DE-7578-43DE-AF2D-400C26DCE1A5}" destId="{7CF016E0-67FC-4A39-AFA5-0FE9B5E4A46C}" srcOrd="1" destOrd="0" presId="urn:microsoft.com/office/officeart/2005/8/layout/venn1"/>
    <dgm:cxn modelId="{9FC617FE-5C4E-4EF6-A92C-2F54E67DD20C}" type="presOf" srcId="{4A8CB9AE-BBDC-4F27-BEC1-AC76111E035F}" destId="{E96927DF-8F2A-45BC-8769-CC82DD09AB14}" srcOrd="1" destOrd="0" presId="urn:microsoft.com/office/officeart/2005/8/layout/venn1"/>
    <dgm:cxn modelId="{CA2C60A8-E901-4AEE-AF47-3447789B5606}" srcId="{EB71957F-98C0-48E9-9200-22B0BB203F26}" destId="{4A8CB9AE-BBDC-4F27-BEC1-AC76111E035F}" srcOrd="0" destOrd="0" parTransId="{D18ED2E8-7B2A-4054-A20B-895B635D8C87}" sibTransId="{E8E1F9C5-5D44-468B-A837-FE9AE89FED1A}"/>
    <dgm:cxn modelId="{9CC34E6D-1C12-4839-8E24-C81B33C82C0C}" srcId="{EB71957F-98C0-48E9-9200-22B0BB203F26}" destId="{1A7CD8DE-7578-43DE-AF2D-400C26DCE1A5}" srcOrd="1" destOrd="0" parTransId="{A29FB84E-1C27-4B04-A5BA-163C05F34863}" sibTransId="{64A5C5EA-A7DC-4708-95C3-6BEDCC2A8C26}"/>
    <dgm:cxn modelId="{3705D44B-B0DD-4BA5-A8D5-57F5EB86DC05}" type="presOf" srcId="{4A8CB9AE-BBDC-4F27-BEC1-AC76111E035F}" destId="{5539EFF2-8103-4593-8D64-18BE7FF737E1}" srcOrd="0" destOrd="0" presId="urn:microsoft.com/office/officeart/2005/8/layout/venn1"/>
    <dgm:cxn modelId="{99610BDF-BD87-43B9-A9BB-7FD7F0331F27}" type="presOf" srcId="{1A7CD8DE-7578-43DE-AF2D-400C26DCE1A5}" destId="{7C1ECBC8-3F34-4254-AEFB-313ED6971001}" srcOrd="0" destOrd="0" presId="urn:microsoft.com/office/officeart/2005/8/layout/venn1"/>
    <dgm:cxn modelId="{6E8FE8F1-9683-4385-AEB5-171A4BF91083}" type="presOf" srcId="{EB71957F-98C0-48E9-9200-22B0BB203F26}" destId="{1375CF4D-D492-45B9-AE1A-942D1B60639C}" srcOrd="0" destOrd="0" presId="urn:microsoft.com/office/officeart/2005/8/layout/venn1"/>
    <dgm:cxn modelId="{B770B550-E2D0-4FB9-A33E-ACC2FBEBE9F9}" type="presParOf" srcId="{1375CF4D-D492-45B9-AE1A-942D1B60639C}" destId="{5539EFF2-8103-4593-8D64-18BE7FF737E1}" srcOrd="0" destOrd="0" presId="urn:microsoft.com/office/officeart/2005/8/layout/venn1"/>
    <dgm:cxn modelId="{A7006E9C-828F-40CB-9AF0-32583DF66B11}" type="presParOf" srcId="{1375CF4D-D492-45B9-AE1A-942D1B60639C}" destId="{E96927DF-8F2A-45BC-8769-CC82DD09AB14}" srcOrd="1" destOrd="0" presId="urn:microsoft.com/office/officeart/2005/8/layout/venn1"/>
    <dgm:cxn modelId="{7EA09D6D-39DB-4075-8BBF-EFCEE4D6180E}" type="presParOf" srcId="{1375CF4D-D492-45B9-AE1A-942D1B60639C}" destId="{7C1ECBC8-3F34-4254-AEFB-313ED6971001}" srcOrd="2" destOrd="0" presId="urn:microsoft.com/office/officeart/2005/8/layout/venn1"/>
    <dgm:cxn modelId="{EC70B81C-F065-43F3-91CA-33F4DB804A96}" type="presParOf" srcId="{1375CF4D-D492-45B9-AE1A-942D1B60639C}" destId="{7CF016E0-67FC-4A39-AFA5-0FE9B5E4A46C}"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71957F-98C0-48E9-9200-22B0BB203F26}" type="doc">
      <dgm:prSet loTypeId="urn:microsoft.com/office/officeart/2005/8/layout/venn1" loCatId="relationship" qsTypeId="urn:microsoft.com/office/officeart/2005/8/quickstyle/simple1" qsCatId="simple" csTypeId="urn:microsoft.com/office/officeart/2005/8/colors/accent1_2" csCatId="accent1" phldr="1"/>
      <dgm:spPr/>
    </dgm:pt>
    <dgm:pt modelId="{4A8CB9AE-BBDC-4F27-BEC1-AC76111E035F}">
      <dgm:prSet phldrT="[Text]"/>
      <dgm:spPr/>
      <dgm:t>
        <a:bodyPr/>
        <a:lstStyle/>
        <a:p>
          <a:r>
            <a:rPr lang="en-US" dirty="0" smtClean="0"/>
            <a:t>Collections</a:t>
          </a:r>
          <a:endParaRPr lang="en-US" dirty="0"/>
        </a:p>
      </dgm:t>
    </dgm:pt>
    <dgm:pt modelId="{D18ED2E8-7B2A-4054-A20B-895B635D8C87}" type="parTrans" cxnId="{CA2C60A8-E901-4AEE-AF47-3447789B5606}">
      <dgm:prSet/>
      <dgm:spPr/>
      <dgm:t>
        <a:bodyPr/>
        <a:lstStyle/>
        <a:p>
          <a:endParaRPr lang="en-US"/>
        </a:p>
      </dgm:t>
    </dgm:pt>
    <dgm:pt modelId="{E8E1F9C5-5D44-468B-A837-FE9AE89FED1A}" type="sibTrans" cxnId="{CA2C60A8-E901-4AEE-AF47-3447789B5606}">
      <dgm:prSet/>
      <dgm:spPr/>
      <dgm:t>
        <a:bodyPr/>
        <a:lstStyle/>
        <a:p>
          <a:endParaRPr lang="en-US"/>
        </a:p>
      </dgm:t>
    </dgm:pt>
    <dgm:pt modelId="{1A7CD8DE-7578-43DE-AF2D-400C26DCE1A5}">
      <dgm:prSet phldrT="[Text]"/>
      <dgm:spPr/>
      <dgm:t>
        <a:bodyPr/>
        <a:lstStyle/>
        <a:p>
          <a:r>
            <a:rPr lang="en-US" dirty="0" smtClean="0"/>
            <a:t>Public Participation in Scientific Research</a:t>
          </a:r>
          <a:endParaRPr lang="en-US" dirty="0"/>
        </a:p>
      </dgm:t>
    </dgm:pt>
    <dgm:pt modelId="{A29FB84E-1C27-4B04-A5BA-163C05F34863}" type="parTrans" cxnId="{9CC34E6D-1C12-4839-8E24-C81B33C82C0C}">
      <dgm:prSet/>
      <dgm:spPr/>
      <dgm:t>
        <a:bodyPr/>
        <a:lstStyle/>
        <a:p>
          <a:endParaRPr lang="en-US"/>
        </a:p>
      </dgm:t>
    </dgm:pt>
    <dgm:pt modelId="{64A5C5EA-A7DC-4708-95C3-6BEDCC2A8C26}" type="sibTrans" cxnId="{9CC34E6D-1C12-4839-8E24-C81B33C82C0C}">
      <dgm:prSet/>
      <dgm:spPr/>
      <dgm:t>
        <a:bodyPr/>
        <a:lstStyle/>
        <a:p>
          <a:endParaRPr lang="en-US"/>
        </a:p>
      </dgm:t>
    </dgm:pt>
    <dgm:pt modelId="{1375CF4D-D492-45B9-AE1A-942D1B60639C}" type="pres">
      <dgm:prSet presAssocID="{EB71957F-98C0-48E9-9200-22B0BB203F26}" presName="compositeShape" presStyleCnt="0">
        <dgm:presLayoutVars>
          <dgm:chMax val="7"/>
          <dgm:dir/>
          <dgm:resizeHandles val="exact"/>
        </dgm:presLayoutVars>
      </dgm:prSet>
      <dgm:spPr/>
    </dgm:pt>
    <dgm:pt modelId="{5539EFF2-8103-4593-8D64-18BE7FF737E1}" type="pres">
      <dgm:prSet presAssocID="{4A8CB9AE-BBDC-4F27-BEC1-AC76111E035F}" presName="circ1" presStyleLbl="vennNode1" presStyleIdx="0" presStyleCnt="2"/>
      <dgm:spPr/>
      <dgm:t>
        <a:bodyPr/>
        <a:lstStyle/>
        <a:p>
          <a:endParaRPr lang="en-US"/>
        </a:p>
      </dgm:t>
    </dgm:pt>
    <dgm:pt modelId="{E96927DF-8F2A-45BC-8769-CC82DD09AB14}" type="pres">
      <dgm:prSet presAssocID="{4A8CB9AE-BBDC-4F27-BEC1-AC76111E035F}" presName="circ1Tx" presStyleLbl="revTx" presStyleIdx="0" presStyleCnt="0">
        <dgm:presLayoutVars>
          <dgm:chMax val="0"/>
          <dgm:chPref val="0"/>
          <dgm:bulletEnabled val="1"/>
        </dgm:presLayoutVars>
      </dgm:prSet>
      <dgm:spPr/>
      <dgm:t>
        <a:bodyPr/>
        <a:lstStyle/>
        <a:p>
          <a:endParaRPr lang="en-US"/>
        </a:p>
      </dgm:t>
    </dgm:pt>
    <dgm:pt modelId="{7C1ECBC8-3F34-4254-AEFB-313ED6971001}" type="pres">
      <dgm:prSet presAssocID="{1A7CD8DE-7578-43DE-AF2D-400C26DCE1A5}" presName="circ2" presStyleLbl="vennNode1" presStyleIdx="1" presStyleCnt="2"/>
      <dgm:spPr/>
      <dgm:t>
        <a:bodyPr/>
        <a:lstStyle/>
        <a:p>
          <a:endParaRPr lang="en-US"/>
        </a:p>
      </dgm:t>
    </dgm:pt>
    <dgm:pt modelId="{7CF016E0-67FC-4A39-AFA5-0FE9B5E4A46C}" type="pres">
      <dgm:prSet presAssocID="{1A7CD8DE-7578-43DE-AF2D-400C26DCE1A5}" presName="circ2Tx" presStyleLbl="revTx" presStyleIdx="0" presStyleCnt="0">
        <dgm:presLayoutVars>
          <dgm:chMax val="0"/>
          <dgm:chPref val="0"/>
          <dgm:bulletEnabled val="1"/>
        </dgm:presLayoutVars>
      </dgm:prSet>
      <dgm:spPr/>
      <dgm:t>
        <a:bodyPr/>
        <a:lstStyle/>
        <a:p>
          <a:endParaRPr lang="en-US"/>
        </a:p>
      </dgm:t>
    </dgm:pt>
  </dgm:ptLst>
  <dgm:cxnLst>
    <dgm:cxn modelId="{CA2C60A8-E901-4AEE-AF47-3447789B5606}" srcId="{EB71957F-98C0-48E9-9200-22B0BB203F26}" destId="{4A8CB9AE-BBDC-4F27-BEC1-AC76111E035F}" srcOrd="0" destOrd="0" parTransId="{D18ED2E8-7B2A-4054-A20B-895B635D8C87}" sibTransId="{E8E1F9C5-5D44-468B-A837-FE9AE89FED1A}"/>
    <dgm:cxn modelId="{C72EEE80-B99E-4930-9A5F-DE797CEC4F5B}" type="presOf" srcId="{4A8CB9AE-BBDC-4F27-BEC1-AC76111E035F}" destId="{E96927DF-8F2A-45BC-8769-CC82DD09AB14}" srcOrd="1" destOrd="0" presId="urn:microsoft.com/office/officeart/2005/8/layout/venn1"/>
    <dgm:cxn modelId="{9CC34E6D-1C12-4839-8E24-C81B33C82C0C}" srcId="{EB71957F-98C0-48E9-9200-22B0BB203F26}" destId="{1A7CD8DE-7578-43DE-AF2D-400C26DCE1A5}" srcOrd="1" destOrd="0" parTransId="{A29FB84E-1C27-4B04-A5BA-163C05F34863}" sibTransId="{64A5C5EA-A7DC-4708-95C3-6BEDCC2A8C26}"/>
    <dgm:cxn modelId="{9EB3CAF3-B7EC-4D75-9C4F-AE8F17769935}" type="presOf" srcId="{4A8CB9AE-BBDC-4F27-BEC1-AC76111E035F}" destId="{5539EFF2-8103-4593-8D64-18BE7FF737E1}" srcOrd="0" destOrd="0" presId="urn:microsoft.com/office/officeart/2005/8/layout/venn1"/>
    <dgm:cxn modelId="{9B4ADDE4-D8B1-47DC-8E70-BA4C15639EAB}" type="presOf" srcId="{1A7CD8DE-7578-43DE-AF2D-400C26DCE1A5}" destId="{7C1ECBC8-3F34-4254-AEFB-313ED6971001}" srcOrd="0" destOrd="0" presId="urn:microsoft.com/office/officeart/2005/8/layout/venn1"/>
    <dgm:cxn modelId="{69E3DD43-562A-46EB-AA54-2B96DA710392}" type="presOf" srcId="{EB71957F-98C0-48E9-9200-22B0BB203F26}" destId="{1375CF4D-D492-45B9-AE1A-942D1B60639C}" srcOrd="0" destOrd="0" presId="urn:microsoft.com/office/officeart/2005/8/layout/venn1"/>
    <dgm:cxn modelId="{CB29B402-BC75-42B6-AB17-B098F960A8CA}" type="presOf" srcId="{1A7CD8DE-7578-43DE-AF2D-400C26DCE1A5}" destId="{7CF016E0-67FC-4A39-AFA5-0FE9B5E4A46C}" srcOrd="1" destOrd="0" presId="urn:microsoft.com/office/officeart/2005/8/layout/venn1"/>
    <dgm:cxn modelId="{73471D08-819B-4D13-831F-127D4E2F7EBC}" type="presParOf" srcId="{1375CF4D-D492-45B9-AE1A-942D1B60639C}" destId="{5539EFF2-8103-4593-8D64-18BE7FF737E1}" srcOrd="0" destOrd="0" presId="urn:microsoft.com/office/officeart/2005/8/layout/venn1"/>
    <dgm:cxn modelId="{76C0005F-0534-4C06-A174-E641CB5FCFE7}" type="presParOf" srcId="{1375CF4D-D492-45B9-AE1A-942D1B60639C}" destId="{E96927DF-8F2A-45BC-8769-CC82DD09AB14}" srcOrd="1" destOrd="0" presId="urn:microsoft.com/office/officeart/2005/8/layout/venn1"/>
    <dgm:cxn modelId="{A6EB465B-7F0E-4888-8791-B2454E55FB9E}" type="presParOf" srcId="{1375CF4D-D492-45B9-AE1A-942D1B60639C}" destId="{7C1ECBC8-3F34-4254-AEFB-313ED6971001}" srcOrd="2" destOrd="0" presId="urn:microsoft.com/office/officeart/2005/8/layout/venn1"/>
    <dgm:cxn modelId="{09893FD6-C9DE-47C0-B4C5-4EBE8D37A353}" type="presParOf" srcId="{1375CF4D-D492-45B9-AE1A-942D1B60639C}" destId="{7CF016E0-67FC-4A39-AFA5-0FE9B5E4A46C}"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39EFF2-8103-4593-8D64-18BE7FF737E1}">
      <dsp:nvSpPr>
        <dsp:cNvPr id="0" name=""/>
        <dsp:cNvSpPr/>
      </dsp:nvSpPr>
      <dsp:spPr>
        <a:xfrm>
          <a:off x="137159" y="340360"/>
          <a:ext cx="3383280" cy="338327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n-US" sz="3100" kern="1200" dirty="0" smtClean="0"/>
            <a:t>Digitized Collections</a:t>
          </a:r>
          <a:endParaRPr lang="en-US" sz="3100" kern="1200" dirty="0"/>
        </a:p>
      </dsp:txBody>
      <dsp:txXfrm>
        <a:off x="609599" y="739321"/>
        <a:ext cx="1950720" cy="2585357"/>
      </dsp:txXfrm>
    </dsp:sp>
    <dsp:sp modelId="{7C1ECBC8-3F34-4254-AEFB-313ED6971001}">
      <dsp:nvSpPr>
        <dsp:cNvPr id="0" name=""/>
        <dsp:cNvSpPr/>
      </dsp:nvSpPr>
      <dsp:spPr>
        <a:xfrm>
          <a:off x="2575559" y="340360"/>
          <a:ext cx="3383280" cy="338327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n-US" sz="3100" kern="1200" dirty="0" smtClean="0"/>
            <a:t>Science Literacy</a:t>
          </a:r>
          <a:endParaRPr lang="en-US" sz="3100" kern="1200" dirty="0"/>
        </a:p>
      </dsp:txBody>
      <dsp:txXfrm>
        <a:off x="3535679" y="739321"/>
        <a:ext cx="1950720" cy="25853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39EFF2-8103-4593-8D64-18BE7FF737E1}">
      <dsp:nvSpPr>
        <dsp:cNvPr id="0" name=""/>
        <dsp:cNvSpPr/>
      </dsp:nvSpPr>
      <dsp:spPr>
        <a:xfrm>
          <a:off x="137159" y="340360"/>
          <a:ext cx="3383280" cy="338327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Collections</a:t>
          </a:r>
          <a:endParaRPr lang="en-US" sz="2700" kern="1200" dirty="0"/>
        </a:p>
      </dsp:txBody>
      <dsp:txXfrm>
        <a:off x="609599" y="739321"/>
        <a:ext cx="1950720" cy="2585357"/>
      </dsp:txXfrm>
    </dsp:sp>
    <dsp:sp modelId="{7C1ECBC8-3F34-4254-AEFB-313ED6971001}">
      <dsp:nvSpPr>
        <dsp:cNvPr id="0" name=""/>
        <dsp:cNvSpPr/>
      </dsp:nvSpPr>
      <dsp:spPr>
        <a:xfrm>
          <a:off x="2575559" y="340360"/>
          <a:ext cx="3383280" cy="338327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Public Participation in Scientific Research</a:t>
          </a:r>
          <a:endParaRPr lang="en-US" sz="2700" kern="1200" dirty="0"/>
        </a:p>
      </dsp:txBody>
      <dsp:txXfrm>
        <a:off x="3535679" y="739321"/>
        <a:ext cx="1950720" cy="25853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2523E7D0-44F6-45F0-933A-A86012675B05}" type="datetimeFigureOut">
              <a:rPr lang="en-US"/>
              <a:pPr>
                <a:defRPr/>
              </a:pPr>
              <a:t>9/28/2012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1A1717DA-0A1E-40C5-8FC8-A547F25AC28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Thank you for the invitation to be here with you today. I’m sorry I missed what looked like and sounds like a fantastic first day. </a:t>
            </a:r>
          </a:p>
          <a:p>
            <a:pPr>
              <a:defRPr/>
            </a:pPr>
            <a:endParaRPr lang="en-US" dirty="0" smtClean="0"/>
          </a:p>
          <a:p>
            <a:pPr>
              <a:defRPr/>
            </a:pPr>
            <a:r>
              <a:rPr lang="en-US" dirty="0" smtClean="0"/>
              <a:t>I am Bill Watson, Chief of Learning Experiences and Evaluation at NMNH. I head up a team that imagines, develops, and delivers learning experiences – everything from </a:t>
            </a:r>
            <a:r>
              <a:rPr lang="en-US" dirty="0" smtClean="0"/>
              <a:t> </a:t>
            </a:r>
            <a:r>
              <a:rPr lang="en-US" dirty="0" smtClean="0"/>
              <a:t>lectures and demonstrations to intensive summer research internships for high school students to open collections exploration and theme-based hands-on, immersive explorations of scientists’ fieldwork and research. </a:t>
            </a:r>
            <a:endParaRPr lang="en-US" dirty="0" smtClean="0"/>
          </a:p>
          <a:p>
            <a:pPr>
              <a:defRPr/>
            </a:pPr>
            <a:endParaRPr lang="en-US" dirty="0" smtClean="0"/>
          </a:p>
          <a:p>
            <a:pPr>
              <a:defRPr/>
            </a:pPr>
            <a:r>
              <a:rPr lang="en-US" dirty="0" smtClean="0"/>
              <a:t>In reflecting on what I might say here to add substantively to the conversation today, it occurred to me that:</a:t>
            </a:r>
          </a:p>
          <a:p>
            <a:pPr>
              <a:buFont typeface="Arial" pitchFamily="34" charset="0"/>
              <a:buChar char="•"/>
              <a:defRPr/>
            </a:pPr>
            <a:r>
              <a:rPr lang="en-US" dirty="0" smtClean="0"/>
              <a:t>Half of the people in the room today know far more about digitization than I do;</a:t>
            </a:r>
          </a:p>
          <a:p>
            <a:pPr>
              <a:buFont typeface="Arial" pitchFamily="34" charset="0"/>
              <a:buChar char="•"/>
              <a:defRPr/>
            </a:pPr>
            <a:r>
              <a:rPr lang="en-US" dirty="0" smtClean="0"/>
              <a:t>And the other half knows more about public participation in scientific endeavors than I do</a:t>
            </a:r>
          </a:p>
          <a:p>
            <a:pPr>
              <a:buFont typeface="Arial" pitchFamily="34" charset="0"/>
              <a:buChar char="•"/>
              <a:defRPr/>
            </a:pPr>
            <a:endParaRPr lang="en-US" dirty="0" smtClean="0"/>
          </a:p>
          <a:p>
            <a:pPr>
              <a:defRPr/>
            </a:pPr>
            <a:r>
              <a:rPr lang="en-US" dirty="0" smtClean="0"/>
              <a:t>So it’s my hope that I might offer some perspectives to help turn the conversation toward the word “public” and away a little from “digitization”. </a:t>
            </a:r>
            <a:endParaRPr lang="en-US" dirty="0"/>
          </a:p>
        </p:txBody>
      </p:sp>
      <p:sp>
        <p:nvSpPr>
          <p:cNvPr id="4" name="Slide Number Placeholder 3"/>
          <p:cNvSpPr>
            <a:spLocks noGrp="1"/>
          </p:cNvSpPr>
          <p:nvPr>
            <p:ph type="sldNum" sz="quarter" idx="5"/>
          </p:nvPr>
        </p:nvSpPr>
        <p:spPr/>
        <p:txBody>
          <a:bodyPr/>
          <a:lstStyle/>
          <a:p>
            <a:pPr>
              <a:defRPr/>
            </a:pPr>
            <a:fld id="{E5ACBA27-28A9-4A84-9DA5-85A1F62B142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Here’s an object record, but notice on the side that we’re providing some things to do with the object – embedded online activities to learn more about what we can learn from it. </a:t>
            </a:r>
            <a:endParaRPr lang="en-US" dirty="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And finally, a set of digital tools with which you can start collecting your own resources for your own research projects. </a:t>
            </a:r>
            <a:endParaRPr lang="en-US" dirty="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as a final example, this is a camera-trapping PPSR project called Smithsonian Wild. </a:t>
            </a:r>
          </a:p>
          <a:p>
            <a:endParaRPr lang="en-US" dirty="0" smtClean="0"/>
          </a:p>
          <a:p>
            <a:pPr>
              <a:buFont typeface="Arial" pitchFamily="34" charset="0"/>
              <a:buChar char="•"/>
            </a:pPr>
            <a:r>
              <a:rPr lang="en-US" dirty="0" smtClean="0"/>
              <a:t>These assets become a part of SI research, so here you have the public contributing directly to the collections – new objects that are immediately digital. </a:t>
            </a:r>
            <a:endParaRPr lang="en-US" dirty="0"/>
          </a:p>
        </p:txBody>
      </p:sp>
      <p:sp>
        <p:nvSpPr>
          <p:cNvPr id="4" name="Slide Number Placeholder 3"/>
          <p:cNvSpPr>
            <a:spLocks noGrp="1"/>
          </p:cNvSpPr>
          <p:nvPr>
            <p:ph type="sldNum" sz="quarter" idx="10"/>
          </p:nvPr>
        </p:nvSpPr>
        <p:spPr/>
        <p:txBody>
          <a:bodyPr/>
          <a:lstStyle/>
          <a:p>
            <a:pPr>
              <a:defRPr/>
            </a:pPr>
            <a:fld id="{1A1717DA-0A1E-40C5-8FC8-A547F25AC28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I argue that they are. Any time you have people adding to the permanent record, it’s PPSR. And these are highly engaging projects, and people are very invested in them  in two cases (and in the third, we hope they are). </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lvl="0"/>
            <a:r>
              <a:rPr lang="en-US" dirty="0" smtClean="0">
                <a:latin typeface="Arial" pitchFamily="34" charset="0"/>
                <a:cs typeface="Arial" pitchFamily="34" charset="0"/>
              </a:rPr>
              <a:t>So far, this is the road we’ve been on in the last few minutes. It’s a road in the same town as getting the public engaged in actual digitization, but it’s probably not what’s expected. </a:t>
            </a:r>
          </a:p>
          <a:p>
            <a:pPr lvl="0"/>
            <a:endParaRPr lang="en-US" dirty="0" smtClean="0">
              <a:latin typeface="Arial" pitchFamily="34" charset="0"/>
              <a:cs typeface="Arial" pitchFamily="34" charset="0"/>
            </a:endParaRPr>
          </a:p>
          <a:p>
            <a:pPr lvl="0"/>
            <a:r>
              <a:rPr lang="en-US" dirty="0" smtClean="0">
                <a:latin typeface="Arial" pitchFamily="34" charset="0"/>
                <a:cs typeface="Arial" pitchFamily="34" charset="0"/>
              </a:rPr>
              <a:t>I do want to underscore the need to think broadly, here, though – what counts as digital data for </a:t>
            </a:r>
            <a:r>
              <a:rPr lang="en-US" u="sng" dirty="0" smtClean="0">
                <a:latin typeface="Arial" pitchFamily="34" charset="0"/>
                <a:cs typeface="Arial" pitchFamily="34" charset="0"/>
              </a:rPr>
              <a:t>public</a:t>
            </a:r>
            <a:r>
              <a:rPr lang="en-US" dirty="0" smtClean="0">
                <a:latin typeface="Arial" pitchFamily="34" charset="0"/>
                <a:cs typeface="Arial" pitchFamily="34" charset="0"/>
              </a:rPr>
              <a:t> use. It’s often different than what counts for scholarship. </a:t>
            </a:r>
          </a:p>
          <a:p>
            <a:pPr lvl="0"/>
            <a:endParaRPr lang="en-US" dirty="0" smtClean="0">
              <a:latin typeface="Arial" pitchFamily="34" charset="0"/>
              <a:cs typeface="Arial" pitchFamily="34" charset="0"/>
            </a:endParaRPr>
          </a:p>
          <a:p>
            <a:pPr lvl="0"/>
            <a:r>
              <a:rPr lang="en-US" dirty="0" smtClean="0">
                <a:latin typeface="Arial" pitchFamily="34" charset="0"/>
                <a:cs typeface="Arial" pitchFamily="34" charset="0"/>
              </a:rPr>
              <a:t>And remembering the impetus to do something for which the 21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Century public is hungry, doing things that allow them some level of </a:t>
            </a:r>
            <a:r>
              <a:rPr lang="en-US" b="1" u="sng" dirty="0" smtClean="0">
                <a:latin typeface="Arial" pitchFamily="34" charset="0"/>
                <a:cs typeface="Arial" pitchFamily="34" charset="0"/>
              </a:rPr>
              <a:t>contribution</a:t>
            </a:r>
            <a:r>
              <a:rPr lang="en-US" dirty="0" smtClean="0">
                <a:latin typeface="Arial" pitchFamily="34" charset="0"/>
                <a:cs typeface="Arial" pitchFamily="34" charset="0"/>
              </a:rPr>
              <a:t> and </a:t>
            </a:r>
            <a:r>
              <a:rPr lang="en-US" b="1" u="sng" dirty="0" smtClean="0">
                <a:latin typeface="Arial" pitchFamily="34" charset="0"/>
                <a:cs typeface="Arial" pitchFamily="34" charset="0"/>
              </a:rPr>
              <a:t>control</a:t>
            </a:r>
            <a:r>
              <a:rPr lang="en-US" dirty="0" smtClean="0">
                <a:latin typeface="Arial" pitchFamily="34" charset="0"/>
                <a:cs typeface="Arial" pitchFamily="34" charset="0"/>
              </a:rPr>
              <a:t> to use digitized objects and specimens for their own use is extremely important, and even groundbreaking, especially for natural history museums and other collections/specimen-based enterprises. </a:t>
            </a:r>
          </a:p>
          <a:p>
            <a:pPr lvl="0"/>
            <a:endParaRPr lang="en-US" dirty="0" smtClean="0">
              <a:latin typeface="Arial" pitchFamily="34" charset="0"/>
              <a:cs typeface="Arial" pitchFamily="34" charset="0"/>
            </a:endParaRPr>
          </a:p>
          <a:p>
            <a:pPr lvl="0"/>
            <a:r>
              <a:rPr lang="en-US" dirty="0" smtClean="0">
                <a:latin typeface="Arial" pitchFamily="34" charset="0"/>
                <a:cs typeface="Arial" pitchFamily="34" charset="0"/>
              </a:rPr>
              <a:t>People want to do more than just see what we’ve done. They want to be a part of the action. </a:t>
            </a:r>
          </a:p>
          <a:p>
            <a:pPr lvl="0"/>
            <a:endParaRPr lang="en-US" dirty="0" smtClean="0">
              <a:latin typeface="Arial" pitchFamily="34" charset="0"/>
              <a:cs typeface="Arial" pitchFamily="34" charset="0"/>
            </a:endParaRPr>
          </a:p>
          <a:p>
            <a:pPr lvl="0"/>
            <a:endParaRPr lang="en-US" dirty="0" smtClean="0">
              <a:latin typeface="Arial" pitchFamily="34" charset="0"/>
              <a:cs typeface="Arial" pitchFamily="34" charset="0"/>
            </a:endParaRPr>
          </a:p>
          <a:p>
            <a:pPr lvl="0"/>
            <a:endParaRPr lang="en-US" dirty="0" smtClean="0">
              <a:latin typeface="Arial" pitchFamily="34" charset="0"/>
              <a:cs typeface="Arial" pitchFamily="34" charset="0"/>
            </a:endParaRPr>
          </a:p>
          <a:p>
            <a:pPr>
              <a:defRPr/>
            </a:pPr>
            <a:endParaRPr lang="en-US" dirty="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lvl="0"/>
            <a:r>
              <a:rPr lang="en-US" dirty="0" smtClean="0">
                <a:latin typeface="Arial" pitchFamily="34" charset="0"/>
                <a:cs typeface="Arial" pitchFamily="34" charset="0"/>
              </a:rPr>
              <a:t>The road we want to go down, though, I think is the more exciting one, not only because it addresses a concern about getting things digitized, but also because it’s almost completely unprecedented. </a:t>
            </a:r>
          </a:p>
          <a:p>
            <a:pPr lvl="0"/>
            <a:endParaRPr lang="en-US" dirty="0" smtClean="0">
              <a:latin typeface="Arial" pitchFamily="34" charset="0"/>
              <a:cs typeface="Arial" pitchFamily="34" charset="0"/>
            </a:endParaRPr>
          </a:p>
          <a:p>
            <a:pPr lvl="0"/>
            <a:r>
              <a:rPr lang="en-US" dirty="0" smtClean="0">
                <a:latin typeface="Arial" pitchFamily="34" charset="0"/>
                <a:cs typeface="Arial" pitchFamily="34" charset="0"/>
              </a:rPr>
              <a:t>Here we can see a model that has potential PPSR projects in collections. So think of things like identifying and accessioning objects, or pinning beetles. </a:t>
            </a:r>
          </a:p>
          <a:p>
            <a:pPr lvl="0"/>
            <a:endParaRPr lang="en-US" dirty="0" smtClean="0">
              <a:latin typeface="Arial" pitchFamily="34" charset="0"/>
              <a:cs typeface="Arial" pitchFamily="34" charset="0"/>
            </a:endParaRPr>
          </a:p>
          <a:p>
            <a:pPr lvl="0"/>
            <a:endParaRPr lang="en-US" dirty="0" smtClean="0">
              <a:latin typeface="Arial" pitchFamily="34" charset="0"/>
              <a:cs typeface="Arial" pitchFamily="34" charset="0"/>
            </a:endParaRPr>
          </a:p>
          <a:p>
            <a:pPr>
              <a:defRPr/>
            </a:pPr>
            <a:endParaRPr lang="en-US" dirty="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projects could have a huge impact. </a:t>
            </a:r>
          </a:p>
          <a:p>
            <a:endParaRPr lang="en-US" dirty="0" smtClean="0"/>
          </a:p>
          <a:p>
            <a:r>
              <a:rPr lang="en-US" dirty="0" smtClean="0"/>
              <a:t>In 2009, the Center for the Advancement of Informal Science Education published this guide. </a:t>
            </a:r>
            <a:endParaRPr lang="en-US" dirty="0"/>
          </a:p>
        </p:txBody>
      </p:sp>
      <p:sp>
        <p:nvSpPr>
          <p:cNvPr id="4" name="Slide Number Placeholder 3"/>
          <p:cNvSpPr>
            <a:spLocks noGrp="1"/>
          </p:cNvSpPr>
          <p:nvPr>
            <p:ph type="sldNum" sz="quarter" idx="10"/>
          </p:nvPr>
        </p:nvSpPr>
        <p:spPr/>
        <p:txBody>
          <a:bodyPr/>
          <a:lstStyle/>
          <a:p>
            <a:pPr>
              <a:defRPr/>
            </a:pPr>
            <a:fld id="{1A1717DA-0A1E-40C5-8FC8-A547F25AC28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Contributory projects, which are generally designed by scientists and for which members of the </a:t>
            </a:r>
            <a:r>
              <a:rPr lang="en-US" dirty="0" smtClean="0"/>
              <a:t>public </a:t>
            </a:r>
            <a:r>
              <a:rPr lang="en-US" dirty="0" smtClean="0"/>
              <a:t>primarily contribute data </a:t>
            </a:r>
          </a:p>
          <a:p>
            <a:pPr>
              <a:defRPr/>
            </a:pPr>
            <a:r>
              <a:rPr lang="en-US" dirty="0" smtClean="0"/>
              <a:t>Collaborative projects, which are generally designed by scientists and for which members </a:t>
            </a:r>
            <a:r>
              <a:rPr lang="en-US" dirty="0" smtClean="0"/>
              <a:t>of </a:t>
            </a:r>
            <a:r>
              <a:rPr lang="en-US" dirty="0" smtClean="0"/>
              <a:t>the public contribute data but also may help to refine project design, analyze data, or </a:t>
            </a:r>
            <a:r>
              <a:rPr lang="en-US" dirty="0" smtClean="0"/>
              <a:t>disseminate </a:t>
            </a:r>
            <a:r>
              <a:rPr lang="en-US" dirty="0" smtClean="0"/>
              <a:t>findings</a:t>
            </a:r>
          </a:p>
          <a:p>
            <a:pPr>
              <a:defRPr/>
            </a:pPr>
            <a:r>
              <a:rPr lang="en-US" dirty="0" smtClean="0"/>
              <a:t>Co-created projects, which are designed by scientists and members of the public working </a:t>
            </a:r>
            <a:r>
              <a:rPr lang="en-US" dirty="0" smtClean="0"/>
              <a:t>together </a:t>
            </a:r>
            <a:r>
              <a:rPr lang="en-US" dirty="0" smtClean="0"/>
              <a:t>and for which at least some of the public participants are actively involved in most or </a:t>
            </a:r>
            <a:r>
              <a:rPr lang="en-US" dirty="0" smtClean="0"/>
              <a:t>all </a:t>
            </a:r>
            <a:r>
              <a:rPr lang="en-US" dirty="0" smtClean="0"/>
              <a:t>steps of the scientific process.</a:t>
            </a:r>
            <a:endParaRPr lang="en-US" dirty="0" smtClean="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From what I can observe (not having been here…), this seems to be an important, driving question for this work and really for this group being here this weekend. </a:t>
            </a:r>
            <a:endParaRPr lang="en-US" dirty="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lvl="0"/>
            <a:r>
              <a:rPr lang="en-US" dirty="0" smtClean="0">
                <a:latin typeface="Arial" pitchFamily="34" charset="0"/>
                <a:cs typeface="Arial" pitchFamily="34" charset="0"/>
              </a:rPr>
              <a:t>All of this boils down to our thesis for the presentation.</a:t>
            </a:r>
            <a:endParaRPr lang="en-US" dirty="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lvl="0"/>
            <a:r>
              <a:rPr lang="en-US" dirty="0" smtClean="0">
                <a:latin typeface="Arial" pitchFamily="34" charset="0"/>
                <a:cs typeface="Arial" pitchFamily="34" charset="0"/>
              </a:rPr>
              <a:t>So this morning, I hope to stimulate our day’s work by making three points: </a:t>
            </a:r>
          </a:p>
          <a:p>
            <a:pPr lvl="0"/>
            <a:endParaRPr lang="en-US" dirty="0" smtClean="0">
              <a:latin typeface="Arial" pitchFamily="34" charset="0"/>
              <a:cs typeface="Arial" pitchFamily="34" charset="0"/>
            </a:endParaRPr>
          </a:p>
          <a:p>
            <a:pPr lvl="0"/>
            <a:r>
              <a:rPr lang="en-US" dirty="0" smtClean="0">
                <a:latin typeface="Arial" pitchFamily="34" charset="0"/>
                <a:cs typeface="Arial" pitchFamily="34" charset="0"/>
              </a:rPr>
              <a:t>1) Natural </a:t>
            </a:r>
            <a:r>
              <a:rPr lang="en-US" dirty="0" smtClean="0">
                <a:latin typeface="Arial" pitchFamily="34" charset="0"/>
                <a:cs typeface="Arial" pitchFamily="34" charset="0"/>
              </a:rPr>
              <a:t>history museums have only scratched the surface of using their assets for the public good</a:t>
            </a:r>
          </a:p>
          <a:p>
            <a:pPr lvl="0"/>
            <a:r>
              <a:rPr lang="en-US" dirty="0" smtClean="0">
                <a:latin typeface="Arial" pitchFamily="34" charset="0"/>
                <a:cs typeface="Arial" pitchFamily="34" charset="0"/>
              </a:rPr>
              <a:t>2) Public </a:t>
            </a:r>
            <a:r>
              <a:rPr lang="en-US" dirty="0" smtClean="0">
                <a:latin typeface="Arial" pitchFamily="34" charset="0"/>
                <a:cs typeface="Arial" pitchFamily="34" charset="0"/>
              </a:rPr>
              <a:t>Digitization projects are groundbreaking for public engagement in natural history museums’ work</a:t>
            </a:r>
          </a:p>
          <a:p>
            <a:pPr lvl="0"/>
            <a:r>
              <a:rPr lang="en-US" dirty="0" smtClean="0">
                <a:latin typeface="Arial" pitchFamily="34" charset="0"/>
                <a:cs typeface="Arial" pitchFamily="34" charset="0"/>
              </a:rPr>
              <a:t>3) The </a:t>
            </a:r>
            <a:r>
              <a:rPr lang="en-US" dirty="0" smtClean="0">
                <a:latin typeface="Arial" pitchFamily="34" charset="0"/>
                <a:cs typeface="Arial" pitchFamily="34" charset="0"/>
              </a:rPr>
              <a:t>payoff of new models is not only faster digitization, but also a more engaged public</a:t>
            </a:r>
          </a:p>
          <a:p>
            <a:pPr>
              <a:defRPr/>
            </a:pPr>
            <a:endParaRPr lang="en-US" dirty="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I would like to propose that the flip side of that question is equally important and presents incredible opportunities for engaging people in </a:t>
            </a:r>
            <a:r>
              <a:rPr lang="en-US" dirty="0" err="1" smtClean="0"/>
              <a:t>digitizization</a:t>
            </a:r>
            <a:r>
              <a:rPr lang="en-US" dirty="0" smtClean="0"/>
              <a:t> and advancing science literacy and collections-based education at the same time. </a:t>
            </a:r>
          </a:p>
          <a:p>
            <a:pPr>
              <a:defRPr/>
            </a:pPr>
            <a:endParaRPr lang="en-US" dirty="0" smtClean="0"/>
          </a:p>
          <a:p>
            <a:pPr>
              <a:defRPr/>
            </a:pPr>
            <a:r>
              <a:rPr lang="en-US" dirty="0" smtClean="0"/>
              <a:t>Think about this statement for a moment. When was the last time you were in a natural history museum? While you were there, did you see any digitization work? For that matter, did you see much, if any, collections work? Most of us leave the collections and research behind the scenes, with public spaces mostly being about telling static stories with objects or some kind of “touching objects will make people love them” activities. </a:t>
            </a:r>
          </a:p>
          <a:p>
            <a:pPr>
              <a:defRPr/>
            </a:pPr>
            <a:endParaRPr lang="en-US" dirty="0" smtClean="0"/>
          </a:p>
          <a:p>
            <a:pPr>
              <a:defRPr/>
            </a:pPr>
            <a:r>
              <a:rPr lang="en-US" dirty="0" smtClean="0"/>
              <a:t>I say these things because I see them in my own museum every day. </a:t>
            </a:r>
          </a:p>
          <a:p>
            <a:pPr>
              <a:defRPr/>
            </a:pPr>
            <a:endParaRPr lang="en-US" dirty="0" smtClean="0"/>
          </a:p>
          <a:p>
            <a:pPr>
              <a:defRPr/>
            </a:pPr>
            <a:r>
              <a:rPr lang="en-US" dirty="0" smtClean="0"/>
              <a:t>But people want more. </a:t>
            </a:r>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295400" y="685800"/>
            <a:ext cx="4648200" cy="3486150"/>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People are looking for a new kind of experience. </a:t>
            </a:r>
          </a:p>
          <a:p>
            <a:pPr>
              <a:defRPr/>
            </a:pPr>
            <a:endParaRPr lang="en-US" dirty="0" smtClean="0"/>
          </a:p>
          <a:p>
            <a:pPr>
              <a:defRPr/>
            </a:pPr>
            <a:r>
              <a:rPr lang="en-US" dirty="0" smtClean="0"/>
              <a:t>At NMNH, we conducted a study of 125 groups visiting our museum and other museums in Washington, and this is what they told us they wanted. </a:t>
            </a:r>
          </a:p>
          <a:p>
            <a:pPr>
              <a:defRPr/>
            </a:pPr>
            <a:endParaRPr lang="en-US" dirty="0" smtClean="0"/>
          </a:p>
          <a:p>
            <a:pPr>
              <a:defRPr/>
            </a:pPr>
            <a:r>
              <a:rPr lang="en-US" dirty="0" smtClean="0"/>
              <a:t>Think about collections work and even especially collections digitization work. Does it meet these criteria? I think it does. </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NMNH, we wanted to do something about this, in general, for the natural history museum field, and in fact for all learning in natural history settings, so this includes zoos, aquariums, nature centers, and I would even say universities with collections. </a:t>
            </a:r>
          </a:p>
          <a:p>
            <a:endParaRPr lang="en-US" dirty="0" smtClean="0"/>
          </a:p>
          <a:p>
            <a:r>
              <a:rPr lang="en-US" dirty="0" smtClean="0"/>
              <a:t>We were funded by NSF to hold a conference to explore these ideas in greater detail, so in February 2012 we convened 100 scientists, collections managers, educators, exhibits professionals, learning researchers, evaluators, and administrators to start to think through the biggest questions we have about how to link our publics with our assets in the 21</a:t>
            </a:r>
            <a:r>
              <a:rPr lang="en-US" baseline="30000" dirty="0" smtClean="0"/>
              <a:t>st</a:t>
            </a:r>
            <a:r>
              <a:rPr lang="en-US" dirty="0" smtClean="0"/>
              <a:t> Century needs, and how we might go about designing programs to try to answer those questions. </a:t>
            </a:r>
            <a:endParaRPr lang="en-US" dirty="0"/>
          </a:p>
        </p:txBody>
      </p:sp>
      <p:sp>
        <p:nvSpPr>
          <p:cNvPr id="4" name="Slide Number Placeholder 3"/>
          <p:cNvSpPr>
            <a:spLocks noGrp="1"/>
          </p:cNvSpPr>
          <p:nvPr>
            <p:ph type="sldNum" sz="quarter" idx="10"/>
          </p:nvPr>
        </p:nvSpPr>
        <p:spPr/>
        <p:txBody>
          <a:bodyPr/>
          <a:lstStyle/>
          <a:p>
            <a:pPr>
              <a:defRPr/>
            </a:pPr>
            <a:fld id="{1A1717DA-0A1E-40C5-8FC8-A547F25AC28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This was the thesis for our conference. </a:t>
            </a:r>
          </a:p>
          <a:p>
            <a:pPr>
              <a:defRPr/>
            </a:pPr>
            <a:endParaRPr lang="en-US" dirty="0" smtClean="0"/>
          </a:p>
          <a:p>
            <a:pPr>
              <a:defRPr/>
            </a:pPr>
            <a:r>
              <a:rPr lang="en-US" dirty="0" smtClean="0"/>
              <a:t>Focus on the last bullet: </a:t>
            </a:r>
          </a:p>
          <a:p>
            <a:pPr>
              <a:defRPr/>
            </a:pPr>
            <a:endParaRPr lang="en-US" dirty="0" smtClean="0"/>
          </a:p>
          <a:p>
            <a:pPr marL="228600" indent="-228600">
              <a:buAutoNum type="arabicParenR"/>
              <a:defRPr/>
            </a:pPr>
            <a:r>
              <a:rPr lang="en-US" dirty="0" smtClean="0"/>
              <a:t>“Our work” is documenting the world and doing research on that documentation. This is enabled by digital records. </a:t>
            </a:r>
          </a:p>
          <a:p>
            <a:pPr marL="228600" indent="-228600">
              <a:buAutoNum type="arabicParenR"/>
              <a:defRPr/>
            </a:pPr>
            <a:r>
              <a:rPr lang="en-US" dirty="0" smtClean="0"/>
              <a:t>“Our work” is also, in essence, changing the world. We have incredible platforms to get people excited about science, to understand it, and to take action in the world.</a:t>
            </a:r>
            <a:r>
              <a:rPr lang="en-US" dirty="0"/>
              <a:t> </a:t>
            </a:r>
            <a:endParaRPr lang="en-US" dirty="0" smtClean="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For our purposes today, I want to focus on what it means to be “part of the action”. </a:t>
            </a:r>
          </a:p>
          <a:p>
            <a:pPr>
              <a:defRPr/>
            </a:pPr>
            <a:r>
              <a:rPr lang="en-US" dirty="0" smtClean="0"/>
              <a:t>What I’m really talking about is part of the excitement, the passion, the urgency that most of the people in this room probably feel about documenting biodiversity, taking action to address biodiversity loss and climate change, and any number of topics that each lab is doing that are relevant, important, and need public support, understanding, and engagement. </a:t>
            </a:r>
          </a:p>
          <a:p>
            <a:pPr>
              <a:defRPr/>
            </a:pPr>
            <a:endParaRPr lang="en-US" dirty="0" smtClean="0"/>
          </a:p>
          <a:p>
            <a:pPr>
              <a:defRPr/>
            </a:pPr>
            <a:r>
              <a:rPr lang="en-US" dirty="0" smtClean="0"/>
              <a:t>Digitization of collections is in a lot of ways a lynchpin for inviting people to be a part of the action, and I think it’s worth exploring two aspects of what that means: </a:t>
            </a:r>
          </a:p>
          <a:p>
            <a:pPr>
              <a:defRPr/>
            </a:pPr>
            <a:endParaRPr lang="en-US" dirty="0" smtClean="0"/>
          </a:p>
          <a:p>
            <a:pPr marL="228600" indent="-228600">
              <a:buAutoNum type="arabicParenR"/>
              <a:defRPr/>
            </a:pPr>
            <a:r>
              <a:rPr lang="en-US" dirty="0" smtClean="0"/>
              <a:t>Public use of digitized collections</a:t>
            </a:r>
          </a:p>
          <a:p>
            <a:pPr marL="228600" indent="-228600">
              <a:buAutoNum type="arabicParenR"/>
              <a:defRPr/>
            </a:pPr>
            <a:r>
              <a:rPr lang="en-US" dirty="0" smtClean="0"/>
              <a:t>Public participation in digitizing collections</a:t>
            </a:r>
          </a:p>
          <a:p>
            <a:pPr marL="228600" indent="-228600">
              <a:buAutoNum type="arabicParenR"/>
              <a:defRPr/>
            </a:pPr>
            <a:endParaRPr lang="en-US" dirty="0" smtClean="0"/>
          </a:p>
          <a:p>
            <a:pPr marL="228600" indent="-228600">
              <a:defRPr/>
            </a:pPr>
            <a:endParaRPr lang="en-US" dirty="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first example of some of the work being conducted at the Smithsonian that starts to hint at public participation in digitization – the public use of collections side. </a:t>
            </a:r>
          </a:p>
          <a:p>
            <a:endParaRPr lang="en-US" dirty="0" smtClean="0"/>
          </a:p>
          <a:p>
            <a:pPr>
              <a:buFont typeface="Arial" pitchFamily="34" charset="0"/>
              <a:buChar char="•"/>
            </a:pPr>
            <a:r>
              <a:rPr lang="en-US" dirty="0" smtClean="0"/>
              <a:t>Created by teachers</a:t>
            </a:r>
          </a:p>
          <a:p>
            <a:pPr>
              <a:buFont typeface="Arial" pitchFamily="34" charset="0"/>
              <a:buChar char="•"/>
            </a:pPr>
            <a:r>
              <a:rPr lang="en-US" dirty="0" smtClean="0"/>
              <a:t>A way to bring together pieces of the 137 million objects on a topic that you can use – in this case just to find them</a:t>
            </a:r>
          </a:p>
          <a:p>
            <a:pPr>
              <a:buFont typeface="Arial" pitchFamily="34" charset="0"/>
              <a:buChar char="•"/>
            </a:pPr>
            <a:r>
              <a:rPr lang="en-US" dirty="0" smtClean="0"/>
              <a:t>Requires teachers to tell you what they need (</a:t>
            </a:r>
            <a:r>
              <a:rPr lang="en-US" dirty="0" err="1" smtClean="0"/>
              <a:t>curation</a:t>
            </a:r>
            <a:r>
              <a:rPr lang="en-US" dirty="0" smtClean="0"/>
              <a:t>?) and it requires extensive tagging of the assets you have.</a:t>
            </a:r>
          </a:p>
          <a:p>
            <a:pPr>
              <a:buFont typeface="Arial" pitchFamily="34" charset="0"/>
              <a:buChar char="•"/>
            </a:pPr>
            <a:endParaRPr lang="en-US" dirty="0" smtClean="0"/>
          </a:p>
          <a:p>
            <a:r>
              <a:rPr lang="en-US" dirty="0" smtClean="0"/>
              <a:t>Note here that this includes object records, exhibitions, articles, film, photos, exhibit descriptions, lesson plans – the gamut of digital resources. </a:t>
            </a:r>
          </a:p>
          <a:p>
            <a:endParaRPr lang="en-US" dirty="0"/>
          </a:p>
        </p:txBody>
      </p:sp>
      <p:sp>
        <p:nvSpPr>
          <p:cNvPr id="4" name="Slide Number Placeholder 3"/>
          <p:cNvSpPr>
            <a:spLocks noGrp="1"/>
          </p:cNvSpPr>
          <p:nvPr>
            <p:ph type="sldNum" sz="quarter" idx="10"/>
          </p:nvPr>
        </p:nvSpPr>
        <p:spPr/>
        <p:txBody>
          <a:bodyPr/>
          <a:lstStyle/>
          <a:p>
            <a:pPr>
              <a:defRPr/>
            </a:pPr>
            <a:fld id="{1A1717DA-0A1E-40C5-8FC8-A547F25AC28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Here’s another example from NMNH.</a:t>
            </a:r>
          </a:p>
          <a:p>
            <a:pPr>
              <a:defRPr/>
            </a:pPr>
            <a:endParaRPr lang="en-US" dirty="0" smtClean="0"/>
          </a:p>
          <a:p>
            <a:pPr>
              <a:defRPr/>
            </a:pPr>
            <a:r>
              <a:rPr lang="en-US" dirty="0" smtClean="0"/>
              <a:t>Here, we’re providing users with a user interface to find collections more easily (just objects here). We’re starting with our 20,000 education collection to see if we can find a way to make the records useful to the visitors. </a:t>
            </a:r>
          </a:p>
          <a:p>
            <a:pPr>
              <a:defRPr/>
            </a:pPr>
            <a:endParaRPr lang="en-US" dirty="0" smtClean="0"/>
          </a:p>
          <a:p>
            <a:pPr>
              <a:defRPr/>
            </a:pPr>
            <a:r>
              <a:rPr lang="en-US" dirty="0" smtClean="0"/>
              <a:t>Objects are searchable by name, tag, geographic region, and other ways. </a:t>
            </a:r>
            <a:endParaRPr lang="en-US" dirty="0"/>
          </a:p>
        </p:txBody>
      </p:sp>
      <p:sp>
        <p:nvSpPr>
          <p:cNvPr id="4" name="Slide Number Placeholder 3"/>
          <p:cNvSpPr>
            <a:spLocks noGrp="1"/>
          </p:cNvSpPr>
          <p:nvPr>
            <p:ph type="sldNum" sz="quarter" idx="5"/>
          </p:nvPr>
        </p:nvSpPr>
        <p:spPr/>
        <p:txBody>
          <a:bodyPr/>
          <a:lstStyle/>
          <a:p>
            <a:pPr>
              <a:defRPr/>
            </a:pPr>
            <a:fld id="{E2C6321F-2636-4B35-9235-1C0A4A80258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5" name="Picture 9" descr="36nmnh"/>
          <p:cNvPicPr>
            <a:picLocks noChangeAspect="1" noChangeArrowheads="1"/>
          </p:cNvPicPr>
          <p:nvPr userDrawn="1"/>
        </p:nvPicPr>
        <p:blipFill>
          <a:blip r:embed="rId2" cstate="print"/>
          <a:srcRect/>
          <a:stretch>
            <a:fillRect/>
          </a:stretch>
        </p:blipFill>
        <p:spPr bwMode="auto">
          <a:xfrm>
            <a:off x="304800" y="6100763"/>
            <a:ext cx="3409950" cy="757237"/>
          </a:xfrm>
          <a:prstGeom prst="rect">
            <a:avLst/>
          </a:prstGeom>
          <a:noFill/>
          <a:ln w="9525">
            <a:noFill/>
            <a:miter lim="800000"/>
            <a:headEnd/>
            <a:tailEnd/>
          </a:ln>
        </p:spPr>
      </p:pic>
      <p:cxnSp>
        <p:nvCxnSpPr>
          <p:cNvPr id="6" name="Straight Connector 5"/>
          <p:cNvCxnSpPr/>
          <p:nvPr userDrawn="1"/>
        </p:nvCxnSpPr>
        <p:spPr>
          <a:xfrm rot="5400000">
            <a:off x="-114300" y="1409700"/>
            <a:ext cx="12954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533400" y="762000"/>
            <a:ext cx="8305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200400" y="4343400"/>
            <a:ext cx="55626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3"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B8C18E0E-08C2-4051-A764-005F843BAC28}" type="datetimeFigureOut">
              <a:rPr lang="en-US"/>
              <a:pPr>
                <a:defRPr/>
              </a:pPr>
              <a:t>9/28/2012</a:t>
            </a:fld>
            <a:endParaRPr lang="en-US"/>
          </a:p>
        </p:txBody>
      </p:sp>
      <p:sp>
        <p:nvSpPr>
          <p:cNvPr id="14"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5" name="Slide Number Placeholder 28"/>
          <p:cNvSpPr>
            <a:spLocks noGrp="1"/>
          </p:cNvSpPr>
          <p:nvPr>
            <p:ph type="sldNum" sz="quarter" idx="12"/>
          </p:nvPr>
        </p:nvSpPr>
        <p:spPr>
          <a:xfrm>
            <a:off x="8001000" y="228600"/>
            <a:ext cx="838200" cy="381000"/>
          </a:xfrm>
          <a:prstGeom prst="rect">
            <a:avLst/>
          </a:prstGeom>
        </p:spPr>
        <p:txBody>
          <a:bodyPr/>
          <a:lstStyle>
            <a:lvl1pPr>
              <a:defRPr smtClean="0">
                <a:solidFill>
                  <a:schemeClr val="tx2"/>
                </a:solidFill>
              </a:defRPr>
            </a:lvl1pPr>
          </a:lstStyle>
          <a:p>
            <a:pPr>
              <a:defRPr/>
            </a:pPr>
            <a:fld id="{A2448D95-B10E-4C54-82CC-EB0AE47E76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D4602B-43F0-4005-B754-5F54AAEDEA78}" type="datetimeFigureOut">
              <a:rPr lang="en-US"/>
              <a:pPr>
                <a:defRPr/>
              </a:pPr>
              <a:t>9/28/2012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1271588"/>
            <a:ext cx="533400" cy="244475"/>
          </a:xfrm>
          <a:prstGeom prst="rect">
            <a:avLst/>
          </a:prstGeom>
        </p:spPr>
        <p:txBody>
          <a:bodyPr/>
          <a:lstStyle>
            <a:lvl1pPr>
              <a:defRPr/>
            </a:lvl1pPr>
          </a:lstStyle>
          <a:p>
            <a:pPr>
              <a:defRPr/>
            </a:pPr>
            <a:fld id="{28E2D2AB-BAE1-4826-9C83-89C0507A7F5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6CEF6FCC-7259-441B-B6F9-47C202BF326D}" type="datetimeFigureOut">
              <a:rPr lang="en-US"/>
              <a:pPr>
                <a:defRPr/>
              </a:pPr>
              <a:t>9/28/2012</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a:lstStyle>
            <a:lvl1pPr>
              <a:defRPr/>
            </a:lvl1pPr>
          </a:lstStyle>
          <a:p>
            <a:pPr>
              <a:defRPr/>
            </a:pPr>
            <a:fld id="{D3BBF8F4-05B6-46DB-BD5E-CE40F7CB13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FEC19B8-5300-48EC-B6E8-C0F8A144A642}" type="datetimeFigureOut">
              <a:rPr lang="en-US"/>
              <a:pPr>
                <a:defRPr/>
              </a:pPr>
              <a:t>9/28/2012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7EFEBF-7AFD-49BC-8195-65C4373C569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CB1CBC-B3BD-4107-858A-FA97C64BA01E}" type="datetimeFigureOut">
              <a:rPr lang="en-US"/>
              <a:pPr>
                <a:defRPr/>
              </a:pPr>
              <a:t>9/28/2012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116E60-9A2D-47F0-961B-C1C7A76EADB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BC2195-3704-40CB-960D-69E0D7ABA60C}" type="datetimeFigureOut">
              <a:rPr lang="en-US"/>
              <a:pPr>
                <a:defRPr/>
              </a:pPr>
              <a:t>9/28/2012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A865E8-8763-47C4-9C32-579105FA872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7E4CBA-D332-4F80-A43E-8E1B2F63DCE7}" type="datetimeFigureOut">
              <a:rPr lang="en-US"/>
              <a:pPr>
                <a:defRPr/>
              </a:pPr>
              <a:t>9/28/2012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1521B1-D73A-4D09-B8EC-80D51B8DE4A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628A05-7E3C-499A-B2DD-5C2F348587BA}" type="datetimeFigureOut">
              <a:rPr lang="en-US"/>
              <a:pPr>
                <a:defRPr/>
              </a:pPr>
              <a:t>9/28/2012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D9D849-BB64-46F9-BFB2-C85F0C1ECE7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63C6776-D546-4327-9FA6-14EDB60DE89B}" type="datetimeFigureOut">
              <a:rPr lang="en-US"/>
              <a:pPr>
                <a:defRPr/>
              </a:pPr>
              <a:t>9/28/2012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D95DC29-6DE6-40B7-9863-1061281006B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C0776F-938B-4022-A094-3C7212A4EADE}" type="datetimeFigureOut">
              <a:rPr lang="en-US"/>
              <a:pPr>
                <a:defRPr/>
              </a:pPr>
              <a:t>9/28/2012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767965-C7EC-4AF3-971C-C3D4AC736F3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3AD5B9-1B03-47AD-B4B0-AA020062D697}" type="datetimeFigureOut">
              <a:rPr lang="en-US"/>
              <a:pPr>
                <a:defRPr/>
              </a:pPr>
              <a:t>9/28/2012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7728AE-2691-49B7-BF37-B8F90C131C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dirty="0"/>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293D-BCD3-40DE-A94A-0604A0BCA9DD}" type="datetimeFigureOut">
              <a:rPr lang="en-US"/>
              <a:pPr>
                <a:defRPr/>
              </a:pPr>
              <a:t>9/28/2012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7FA80D-837F-4433-A583-ABED64975BF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09A955-793E-420C-AF24-286557D1F381}" type="datetimeFigureOut">
              <a:rPr lang="en-US"/>
              <a:pPr>
                <a:defRPr/>
              </a:pPr>
              <a:t>9/28/2012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FCE33D-C6D7-4EC0-ABB7-1AA213BA427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25C78A-61AA-4D84-B897-B42D593D41B1}" type="datetimeFigureOut">
              <a:rPr lang="en-US"/>
              <a:pPr>
                <a:defRPr/>
              </a:pPr>
              <a:t>9/28/2012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C4BCFC-330B-4DEE-A959-89CBFC9DF63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8240B3-2B4A-42FF-9C94-3873CEB25CE3}" type="datetimeFigureOut">
              <a:rPr lang="en-US"/>
              <a:pPr>
                <a:defRPr/>
              </a:pPr>
              <a:t>9/28/2012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254257-B868-4594-99AC-05095DED83E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A398C-3134-4AE7-97E8-0149581930AC}" type="datetimeFigureOut">
              <a:rPr lang="en-US"/>
              <a:pPr>
                <a:defRPr/>
              </a:pPr>
              <a:t>9/28/2012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3A201-C50F-47ED-BB82-2BE67ECE10C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B082C6-B235-43EF-ACF2-390B25997365}" type="datetimeFigureOut">
              <a:rPr lang="en-US"/>
              <a:pPr>
                <a:defRPr/>
              </a:pPr>
              <a:t>9/28/2012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ACB5F4-4BDD-41CA-AF12-8848C24E59A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8557D0-AB92-4E19-8AA4-CB39B21B84EB}" type="datetimeFigureOut">
              <a:rPr lang="en-US"/>
              <a:pPr>
                <a:defRPr/>
              </a:pPr>
              <a:t>9/28/2012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49F2D-2BC2-4319-A492-D54BF11618A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1A9EBF-FBE5-4FF9-8C69-E97D062EC05D}" type="datetimeFigureOut">
              <a:rPr lang="en-US"/>
              <a:pPr>
                <a:defRPr/>
              </a:pPr>
              <a:t>9/28/2012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DA3E0E-8630-412B-9D44-074330326D90}"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DF9305-D67A-437A-8730-A00F02E8FE34}" type="datetimeFigureOut">
              <a:rPr lang="en-US"/>
              <a:pPr>
                <a:defRPr/>
              </a:pPr>
              <a:t>9/28/2012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BBADE1-BCB5-424E-8BCA-85515988EDC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E6FE09-1488-494B-B8B5-B3344EEB27C1}" type="datetimeFigureOut">
              <a:rPr lang="en-US"/>
              <a:pPr>
                <a:defRPr/>
              </a:pPr>
              <a:t>9/28/2012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D7B27F-8AD6-4172-80E0-68AEE37F10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6AA5A9AA-7AE7-4E9C-8EB5-D6E56B73DCA2}" type="datetimeFigureOut">
              <a:rPr lang="en-US"/>
              <a:pPr>
                <a:defRPr/>
              </a:pPr>
              <a:t>9/28/2012</a:t>
            </a:fld>
            <a:endParaRPr lang="en-US"/>
          </a:p>
        </p:txBody>
      </p:sp>
      <p:sp>
        <p:nvSpPr>
          <p:cNvPr id="8" name="Slide Number Placeholder 12"/>
          <p:cNvSpPr>
            <a:spLocks noGrp="1"/>
          </p:cNvSpPr>
          <p:nvPr>
            <p:ph type="sldNum" sz="quarter" idx="11"/>
          </p:nvPr>
        </p:nvSpPr>
        <p:spPr>
          <a:xfrm>
            <a:off x="0" y="1752600"/>
            <a:ext cx="1295400" cy="701675"/>
          </a:xfrm>
          <a:prstGeom prst="rect">
            <a:avLst/>
          </a:prstGeom>
        </p:spPr>
        <p:txBody>
          <a:bodyPr>
            <a:noAutofit/>
          </a:bodyPr>
          <a:lstStyle>
            <a:lvl1pPr>
              <a:defRPr sz="2400" smtClean="0">
                <a:solidFill>
                  <a:srgbClr val="FFFFFF"/>
                </a:solidFill>
              </a:defRPr>
            </a:lvl1pPr>
          </a:lstStyle>
          <a:p>
            <a:pPr>
              <a:defRPr/>
            </a:pPr>
            <a:fld id="{C34F2A70-6484-4C18-99E3-415838E45090}"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9D5175-CEE7-4B8B-8D3A-B2BA39B42571}" type="datetimeFigureOut">
              <a:rPr lang="en-US"/>
              <a:pPr>
                <a:defRPr/>
              </a:pPr>
              <a:t>9/28/2012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B416CD-22BA-4344-A24F-014D10A4DB3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7113A3-9684-4216-A9D8-8D218DD70B7D}" type="datetimeFigureOut">
              <a:rPr lang="en-US"/>
              <a:pPr>
                <a:defRPr/>
              </a:pPr>
              <a:t>9/28/2012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0ED4C4-33FD-4DE7-A188-5679F59D15E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F5495F-45C0-4062-BE38-B69702278F1F}" type="datetimeFigureOut">
              <a:rPr lang="en-US"/>
              <a:pPr>
                <a:defRPr/>
              </a:pPr>
              <a:t>9/28/2012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AC9994-779A-4604-9715-908296CA6F6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D6DDC0-C018-40E4-9507-85D50A9FB3FC}" type="datetimeFigureOut">
              <a:rPr lang="en-US"/>
              <a:pPr>
                <a:defRPr/>
              </a:pPr>
              <a:t>9/28/2012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CF82C1-E54D-46F3-B3AC-FED079FFBE1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E48072-B794-46F6-8BED-18A627E84C19}" type="datetimeFigureOut">
              <a:rPr lang="en-US"/>
              <a:pPr>
                <a:defRPr/>
              </a:pPr>
              <a:t>9/28/2012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BA9898-0787-49F0-A9EA-D0961445E6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dirty="0"/>
            </a:lvl1pPr>
          </a:lstStyle>
          <a:p>
            <a:pPr>
              <a:defRPr/>
            </a:pPr>
            <a:endParaRPr lang="en-US"/>
          </a:p>
        </p:txBody>
      </p:sp>
      <p:sp>
        <p:nvSpPr>
          <p:cNvPr id="6" name="Slide Number Placeholder 9"/>
          <p:cNvSpPr>
            <a:spLocks noGrp="1"/>
          </p:cNvSpPr>
          <p:nvPr>
            <p:ph type="sldNum" sz="quarter" idx="11"/>
          </p:nvPr>
        </p:nvSpPr>
        <p:spPr>
          <a:xfrm>
            <a:off x="0" y="1271588"/>
            <a:ext cx="533400" cy="244475"/>
          </a:xfrm>
          <a:prstGeom prst="rect">
            <a:avLst/>
          </a:prstGeom>
        </p:spPr>
        <p:txBody>
          <a:bodyPr rtlCol="0"/>
          <a:lstStyle>
            <a:lvl1pPr>
              <a:defRPr/>
            </a:lvl1pPr>
          </a:lstStyle>
          <a:p>
            <a:pPr>
              <a:defRPr/>
            </a:pPr>
            <a:fld id="{68723735-6377-44FC-83B2-AD79D3EE8CA1}"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dirty="0"/>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dirty="0"/>
            </a:lvl1pPr>
          </a:lstStyle>
          <a:p>
            <a:pPr>
              <a:defRPr/>
            </a:pPr>
            <a:endParaRPr lang="en-US"/>
          </a:p>
        </p:txBody>
      </p:sp>
      <p:sp>
        <p:nvSpPr>
          <p:cNvPr id="8" name="Slide Number Placeholder 11"/>
          <p:cNvSpPr>
            <a:spLocks noGrp="1"/>
          </p:cNvSpPr>
          <p:nvPr>
            <p:ph type="sldNum" sz="quarter" idx="11"/>
          </p:nvPr>
        </p:nvSpPr>
        <p:spPr>
          <a:xfrm>
            <a:off x="0" y="1271588"/>
            <a:ext cx="533400" cy="244475"/>
          </a:xfrm>
          <a:prstGeom prst="rect">
            <a:avLst/>
          </a:prstGeom>
        </p:spPr>
        <p:txBody>
          <a:bodyPr rtlCol="0"/>
          <a:lstStyle>
            <a:lvl1pPr>
              <a:defRPr/>
            </a:lvl1pPr>
          </a:lstStyle>
          <a:p>
            <a:pPr>
              <a:defRPr/>
            </a:pPr>
            <a:fld id="{ACDF2316-C028-4DDF-A9CF-4AFB4E149811}"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dirty="0"/>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0" y="1271588"/>
            <a:ext cx="533400" cy="244475"/>
          </a:xfrm>
          <a:prstGeom prst="rect">
            <a:avLst/>
          </a:prstGeom>
        </p:spPr>
        <p:txBody>
          <a:bodyPr/>
          <a:lstStyle>
            <a:lvl1pPr>
              <a:defRPr smtClean="0">
                <a:solidFill>
                  <a:srgbClr val="FFFFFF"/>
                </a:solidFill>
              </a:defRPr>
            </a:lvl1pPr>
          </a:lstStyle>
          <a:p>
            <a:pPr>
              <a:defRPr/>
            </a:pPr>
            <a:fld id="{ECD9F21D-91B4-4ED0-A5D8-6DE9772298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0296FCC-A945-4AD3-A27C-03FC94550E4A}" type="datetimeFigureOut">
              <a:rPr lang="en-US"/>
              <a:pPr>
                <a:defRPr/>
              </a:pPr>
              <a:t>9/28/2012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smtClean="0">
                <a:solidFill>
                  <a:schemeClr val="tx2"/>
                </a:solidFill>
              </a:defRPr>
            </a:lvl1pPr>
          </a:lstStyle>
          <a:p>
            <a:pPr>
              <a:defRPr/>
            </a:pPr>
            <a:fld id="{B0888B41-76D4-4E1D-89A0-6165D466FF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D04515E-57AF-4FBC-B366-7498DD4501C8}" type="datetimeFigureOut">
              <a:rPr lang="en-US"/>
              <a:pPr>
                <a:defRPr/>
              </a:pPr>
              <a:t>9/28/2012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0" y="1271588"/>
            <a:ext cx="533400" cy="244475"/>
          </a:xfrm>
          <a:prstGeom prst="rect">
            <a:avLst/>
          </a:prstGeom>
        </p:spPr>
        <p:txBody>
          <a:bodyPr/>
          <a:lstStyle>
            <a:lvl1pPr>
              <a:defRPr smtClean="0">
                <a:solidFill>
                  <a:srgbClr val="FFFFFF"/>
                </a:solidFill>
              </a:defRPr>
            </a:lvl1pPr>
          </a:lstStyle>
          <a:p>
            <a:pPr>
              <a:defRPr/>
            </a:pPr>
            <a:fld id="{29DFA8AC-1537-4DEB-B3E4-E1590B2C14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DE635B66-7676-41D4-988D-07F2A257526F}" type="datetimeFigureOut">
              <a:rPr lang="en-US"/>
              <a:pPr>
                <a:defRPr/>
              </a:pPr>
              <a:t>9/28/2012</a:t>
            </a:fld>
            <a:endParaRPr lang="en-US"/>
          </a:p>
        </p:txBody>
      </p:sp>
      <p:sp>
        <p:nvSpPr>
          <p:cNvPr id="10" name="Slide Number Placeholder 12"/>
          <p:cNvSpPr>
            <a:spLocks noGrp="1"/>
          </p:cNvSpPr>
          <p:nvPr>
            <p:ph type="sldNum" sz="quarter" idx="11"/>
          </p:nvPr>
        </p:nvSpPr>
        <p:spPr>
          <a:xfrm>
            <a:off x="0" y="4667250"/>
            <a:ext cx="1447800" cy="663575"/>
          </a:xfrm>
          <a:prstGeom prst="rect">
            <a:avLst/>
          </a:prstGeom>
        </p:spPr>
        <p:txBody>
          <a:bodyPr rtlCol="0"/>
          <a:lstStyle>
            <a:lvl1pPr>
              <a:defRPr sz="2800" smtClean="0"/>
            </a:lvl1pPr>
          </a:lstStyle>
          <a:p>
            <a:pPr>
              <a:defRPr/>
            </a:pPr>
            <a:fld id="{2BF3B0E3-B8E6-4569-9E45-4D09ACAE97F3}"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smtClean="0">
                <a:solidFill>
                  <a:schemeClr val="tx2"/>
                </a:solidFill>
              </a:defRPr>
            </a:lvl1pPr>
          </a:lstStyle>
          <a:p>
            <a:pPr>
              <a:defRPr/>
            </a:pPr>
            <a:fld id="{60D2241D-D838-4E09-801D-F93D6E3774CB}" type="datetimeFigureOut">
              <a:rPr lang="en-US"/>
              <a:pPr>
                <a:defRPr/>
              </a:pPr>
              <a:t>9/28/2012</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userDrawn="1"/>
        </p:nvCxnSpPr>
        <p:spPr>
          <a:xfrm rot="5400000">
            <a:off x="228600" y="685800"/>
            <a:ext cx="609600"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3400" y="381000"/>
            <a:ext cx="8305800"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33400" y="5943600"/>
            <a:ext cx="8305800"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34" name="Picture 14" descr="SI NMNH Logo.gif"/>
          <p:cNvPicPr>
            <a:picLocks noChangeAspect="1"/>
          </p:cNvPicPr>
          <p:nvPr userDrawn="1"/>
        </p:nvPicPr>
        <p:blipFill>
          <a:blip r:embed="rId13" cstate="print"/>
          <a:srcRect r="11520"/>
          <a:stretch>
            <a:fillRect/>
          </a:stretch>
        </p:blipFill>
        <p:spPr bwMode="auto">
          <a:xfrm>
            <a:off x="457200" y="6096000"/>
            <a:ext cx="3487738"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onstantia" pitchFamily="18" charset="0"/>
        </a:defRPr>
      </a:lvl2pPr>
      <a:lvl3pPr algn="l" rtl="0" fontAlgn="base">
        <a:spcBef>
          <a:spcPct val="0"/>
        </a:spcBef>
        <a:spcAft>
          <a:spcPct val="0"/>
        </a:spcAft>
        <a:defRPr sz="4400">
          <a:solidFill>
            <a:schemeClr val="tx2"/>
          </a:solidFill>
          <a:latin typeface="Constantia" pitchFamily="18" charset="0"/>
        </a:defRPr>
      </a:lvl3pPr>
      <a:lvl4pPr algn="l" rtl="0" fontAlgn="base">
        <a:spcBef>
          <a:spcPct val="0"/>
        </a:spcBef>
        <a:spcAft>
          <a:spcPct val="0"/>
        </a:spcAft>
        <a:defRPr sz="4400">
          <a:solidFill>
            <a:schemeClr val="tx2"/>
          </a:solidFill>
          <a:latin typeface="Constantia" pitchFamily="18" charset="0"/>
        </a:defRPr>
      </a:lvl4pPr>
      <a:lvl5pPr algn="l" rtl="0" fontAlgn="base">
        <a:spcBef>
          <a:spcPct val="0"/>
        </a:spcBef>
        <a:spcAft>
          <a:spcPct val="0"/>
        </a:spcAft>
        <a:defRPr sz="4400">
          <a:solidFill>
            <a:schemeClr val="tx2"/>
          </a:solidFill>
          <a:latin typeface="Constantia" pitchFamily="18" charset="0"/>
        </a:defRPr>
      </a:lvl5pPr>
      <a:lvl6pPr marL="457200" algn="l" rtl="0" fontAlgn="base">
        <a:spcBef>
          <a:spcPct val="0"/>
        </a:spcBef>
        <a:spcAft>
          <a:spcPct val="0"/>
        </a:spcAft>
        <a:defRPr sz="4400">
          <a:solidFill>
            <a:schemeClr val="tx2"/>
          </a:solidFill>
          <a:latin typeface="Constantia" pitchFamily="18" charset="0"/>
        </a:defRPr>
      </a:lvl6pPr>
      <a:lvl7pPr marL="914400" algn="l" rtl="0" fontAlgn="base">
        <a:spcBef>
          <a:spcPct val="0"/>
        </a:spcBef>
        <a:spcAft>
          <a:spcPct val="0"/>
        </a:spcAft>
        <a:defRPr sz="4400">
          <a:solidFill>
            <a:schemeClr val="tx2"/>
          </a:solidFill>
          <a:latin typeface="Constantia" pitchFamily="18" charset="0"/>
        </a:defRPr>
      </a:lvl7pPr>
      <a:lvl8pPr marL="1371600" algn="l" rtl="0" fontAlgn="base">
        <a:spcBef>
          <a:spcPct val="0"/>
        </a:spcBef>
        <a:spcAft>
          <a:spcPct val="0"/>
        </a:spcAft>
        <a:defRPr sz="4400">
          <a:solidFill>
            <a:schemeClr val="tx2"/>
          </a:solidFill>
          <a:latin typeface="Constantia" pitchFamily="18" charset="0"/>
        </a:defRPr>
      </a:lvl8pPr>
      <a:lvl9pPr marL="1828800" algn="l" rtl="0" fontAlgn="base">
        <a:spcBef>
          <a:spcPct val="0"/>
        </a:spcBef>
        <a:spcAft>
          <a:spcPct val="0"/>
        </a:spcAft>
        <a:defRPr sz="4400">
          <a:solidFill>
            <a:schemeClr val="tx2"/>
          </a:solidFill>
          <a:latin typeface="Constantia" pitchFamily="18"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1B587C"/>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4E854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32FC475-34DA-4F87-9484-2418A1367D8F}" type="datetimeFigureOut">
              <a:rPr lang="en-US"/>
              <a:pPr>
                <a:defRPr/>
              </a:pPr>
              <a:t>9/28/2012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C08EA48D-0ECC-4850-B3AA-B79B397760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45A6A6C-7BD3-401F-8C72-EF304158F589}" type="datetimeFigureOut">
              <a:rPr lang="en-US"/>
              <a:pPr>
                <a:defRPr/>
              </a:pPr>
              <a:t>9/28/2012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ECBFEFA4-121E-427F-BD3C-1639FBD6FD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533400"/>
            <a:ext cx="8001000" cy="1828800"/>
          </a:xfrm>
        </p:spPr>
        <p:txBody>
          <a:bodyPr/>
          <a:lstStyle/>
          <a:p>
            <a:r>
              <a:rPr lang="en-US" sz="4000" b="1" cap="none" dirty="0" smtClean="0">
                <a:latin typeface="Franklin Gothic Book" pitchFamily="34" charset="0"/>
              </a:rPr>
              <a:t>Public Participation in Digitization of Biodiversity Specimens Workshop</a:t>
            </a:r>
            <a:endParaRPr lang="en-US" sz="4000" b="1" cap="none" dirty="0" smtClean="0">
              <a:latin typeface="Franklin Gothic Book" pitchFamily="34" charset="0"/>
            </a:endParaRPr>
          </a:p>
        </p:txBody>
      </p:sp>
      <p:sp>
        <p:nvSpPr>
          <p:cNvPr id="4" name="Rectangle 2"/>
          <p:cNvSpPr txBox="1">
            <a:spLocks noChangeArrowheads="1"/>
          </p:cNvSpPr>
          <p:nvPr/>
        </p:nvSpPr>
        <p:spPr>
          <a:xfrm>
            <a:off x="3200400" y="4114800"/>
            <a:ext cx="5562600" cy="1295400"/>
          </a:xfrm>
          <a:prstGeom prst="rect">
            <a:avLst/>
          </a:prstGeom>
        </p:spPr>
        <p:txBody>
          <a:bodyPr anchor="b">
            <a:normAutofit/>
          </a:bodyPr>
          <a:lstStyle/>
          <a:p>
            <a:pPr algn="ctr" fontAlgn="auto">
              <a:spcAft>
                <a:spcPts val="0"/>
              </a:spcAft>
              <a:defRPr/>
            </a:pPr>
            <a:r>
              <a:rPr lang="en-US" sz="2800" dirty="0" smtClean="0">
                <a:solidFill>
                  <a:schemeClr val="tx2"/>
                </a:solidFill>
                <a:latin typeface="Franklin Gothic Book" pitchFamily="34" charset="0"/>
                <a:ea typeface="+mj-ea"/>
                <a:cs typeface="+mj-cs"/>
              </a:rPr>
              <a:t>Bill </a:t>
            </a:r>
            <a:r>
              <a:rPr lang="en-US" sz="2800" dirty="0" smtClean="0">
                <a:solidFill>
                  <a:schemeClr val="tx2"/>
                </a:solidFill>
                <a:latin typeface="Franklin Gothic Book" pitchFamily="34" charset="0"/>
                <a:ea typeface="+mj-ea"/>
                <a:cs typeface="+mj-cs"/>
              </a:rPr>
              <a:t>Watson</a:t>
            </a:r>
            <a:endParaRPr lang="en-US" sz="2800" dirty="0">
              <a:solidFill>
                <a:schemeClr val="tx2"/>
              </a:solidFill>
              <a:latin typeface="Franklin Gothic Book" pitchFamily="34" charset="0"/>
              <a:ea typeface="+mj-ea"/>
              <a:cs typeface="+mj-cs"/>
            </a:endParaRPr>
          </a:p>
          <a:p>
            <a:pPr algn="ctr" fontAlgn="auto">
              <a:spcAft>
                <a:spcPts val="0"/>
              </a:spcAft>
              <a:defRPr/>
            </a:pPr>
            <a:r>
              <a:rPr lang="en-US" sz="2800" dirty="0" smtClean="0">
                <a:solidFill>
                  <a:schemeClr val="tx2"/>
                </a:solidFill>
                <a:latin typeface="Franklin Gothic Book" pitchFamily="34" charset="0"/>
                <a:ea typeface="+mj-ea"/>
                <a:cs typeface="+mj-cs"/>
              </a:rPr>
              <a:t>September 29</a:t>
            </a:r>
            <a:r>
              <a:rPr lang="en-US" sz="2800" dirty="0" smtClean="0">
                <a:solidFill>
                  <a:schemeClr val="tx2"/>
                </a:solidFill>
                <a:latin typeface="Franklin Gothic Book" pitchFamily="34" charset="0"/>
                <a:ea typeface="+mj-ea"/>
                <a:cs typeface="+mj-cs"/>
              </a:rPr>
              <a:t>, </a:t>
            </a:r>
            <a:r>
              <a:rPr lang="en-US" sz="2800" dirty="0" smtClean="0">
                <a:solidFill>
                  <a:schemeClr val="tx2"/>
                </a:solidFill>
                <a:latin typeface="Franklin Gothic Book" pitchFamily="34" charset="0"/>
                <a:ea typeface="+mj-ea"/>
                <a:cs typeface="+mj-cs"/>
              </a:rPr>
              <a:t>2012</a:t>
            </a:r>
            <a:endParaRPr lang="en-US" sz="2800" dirty="0">
              <a:solidFill>
                <a:schemeClr val="tx2"/>
              </a:solidFill>
              <a:latin typeface="Franklin Gothic Book" pitchFamily="34" charset="0"/>
              <a:ea typeface="+mj-ea"/>
              <a:cs typeface="+mj-cs"/>
            </a:endParaRPr>
          </a:p>
        </p:txBody>
      </p:sp>
      <p:sp>
        <p:nvSpPr>
          <p:cNvPr id="5" name="TextBox 4"/>
          <p:cNvSpPr txBox="1"/>
          <p:nvPr/>
        </p:nvSpPr>
        <p:spPr>
          <a:xfrm>
            <a:off x="2057400" y="2590800"/>
            <a:ext cx="6553200" cy="646331"/>
          </a:xfrm>
          <a:prstGeom prst="rect">
            <a:avLst/>
          </a:prstGeom>
          <a:noFill/>
        </p:spPr>
        <p:txBody>
          <a:bodyPr wrap="square" rtlCol="0">
            <a:spAutoFit/>
          </a:bodyPr>
          <a:lstStyle/>
          <a:p>
            <a:pPr algn="r"/>
            <a:r>
              <a:rPr lang="en-US" sz="3600" b="1" i="1" dirty="0" smtClean="0">
                <a:latin typeface="Franklin Gothic Book" pitchFamily="34" charset="0"/>
              </a:rPr>
              <a:t>Digitization and Democracy</a:t>
            </a:r>
            <a:endParaRPr lang="en-US" sz="36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81000" y="304800"/>
            <a:ext cx="8532164" cy="5334000"/>
          </a:xfrm>
          <a:prstGeom prst="rect">
            <a:avLst/>
          </a:prstGeom>
          <a:noFill/>
          <a:ln w="9525">
            <a:noFill/>
            <a:miter lim="800000"/>
            <a:headEnd/>
            <a:tailEnd/>
          </a:ln>
        </p:spPr>
      </p:pic>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sz="3600" b="1" dirty="0" smtClean="0">
                <a:latin typeface="Franklin Gothic Book" pitchFamily="34" charset="0"/>
              </a:rPr>
              <a:t>Digital Support– Access and Use</a:t>
            </a:r>
          </a:p>
        </p:txBody>
      </p:sp>
      <p:pic>
        <p:nvPicPr>
          <p:cNvPr id="7170" name="Picture 2"/>
          <p:cNvPicPr>
            <a:picLocks noChangeAspect="1" noChangeArrowheads="1"/>
          </p:cNvPicPr>
          <p:nvPr/>
        </p:nvPicPr>
        <p:blipFill>
          <a:blip r:embed="rId3" cstate="print"/>
          <a:srcRect/>
          <a:stretch>
            <a:fillRect/>
          </a:stretch>
        </p:blipFill>
        <p:spPr bwMode="auto">
          <a:xfrm>
            <a:off x="457200" y="304800"/>
            <a:ext cx="825378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823767" y="0"/>
            <a:ext cx="7507473"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09600" y="1066800"/>
            <a:ext cx="8153400" cy="4724400"/>
          </a:xfrm>
        </p:spPr>
        <p:txBody>
          <a:bodyPr>
            <a:noAutofit/>
          </a:bodyPr>
          <a:lstStyle/>
          <a:p>
            <a:pPr marL="0" lvl="0" indent="0">
              <a:buNone/>
            </a:pPr>
            <a:r>
              <a:rPr lang="en-US" sz="3600" i="1" dirty="0" smtClean="0">
                <a:latin typeface="Arial" pitchFamily="34" charset="0"/>
                <a:cs typeface="Arial" pitchFamily="34" charset="0"/>
              </a:rPr>
              <a:t>Check-point: Are these Public Participation in Digitizing Collections?</a:t>
            </a:r>
            <a:r>
              <a:rPr lang="en-US" sz="3600" i="1" dirty="0" smtClean="0">
                <a:latin typeface="Arial" pitchFamily="34" charset="0"/>
                <a:cs typeface="Arial" pitchFamily="34" charset="0"/>
              </a:rPr>
              <a:t> </a:t>
            </a:r>
            <a:endParaRPr lang="en-US" sz="3600" i="1" dirty="0" smtClean="0">
              <a:latin typeface="Arial" pitchFamily="34" charset="0"/>
              <a:cs typeface="Arial" pitchFamily="34" charset="0"/>
            </a:endParaRPr>
          </a:p>
          <a:p>
            <a:pPr marL="0" lvl="0" indent="0">
              <a:buNone/>
            </a:pPr>
            <a:endParaRPr lang="en-US" sz="3600" i="1" dirty="0" smtClean="0">
              <a:latin typeface="Arial" pitchFamily="34" charset="0"/>
              <a:cs typeface="Arial" pitchFamily="34" charset="0"/>
            </a:endParaRPr>
          </a:p>
          <a:p>
            <a:pPr marL="0" lvl="0" indent="0">
              <a:buNone/>
            </a:pPr>
            <a:r>
              <a:rPr lang="en-US" sz="3600" i="1" dirty="0" smtClean="0">
                <a:latin typeface="Arial" pitchFamily="34" charset="0"/>
                <a:cs typeface="Arial" pitchFamily="34" charset="0"/>
              </a:rPr>
              <a:t>“Digitization…creates the potential for people the world over to add impressions, associations, and stories </a:t>
            </a:r>
            <a:r>
              <a:rPr lang="en-US" sz="3600" b="1" i="1" dirty="0" smtClean="0">
                <a:latin typeface="Arial" pitchFamily="34" charset="0"/>
                <a:cs typeface="Arial" pitchFamily="34" charset="0"/>
              </a:rPr>
              <a:t>to the permanent record</a:t>
            </a:r>
            <a:r>
              <a:rPr lang="en-US" sz="3600" i="1" dirty="0" smtClean="0">
                <a:latin typeface="Arial" pitchFamily="34" charset="0"/>
                <a:cs typeface="Arial" pitchFamily="34" charset="0"/>
              </a:rPr>
              <a:t>.”</a:t>
            </a:r>
            <a:endParaRPr lang="en-US" sz="3600" i="1" dirty="0" smtClean="0">
              <a:latin typeface="Arial" pitchFamily="34" charset="0"/>
              <a:cs typeface="Arial" pitchFamily="34" charset="0"/>
            </a:endParaRPr>
          </a:p>
          <a:p>
            <a:pPr lvl="0" algn="r">
              <a:buNone/>
            </a:pPr>
            <a:r>
              <a:rPr lang="en-US" sz="2400" dirty="0" smtClean="0">
                <a:latin typeface="Arial" pitchFamily="34" charset="0"/>
                <a:cs typeface="Arial" pitchFamily="34" charset="0"/>
              </a:rPr>
              <a:t>- SI Digitization Strategic Plan</a:t>
            </a:r>
            <a:endParaRPr lang="en-US" sz="24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32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09600" y="1066800"/>
            <a:ext cx="8153400" cy="4724400"/>
          </a:xfrm>
        </p:spPr>
        <p:txBody>
          <a:bodyPr>
            <a:noAutofit/>
          </a:bodyPr>
          <a:lstStyle/>
          <a:p>
            <a:pPr marL="0" lvl="0" indent="0">
              <a:buNone/>
            </a:pPr>
            <a:endParaRPr lang="en-US" sz="3600" i="1"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3200" dirty="0" smtClean="0"/>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4"/>
          <p:cNvSpPr>
            <a:spLocks noGrp="1" noChangeArrowheads="1"/>
          </p:cNvSpPr>
          <p:nvPr>
            <p:ph type="title"/>
          </p:nvPr>
        </p:nvSpPr>
        <p:spPr>
          <a:xfrm>
            <a:off x="609600" y="228600"/>
            <a:ext cx="8153400" cy="990600"/>
          </a:xfrm>
        </p:spPr>
        <p:txBody>
          <a:bodyPr/>
          <a:lstStyle/>
          <a:p>
            <a:r>
              <a:rPr lang="en-US" b="1" dirty="0" smtClean="0">
                <a:latin typeface="Franklin Gothic Book" pitchFamily="34" charset="0"/>
              </a:rPr>
              <a:t>A Conservative Model</a:t>
            </a:r>
            <a:endParaRPr lang="en-US" b="1" dirty="0" smtClean="0">
              <a:latin typeface="Franklin Gothic Boo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09600" y="1066800"/>
            <a:ext cx="8153400" cy="4724400"/>
          </a:xfrm>
        </p:spPr>
        <p:txBody>
          <a:bodyPr>
            <a:noAutofit/>
          </a:bodyPr>
          <a:lstStyle/>
          <a:p>
            <a:pPr marL="0" lvl="0" indent="0">
              <a:buNone/>
            </a:pPr>
            <a:endParaRPr lang="en-US" sz="3600" i="1"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3200" dirty="0" smtClean="0"/>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4"/>
          <p:cNvSpPr>
            <a:spLocks noGrp="1" noChangeArrowheads="1"/>
          </p:cNvSpPr>
          <p:nvPr>
            <p:ph type="title"/>
          </p:nvPr>
        </p:nvSpPr>
        <p:spPr>
          <a:xfrm>
            <a:off x="609600" y="228600"/>
            <a:ext cx="8153400" cy="990600"/>
          </a:xfrm>
        </p:spPr>
        <p:txBody>
          <a:bodyPr/>
          <a:lstStyle/>
          <a:p>
            <a:r>
              <a:rPr lang="en-US" b="1" dirty="0" smtClean="0">
                <a:latin typeface="Franklin Gothic Book" pitchFamily="34" charset="0"/>
              </a:rPr>
              <a:t>The Daring Model </a:t>
            </a:r>
            <a:endParaRPr lang="en-US" b="1" dirty="0" smtClean="0">
              <a:latin typeface="Franklin Gothic Book" pitchFamily="34" charset="0"/>
            </a:endParaRPr>
          </a:p>
        </p:txBody>
      </p:sp>
      <p:grpSp>
        <p:nvGrpSpPr>
          <p:cNvPr id="11" name="Group 10"/>
          <p:cNvGrpSpPr/>
          <p:nvPr/>
        </p:nvGrpSpPr>
        <p:grpSpPr>
          <a:xfrm>
            <a:off x="3581400" y="3124200"/>
            <a:ext cx="1905000" cy="2595265"/>
            <a:chOff x="3581400" y="3124200"/>
            <a:chExt cx="1905000" cy="2595265"/>
          </a:xfrm>
        </p:grpSpPr>
        <p:sp>
          <p:nvSpPr>
            <p:cNvPr id="5" name="Oval 4"/>
            <p:cNvSpPr/>
            <p:nvPr/>
          </p:nvSpPr>
          <p:spPr>
            <a:xfrm>
              <a:off x="4343400" y="3124200"/>
              <a:ext cx="3810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81400" y="5257800"/>
              <a:ext cx="1905000" cy="461665"/>
            </a:xfrm>
            <a:prstGeom prst="rect">
              <a:avLst/>
            </a:prstGeom>
            <a:noFill/>
          </p:spPr>
          <p:txBody>
            <a:bodyPr wrap="square" rtlCol="0">
              <a:spAutoFit/>
            </a:bodyPr>
            <a:lstStyle/>
            <a:p>
              <a:pPr algn="ctr"/>
              <a:r>
                <a:rPr lang="en-US" sz="2400" b="1" dirty="0" smtClean="0"/>
                <a:t>Digitization</a:t>
              </a:r>
              <a:endParaRPr lang="en-US" sz="2400" b="1" dirty="0"/>
            </a:p>
          </p:txBody>
        </p:sp>
        <p:cxnSp>
          <p:nvCxnSpPr>
            <p:cNvPr id="9" name="Straight Arrow Connector 8"/>
            <p:cNvCxnSpPr>
              <a:stCxn id="7" idx="0"/>
              <a:endCxn id="5" idx="4"/>
            </p:cNvCxnSpPr>
            <p:nvPr/>
          </p:nvCxnSpPr>
          <p:spPr>
            <a:xfrm flipV="1">
              <a:off x="4533900" y="3581400"/>
              <a:ext cx="0" cy="1676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lstStyle/>
          <a:p>
            <a:r>
              <a:rPr lang="en-US" b="1" dirty="0" smtClean="0">
                <a:solidFill>
                  <a:schemeClr val="tx1"/>
                </a:solidFill>
                <a:latin typeface="Franklin Gothic Book" pitchFamily="34" charset="0"/>
              </a:rPr>
              <a:t>Impact of PPSR</a:t>
            </a:r>
            <a:endParaRPr lang="en-US" b="1" dirty="0" smtClean="0">
              <a:solidFill>
                <a:schemeClr val="tx1"/>
              </a:solidFill>
              <a:latin typeface="Franklin Gothic Book"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4724400" y="1219200"/>
            <a:ext cx="3943658" cy="4363350"/>
          </a:xfrm>
          <a:prstGeom prst="rect">
            <a:avLst/>
          </a:prstGeom>
          <a:noFill/>
          <a:ln w="9525">
            <a:noFill/>
            <a:miter lim="800000"/>
            <a:headEnd/>
            <a:tailEnd/>
          </a:ln>
        </p:spPr>
      </p:pic>
      <p:sp>
        <p:nvSpPr>
          <p:cNvPr id="5" name="Content Placeholder 5"/>
          <p:cNvSpPr>
            <a:spLocks noGrp="1"/>
          </p:cNvSpPr>
          <p:nvPr>
            <p:ph sz="quarter" idx="1"/>
          </p:nvPr>
        </p:nvSpPr>
        <p:spPr>
          <a:xfrm>
            <a:off x="609600" y="1371600"/>
            <a:ext cx="3581400" cy="4267200"/>
          </a:xfrm>
        </p:spPr>
        <p:txBody>
          <a:bodyPr>
            <a:noAutofit/>
          </a:bodyPr>
          <a:lstStyle/>
          <a:p>
            <a:pPr marL="347663" indent="-347663"/>
            <a:r>
              <a:rPr lang="en-US" sz="2800" b="1" dirty="0" smtClean="0">
                <a:latin typeface="Arial" pitchFamily="34" charset="0"/>
                <a:cs typeface="Arial" pitchFamily="34" charset="0"/>
              </a:rPr>
              <a:t>P</a:t>
            </a:r>
            <a:r>
              <a:rPr lang="en-US" sz="2800" dirty="0" smtClean="0">
                <a:latin typeface="Arial" pitchFamily="34" charset="0"/>
                <a:cs typeface="Arial" pitchFamily="34" charset="0"/>
              </a:rPr>
              <a:t>ublic </a:t>
            </a:r>
            <a:r>
              <a:rPr lang="en-US" sz="2800" b="1" dirty="0" smtClean="0">
                <a:latin typeface="Arial" pitchFamily="34" charset="0"/>
                <a:cs typeface="Arial" pitchFamily="34" charset="0"/>
              </a:rPr>
              <a:t>P</a:t>
            </a:r>
            <a:r>
              <a:rPr lang="en-US" sz="2800" dirty="0" smtClean="0">
                <a:latin typeface="Arial" pitchFamily="34" charset="0"/>
                <a:cs typeface="Arial" pitchFamily="34" charset="0"/>
              </a:rPr>
              <a:t>articipation in </a:t>
            </a:r>
            <a:r>
              <a:rPr lang="en-US" sz="2800" b="1" dirty="0" smtClean="0">
                <a:latin typeface="Arial" pitchFamily="34" charset="0"/>
                <a:cs typeface="Arial" pitchFamily="34" charset="0"/>
              </a:rPr>
              <a:t>S</a:t>
            </a:r>
            <a:r>
              <a:rPr lang="en-US" sz="2800" dirty="0" smtClean="0">
                <a:latin typeface="Arial" pitchFamily="34" charset="0"/>
                <a:cs typeface="Arial" pitchFamily="34" charset="0"/>
              </a:rPr>
              <a:t>cientific </a:t>
            </a:r>
            <a:r>
              <a:rPr lang="en-US" sz="2800" b="1" dirty="0" smtClean="0">
                <a:latin typeface="Arial" pitchFamily="34" charset="0"/>
                <a:cs typeface="Arial" pitchFamily="34" charset="0"/>
              </a:rPr>
              <a:t>R</a:t>
            </a:r>
            <a:r>
              <a:rPr lang="en-US" sz="2800" dirty="0" smtClean="0">
                <a:latin typeface="Arial" pitchFamily="34" charset="0"/>
                <a:cs typeface="Arial" pitchFamily="34" charset="0"/>
              </a:rPr>
              <a:t>esearch</a:t>
            </a:r>
          </a:p>
          <a:p>
            <a:pPr marL="347663" indent="-347663"/>
            <a:r>
              <a:rPr lang="en-US" sz="2800" dirty="0" smtClean="0">
                <a:latin typeface="Arial" pitchFamily="34" charset="0"/>
                <a:cs typeface="Arial" pitchFamily="34" charset="0"/>
              </a:rPr>
              <a:t>Meta-analysis of 10 PPSR projects</a:t>
            </a:r>
          </a:p>
          <a:p>
            <a:pPr marL="347663" indent="-347663"/>
            <a:r>
              <a:rPr lang="en-US" sz="2800" dirty="0" smtClean="0">
                <a:latin typeface="Arial" pitchFamily="34" charset="0"/>
                <a:cs typeface="Arial" pitchFamily="34" charset="0"/>
              </a:rPr>
              <a:t>Summary of impact and recommendations</a:t>
            </a:r>
          </a:p>
          <a:p>
            <a:pPr marL="347663" lvl="0" indent="-347663">
              <a:buNone/>
            </a:pPr>
            <a:endParaRPr lang="en-US" sz="1100" dirty="0" smtClean="0">
              <a:latin typeface="Arial" pitchFamily="34" charset="0"/>
              <a:cs typeface="Arial" pitchFamily="34" charset="0"/>
            </a:endParaRPr>
          </a:p>
          <a:p>
            <a:pPr lvl="0"/>
            <a:endParaRPr lang="en-US" sz="32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lvl="0"/>
            <a:endParaRPr lang="en-US" sz="2400" dirty="0" smtClean="0">
              <a:latin typeface="Arial" pitchFamily="34" charset="0"/>
              <a:cs typeface="Arial" pitchFamily="34" charset="0"/>
            </a:endParaRPr>
          </a:p>
          <a:p>
            <a:pPr lvl="0"/>
            <a:endParaRPr lang="en-US" sz="3200" dirty="0" smtClean="0"/>
          </a:p>
          <a:p>
            <a:pPr lvl="0"/>
            <a:endParaRPr lang="en-US" sz="3200" dirty="0" smtClean="0"/>
          </a:p>
          <a:p>
            <a:pPr lvl="0"/>
            <a:endParaRPr lang="en-US" sz="3200" dirty="0" smtClean="0"/>
          </a:p>
          <a:p>
            <a:pPr lvl="0"/>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b="1" dirty="0" smtClean="0">
                <a:latin typeface="Franklin Gothic Book" pitchFamily="34" charset="0"/>
              </a:rPr>
              <a:t>PPSR Types</a:t>
            </a:r>
            <a:endParaRPr lang="en-US" b="1" dirty="0" smtClean="0">
              <a:latin typeface="Franklin Gothic Book" pitchFamily="34" charset="0"/>
            </a:endParaRPr>
          </a:p>
        </p:txBody>
      </p:sp>
      <p:sp>
        <p:nvSpPr>
          <p:cNvPr id="6" name="Content Placeholder 5"/>
          <p:cNvSpPr>
            <a:spLocks noGrp="1"/>
          </p:cNvSpPr>
          <p:nvPr>
            <p:ph sz="quarter" idx="1"/>
          </p:nvPr>
        </p:nvSpPr>
        <p:spPr>
          <a:xfrm>
            <a:off x="609600" y="1371600"/>
            <a:ext cx="8153400" cy="4267200"/>
          </a:xfrm>
        </p:spPr>
        <p:txBody>
          <a:bodyPr>
            <a:noAutofit/>
          </a:bodyPr>
          <a:lstStyle/>
          <a:p>
            <a:pPr marL="347663" indent="-347663"/>
            <a:r>
              <a:rPr lang="en-US" sz="3200" dirty="0" smtClean="0">
                <a:latin typeface="Arial" pitchFamily="34" charset="0"/>
                <a:cs typeface="Arial" pitchFamily="34" charset="0"/>
              </a:rPr>
              <a:t>Contributory </a:t>
            </a:r>
          </a:p>
          <a:p>
            <a:pPr marL="347663" indent="-347663"/>
            <a:r>
              <a:rPr lang="en-US" sz="3200" dirty="0" smtClean="0">
                <a:latin typeface="Arial" pitchFamily="34" charset="0"/>
                <a:cs typeface="Arial" pitchFamily="34" charset="0"/>
              </a:rPr>
              <a:t>Collaborative</a:t>
            </a:r>
          </a:p>
          <a:p>
            <a:pPr marL="347663" indent="-347663"/>
            <a:r>
              <a:rPr lang="en-US" sz="3200" dirty="0" smtClean="0">
                <a:latin typeface="Arial" pitchFamily="34" charset="0"/>
                <a:cs typeface="Arial" pitchFamily="34" charset="0"/>
              </a:rPr>
              <a:t>Co-Created</a:t>
            </a:r>
          </a:p>
          <a:p>
            <a:pPr marL="347663" indent="-347663"/>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lvl="0"/>
            <a:endParaRPr lang="en-US" sz="2400" dirty="0" smtClean="0">
              <a:latin typeface="Arial" pitchFamily="34" charset="0"/>
              <a:cs typeface="Arial" pitchFamily="34" charset="0"/>
            </a:endParaRPr>
          </a:p>
          <a:p>
            <a:pPr lvl="0"/>
            <a:endParaRPr lang="en-US" sz="3200" dirty="0" smtClean="0"/>
          </a:p>
          <a:p>
            <a:pPr lvl="0"/>
            <a:endParaRPr lang="en-US" sz="3200" dirty="0" smtClean="0"/>
          </a:p>
          <a:p>
            <a:pPr lvl="0"/>
            <a:endParaRPr lang="en-US" sz="3200" dirty="0" smtClean="0"/>
          </a:p>
          <a:p>
            <a:pPr lvl="0"/>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b="1" dirty="0" smtClean="0">
                <a:latin typeface="Franklin Gothic Book" pitchFamily="34" charset="0"/>
              </a:rPr>
              <a:t>Impacts</a:t>
            </a:r>
            <a:endParaRPr lang="en-US" b="1" dirty="0" smtClean="0">
              <a:latin typeface="Franklin Gothic Book" pitchFamily="34" charset="0"/>
            </a:endParaRPr>
          </a:p>
        </p:txBody>
      </p:sp>
      <p:sp>
        <p:nvSpPr>
          <p:cNvPr id="6" name="Content Placeholder 5"/>
          <p:cNvSpPr>
            <a:spLocks noGrp="1"/>
          </p:cNvSpPr>
          <p:nvPr>
            <p:ph sz="quarter" idx="1"/>
          </p:nvPr>
        </p:nvSpPr>
        <p:spPr>
          <a:xfrm>
            <a:off x="609600" y="1371600"/>
            <a:ext cx="8153400" cy="4267200"/>
          </a:xfrm>
        </p:spPr>
        <p:txBody>
          <a:bodyPr>
            <a:noAutofit/>
          </a:bodyPr>
          <a:lstStyle/>
          <a:p>
            <a:pPr marL="347663" indent="-347663">
              <a:buNone/>
            </a:pPr>
            <a:r>
              <a:rPr lang="en-US" sz="3200" b="1" dirty="0" smtClean="0">
                <a:latin typeface="Arial" pitchFamily="34" charset="0"/>
                <a:cs typeface="Arial" pitchFamily="34" charset="0"/>
              </a:rPr>
              <a:t>Awareness, Knowledge, Understanding</a:t>
            </a:r>
          </a:p>
          <a:p>
            <a:pPr marL="347663" indent="-347663"/>
            <a:r>
              <a:rPr lang="en-US" sz="3200" u="sng" dirty="0" smtClean="0">
                <a:latin typeface="Arial" pitchFamily="34" charset="0"/>
                <a:cs typeface="Arial" pitchFamily="34" charset="0"/>
              </a:rPr>
              <a:t>All</a:t>
            </a:r>
            <a:r>
              <a:rPr lang="en-US" sz="3200" dirty="0" smtClean="0">
                <a:latin typeface="Arial" pitchFamily="34" charset="0"/>
                <a:cs typeface="Arial" pitchFamily="34" charset="0"/>
              </a:rPr>
              <a:t> PPSR projects contribute</a:t>
            </a:r>
          </a:p>
          <a:p>
            <a:pPr marL="347663" indent="-347663"/>
            <a:r>
              <a:rPr lang="en-US" sz="3200" dirty="0" smtClean="0">
                <a:latin typeface="Arial" pitchFamily="34" charset="0"/>
                <a:cs typeface="Arial" pitchFamily="34" charset="0"/>
              </a:rPr>
              <a:t>Knowledge of research design and data interpretation</a:t>
            </a:r>
          </a:p>
          <a:p>
            <a:pPr marL="347663" indent="-347663"/>
            <a:r>
              <a:rPr lang="en-US" sz="3200" dirty="0" smtClean="0">
                <a:latin typeface="Arial" pitchFamily="34" charset="0"/>
                <a:cs typeface="Arial" pitchFamily="34" charset="0"/>
              </a:rPr>
              <a:t>Ask and answer their own questions</a:t>
            </a:r>
          </a:p>
          <a:p>
            <a:pPr marL="347663" lvl="0" indent="-347663">
              <a:buNone/>
            </a:pPr>
            <a:endParaRPr lang="en-US" sz="11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lvl="0"/>
            <a:endParaRPr lang="en-US" sz="2400" dirty="0" smtClean="0">
              <a:latin typeface="Arial" pitchFamily="34" charset="0"/>
              <a:cs typeface="Arial" pitchFamily="34" charset="0"/>
            </a:endParaRPr>
          </a:p>
          <a:p>
            <a:pPr lvl="0"/>
            <a:endParaRPr lang="en-US" sz="3200" dirty="0" smtClean="0"/>
          </a:p>
          <a:p>
            <a:pPr lvl="0"/>
            <a:endParaRPr lang="en-US" sz="3200" dirty="0" smtClean="0"/>
          </a:p>
          <a:p>
            <a:pPr lvl="0"/>
            <a:endParaRPr lang="en-US" sz="3200" dirty="0" smtClean="0"/>
          </a:p>
          <a:p>
            <a:pPr lvl="0"/>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b="1" dirty="0" smtClean="0">
                <a:latin typeface="Franklin Gothic Book" pitchFamily="34" charset="0"/>
              </a:rPr>
              <a:t>Impacts</a:t>
            </a:r>
            <a:endParaRPr lang="en-US" b="1" dirty="0" smtClean="0">
              <a:latin typeface="Franklin Gothic Book" pitchFamily="34" charset="0"/>
            </a:endParaRPr>
          </a:p>
        </p:txBody>
      </p:sp>
      <p:sp>
        <p:nvSpPr>
          <p:cNvPr id="6" name="Content Placeholder 5"/>
          <p:cNvSpPr>
            <a:spLocks noGrp="1"/>
          </p:cNvSpPr>
          <p:nvPr>
            <p:ph sz="quarter" idx="1"/>
          </p:nvPr>
        </p:nvSpPr>
        <p:spPr>
          <a:xfrm>
            <a:off x="609600" y="1371600"/>
            <a:ext cx="8153400" cy="4267200"/>
          </a:xfrm>
        </p:spPr>
        <p:txBody>
          <a:bodyPr>
            <a:noAutofit/>
          </a:bodyPr>
          <a:lstStyle/>
          <a:p>
            <a:pPr marL="347663" indent="-347663">
              <a:buNone/>
            </a:pPr>
            <a:r>
              <a:rPr lang="en-US" sz="3200" b="1" dirty="0" smtClean="0">
                <a:latin typeface="Arial" pitchFamily="34" charset="0"/>
                <a:cs typeface="Arial" pitchFamily="34" charset="0"/>
              </a:rPr>
              <a:t>Engagement and Interest</a:t>
            </a:r>
          </a:p>
          <a:p>
            <a:pPr marL="347663" indent="-347663"/>
            <a:r>
              <a:rPr lang="en-US" sz="3200" dirty="0" smtClean="0">
                <a:latin typeface="Arial" pitchFamily="34" charset="0"/>
                <a:cs typeface="Arial" pitchFamily="34" charset="0"/>
              </a:rPr>
              <a:t>“…PPSR is one of the most expedient means for engaging people in science in a fun way”</a:t>
            </a:r>
          </a:p>
          <a:p>
            <a:pPr marL="347663" indent="-347663"/>
            <a:r>
              <a:rPr lang="en-US" sz="3200" dirty="0" smtClean="0">
                <a:latin typeface="Arial" pitchFamily="34" charset="0"/>
                <a:cs typeface="Arial" pitchFamily="34" charset="0"/>
              </a:rPr>
              <a:t>Helps people see that their interests connect to science and science connects to their interest</a:t>
            </a:r>
          </a:p>
          <a:p>
            <a:pPr marL="347663" lvl="0" indent="-347663">
              <a:buNone/>
            </a:pPr>
            <a:endParaRPr lang="en-US" sz="11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lvl="0"/>
            <a:endParaRPr lang="en-US" sz="2400" dirty="0" smtClean="0">
              <a:latin typeface="Arial" pitchFamily="34" charset="0"/>
              <a:cs typeface="Arial" pitchFamily="34" charset="0"/>
            </a:endParaRPr>
          </a:p>
          <a:p>
            <a:pPr lvl="0"/>
            <a:endParaRPr lang="en-US" sz="3200" dirty="0" smtClean="0"/>
          </a:p>
          <a:p>
            <a:pPr lvl="0"/>
            <a:endParaRPr lang="en-US" sz="3200" dirty="0" smtClean="0"/>
          </a:p>
          <a:p>
            <a:pPr lvl="0"/>
            <a:endParaRPr lang="en-US" sz="3200" dirty="0" smtClean="0"/>
          </a:p>
          <a:p>
            <a:pPr lvl="0"/>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09600" y="1524000"/>
            <a:ext cx="8153400" cy="4267200"/>
          </a:xfrm>
        </p:spPr>
        <p:txBody>
          <a:bodyPr>
            <a:noAutofit/>
          </a:bodyPr>
          <a:lstStyle/>
          <a:p>
            <a:pPr marL="0" lvl="0" indent="0">
              <a:buNone/>
            </a:pPr>
            <a:r>
              <a:rPr lang="en-US" sz="3600" i="1" dirty="0" smtClean="0">
                <a:latin typeface="Arial" pitchFamily="34" charset="0"/>
                <a:cs typeface="Arial" pitchFamily="34" charset="0"/>
              </a:rPr>
              <a:t>We have a daunting number of specimens, </a:t>
            </a:r>
            <a:r>
              <a:rPr lang="en-US" sz="3600" i="1" dirty="0" smtClean="0">
                <a:latin typeface="Arial" pitchFamily="34" charset="0"/>
                <a:cs typeface="Arial" pitchFamily="34" charset="0"/>
              </a:rPr>
              <a:t>data, and other assets – existing and not-yet-collected – to </a:t>
            </a:r>
            <a:r>
              <a:rPr lang="en-US" sz="3600" i="1" dirty="0" smtClean="0">
                <a:latin typeface="Arial" pitchFamily="34" charset="0"/>
                <a:cs typeface="Arial" pitchFamily="34" charset="0"/>
              </a:rPr>
              <a:t>digitize. We need help.</a:t>
            </a:r>
          </a:p>
          <a:p>
            <a:pPr marL="0" lvl="0" indent="0">
              <a:buNone/>
            </a:pPr>
            <a:endParaRPr lang="en-US" sz="3600" i="1" dirty="0" smtClean="0">
              <a:latin typeface="Arial" pitchFamily="34" charset="0"/>
              <a:cs typeface="Arial" pitchFamily="34" charset="0"/>
            </a:endParaRPr>
          </a:p>
          <a:p>
            <a:pPr marL="0" lvl="0" indent="0">
              <a:buNone/>
            </a:pPr>
            <a:endParaRPr lang="en-US" sz="3600" i="1"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b="1" dirty="0" smtClean="0">
                <a:latin typeface="Franklin Gothic Book" pitchFamily="34" charset="0"/>
              </a:rPr>
              <a:t>Impacts</a:t>
            </a:r>
            <a:endParaRPr lang="en-US" b="1" dirty="0" smtClean="0">
              <a:latin typeface="Franklin Gothic Book" pitchFamily="34" charset="0"/>
            </a:endParaRPr>
          </a:p>
        </p:txBody>
      </p:sp>
      <p:sp>
        <p:nvSpPr>
          <p:cNvPr id="6" name="Content Placeholder 5"/>
          <p:cNvSpPr>
            <a:spLocks noGrp="1"/>
          </p:cNvSpPr>
          <p:nvPr>
            <p:ph sz="quarter" idx="1"/>
          </p:nvPr>
        </p:nvSpPr>
        <p:spPr>
          <a:xfrm>
            <a:off x="609600" y="1371600"/>
            <a:ext cx="8153400" cy="4267200"/>
          </a:xfrm>
        </p:spPr>
        <p:txBody>
          <a:bodyPr>
            <a:noAutofit/>
          </a:bodyPr>
          <a:lstStyle/>
          <a:p>
            <a:pPr marL="347663" indent="-347663">
              <a:buNone/>
            </a:pPr>
            <a:r>
              <a:rPr lang="en-US" sz="3200" b="1" dirty="0" smtClean="0">
                <a:latin typeface="Arial" pitchFamily="34" charset="0"/>
                <a:cs typeface="Arial" pitchFamily="34" charset="0"/>
              </a:rPr>
              <a:t>Skills</a:t>
            </a:r>
          </a:p>
          <a:p>
            <a:pPr marL="347663" indent="-347663"/>
            <a:r>
              <a:rPr lang="en-US" sz="3200" dirty="0" smtClean="0">
                <a:latin typeface="Arial" pitchFamily="34" charset="0"/>
                <a:cs typeface="Arial" pitchFamily="34" charset="0"/>
              </a:rPr>
              <a:t>Identify organisms, use measurement instruments, collect data</a:t>
            </a:r>
          </a:p>
          <a:p>
            <a:pPr marL="347663" indent="-347663"/>
            <a:r>
              <a:rPr lang="en-US" sz="3200" dirty="0" smtClean="0">
                <a:latin typeface="Arial" pitchFamily="34" charset="0"/>
                <a:cs typeface="Arial" pitchFamily="34" charset="0"/>
              </a:rPr>
              <a:t>Reading and interpreting graphs</a:t>
            </a:r>
          </a:p>
          <a:p>
            <a:pPr marL="347663" lvl="0" indent="-347663">
              <a:buNone/>
            </a:pPr>
            <a:endParaRPr lang="en-US" sz="11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lvl="0"/>
            <a:endParaRPr lang="en-US" sz="2400" dirty="0" smtClean="0">
              <a:latin typeface="Arial" pitchFamily="34" charset="0"/>
              <a:cs typeface="Arial" pitchFamily="34" charset="0"/>
            </a:endParaRPr>
          </a:p>
          <a:p>
            <a:pPr lvl="0"/>
            <a:endParaRPr lang="en-US" sz="3200" dirty="0" smtClean="0"/>
          </a:p>
          <a:p>
            <a:pPr lvl="0"/>
            <a:endParaRPr lang="en-US" sz="3200" dirty="0" smtClean="0"/>
          </a:p>
          <a:p>
            <a:pPr lvl="0"/>
            <a:endParaRPr lang="en-US" sz="3200" dirty="0" smtClean="0"/>
          </a:p>
          <a:p>
            <a:pPr lvl="0"/>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b="1" dirty="0" smtClean="0">
                <a:latin typeface="Franklin Gothic Book" pitchFamily="34" charset="0"/>
              </a:rPr>
              <a:t>Impacts</a:t>
            </a:r>
            <a:endParaRPr lang="en-US" b="1" dirty="0" smtClean="0">
              <a:latin typeface="Franklin Gothic Book" pitchFamily="34" charset="0"/>
            </a:endParaRPr>
          </a:p>
        </p:txBody>
      </p:sp>
      <p:sp>
        <p:nvSpPr>
          <p:cNvPr id="6" name="Content Placeholder 5"/>
          <p:cNvSpPr>
            <a:spLocks noGrp="1"/>
          </p:cNvSpPr>
          <p:nvPr>
            <p:ph sz="quarter" idx="1"/>
          </p:nvPr>
        </p:nvSpPr>
        <p:spPr>
          <a:xfrm>
            <a:off x="609600" y="1371600"/>
            <a:ext cx="8153400" cy="4267200"/>
          </a:xfrm>
        </p:spPr>
        <p:txBody>
          <a:bodyPr>
            <a:noAutofit/>
          </a:bodyPr>
          <a:lstStyle/>
          <a:p>
            <a:pPr marL="347663" indent="-347663">
              <a:buNone/>
            </a:pPr>
            <a:r>
              <a:rPr lang="en-US" sz="3200" b="1" dirty="0" smtClean="0">
                <a:latin typeface="Arial" pitchFamily="34" charset="0"/>
                <a:cs typeface="Arial" pitchFamily="34" charset="0"/>
              </a:rPr>
              <a:t>Behaviors</a:t>
            </a:r>
          </a:p>
          <a:p>
            <a:pPr marL="347663" indent="-347663"/>
            <a:r>
              <a:rPr lang="en-US" sz="3200" dirty="0" smtClean="0">
                <a:latin typeface="Arial" pitchFamily="34" charset="0"/>
                <a:cs typeface="Arial" pitchFamily="34" charset="0"/>
              </a:rPr>
              <a:t>Improving habitats</a:t>
            </a:r>
          </a:p>
          <a:p>
            <a:pPr marL="347663" indent="-347663"/>
            <a:r>
              <a:rPr lang="en-US" sz="3200" dirty="0" smtClean="0">
                <a:latin typeface="Arial" pitchFamily="34" charset="0"/>
                <a:cs typeface="Arial" pitchFamily="34" charset="0"/>
              </a:rPr>
              <a:t>Noticing </a:t>
            </a:r>
            <a:r>
              <a:rPr lang="en-US" sz="3200" dirty="0" err="1" smtClean="0">
                <a:latin typeface="Arial" pitchFamily="34" charset="0"/>
                <a:cs typeface="Arial" pitchFamily="34" charset="0"/>
              </a:rPr>
              <a:t>invasives</a:t>
            </a:r>
            <a:endParaRPr lang="en-US" sz="3200" dirty="0" smtClean="0">
              <a:latin typeface="Arial" pitchFamily="34" charset="0"/>
              <a:cs typeface="Arial" pitchFamily="34" charset="0"/>
            </a:endParaRPr>
          </a:p>
          <a:p>
            <a:pPr marL="347663" indent="-347663"/>
            <a:r>
              <a:rPr lang="en-US" sz="3200" dirty="0" smtClean="0">
                <a:latin typeface="Arial" pitchFamily="34" charset="0"/>
                <a:cs typeface="Arial" pitchFamily="34" charset="0"/>
              </a:rPr>
              <a:t>Political action</a:t>
            </a:r>
          </a:p>
          <a:p>
            <a:pPr marL="347663" lvl="0" indent="-347663">
              <a:buNone/>
            </a:pPr>
            <a:endParaRPr lang="en-US" sz="11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lvl="0"/>
            <a:endParaRPr lang="en-US" sz="2400" dirty="0" smtClean="0">
              <a:latin typeface="Arial" pitchFamily="34" charset="0"/>
              <a:cs typeface="Arial" pitchFamily="34" charset="0"/>
            </a:endParaRPr>
          </a:p>
          <a:p>
            <a:pPr lvl="0"/>
            <a:endParaRPr lang="en-US" sz="3200" dirty="0" smtClean="0"/>
          </a:p>
          <a:p>
            <a:pPr lvl="0"/>
            <a:endParaRPr lang="en-US" sz="3200" dirty="0" smtClean="0"/>
          </a:p>
          <a:p>
            <a:pPr lvl="0"/>
            <a:endParaRPr lang="en-US" sz="3200" dirty="0" smtClean="0"/>
          </a:p>
          <a:p>
            <a:pPr lvl="0"/>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b="1" dirty="0" smtClean="0">
                <a:latin typeface="Franklin Gothic Book" pitchFamily="34" charset="0"/>
              </a:rPr>
              <a:t>Lessons</a:t>
            </a:r>
            <a:endParaRPr lang="en-US" b="1" dirty="0" smtClean="0">
              <a:latin typeface="Franklin Gothic Book" pitchFamily="34" charset="0"/>
            </a:endParaRPr>
          </a:p>
        </p:txBody>
      </p:sp>
      <p:sp>
        <p:nvSpPr>
          <p:cNvPr id="6" name="Content Placeholder 5"/>
          <p:cNvSpPr>
            <a:spLocks noGrp="1"/>
          </p:cNvSpPr>
          <p:nvPr>
            <p:ph sz="quarter" idx="1"/>
          </p:nvPr>
        </p:nvSpPr>
        <p:spPr>
          <a:xfrm>
            <a:off x="609600" y="1371600"/>
            <a:ext cx="8153400" cy="4267200"/>
          </a:xfrm>
        </p:spPr>
        <p:txBody>
          <a:bodyPr>
            <a:noAutofit/>
          </a:bodyPr>
          <a:lstStyle/>
          <a:p>
            <a:pPr marL="347663" indent="-347663"/>
            <a:r>
              <a:rPr lang="en-US" sz="3200" dirty="0" smtClean="0">
                <a:latin typeface="Arial" pitchFamily="34" charset="0"/>
                <a:cs typeface="Arial" pitchFamily="34" charset="0"/>
              </a:rPr>
              <a:t>Best PPSR projects are those that are </a:t>
            </a:r>
            <a:r>
              <a:rPr lang="en-US" sz="3200" u="sng" dirty="0" smtClean="0">
                <a:latin typeface="Arial" pitchFamily="34" charset="0"/>
                <a:cs typeface="Arial" pitchFamily="34" charset="0"/>
              </a:rPr>
              <a:t>relevant</a:t>
            </a:r>
            <a:r>
              <a:rPr lang="en-US" sz="3200" dirty="0" smtClean="0">
                <a:latin typeface="Arial" pitchFamily="34" charset="0"/>
                <a:cs typeface="Arial" pitchFamily="34" charset="0"/>
              </a:rPr>
              <a:t> to the participants </a:t>
            </a:r>
          </a:p>
          <a:p>
            <a:pPr marL="347663" indent="-347663"/>
            <a:r>
              <a:rPr lang="en-US" sz="3200" dirty="0" smtClean="0">
                <a:latin typeface="Arial" pitchFamily="34" charset="0"/>
                <a:cs typeface="Arial" pitchFamily="34" charset="0"/>
              </a:rPr>
              <a:t>Not a single PPSR project reviewed was collections-based</a:t>
            </a:r>
          </a:p>
          <a:p>
            <a:pPr marL="347663" indent="-347663"/>
            <a:r>
              <a:rPr lang="en-US" sz="3200" dirty="0" smtClean="0">
                <a:latin typeface="Arial" pitchFamily="34" charset="0"/>
                <a:cs typeface="Arial" pitchFamily="34" charset="0"/>
              </a:rPr>
              <a:t>Need for:</a:t>
            </a:r>
          </a:p>
          <a:p>
            <a:pPr marL="835025" lvl="1" indent="-514350">
              <a:buAutoNum type="arabicParenR"/>
            </a:pPr>
            <a:r>
              <a:rPr lang="en-US" dirty="0" smtClean="0">
                <a:latin typeface="Arial" pitchFamily="34" charset="0"/>
                <a:cs typeface="Arial" pitchFamily="34" charset="0"/>
              </a:rPr>
              <a:t>New models</a:t>
            </a:r>
          </a:p>
          <a:p>
            <a:pPr marL="835025" lvl="1" indent="-514350">
              <a:buAutoNum type="arabicParenR"/>
            </a:pPr>
            <a:r>
              <a:rPr lang="en-US" dirty="0" smtClean="0">
                <a:latin typeface="Arial" pitchFamily="34" charset="0"/>
                <a:cs typeface="Arial" pitchFamily="34" charset="0"/>
              </a:rPr>
              <a:t>New audiences</a:t>
            </a:r>
          </a:p>
          <a:p>
            <a:pPr marL="347663" indent="-347663"/>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lvl="0"/>
            <a:endParaRPr lang="en-US" sz="2400" dirty="0" smtClean="0">
              <a:latin typeface="Arial" pitchFamily="34" charset="0"/>
              <a:cs typeface="Arial" pitchFamily="34" charset="0"/>
            </a:endParaRPr>
          </a:p>
          <a:p>
            <a:pPr lvl="0"/>
            <a:endParaRPr lang="en-US" sz="3200" dirty="0" smtClean="0"/>
          </a:p>
          <a:p>
            <a:pPr lvl="0"/>
            <a:endParaRPr lang="en-US" sz="3200" dirty="0" smtClean="0"/>
          </a:p>
          <a:p>
            <a:pPr lvl="0"/>
            <a:endParaRPr lang="en-US" sz="3200" dirty="0" smtClean="0"/>
          </a:p>
          <a:p>
            <a:pPr lvl="0"/>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09600" y="1066800"/>
            <a:ext cx="8153400" cy="4724400"/>
          </a:xfrm>
        </p:spPr>
        <p:txBody>
          <a:bodyPr>
            <a:noAutofit/>
          </a:bodyPr>
          <a:lstStyle/>
          <a:p>
            <a:pPr marL="0" lvl="0" indent="0">
              <a:buNone/>
            </a:pPr>
            <a:r>
              <a:rPr lang="en-US" sz="3600" i="1" dirty="0" smtClean="0">
                <a:latin typeface="Arial" pitchFamily="34" charset="0"/>
                <a:cs typeface="Arial" pitchFamily="34" charset="0"/>
              </a:rPr>
              <a:t>Collections-based projects are the perfect entry-level PPSR for NHM</a:t>
            </a:r>
          </a:p>
          <a:p>
            <a:pPr marL="0" lvl="0" indent="0">
              <a:buNone/>
            </a:pPr>
            <a:endParaRPr lang="en-US" sz="3600" i="1" dirty="0" smtClean="0">
              <a:latin typeface="Arial" pitchFamily="34" charset="0"/>
              <a:cs typeface="Arial" pitchFamily="34" charset="0"/>
            </a:endParaRPr>
          </a:p>
          <a:p>
            <a:pPr marL="0" lvl="0" indent="0">
              <a:buNone/>
            </a:pPr>
            <a:r>
              <a:rPr lang="en-US" sz="3600" i="1" dirty="0" smtClean="0">
                <a:latin typeface="Arial" pitchFamily="34" charset="0"/>
                <a:cs typeface="Arial" pitchFamily="34" charset="0"/>
              </a:rPr>
              <a:t>Digitization projects are the perfect entry-level collections-based projects</a:t>
            </a:r>
            <a:endParaRPr lang="en-US" sz="3600" i="1"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32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09600" y="1066800"/>
            <a:ext cx="8153400" cy="4724400"/>
          </a:xfrm>
        </p:spPr>
        <p:txBody>
          <a:bodyPr>
            <a:noAutofit/>
          </a:bodyPr>
          <a:lstStyle/>
          <a:p>
            <a:pPr marL="0" lvl="0" indent="0">
              <a:buNone/>
            </a:pPr>
            <a:r>
              <a:rPr lang="en-US" sz="3600" b="1" i="1" dirty="0" smtClean="0">
                <a:latin typeface="Arial" pitchFamily="34" charset="0"/>
                <a:cs typeface="Arial" pitchFamily="34" charset="0"/>
              </a:rPr>
              <a:t>Audience</a:t>
            </a:r>
            <a:r>
              <a:rPr lang="en-US" sz="3600" i="1" dirty="0" smtClean="0">
                <a:latin typeface="Arial" pitchFamily="34" charset="0"/>
                <a:cs typeface="Arial" pitchFamily="34" charset="0"/>
              </a:rPr>
              <a:t> – untapped resources </a:t>
            </a:r>
            <a:r>
              <a:rPr lang="en-US" sz="3600" i="1" u="sng" dirty="0" smtClean="0">
                <a:latin typeface="Arial" pitchFamily="34" charset="0"/>
                <a:cs typeface="Arial" pitchFamily="34" charset="0"/>
              </a:rPr>
              <a:t>and</a:t>
            </a:r>
            <a:r>
              <a:rPr lang="en-US" sz="3600" i="1" dirty="0" smtClean="0">
                <a:latin typeface="Arial" pitchFamily="34" charset="0"/>
                <a:cs typeface="Arial" pitchFamily="34" charset="0"/>
              </a:rPr>
              <a:t> new audiences for the field</a:t>
            </a:r>
          </a:p>
          <a:p>
            <a:pPr marL="0" lvl="0" indent="0">
              <a:buNone/>
            </a:pPr>
            <a:endParaRPr lang="en-US" sz="1400" i="1" dirty="0" smtClean="0">
              <a:latin typeface="Arial" pitchFamily="34" charset="0"/>
              <a:cs typeface="Arial" pitchFamily="34" charset="0"/>
            </a:endParaRPr>
          </a:p>
          <a:p>
            <a:pPr marL="231775" indent="0"/>
            <a:r>
              <a:rPr lang="en-US" sz="3600" dirty="0" smtClean="0">
                <a:latin typeface="Arial" pitchFamily="34" charset="0"/>
                <a:cs typeface="Arial" pitchFamily="34" charset="0"/>
              </a:rPr>
              <a:t>Tech geeks</a:t>
            </a:r>
          </a:p>
          <a:p>
            <a:pPr marL="231775" indent="0"/>
            <a:r>
              <a:rPr lang="en-US" sz="3600" dirty="0" smtClean="0">
                <a:latin typeface="Arial" pitchFamily="34" charset="0"/>
                <a:cs typeface="Arial" pitchFamily="34" charset="0"/>
              </a:rPr>
              <a:t>Photographers</a:t>
            </a:r>
          </a:p>
          <a:p>
            <a:pPr marL="231775" indent="0"/>
            <a:r>
              <a:rPr lang="en-US" sz="3600" dirty="0" smtClean="0">
                <a:latin typeface="Arial" pitchFamily="34" charset="0"/>
                <a:cs typeface="Arial" pitchFamily="34" charset="0"/>
              </a:rPr>
              <a:t>Statisticians</a:t>
            </a:r>
            <a:endParaRPr lang="en-US" sz="3600" dirty="0" smtClean="0">
              <a:latin typeface="Arial" pitchFamily="34" charset="0"/>
              <a:cs typeface="Arial" pitchFamily="34" charset="0"/>
            </a:endParaRPr>
          </a:p>
          <a:p>
            <a:pPr marL="231775" indent="0"/>
            <a:r>
              <a:rPr lang="en-US" sz="3600" dirty="0" smtClean="0">
                <a:latin typeface="Arial" pitchFamily="34" charset="0"/>
                <a:cs typeface="Arial" pitchFamily="34" charset="0"/>
              </a:rPr>
              <a:t>Who else?</a:t>
            </a:r>
            <a:endParaRPr lang="en-US" sz="36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32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09600" y="838200"/>
            <a:ext cx="8153400" cy="4724400"/>
          </a:xfrm>
        </p:spPr>
        <p:txBody>
          <a:bodyPr>
            <a:noAutofit/>
          </a:bodyPr>
          <a:lstStyle/>
          <a:p>
            <a:pPr marL="0" lvl="0" indent="0">
              <a:buNone/>
            </a:pPr>
            <a:r>
              <a:rPr lang="en-US" sz="3600" b="1" i="1" dirty="0" smtClean="0">
                <a:latin typeface="Arial" pitchFamily="34" charset="0"/>
                <a:cs typeface="Arial" pitchFamily="34" charset="0"/>
              </a:rPr>
              <a:t>Models</a:t>
            </a:r>
            <a:r>
              <a:rPr lang="en-US" sz="3600" i="1" dirty="0" smtClean="0">
                <a:latin typeface="Arial" pitchFamily="34" charset="0"/>
                <a:cs typeface="Arial" pitchFamily="34" charset="0"/>
              </a:rPr>
              <a:t> – untapped potential for unique, fun, huge, meaningful work</a:t>
            </a:r>
          </a:p>
          <a:p>
            <a:pPr marL="0" lvl="0" indent="0">
              <a:buNone/>
            </a:pPr>
            <a:endParaRPr lang="en-US" sz="1400" i="1" dirty="0" smtClean="0">
              <a:latin typeface="Arial" pitchFamily="34" charset="0"/>
              <a:cs typeface="Arial" pitchFamily="34" charset="0"/>
            </a:endParaRPr>
          </a:p>
          <a:p>
            <a:pPr marL="623888" indent="-392113"/>
            <a:r>
              <a:rPr lang="en-US" sz="3600" dirty="0" smtClean="0">
                <a:latin typeface="Arial" pitchFamily="34" charset="0"/>
                <a:cs typeface="Arial" pitchFamily="34" charset="0"/>
              </a:rPr>
              <a:t>Connect collections to real problems</a:t>
            </a:r>
          </a:p>
          <a:p>
            <a:pPr marL="623888" indent="-392113"/>
            <a:r>
              <a:rPr lang="en-US" sz="3600" dirty="0" smtClean="0">
                <a:latin typeface="Arial" pitchFamily="34" charset="0"/>
                <a:cs typeface="Arial" pitchFamily="34" charset="0"/>
              </a:rPr>
              <a:t>Connect digitization to those problems</a:t>
            </a:r>
          </a:p>
          <a:p>
            <a:pPr marL="623888" indent="-392113"/>
            <a:r>
              <a:rPr lang="en-US" sz="3600" dirty="0" smtClean="0">
                <a:latin typeface="Arial" pitchFamily="34" charset="0"/>
                <a:cs typeface="Arial" pitchFamily="34" charset="0"/>
              </a:rPr>
              <a:t>Digitization for democracy – creates the groundwork for participation</a:t>
            </a:r>
          </a:p>
          <a:p>
            <a:pPr lvl="0">
              <a:buNone/>
            </a:pPr>
            <a:endParaRPr lang="en-US" sz="3200" dirty="0" smtClean="0">
              <a:latin typeface="Arial" pitchFamily="34" charset="0"/>
              <a:cs typeface="Arial" pitchFamily="34" charset="0"/>
            </a:endParaRPr>
          </a:p>
          <a:p>
            <a:pPr>
              <a:buNone/>
            </a:pPr>
            <a:endParaRPr lang="en-US" sz="3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09600" y="1524000"/>
            <a:ext cx="8153400" cy="4267200"/>
          </a:xfrm>
        </p:spPr>
        <p:txBody>
          <a:bodyPr>
            <a:noAutofit/>
          </a:bodyPr>
          <a:lstStyle/>
          <a:p>
            <a:pPr marL="0" lvl="0" indent="0">
              <a:buNone/>
            </a:pPr>
            <a:r>
              <a:rPr lang="en-US" sz="3600" i="1" dirty="0" smtClean="0">
                <a:latin typeface="Arial" pitchFamily="34" charset="0"/>
                <a:cs typeface="Arial" pitchFamily="34" charset="0"/>
              </a:rPr>
              <a:t>We have millions of people hungry for relevant, exciting, and meaningful experiences, and our main assets – our collections and data – mostly lie dormant for public engagement. </a:t>
            </a:r>
            <a:endParaRPr lang="en-US" sz="3600" i="1"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3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09600" y="1524000"/>
            <a:ext cx="8153400" cy="4267200"/>
          </a:xfrm>
        </p:spPr>
        <p:txBody>
          <a:bodyPr>
            <a:noAutofit/>
          </a:bodyPr>
          <a:lstStyle/>
          <a:p>
            <a:pPr marL="0" lvl="0" indent="0">
              <a:buNone/>
            </a:pPr>
            <a:r>
              <a:rPr lang="en-US" sz="3600" i="1" dirty="0" smtClean="0">
                <a:latin typeface="Arial" pitchFamily="34" charset="0"/>
                <a:cs typeface="Arial" pitchFamily="34" charset="0"/>
              </a:rPr>
              <a:t>We have millions of people hungry for relevant, exciting, and meaningful experiences, and our main assets – our collections and data – mostly lie dormant for public engagement. </a:t>
            </a:r>
            <a:endParaRPr lang="en-US" sz="3600" i="1"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a:p>
            <a:pPr>
              <a:buNone/>
            </a:pPr>
            <a:endParaRPr lang="en-US" sz="3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b="1" dirty="0" smtClean="0">
                <a:latin typeface="Franklin Gothic Book" pitchFamily="34" charset="0"/>
              </a:rPr>
              <a:t>What NMNH Visitors Want</a:t>
            </a:r>
            <a:endParaRPr lang="en-US" b="1" dirty="0" smtClean="0">
              <a:latin typeface="Franklin Gothic Book" pitchFamily="34" charset="0"/>
            </a:endParaRPr>
          </a:p>
        </p:txBody>
      </p:sp>
      <p:sp>
        <p:nvSpPr>
          <p:cNvPr id="6" name="Content Placeholder 5"/>
          <p:cNvSpPr>
            <a:spLocks noGrp="1"/>
          </p:cNvSpPr>
          <p:nvPr>
            <p:ph sz="quarter" idx="1"/>
          </p:nvPr>
        </p:nvSpPr>
        <p:spPr>
          <a:xfrm>
            <a:off x="609600" y="1371600"/>
            <a:ext cx="8153400" cy="4267200"/>
          </a:xfrm>
        </p:spPr>
        <p:txBody>
          <a:bodyPr>
            <a:noAutofit/>
          </a:bodyPr>
          <a:lstStyle/>
          <a:p>
            <a:pPr marL="347663" indent="-347663"/>
            <a:r>
              <a:rPr lang="en-US" sz="3200" dirty="0" smtClean="0">
                <a:latin typeface="Arial" pitchFamily="34" charset="0"/>
                <a:cs typeface="Arial" pitchFamily="34" charset="0"/>
              </a:rPr>
              <a:t>Relevant</a:t>
            </a:r>
          </a:p>
          <a:p>
            <a:pPr marL="347663" indent="-347663"/>
            <a:r>
              <a:rPr lang="en-US" sz="3200" dirty="0" smtClean="0">
                <a:latin typeface="Arial" pitchFamily="34" charset="0"/>
                <a:cs typeface="Arial" pitchFamily="34" charset="0"/>
              </a:rPr>
              <a:t>Authentic</a:t>
            </a:r>
          </a:p>
          <a:p>
            <a:pPr marL="347663" indent="-347663"/>
            <a:r>
              <a:rPr lang="en-US" sz="3200" dirty="0" smtClean="0">
                <a:latin typeface="Arial" pitchFamily="34" charset="0"/>
                <a:cs typeface="Arial" pitchFamily="34" charset="0"/>
              </a:rPr>
              <a:t>Personalized</a:t>
            </a:r>
          </a:p>
          <a:p>
            <a:pPr marL="347663" indent="-347663"/>
            <a:r>
              <a:rPr lang="en-US" sz="3200" dirty="0" smtClean="0">
                <a:latin typeface="Arial" pitchFamily="34" charset="0"/>
                <a:cs typeface="Arial" pitchFamily="34" charset="0"/>
              </a:rPr>
              <a:t>Immersive</a:t>
            </a:r>
          </a:p>
          <a:p>
            <a:pPr marL="347663" indent="-347663"/>
            <a:r>
              <a:rPr lang="en-US" sz="3200" dirty="0" smtClean="0">
                <a:latin typeface="Arial" pitchFamily="34" charset="0"/>
                <a:cs typeface="Arial" pitchFamily="34" charset="0"/>
              </a:rPr>
              <a:t>One-of-a-Kind</a:t>
            </a:r>
          </a:p>
          <a:p>
            <a:pPr marL="347663" indent="-347663"/>
            <a:r>
              <a:rPr lang="en-US" sz="3200" dirty="0" smtClean="0">
                <a:latin typeface="Arial" pitchFamily="34" charset="0"/>
                <a:cs typeface="Arial" pitchFamily="34" charset="0"/>
              </a:rPr>
              <a:t>“Awesome”</a:t>
            </a:r>
          </a:p>
          <a:p>
            <a:pPr lvl="0"/>
            <a:endParaRPr lang="en-US" sz="32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lvl="0"/>
            <a:endParaRPr lang="en-US" sz="2400" dirty="0" smtClean="0">
              <a:latin typeface="Arial" pitchFamily="34" charset="0"/>
              <a:cs typeface="Arial" pitchFamily="34" charset="0"/>
            </a:endParaRPr>
          </a:p>
          <a:p>
            <a:pPr lvl="0"/>
            <a:endParaRPr lang="en-US" sz="3200" dirty="0" smtClean="0"/>
          </a:p>
          <a:p>
            <a:pPr lvl="0"/>
            <a:endParaRPr lang="en-US" sz="3200" dirty="0" smtClean="0"/>
          </a:p>
          <a:p>
            <a:pPr lvl="0"/>
            <a:endParaRPr lang="en-US" sz="3200" dirty="0" smtClean="0"/>
          </a:p>
          <a:p>
            <a:pPr lvl="0"/>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lstStyle/>
          <a:p>
            <a:endParaRPr lang="en-US" b="1" dirty="0" smtClean="0">
              <a:solidFill>
                <a:schemeClr val="tx1"/>
              </a:solidFill>
              <a:latin typeface="Franklin Gothic Book" pitchFamily="34" charset="0"/>
            </a:endParaRPr>
          </a:p>
        </p:txBody>
      </p:sp>
      <p:pic>
        <p:nvPicPr>
          <p:cNvPr id="4" name="Picture 3" descr="21CC Group Photo.jpg"/>
          <p:cNvPicPr>
            <a:picLocks noChangeAspect="1"/>
          </p:cNvPicPr>
          <p:nvPr/>
        </p:nvPicPr>
        <p:blipFill>
          <a:blip r:embed="rId3" cstate="print"/>
          <a:stretch>
            <a:fillRect/>
          </a:stretch>
        </p:blipFill>
        <p:spPr>
          <a:xfrm>
            <a:off x="533400" y="0"/>
            <a:ext cx="810851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b="1" dirty="0" smtClean="0">
                <a:latin typeface="Franklin Gothic Book" pitchFamily="34" charset="0"/>
              </a:rPr>
              <a:t>21</a:t>
            </a:r>
            <a:r>
              <a:rPr lang="en-US" b="1" baseline="30000" dirty="0" smtClean="0">
                <a:latin typeface="Franklin Gothic Book" pitchFamily="34" charset="0"/>
              </a:rPr>
              <a:t>st</a:t>
            </a:r>
            <a:r>
              <a:rPr lang="en-US" b="1" dirty="0" smtClean="0">
                <a:latin typeface="Franklin Gothic Book" pitchFamily="34" charset="0"/>
              </a:rPr>
              <a:t> Century Learning in NHM</a:t>
            </a:r>
            <a:endParaRPr lang="en-US" b="1" dirty="0" smtClean="0">
              <a:latin typeface="Franklin Gothic Book" pitchFamily="34" charset="0"/>
            </a:endParaRPr>
          </a:p>
        </p:txBody>
      </p:sp>
      <p:sp>
        <p:nvSpPr>
          <p:cNvPr id="6" name="Content Placeholder 5"/>
          <p:cNvSpPr>
            <a:spLocks noGrp="1"/>
          </p:cNvSpPr>
          <p:nvPr>
            <p:ph sz="quarter" idx="1"/>
          </p:nvPr>
        </p:nvSpPr>
        <p:spPr>
          <a:xfrm>
            <a:off x="609600" y="1371600"/>
            <a:ext cx="8153400" cy="4267200"/>
          </a:xfrm>
        </p:spPr>
        <p:txBody>
          <a:bodyPr>
            <a:noAutofit/>
          </a:bodyPr>
          <a:lstStyle/>
          <a:p>
            <a:pPr marL="347663" indent="-347663"/>
            <a:r>
              <a:rPr lang="en-US" sz="3200" dirty="0" smtClean="0">
                <a:latin typeface="Arial" pitchFamily="34" charset="0"/>
                <a:cs typeface="Arial" pitchFamily="34" charset="0"/>
              </a:rPr>
              <a:t>NHM have unparalleled records of the natural world</a:t>
            </a:r>
          </a:p>
          <a:p>
            <a:pPr marL="347663" lvl="0" indent="-347663">
              <a:buNone/>
            </a:pPr>
            <a:endParaRPr lang="en-US" sz="1100" dirty="0" smtClean="0">
              <a:latin typeface="Arial" pitchFamily="34" charset="0"/>
              <a:cs typeface="Arial" pitchFamily="34" charset="0"/>
            </a:endParaRPr>
          </a:p>
          <a:p>
            <a:pPr marL="347663" indent="-347663"/>
            <a:r>
              <a:rPr lang="en-US" sz="3200" dirty="0" smtClean="0">
                <a:latin typeface="Arial" pitchFamily="34" charset="0"/>
                <a:cs typeface="Arial" pitchFamily="34" charset="0"/>
              </a:rPr>
              <a:t>We use them in very, very limited ways in our science education and literacy efforts</a:t>
            </a:r>
          </a:p>
          <a:p>
            <a:pPr marL="347663" lvl="0" indent="-347663">
              <a:buNone/>
            </a:pPr>
            <a:endParaRPr lang="en-US" sz="1100" dirty="0" smtClean="0">
              <a:latin typeface="Arial" pitchFamily="34" charset="0"/>
              <a:cs typeface="Arial" pitchFamily="34" charset="0"/>
            </a:endParaRPr>
          </a:p>
          <a:p>
            <a:pPr marL="347663" indent="-347663"/>
            <a:r>
              <a:rPr lang="en-US" sz="3200" dirty="0" smtClean="0">
                <a:latin typeface="Arial" pitchFamily="34" charset="0"/>
                <a:cs typeface="Arial" pitchFamily="34" charset="0"/>
              </a:rPr>
              <a:t>We can’t do our work without inviting the public to be a part of the action</a:t>
            </a:r>
          </a:p>
          <a:p>
            <a:pPr lvl="0"/>
            <a:endParaRPr lang="en-US" sz="32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lvl="0"/>
            <a:endParaRPr lang="en-US" sz="2400" dirty="0" smtClean="0">
              <a:latin typeface="Arial" pitchFamily="34" charset="0"/>
              <a:cs typeface="Arial" pitchFamily="34" charset="0"/>
            </a:endParaRPr>
          </a:p>
          <a:p>
            <a:pPr lvl="0"/>
            <a:endParaRPr lang="en-US" sz="3200" dirty="0" smtClean="0"/>
          </a:p>
          <a:p>
            <a:pPr lvl="0"/>
            <a:endParaRPr lang="en-US" sz="3200" dirty="0" smtClean="0"/>
          </a:p>
          <a:p>
            <a:pPr lvl="0"/>
            <a:endParaRPr lang="en-US" sz="3200" dirty="0" smtClean="0"/>
          </a:p>
          <a:p>
            <a:pPr lvl="0"/>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b="1" dirty="0" smtClean="0">
                <a:latin typeface="Franklin Gothic Book" pitchFamily="34" charset="0"/>
              </a:rPr>
              <a:t>New Possibilities</a:t>
            </a:r>
            <a:endParaRPr lang="en-US" b="1" dirty="0" smtClean="0">
              <a:latin typeface="Franklin Gothic Book" pitchFamily="34" charset="0"/>
            </a:endParaRPr>
          </a:p>
        </p:txBody>
      </p:sp>
      <p:sp>
        <p:nvSpPr>
          <p:cNvPr id="6" name="Content Placeholder 5"/>
          <p:cNvSpPr>
            <a:spLocks noGrp="1"/>
          </p:cNvSpPr>
          <p:nvPr>
            <p:ph sz="quarter" idx="1"/>
          </p:nvPr>
        </p:nvSpPr>
        <p:spPr>
          <a:xfrm>
            <a:off x="609600" y="1371600"/>
            <a:ext cx="8153400" cy="4267200"/>
          </a:xfrm>
        </p:spPr>
        <p:txBody>
          <a:bodyPr>
            <a:noAutofit/>
          </a:bodyPr>
          <a:lstStyle/>
          <a:p>
            <a:pPr lvl="0">
              <a:buNone/>
            </a:pP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Public use of digitized collections</a:t>
            </a:r>
          </a:p>
          <a:p>
            <a:pPr lvl="0">
              <a:buNone/>
            </a:pP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Public participation in digitizing collections</a:t>
            </a:r>
            <a:endParaRPr lang="en-US" sz="3200" dirty="0" smtClean="0">
              <a:latin typeface="Arial" pitchFamily="34" charset="0"/>
              <a:cs typeface="Arial" pitchFamily="34" charset="0"/>
            </a:endParaRPr>
          </a:p>
          <a:p>
            <a:pPr lvl="0"/>
            <a:endParaRPr lang="en-US" sz="32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lvl="0"/>
            <a:endParaRPr lang="en-US" sz="2400" dirty="0" smtClean="0">
              <a:latin typeface="Arial" pitchFamily="34" charset="0"/>
              <a:cs typeface="Arial" pitchFamily="34" charset="0"/>
            </a:endParaRPr>
          </a:p>
          <a:p>
            <a:pPr lvl="0"/>
            <a:endParaRPr lang="en-US" sz="3200" dirty="0" smtClean="0"/>
          </a:p>
          <a:p>
            <a:pPr lvl="0"/>
            <a:endParaRPr lang="en-US" sz="3200" dirty="0" smtClean="0"/>
          </a:p>
          <a:p>
            <a:pPr lvl="0"/>
            <a:endParaRPr lang="en-US" sz="3200" dirty="0" smtClean="0"/>
          </a:p>
          <a:p>
            <a:pPr lvl="0"/>
            <a:endParaRPr lang="en-US" sz="3200" dirty="0" smtClean="0">
              <a:latin typeface="Arial" pitchFamily="34" charset="0"/>
              <a:cs typeface="Arial" pitchFamily="34" charset="0"/>
            </a:endParaRPr>
          </a:p>
          <a:p>
            <a:pPr lvl="0">
              <a:buNone/>
            </a:pP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lstStyle/>
          <a:p>
            <a:endParaRPr lang="en-US" b="1" dirty="0" smtClean="0">
              <a:solidFill>
                <a:schemeClr val="tx1"/>
              </a:solidFill>
              <a:latin typeface="Franklin Gothic Boo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0" y="304800"/>
            <a:ext cx="9144000" cy="55345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04800" y="304800"/>
            <a:ext cx="8382000" cy="5266178"/>
          </a:xfrm>
          <a:prstGeom prst="rect">
            <a:avLst/>
          </a:prstGeom>
          <a:noFill/>
          <a:ln w="9525">
            <a:noFill/>
            <a:miter lim="800000"/>
            <a:headEnd/>
            <a:tailEnd/>
          </a:ln>
        </p:spPr>
      </p:pic>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11477</TotalTime>
  <Words>1939</Words>
  <Application>Microsoft Office PowerPoint</Application>
  <PresentationFormat>On-screen Show (4:3)</PresentationFormat>
  <Paragraphs>264</Paragraphs>
  <Slides>26</Slides>
  <Notes>26</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Median</vt:lpstr>
      <vt:lpstr>Custom Design</vt:lpstr>
      <vt:lpstr>1_Custom Design</vt:lpstr>
      <vt:lpstr>Public Participation in Digitization of Biodiversity Specimens Workshop</vt:lpstr>
      <vt:lpstr>Slide 2</vt:lpstr>
      <vt:lpstr>Slide 3</vt:lpstr>
      <vt:lpstr>What NMNH Visitors Want</vt:lpstr>
      <vt:lpstr>Slide 5</vt:lpstr>
      <vt:lpstr>21st Century Learning in NHM</vt:lpstr>
      <vt:lpstr>New Possibilities</vt:lpstr>
      <vt:lpstr>Slide 8</vt:lpstr>
      <vt:lpstr>Slide 9</vt:lpstr>
      <vt:lpstr>Slide 10</vt:lpstr>
      <vt:lpstr>Digital Support– Access and Use</vt:lpstr>
      <vt:lpstr>Slide 12</vt:lpstr>
      <vt:lpstr>Slide 13</vt:lpstr>
      <vt:lpstr>A Conservative Model</vt:lpstr>
      <vt:lpstr>The Daring Model </vt:lpstr>
      <vt:lpstr>Impact of PPSR</vt:lpstr>
      <vt:lpstr>PPSR Types</vt:lpstr>
      <vt:lpstr>Impacts</vt:lpstr>
      <vt:lpstr>Impacts</vt:lpstr>
      <vt:lpstr>Impacts</vt:lpstr>
      <vt:lpstr>Impacts</vt:lpstr>
      <vt:lpstr>Lessons</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Watson</dc:creator>
  <cp:lastModifiedBy>guest</cp:lastModifiedBy>
  <cp:revision>764</cp:revision>
  <dcterms:created xsi:type="dcterms:W3CDTF">2010-04-01T16:11:36Z</dcterms:created>
  <dcterms:modified xsi:type="dcterms:W3CDTF">2012-09-29T05:12:44Z</dcterms:modified>
</cp:coreProperties>
</file>