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8"/>
  </p:notesMasterIdLst>
  <p:sldIdLst>
    <p:sldId id="299" r:id="rId2"/>
    <p:sldId id="302" r:id="rId3"/>
    <p:sldId id="317" r:id="rId4"/>
    <p:sldId id="318" r:id="rId5"/>
    <p:sldId id="314" r:id="rId6"/>
    <p:sldId id="260" r:id="rId7"/>
    <p:sldId id="264" r:id="rId8"/>
    <p:sldId id="319" r:id="rId9"/>
    <p:sldId id="322" r:id="rId10"/>
    <p:sldId id="286" r:id="rId11"/>
    <p:sldId id="320" r:id="rId12"/>
    <p:sldId id="311" r:id="rId13"/>
    <p:sldId id="323" r:id="rId14"/>
    <p:sldId id="324" r:id="rId15"/>
    <p:sldId id="326" r:id="rId16"/>
    <p:sldId id="327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1A2C"/>
    <a:srgbClr val="336600"/>
    <a:srgbClr val="AE3702"/>
    <a:srgbClr val="903020"/>
    <a:srgbClr val="1997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1248" y="-3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BF7582-2D38-46CD-837F-BE4EE2E1BF1F}" type="datetimeFigureOut">
              <a:rPr lang="en-US" smtClean="0"/>
              <a:pPr/>
              <a:t>9/25/12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9EDFD8-FB34-46B7-9C70-BC4E6E1B0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49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this project we have </a:t>
            </a:r>
            <a:r>
              <a:rPr lang="en-US" smtClean="0"/>
              <a:t>fomed</a:t>
            </a:r>
            <a:r>
              <a:rPr lang="en-US" dirty="0" smtClean="0"/>
              <a:t> an</a:t>
            </a:r>
            <a:r>
              <a:rPr lang="en-US" baseline="0" dirty="0" smtClean="0"/>
              <a:t> alliance of essentially all of the herbaria that document the history of research on </a:t>
            </a:r>
            <a:r>
              <a:rPr lang="en-US" baseline="0" dirty="0" err="1" smtClean="0"/>
              <a:t>macrofungi</a:t>
            </a:r>
            <a:r>
              <a:rPr lang="en-US" baseline="0" dirty="0" smtClean="0"/>
              <a:t> over the past 150 years to digitize these specimens and make the data available for scientific research and human benefit.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EDFD8-FB34-46B7-9C70-BC4E6E1B04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489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000">
                <a:latin typeface="Corbel" charset="0"/>
              </a:rPr>
              <a:t>Phylogenetically heterogeneous assemblage (includes both Agaricomycetes and Ascomycetes) </a:t>
            </a:r>
          </a:p>
          <a:p>
            <a:pPr eaLnBrk="1" hangingPunct="1"/>
            <a:r>
              <a:rPr lang="en-US" sz="2000">
                <a:latin typeface="Corbel" charset="0"/>
              </a:rPr>
              <a:t>Produce a conspicuous spore-bearing body that is “fleshy” or “woody” in consistency</a:t>
            </a:r>
          </a:p>
          <a:p>
            <a:pPr eaLnBrk="1" hangingPunct="1"/>
            <a:r>
              <a:rPr lang="en-US" sz="2000">
                <a:latin typeface="Corbel" charset="0"/>
              </a:rPr>
              <a:t>Play a key role in plant and animal life and the global carbon cycle. The group includes:</a:t>
            </a:r>
          </a:p>
          <a:p>
            <a:pPr lvl="1" eaLnBrk="1" hangingPunct="1"/>
            <a:r>
              <a:rPr lang="en-US" sz="1600">
                <a:latin typeface="Corbel" charset="0"/>
              </a:rPr>
              <a:t>Ectomycorrhizal fungi </a:t>
            </a:r>
          </a:p>
          <a:p>
            <a:pPr lvl="1" eaLnBrk="1" hangingPunct="1"/>
            <a:r>
              <a:rPr lang="en-US" sz="1600">
                <a:latin typeface="Corbel" charset="0"/>
              </a:rPr>
              <a:t>forest pathogens, wood-decay fungi </a:t>
            </a:r>
          </a:p>
          <a:p>
            <a:pPr lvl="1" eaLnBrk="1" hangingPunct="1"/>
            <a:r>
              <a:rPr lang="en-US" sz="1600">
                <a:latin typeface="Corbel" charset="0"/>
              </a:rPr>
              <a:t> invertebrate predators such as nematode trapping fungi.</a:t>
            </a:r>
          </a:p>
          <a:p>
            <a:pPr lvl="1" eaLnBrk="1" hangingPunct="1"/>
            <a:r>
              <a:rPr lang="en-US" sz="1600">
                <a:latin typeface="Corbel" charset="0"/>
              </a:rPr>
              <a:t>Food source for  many animals, including humans</a:t>
            </a:r>
          </a:p>
          <a:p>
            <a:pPr lvl="1" eaLnBrk="1" hangingPunct="1"/>
            <a:r>
              <a:rPr lang="en-US" sz="1600">
                <a:latin typeface="Corbel" charset="0"/>
              </a:rPr>
              <a:t>Incubation sites for many arthropod groups.  </a:t>
            </a:r>
            <a:endParaRPr lang="en-US">
              <a:latin typeface="Corbel" charset="0"/>
            </a:endParaRP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1F8DDCF-5DE4-3E45-AECE-E40E92054501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2C3BA-B316-4FD4-9176-E9F73193A417}" type="datetimeFigureOut">
              <a:rPr lang="en-US" smtClean="0"/>
              <a:pPr/>
              <a:t>9/25/12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AFB2-F966-4992-8015-72A358B2023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2C3BA-B316-4FD4-9176-E9F73193A417}" type="datetimeFigureOut">
              <a:rPr lang="en-US" smtClean="0"/>
              <a:pPr/>
              <a:t>9/25/12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AFB2-F966-4992-8015-72A358B202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2C3BA-B316-4FD4-9176-E9F73193A417}" type="datetimeFigureOut">
              <a:rPr lang="en-US" smtClean="0"/>
              <a:pPr/>
              <a:t>9/25/12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AFB2-F966-4992-8015-72A358B202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2C3BA-B316-4FD4-9176-E9F73193A417}" type="datetimeFigureOut">
              <a:rPr lang="en-US" smtClean="0"/>
              <a:pPr/>
              <a:t>9/25/12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AFB2-F966-4992-8015-72A358B202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2C3BA-B316-4FD4-9176-E9F73193A417}" type="datetimeFigureOut">
              <a:rPr lang="en-US" smtClean="0"/>
              <a:pPr/>
              <a:t>9/25/12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AFB2-F966-4992-8015-72A358B202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2C3BA-B316-4FD4-9176-E9F73193A417}" type="datetimeFigureOut">
              <a:rPr lang="en-US" smtClean="0"/>
              <a:pPr/>
              <a:t>9/25/12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AFB2-F966-4992-8015-72A358B202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2C3BA-B316-4FD4-9176-E9F73193A417}" type="datetimeFigureOut">
              <a:rPr lang="en-US" smtClean="0"/>
              <a:pPr/>
              <a:t>9/25/12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AFB2-F966-4992-8015-72A358B202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2C3BA-B316-4FD4-9176-E9F73193A417}" type="datetimeFigureOut">
              <a:rPr lang="en-US" smtClean="0"/>
              <a:pPr/>
              <a:t>9/25/12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AFB2-F966-4992-8015-72A358B202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2C3BA-B316-4FD4-9176-E9F73193A417}" type="datetimeFigureOut">
              <a:rPr lang="en-US" smtClean="0"/>
              <a:pPr/>
              <a:t>9/25/12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AFB2-F966-4992-8015-72A358B202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2C3BA-B316-4FD4-9176-E9F73193A417}" type="datetimeFigureOut">
              <a:rPr lang="en-US" smtClean="0"/>
              <a:pPr/>
              <a:t>9/25/12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AFB2-F966-4992-8015-72A358B2023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A832C3BA-B316-4FD4-9176-E9F73193A417}" type="datetimeFigureOut">
              <a:rPr lang="en-US" smtClean="0"/>
              <a:pPr/>
              <a:t>9/25/12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CBD3AFB2-F966-4992-8015-72A358B202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A832C3BA-B316-4FD4-9176-E9F73193A417}" type="datetimeFigureOut">
              <a:rPr lang="en-US" smtClean="0"/>
              <a:pPr/>
              <a:t>9/25/12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CBD3AFB2-F966-4992-8015-72A358B2023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g"/><Relationship Id="rId5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jpg"/><Relationship Id="rId7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6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0.jpg"/><Relationship Id="rId12" Type="http://schemas.openxmlformats.org/officeDocument/2006/relationships/image" Target="../media/image61.jpg"/><Relationship Id="rId13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tif"/><Relationship Id="rId3" Type="http://schemas.openxmlformats.org/officeDocument/2006/relationships/image" Target="../media/image43.jpeg"/><Relationship Id="rId4" Type="http://schemas.openxmlformats.org/officeDocument/2006/relationships/image" Target="../media/image53.png"/><Relationship Id="rId5" Type="http://schemas.openxmlformats.org/officeDocument/2006/relationships/image" Target="../media/image54.jpeg"/><Relationship Id="rId6" Type="http://schemas.openxmlformats.org/officeDocument/2006/relationships/image" Target="../media/image55.jpeg"/><Relationship Id="rId7" Type="http://schemas.openxmlformats.org/officeDocument/2006/relationships/image" Target="../media/image56.jpg"/><Relationship Id="rId8" Type="http://schemas.openxmlformats.org/officeDocument/2006/relationships/image" Target="../media/image57.jpg"/><Relationship Id="rId9" Type="http://schemas.openxmlformats.org/officeDocument/2006/relationships/image" Target="../media/image58.jpg"/><Relationship Id="rId10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"/><Relationship Id="rId4" Type="http://schemas.openxmlformats.org/officeDocument/2006/relationships/image" Target="../media/image52.tif"/><Relationship Id="rId5" Type="http://schemas.openxmlformats.org/officeDocument/2006/relationships/image" Target="../media/image65.png"/><Relationship Id="rId6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8" Type="http://schemas.openxmlformats.org/officeDocument/2006/relationships/image" Target="../media/image12.jpeg"/><Relationship Id="rId9" Type="http://schemas.openxmlformats.org/officeDocument/2006/relationships/image" Target="../media/image13.jpeg"/><Relationship Id="rId10" Type="http://schemas.openxmlformats.org/officeDocument/2006/relationships/image" Target="../media/image14.jpeg"/><Relationship Id="rId11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g"/><Relationship Id="rId5" Type="http://schemas.openxmlformats.org/officeDocument/2006/relationships/image" Target="../media/image19.jpg"/><Relationship Id="rId6" Type="http://schemas.openxmlformats.org/officeDocument/2006/relationships/image" Target="../media/image20.jpg"/><Relationship Id="rId7" Type="http://schemas.openxmlformats.org/officeDocument/2006/relationships/image" Target="../media/image21.jpg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jpeg"/><Relationship Id="rId12" Type="http://schemas.openxmlformats.org/officeDocument/2006/relationships/image" Target="../media/image32.jpeg"/><Relationship Id="rId13" Type="http://schemas.openxmlformats.org/officeDocument/2006/relationships/image" Target="../media/image33.jpeg"/><Relationship Id="rId1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cid:8D9FC166-2616-4E10-A952-B27E42723DAE" TargetMode="External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8" Type="http://schemas.openxmlformats.org/officeDocument/2006/relationships/image" Target="../media/image29.jpeg"/><Relationship Id="rId9" Type="http://schemas.openxmlformats.org/officeDocument/2006/relationships/image" Target="../media/image13.jpeg"/><Relationship Id="rId10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ycoportal.org/portal/index.php" TargetMode="External"/><Relationship Id="rId3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cookeina.jpg"/>
          <p:cNvPicPr>
            <a:picLocks noChangeAspect="1"/>
          </p:cNvPicPr>
          <p:nvPr/>
        </p:nvPicPr>
        <p:blipFill>
          <a:blip r:embed="rId3" cstate="print"/>
          <a:srcRect t="11765" r="22059"/>
          <a:stretch>
            <a:fillRect/>
          </a:stretch>
        </p:blipFill>
        <p:spPr>
          <a:xfrm>
            <a:off x="0" y="5181600"/>
            <a:ext cx="1219200" cy="10351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2400"/>
            <a:ext cx="9144000" cy="19812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Macrofungi Collections </a:t>
            </a:r>
            <a:r>
              <a:rPr lang="en-US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Consortium TCN and North American </a:t>
            </a:r>
            <a:r>
              <a:rPr lang="en-US" sz="40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Mycophiles</a:t>
            </a:r>
            <a:r>
              <a:rPr lang="en-US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:</a:t>
            </a:r>
            <a:br>
              <a:rPr lang="en-US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sz="4000" i="1" dirty="0" smtClean="0">
                <a:solidFill>
                  <a:srgbClr val="FF0000"/>
                </a:solidFill>
              </a:rPr>
              <a:t>Enhancing a Long-Standing Relationship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21" name="Picture 20" descr="Cortinarius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72400" y="5181600"/>
            <a:ext cx="1371600" cy="10287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638800"/>
            <a:ext cx="39433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5183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52600"/>
            <a:ext cx="6781800" cy="4625975"/>
          </a:xfrm>
          <a:solidFill>
            <a:schemeClr val="bg1"/>
          </a:solidFill>
        </p:spPr>
        <p:txBody>
          <a:bodyPr rtlCol="0">
            <a:normAutofit/>
          </a:bodyPr>
          <a:lstStyle/>
          <a:p>
            <a:r>
              <a:rPr lang="en-US" sz="2400" dirty="0" smtClean="0"/>
              <a:t>72 clubs nationwide affiliated with the North American Mycological Association</a:t>
            </a:r>
            <a:endParaRPr lang="en-US" sz="2400" dirty="0"/>
          </a:p>
          <a:p>
            <a:r>
              <a:rPr lang="en-US" sz="2400" dirty="0" smtClean="0"/>
              <a:t>Conduct field </a:t>
            </a:r>
            <a:r>
              <a:rPr lang="en-US" sz="2400" dirty="0"/>
              <a:t>outings – local, regional and nationwide</a:t>
            </a:r>
          </a:p>
          <a:p>
            <a:r>
              <a:rPr lang="en-US" sz="2400" dirty="0" smtClean="0"/>
              <a:t>Document  </a:t>
            </a:r>
            <a:r>
              <a:rPr lang="en-US" sz="2400" dirty="0"/>
              <a:t>fungal biota through observations and collections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Educate the general public about </a:t>
            </a:r>
          </a:p>
          <a:p>
            <a:pPr marL="118872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fungi</a:t>
            </a:r>
          </a:p>
          <a:p>
            <a:r>
              <a:rPr lang="en-US" sz="2400" dirty="0" smtClean="0"/>
              <a:t>Communicate through meetings, </a:t>
            </a:r>
          </a:p>
          <a:p>
            <a:pPr marL="118872" indent="0">
              <a:buNone/>
            </a:pPr>
            <a:r>
              <a:rPr lang="en-US" sz="2400" dirty="0" smtClean="0"/>
              <a:t>      Mushroom Observer</a:t>
            </a:r>
            <a:endParaRPr lang="en-US" sz="2400" dirty="0"/>
          </a:p>
          <a:p>
            <a:r>
              <a:rPr lang="en-US" sz="2400" dirty="0" smtClean="0"/>
              <a:t>Publish:  </a:t>
            </a:r>
            <a:r>
              <a:rPr lang="en-US" sz="2400" dirty="0" err="1"/>
              <a:t>McIlvainea</a:t>
            </a:r>
            <a:r>
              <a:rPr lang="en-US" sz="2400" dirty="0"/>
              <a:t>, Mushroom, etc.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en-US" sz="2000" dirty="0" smtClean="0">
              <a:ea typeface="+mn-ea"/>
              <a:cs typeface="+mn-cs"/>
            </a:endParaRP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endParaRPr lang="en-US" sz="2000" dirty="0" smtClean="0">
              <a:ea typeface="+mn-ea"/>
              <a:cs typeface="+mn-cs"/>
            </a:endParaRPr>
          </a:p>
          <a:p>
            <a:pPr marL="118872" indent="0">
              <a:buNone/>
              <a:defRPr/>
            </a:pPr>
            <a:endParaRPr lang="en-US" sz="2000" dirty="0" smtClean="0">
              <a:ea typeface="+mn-ea"/>
              <a:cs typeface="+mn-cs"/>
            </a:endParaRPr>
          </a:p>
        </p:txBody>
      </p:sp>
      <p:pic>
        <p:nvPicPr>
          <p:cNvPr id="19462" name="Picture 4" descr="NAMA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3600"/>
            <a:ext cx="5257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Macrocybe titan 2012An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05600" y="5032374"/>
            <a:ext cx="2400300" cy="180022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447800"/>
          </a:xfrm>
          <a:prstGeom prst="rect">
            <a:avLst/>
          </a:prstGeom>
        </p:spPr>
        <p:txBody>
          <a:bodyPr vert="horz" lIns="91440" rIns="45720" rtlCol="0" anchor="ctr">
            <a:normAutofit fontScale="52500" lnSpcReduction="2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endParaRPr lang="en-US" sz="58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sz="69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Amateur Mycology Community</a:t>
            </a:r>
          </a:p>
          <a:p>
            <a:endParaRPr lang="en-US" sz="10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US" sz="3400" i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sz="34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“</a:t>
            </a:r>
            <a:r>
              <a:rPr lang="en-US" sz="46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To promote, pursue and advance the science of Mycology”</a:t>
            </a:r>
          </a:p>
          <a:p>
            <a:endParaRPr lang="en-US" sz="3600" i="1" dirty="0"/>
          </a:p>
        </p:txBody>
      </p:sp>
      <p:pic>
        <p:nvPicPr>
          <p:cNvPr id="6" name="Picture 5" descr="FF-2012-postert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733800"/>
            <a:ext cx="2057400" cy="1590528"/>
          </a:xfrm>
          <a:prstGeom prst="rect">
            <a:avLst/>
          </a:prstGeom>
        </p:spPr>
      </p:pic>
      <p:pic>
        <p:nvPicPr>
          <p:cNvPr id="10" name="Picture 9" descr="ColoradoMushroom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752600"/>
            <a:ext cx="1522476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457200" y="155448"/>
            <a:ext cx="8229600" cy="1252728"/>
          </a:xfrm>
          <a:prstGeom prst="rect">
            <a:avLst/>
          </a:prstGeom>
        </p:spPr>
        <p:txBody>
          <a:bodyPr vert="horz" lIns="91440" rIns="45720" rtlCol="0" anchor="ctr">
            <a:normAutofit fontScale="92500" lnSpcReduction="1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4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Amateur and Professional Mycology: An Enduring Partnership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1447800"/>
            <a:ext cx="4800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400" dirty="0" smtClean="0"/>
              <a:t>Professional mycologists serve as lecturers, identifiers at club events; publish field guides designed for use by amateur community</a:t>
            </a:r>
          </a:p>
          <a:p>
            <a:r>
              <a:rPr lang="en-US" sz="2400" dirty="0" smtClean="0"/>
              <a:t>Share information about fungi through Mushroom Observer</a:t>
            </a:r>
          </a:p>
          <a:p>
            <a:r>
              <a:rPr lang="en-US" sz="2400" dirty="0" smtClean="0"/>
              <a:t>Amateurs make and maintain collections</a:t>
            </a:r>
            <a:endParaRPr lang="en-US" sz="2400" dirty="0"/>
          </a:p>
        </p:txBody>
      </p:sp>
      <p:pic>
        <p:nvPicPr>
          <p:cNvPr id="8" name="Picture 7" descr="MaCC google map.jpg"/>
          <p:cNvPicPr>
            <a:picLocks noChangeAspect="1"/>
          </p:cNvPicPr>
          <p:nvPr/>
        </p:nvPicPr>
        <p:blipFill rotWithShape="1">
          <a:blip r:embed="rId2" cstate="print"/>
          <a:srcRect l="30305" t="47425" r="3585" b="5566"/>
          <a:stretch/>
        </p:blipFill>
        <p:spPr>
          <a:xfrm>
            <a:off x="5410200" y="5181600"/>
            <a:ext cx="3429000" cy="1554480"/>
          </a:xfrm>
          <a:prstGeom prst="rect">
            <a:avLst/>
          </a:prstGeom>
        </p:spPr>
      </p:pic>
      <p:sp>
        <p:nvSpPr>
          <p:cNvPr id="12" name="Donut 11"/>
          <p:cNvSpPr/>
          <p:nvPr/>
        </p:nvSpPr>
        <p:spPr>
          <a:xfrm>
            <a:off x="8001000" y="5486400"/>
            <a:ext cx="609600" cy="609600"/>
          </a:xfrm>
          <a:prstGeom prst="donu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Donut 12"/>
          <p:cNvSpPr/>
          <p:nvPr/>
        </p:nvSpPr>
        <p:spPr>
          <a:xfrm>
            <a:off x="8305800" y="5181600"/>
            <a:ext cx="609600" cy="609600"/>
          </a:xfrm>
          <a:prstGeom prst="donu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 descr="Screen Shot 2012-09-27 at 1.46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36" y="4114800"/>
            <a:ext cx="2315564" cy="850900"/>
          </a:xfrm>
          <a:prstGeom prst="rect">
            <a:avLst/>
          </a:prstGeom>
        </p:spPr>
      </p:pic>
      <p:pic>
        <p:nvPicPr>
          <p:cNvPr id="16" name="Picture 15" descr="sam_in_idahosmal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29200"/>
            <a:ext cx="2277903" cy="1752600"/>
          </a:xfrm>
          <a:prstGeom prst="rect">
            <a:avLst/>
          </a:prstGeom>
        </p:spPr>
      </p:pic>
      <p:pic>
        <p:nvPicPr>
          <p:cNvPr id="17" name="Picture 16" descr="Dorothy  NJ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5334000"/>
            <a:ext cx="1627695" cy="1219200"/>
          </a:xfrm>
          <a:prstGeom prst="rect">
            <a:avLst/>
          </a:prstGeom>
        </p:spPr>
      </p:pic>
      <p:pic>
        <p:nvPicPr>
          <p:cNvPr id="18" name="Picture 17" descr="mushroom hunters field guide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9" t="2852" r="13711" b="5752"/>
          <a:stretch/>
        </p:blipFill>
        <p:spPr>
          <a:xfrm>
            <a:off x="7162800" y="1600200"/>
            <a:ext cx="1495232" cy="2895600"/>
          </a:xfrm>
          <a:prstGeom prst="rect">
            <a:avLst/>
          </a:prstGeom>
        </p:spPr>
      </p:pic>
      <p:sp>
        <p:nvSpPr>
          <p:cNvPr id="20" name="Donut 19"/>
          <p:cNvSpPr/>
          <p:nvPr/>
        </p:nvSpPr>
        <p:spPr>
          <a:xfrm>
            <a:off x="6248400" y="5486400"/>
            <a:ext cx="609600" cy="609600"/>
          </a:xfrm>
          <a:prstGeom prst="donu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Donut 20"/>
          <p:cNvSpPr/>
          <p:nvPr/>
        </p:nvSpPr>
        <p:spPr>
          <a:xfrm>
            <a:off x="7162800" y="5410200"/>
            <a:ext cx="609600" cy="609600"/>
          </a:xfrm>
          <a:prstGeom prst="donu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2" name="Picture 21" descr="HDT_NAMA98_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133600"/>
            <a:ext cx="2514600" cy="176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24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9144000" cy="1252728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Objective of Crowd Sourcing Component</a:t>
            </a:r>
            <a:endParaRPr lang="en-US" sz="4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6" descr="Vizzuality hea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00" y="1600200"/>
            <a:ext cx="4029075" cy="1514345"/>
          </a:xfrm>
          <a:prstGeom prst="rect">
            <a:avLst/>
          </a:prstGeom>
        </p:spPr>
      </p:pic>
      <p:pic>
        <p:nvPicPr>
          <p:cNvPr id="9" name="Picture 8" descr="oldweath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200400"/>
            <a:ext cx="1953109" cy="1752600"/>
          </a:xfrm>
          <a:prstGeom prst="rect">
            <a:avLst/>
          </a:prstGeom>
        </p:spPr>
      </p:pic>
      <p:pic>
        <p:nvPicPr>
          <p:cNvPr id="10" name="Picture 9" descr="Neemo miss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81800" y="3200400"/>
            <a:ext cx="1965687" cy="1738313"/>
          </a:xfrm>
          <a:prstGeom prst="rect">
            <a:avLst/>
          </a:prstGeom>
        </p:spPr>
      </p:pic>
      <p:pic>
        <p:nvPicPr>
          <p:cNvPr id="11" name="Picture 10" descr="red list geospatial too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4400" y="5029200"/>
            <a:ext cx="1906348" cy="1676400"/>
          </a:xfrm>
          <a:prstGeom prst="rect">
            <a:avLst/>
          </a:prstGeom>
        </p:spPr>
      </p:pic>
      <p:pic>
        <p:nvPicPr>
          <p:cNvPr id="12" name="Picture 11" descr="endangered language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34200" y="4953000"/>
            <a:ext cx="1981200" cy="1756064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4038600" cy="462560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Create opportunity for participation in the project by citizen scientists beyond the amateur mycology community</a:t>
            </a:r>
          </a:p>
          <a:p>
            <a:endParaRPr lang="en-US" sz="2400" dirty="0" smtClean="0"/>
          </a:p>
          <a:p>
            <a:r>
              <a:rPr lang="en-US" sz="2400" dirty="0" err="1" smtClean="0"/>
              <a:t>Nuture</a:t>
            </a:r>
            <a:r>
              <a:rPr lang="en-US" sz="2400" dirty="0" smtClean="0"/>
              <a:t> an interest in fungi and collections in the crowdsourcing community and draw them into participation in amateur mycology community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28133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252728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Opportunities and Challenges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7848600" cy="4625975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400" dirty="0" smtClean="0"/>
              <a:t>Opportunities</a:t>
            </a:r>
          </a:p>
          <a:p>
            <a:pPr lvl="1">
              <a:defRPr/>
            </a:pPr>
            <a:r>
              <a:rPr lang="en-US" sz="2000" dirty="0" smtClean="0"/>
              <a:t>Can help the </a:t>
            </a:r>
            <a:r>
              <a:rPr lang="en-US" sz="2000" dirty="0" err="1" smtClean="0"/>
              <a:t>MaCC</a:t>
            </a:r>
            <a:r>
              <a:rPr lang="en-US" sz="2000" dirty="0" smtClean="0"/>
              <a:t> project meet and maybe even exceed promised deliverables</a:t>
            </a:r>
          </a:p>
          <a:p>
            <a:pPr lvl="1">
              <a:defRPr/>
            </a:pPr>
            <a:r>
              <a:rPr lang="en-US" sz="2000" dirty="0" smtClean="0"/>
              <a:t>Can help sustain regional herbaria</a:t>
            </a:r>
          </a:p>
          <a:p>
            <a:pPr lvl="1">
              <a:defRPr/>
            </a:pPr>
            <a:r>
              <a:rPr lang="en-US" sz="2000" dirty="0" smtClean="0"/>
              <a:t>Can improve science literacy and appreciation of the value of collections</a:t>
            </a:r>
          </a:p>
          <a:p>
            <a:pPr lvl="1">
              <a:defRPr/>
            </a:pPr>
            <a:endParaRPr lang="en-US" sz="2000" dirty="0"/>
          </a:p>
          <a:p>
            <a:pPr>
              <a:defRPr/>
            </a:pPr>
            <a:r>
              <a:rPr lang="en-US" sz="2400" dirty="0" smtClean="0"/>
              <a:t>Challenges</a:t>
            </a:r>
          </a:p>
          <a:p>
            <a:pPr lvl="1">
              <a:defRPr/>
            </a:pPr>
            <a:r>
              <a:rPr lang="en-US" sz="2000" dirty="0" smtClean="0"/>
              <a:t>Volunteers are not interested in participating</a:t>
            </a:r>
          </a:p>
          <a:p>
            <a:pPr lvl="1">
              <a:defRPr/>
            </a:pPr>
            <a:r>
              <a:rPr lang="en-US" sz="2000" dirty="0" smtClean="0"/>
              <a:t>Volunteers participate but do not feel appreciated  </a:t>
            </a:r>
          </a:p>
          <a:p>
            <a:pPr lvl="1">
              <a:defRPr/>
            </a:pPr>
            <a:r>
              <a:rPr lang="en-US" sz="2000" dirty="0" smtClean="0"/>
              <a:t>Mission creep:  Enthusiasm about the portal feeds ambition for a larger initiative that overshadows, or becomes confused with the primary </a:t>
            </a:r>
            <a:r>
              <a:rPr lang="en-US" sz="2000" dirty="0" err="1" smtClean="0"/>
              <a:t>MaCC</a:t>
            </a:r>
            <a:r>
              <a:rPr lang="en-US" sz="2000" dirty="0" smtClean="0"/>
              <a:t> objectives</a:t>
            </a:r>
            <a:endParaRPr lang="en-US" sz="2000" dirty="0" smtClean="0"/>
          </a:p>
          <a:p>
            <a:pPr lvl="1">
              <a:defRPr/>
            </a:pPr>
            <a:endParaRPr lang="en-US" sz="2000" dirty="0"/>
          </a:p>
          <a:p>
            <a:pPr lvl="1">
              <a:defRPr/>
            </a:pPr>
            <a:endParaRPr lang="en-US" sz="2000" dirty="0" smtClean="0"/>
          </a:p>
          <a:p>
            <a:pPr lvl="1">
              <a:defRPr/>
            </a:pPr>
            <a:endParaRPr lang="en-US" sz="2000" dirty="0"/>
          </a:p>
        </p:txBody>
      </p:sp>
      <p:pic>
        <p:nvPicPr>
          <p:cNvPr id="4" name="Picture 3" descr="Screen Shot 2012-09-27 at 2.35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526503"/>
            <a:ext cx="1219200" cy="1331495"/>
          </a:xfrm>
          <a:prstGeom prst="rect">
            <a:avLst/>
          </a:prstGeom>
        </p:spPr>
      </p:pic>
      <p:pic>
        <p:nvPicPr>
          <p:cNvPr id="5" name="Picture 4" descr="Screen Shot 2012-09-27 at 2.22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200" y="1600200"/>
            <a:ext cx="1295400" cy="149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96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252728"/>
          </a:xfrm>
        </p:spPr>
        <p:txBody>
          <a:bodyPr>
            <a:normAutofit/>
          </a:bodyPr>
          <a:lstStyle/>
          <a:p>
            <a:r>
              <a:rPr lang="en-US" sz="40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MaCC</a:t>
            </a:r>
            <a:r>
              <a:rPr lang="en-US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Public Participation To-Do List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4736172"/>
              </p:ext>
            </p:extLst>
          </p:nvPr>
        </p:nvGraphicFramePr>
        <p:xfrm>
          <a:off x="457200" y="1905000"/>
          <a:ext cx="8229600" cy="418084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5562600"/>
                <a:gridCol w="1295400"/>
                <a:gridCol w="13716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Activity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 Progress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Not Yet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Introduce</a:t>
                      </a:r>
                      <a:r>
                        <a:rPr lang="en-US" baseline="0" dirty="0" smtClean="0"/>
                        <a:t> the Amateur Mycology Community to the </a:t>
                      </a:r>
                      <a:r>
                        <a:rPr lang="en-US" baseline="0" dirty="0" err="1" smtClean="0"/>
                        <a:t>MaCC</a:t>
                      </a:r>
                      <a:r>
                        <a:rPr lang="en-US" baseline="0" dirty="0" smtClean="0"/>
                        <a:t> Project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28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Promote the </a:t>
                      </a:r>
                      <a:r>
                        <a:rPr lang="en-US" dirty="0" err="1" smtClean="0"/>
                        <a:t>MycoPortal</a:t>
                      </a:r>
                      <a:r>
                        <a:rPr lang="en-US" baseline="0" dirty="0" smtClean="0"/>
                        <a:t> as a tool for the Amateur Mycology </a:t>
                      </a:r>
                      <a:r>
                        <a:rPr lang="en-US" baseline="0" dirty="0" err="1" smtClean="0"/>
                        <a:t>Communty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2800" dirty="0" smtClean="0">
                        <a:solidFill>
                          <a:srgbClr val="008000"/>
                        </a:solidFill>
                      </a:endParaRP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Incorporate content generated by Amateur Mycologists into the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MycoPortal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2800" dirty="0" smtClean="0">
                        <a:solidFill>
                          <a:srgbClr val="008000"/>
                        </a:solidFill>
                      </a:endParaRP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Implement</a:t>
                      </a:r>
                      <a:r>
                        <a:rPr lang="en-US" baseline="0" dirty="0" smtClean="0"/>
                        <a:t> the Crowdsourcing Component of the Project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2800" dirty="0" smtClean="0">
                        <a:solidFill>
                          <a:srgbClr val="008000"/>
                        </a:solidFill>
                      </a:endParaRP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Prepare guidelines</a:t>
                      </a:r>
                      <a:r>
                        <a:rPr lang="en-US" baseline="0" dirty="0" smtClean="0"/>
                        <a:t> and best practices for incorporation of </a:t>
                      </a:r>
                      <a:r>
                        <a:rPr lang="en-US" baseline="0" dirty="0" err="1" smtClean="0"/>
                        <a:t>crowdsourcer</a:t>
                      </a:r>
                      <a:r>
                        <a:rPr lang="en-US" baseline="0" dirty="0" smtClean="0"/>
                        <a:t> feedback into collections records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2800" dirty="0" smtClean="0">
                        <a:solidFill>
                          <a:srgbClr val="008000"/>
                        </a:solidFill>
                      </a:endParaRP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8367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Amateur Mycologists I Have Known (or Known of)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 descr="CCFrost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428999"/>
            <a:ext cx="1625640" cy="1918739"/>
          </a:xfrm>
          <a:prstGeom prst="rect">
            <a:avLst/>
          </a:prstGeom>
        </p:spPr>
      </p:pic>
      <p:pic>
        <p:nvPicPr>
          <p:cNvPr id="3" name="Picture 2" descr="Dorothy  NJ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676400"/>
            <a:ext cx="2095238" cy="1569406"/>
          </a:xfrm>
          <a:prstGeom prst="rect">
            <a:avLst/>
          </a:prstGeom>
        </p:spPr>
      </p:pic>
      <p:pic>
        <p:nvPicPr>
          <p:cNvPr id="5" name="Picture 4" descr="Screen Shot 2012-09-27 at 2.02.0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524000"/>
            <a:ext cx="1981200" cy="2498811"/>
          </a:xfrm>
          <a:prstGeom prst="rect">
            <a:avLst/>
          </a:prstGeom>
        </p:spPr>
      </p:pic>
      <p:pic>
        <p:nvPicPr>
          <p:cNvPr id="6" name="Picture 5" descr="gary lincoff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4267200"/>
            <a:ext cx="1549400" cy="2390503"/>
          </a:xfrm>
          <a:prstGeom prst="rect">
            <a:avLst/>
          </a:prstGeom>
        </p:spPr>
      </p:pic>
      <p:pic>
        <p:nvPicPr>
          <p:cNvPr id="7" name="Picture 6" descr="noah_siegel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410200"/>
            <a:ext cx="2067691" cy="1370584"/>
          </a:xfrm>
          <a:prstGeom prst="rect">
            <a:avLst/>
          </a:prstGeom>
        </p:spPr>
      </p:pic>
      <p:pic>
        <p:nvPicPr>
          <p:cNvPr id="8" name="Picture 7" descr="WaltSturgeon0145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676400"/>
            <a:ext cx="2882900" cy="1986499"/>
          </a:xfrm>
          <a:prstGeom prst="rect">
            <a:avLst/>
          </a:prstGeom>
        </p:spPr>
      </p:pic>
      <p:pic>
        <p:nvPicPr>
          <p:cNvPr id="9" name="Picture 8" descr="Rod-Tulloss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2743200"/>
            <a:ext cx="1361440" cy="1361440"/>
          </a:xfrm>
          <a:prstGeom prst="rect">
            <a:avLst/>
          </a:prstGeom>
        </p:spPr>
      </p:pic>
      <p:pic>
        <p:nvPicPr>
          <p:cNvPr id="11" name="Picture 10" descr="564377_10151087063163280_687338129_n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191000"/>
            <a:ext cx="2457450" cy="2457450"/>
          </a:xfrm>
          <a:prstGeom prst="rect">
            <a:avLst/>
          </a:prstGeom>
        </p:spPr>
      </p:pic>
      <p:pic>
        <p:nvPicPr>
          <p:cNvPr id="12" name="Picture 11" descr="herb saylor.jpe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114800"/>
            <a:ext cx="1828800" cy="2607013"/>
          </a:xfrm>
          <a:prstGeom prst="rect">
            <a:avLst/>
          </a:prstGeom>
        </p:spPr>
      </p:pic>
      <p:pic>
        <p:nvPicPr>
          <p:cNvPr id="13" name="Picture 12" descr="VeraEvenson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676400"/>
            <a:ext cx="1551635" cy="2336800"/>
          </a:xfrm>
          <a:prstGeom prst="rect">
            <a:avLst/>
          </a:prstGeom>
        </p:spPr>
      </p:pic>
      <p:pic>
        <p:nvPicPr>
          <p:cNvPr id="14" name="Picture 13" descr="ower (1).jp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2" t="3656" r="10439" b="3821"/>
          <a:stretch/>
        </p:blipFill>
        <p:spPr>
          <a:xfrm>
            <a:off x="3581400" y="4724400"/>
            <a:ext cx="1234741" cy="1127760"/>
          </a:xfrm>
          <a:prstGeom prst="rect">
            <a:avLst/>
          </a:prstGeom>
        </p:spPr>
      </p:pic>
      <p:pic>
        <p:nvPicPr>
          <p:cNvPr id="15" name="Picture 14" descr="John Cage.jpe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276600"/>
            <a:ext cx="1308100" cy="154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36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2527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Charles Frost </a:t>
            </a:r>
            <a:br>
              <a:rPr lang="en-US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sz="40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Shoemaker of Brattleboro</a:t>
            </a:r>
            <a:endParaRPr lang="en-US" sz="2800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4572000"/>
            <a:ext cx="3670300" cy="2286000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marL="118872" indent="0">
              <a:buNone/>
              <a:defRPr/>
            </a:pPr>
            <a:r>
              <a:rPr lang="en-US" sz="2400" dirty="0" smtClean="0"/>
              <a:t>“</a:t>
            </a:r>
            <a:r>
              <a:rPr lang="en-US" sz="2200" i="1" dirty="0" smtClean="0"/>
              <a:t>Whatever </a:t>
            </a:r>
            <a:r>
              <a:rPr lang="en-US" sz="2200" i="1" dirty="0"/>
              <a:t>I have acquired of science in my life came through search for health and mental </a:t>
            </a:r>
            <a:r>
              <a:rPr lang="en-US" sz="2200" i="1" dirty="0" err="1" smtClean="0"/>
              <a:t>entertaimnent</a:t>
            </a:r>
            <a:r>
              <a:rPr lang="en-US" sz="2200" i="1" dirty="0"/>
              <a:t>; science is not my profession – shoemaking is</a:t>
            </a:r>
            <a:r>
              <a:rPr lang="en-US" sz="2400" dirty="0"/>
              <a:t>.</a:t>
            </a:r>
            <a:r>
              <a:rPr lang="en-US" sz="2400" dirty="0" smtClean="0"/>
              <a:t>”</a:t>
            </a:r>
          </a:p>
          <a:p>
            <a:pPr marL="118872" indent="0" algn="r">
              <a:buNone/>
              <a:defRPr/>
            </a:pPr>
            <a:r>
              <a:rPr lang="en-US" sz="2400" dirty="0" smtClean="0"/>
              <a:t>-Charles Frost</a:t>
            </a:r>
          </a:p>
          <a:p>
            <a:pPr marL="118872" indent="0" algn="r">
              <a:buNone/>
              <a:defRPr/>
            </a:pPr>
            <a:r>
              <a:rPr lang="en-US" sz="2400" dirty="0" smtClean="0"/>
              <a:t>1801-1880</a:t>
            </a:r>
            <a:endParaRPr lang="en-US" sz="2400" dirty="0"/>
          </a:p>
          <a:p>
            <a:pPr>
              <a:defRPr/>
            </a:pPr>
            <a:endParaRPr lang="en-US" sz="2400" dirty="0"/>
          </a:p>
        </p:txBody>
      </p:sp>
      <p:pic>
        <p:nvPicPr>
          <p:cNvPr id="5" name="Picture 4" descr="chromapes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778810"/>
            <a:ext cx="2631531" cy="1726390"/>
          </a:xfrm>
          <a:prstGeom prst="rect">
            <a:avLst/>
          </a:prstGeom>
        </p:spPr>
      </p:pic>
      <p:pic>
        <p:nvPicPr>
          <p:cNvPr id="6" name="Picture 5" descr="russellii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038600"/>
            <a:ext cx="2411057" cy="2068234"/>
          </a:xfrm>
          <a:prstGeom prst="rect">
            <a:avLst/>
          </a:prstGeom>
        </p:spPr>
      </p:pic>
      <p:pic>
        <p:nvPicPr>
          <p:cNvPr id="7" name="Picture 6" descr="CCFrost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2514600" cy="2967976"/>
          </a:xfrm>
          <a:prstGeom prst="rect">
            <a:avLst/>
          </a:prstGeom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600200"/>
            <a:ext cx="3087366" cy="231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240px-Tylopilus_eximius_15485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731" y="4495800"/>
            <a:ext cx="2467069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250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9144000" cy="125272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Goal of the </a:t>
            </a:r>
            <a:r>
              <a:rPr lang="en-US" dirty="0" err="1" smtClean="0"/>
              <a:t>Macrofungi</a:t>
            </a:r>
            <a:r>
              <a:rPr lang="en-US" dirty="0" smtClean="0"/>
              <a:t> Collections Consortiu</a:t>
            </a:r>
            <a:r>
              <a:rPr lang="en-US" dirty="0"/>
              <a:t>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1"/>
            <a:ext cx="8229600" cy="2743200"/>
          </a:xfrm>
          <a:solidFill>
            <a:schemeClr val="bg1"/>
          </a:solidFill>
        </p:spPr>
        <p:txBody>
          <a:bodyPr/>
          <a:lstStyle/>
          <a:p>
            <a:pPr marL="118872" indent="0" algn="ctr">
              <a:buNone/>
            </a:pPr>
            <a:r>
              <a:rPr lang="en-US" i="1" dirty="0" smtClean="0"/>
              <a:t>To build an enduring alliance of the U.S. herbaria  whose collections document the past 150 years of research on </a:t>
            </a:r>
            <a:r>
              <a:rPr lang="en-US" i="1" dirty="0" err="1" smtClean="0"/>
              <a:t>macrofungi</a:t>
            </a:r>
            <a:r>
              <a:rPr lang="en-US" i="1" dirty="0" smtClean="0"/>
              <a:t> that will digitize and share specimen data in support of a wide range of scientific and educational objectives</a:t>
            </a:r>
            <a:endParaRPr lang="en-US" i="1" dirty="0"/>
          </a:p>
        </p:txBody>
      </p:sp>
      <p:pic>
        <p:nvPicPr>
          <p:cNvPr id="4" name="Picture 2" descr="ramaria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334000"/>
            <a:ext cx="18034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ookein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5181600"/>
            <a:ext cx="2032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multicolor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181600"/>
            <a:ext cx="20828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8379e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5219700"/>
            <a:ext cx="19812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3075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ea typeface="+mj-ea"/>
                <a:cs typeface="+mj-cs"/>
              </a:rPr>
              <a:t>What are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a typeface="+mj-ea"/>
                <a:cs typeface="+mj-cs"/>
              </a:rPr>
              <a:t>Macrofungi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ea typeface="+mj-ea"/>
                <a:cs typeface="+mj-cs"/>
              </a:rPr>
              <a:t>?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24578" name="Picture 3" descr="multicolor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572000"/>
            <a:ext cx="2540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8" descr="8379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2540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2" descr="ramaria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81400"/>
            <a:ext cx="180340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3" descr="Red truffl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6" b="208"/>
          <a:stretch>
            <a:fillRect/>
          </a:stretch>
        </p:blipFill>
        <p:spPr bwMode="auto">
          <a:xfrm>
            <a:off x="3048000" y="3276600"/>
            <a:ext cx="193040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5" descr="PNW polypor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600200"/>
            <a:ext cx="3646488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7" descr="NCSU polypore3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r="9999"/>
          <a:stretch>
            <a:fillRect/>
          </a:stretch>
        </p:blipFill>
        <p:spPr bwMode="auto">
          <a:xfrm>
            <a:off x="92075" y="5030788"/>
            <a:ext cx="2359025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22" descr="ananas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640263"/>
            <a:ext cx="213836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8" descr="NCSU polypore5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6940" r="10313" b="14256"/>
          <a:stretch>
            <a:fillRect/>
          </a:stretch>
        </p:blipFill>
        <p:spPr bwMode="auto">
          <a:xfrm>
            <a:off x="2667000" y="4648200"/>
            <a:ext cx="145415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logofloccosa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524000"/>
            <a:ext cx="2424818" cy="170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29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we care about </a:t>
            </a:r>
            <a:r>
              <a:rPr lang="en-US" dirty="0" err="1" smtClean="0"/>
              <a:t>Macrofungi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" y="1600200"/>
            <a:ext cx="3962400" cy="462560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Food</a:t>
            </a:r>
          </a:p>
          <a:p>
            <a:r>
              <a:rPr lang="en-US" sz="2800" dirty="0" smtClean="0"/>
              <a:t>Pharmaceuticals</a:t>
            </a:r>
          </a:p>
          <a:p>
            <a:r>
              <a:rPr lang="en-US" sz="2800" dirty="0" smtClean="0"/>
              <a:t>Recreation</a:t>
            </a:r>
          </a:p>
          <a:p>
            <a:r>
              <a:rPr lang="en-US" sz="2800" dirty="0" smtClean="0"/>
              <a:t>Forest health</a:t>
            </a:r>
          </a:p>
          <a:p>
            <a:r>
              <a:rPr lang="en-US" sz="2800" dirty="0" smtClean="0"/>
              <a:t>Bioremediation</a:t>
            </a:r>
          </a:p>
          <a:p>
            <a:r>
              <a:rPr lang="en-US" sz="2800" dirty="0" smtClean="0"/>
              <a:t>Crafts</a:t>
            </a:r>
          </a:p>
          <a:p>
            <a:r>
              <a:rPr lang="en-US" sz="2800" dirty="0" smtClean="0"/>
              <a:t>Beauty</a:t>
            </a:r>
            <a:endParaRPr lang="en-US" sz="2800" dirty="0"/>
          </a:p>
        </p:txBody>
      </p:sp>
      <p:pic>
        <p:nvPicPr>
          <p:cNvPr id="4" name="Picture 3" descr="mushroom-2012-05-cov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15705" r="9045" b="12833"/>
          <a:stretch/>
        </p:blipFill>
        <p:spPr>
          <a:xfrm>
            <a:off x="6858000" y="3352800"/>
            <a:ext cx="1682496" cy="2066544"/>
          </a:xfrm>
          <a:prstGeom prst="rect">
            <a:avLst/>
          </a:prstGeom>
        </p:spPr>
      </p:pic>
      <p:pic>
        <p:nvPicPr>
          <p:cNvPr id="5" name="Picture 4" descr="Screen Shot 2012-09-27 at 2.00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5410200"/>
            <a:ext cx="2033031" cy="1371600"/>
          </a:xfrm>
          <a:prstGeom prst="rect">
            <a:avLst/>
          </a:prstGeom>
        </p:spPr>
      </p:pic>
      <p:pic>
        <p:nvPicPr>
          <p:cNvPr id="6" name="Picture 5" descr="morel hun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676400"/>
            <a:ext cx="1828292" cy="1498600"/>
          </a:xfrm>
          <a:prstGeom prst="rect">
            <a:avLst/>
          </a:prstGeom>
        </p:spPr>
      </p:pic>
      <p:pic>
        <p:nvPicPr>
          <p:cNvPr id="7" name="Picture 6" descr="Mushroom_Paper_collection_of_sheet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334000"/>
            <a:ext cx="1930400" cy="1447800"/>
          </a:xfrm>
          <a:prstGeom prst="rect">
            <a:avLst/>
          </a:prstGeom>
        </p:spPr>
      </p:pic>
      <p:pic>
        <p:nvPicPr>
          <p:cNvPr id="8" name="Picture 7" descr="body_soil_diagra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429000"/>
            <a:ext cx="1902452" cy="1670050"/>
          </a:xfrm>
          <a:prstGeom prst="rect">
            <a:avLst/>
          </a:prstGeom>
        </p:spPr>
      </p:pic>
      <p:pic>
        <p:nvPicPr>
          <p:cNvPr id="9" name="Picture 8" descr="Reishi_Mushroom_Ganoderma_Lucidum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" t="4638" r="10460" b="5119"/>
          <a:stretch/>
        </p:blipFill>
        <p:spPr>
          <a:xfrm>
            <a:off x="6553200" y="1524000"/>
            <a:ext cx="2194560" cy="1719072"/>
          </a:xfrm>
          <a:prstGeom prst="rect">
            <a:avLst/>
          </a:prstGeom>
        </p:spPr>
      </p:pic>
      <p:pic>
        <p:nvPicPr>
          <p:cNvPr id="10" name="Picture 9" descr="Screen Shot 2012-09-27 at 2.22.45 PM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7" b="2298"/>
          <a:stretch/>
        </p:blipFill>
        <p:spPr>
          <a:xfrm>
            <a:off x="1981200" y="4419600"/>
            <a:ext cx="2243571" cy="217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79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252728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Consortium of Collections Institutions:</a:t>
            </a:r>
            <a:br>
              <a:rPr 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sz="20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35 institutions, including 3 botanical gardens, two natural history museums, and 31 universities from 24 states</a:t>
            </a:r>
            <a:endParaRPr lang="en-US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6" descr="MaCC google map.jpg"/>
          <p:cNvPicPr>
            <a:picLocks noChangeAspect="1"/>
          </p:cNvPicPr>
          <p:nvPr/>
        </p:nvPicPr>
        <p:blipFill>
          <a:blip r:embed="rId2" cstate="print"/>
          <a:srcRect l="25075" t="41802"/>
          <a:stretch>
            <a:fillRect/>
          </a:stretch>
        </p:blipFill>
        <p:spPr>
          <a:xfrm>
            <a:off x="-228600" y="2057400"/>
            <a:ext cx="947436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7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Digitize Specimen Data,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Fieldnotes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, Photographs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7" descr="cid:8D9FC166-2616-4E10-A952-B27E42723DAE"/>
          <p:cNvPicPr/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3352800" y="1524000"/>
            <a:ext cx="1877564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Mushroom herbarium specimen at COA 102011 (2).jpg"/>
          <p:cNvPicPr>
            <a:picLocks noChangeAspect="1"/>
          </p:cNvPicPr>
          <p:nvPr/>
        </p:nvPicPr>
        <p:blipFill>
          <a:blip r:embed="rId4" cstate="print"/>
          <a:srcRect l="7252" b="13966"/>
          <a:stretch>
            <a:fillRect/>
          </a:stretch>
        </p:blipFill>
        <p:spPr>
          <a:xfrm>
            <a:off x="2971800" y="3962400"/>
            <a:ext cx="1518719" cy="1219200"/>
          </a:xfrm>
          <a:prstGeom prst="rect">
            <a:avLst/>
          </a:prstGeom>
        </p:spPr>
      </p:pic>
      <p:pic>
        <p:nvPicPr>
          <p:cNvPr id="17" name="Picture 16" descr="tylopilus bulbosus f-195-00560936-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4648200"/>
            <a:ext cx="1039091" cy="685800"/>
          </a:xfrm>
          <a:prstGeom prst="rect">
            <a:avLst/>
          </a:prstGeom>
        </p:spPr>
      </p:pic>
      <p:pic>
        <p:nvPicPr>
          <p:cNvPr id="18" name="Picture 17" descr="specimen labe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3886200"/>
            <a:ext cx="1049099" cy="762000"/>
          </a:xfrm>
          <a:prstGeom prst="rect">
            <a:avLst/>
          </a:prstGeom>
        </p:spPr>
      </p:pic>
      <p:pic>
        <p:nvPicPr>
          <p:cNvPr id="20" name="Picture 19" descr="painting 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44716" y="5791200"/>
            <a:ext cx="1216404" cy="914400"/>
          </a:xfrm>
          <a:prstGeom prst="rect">
            <a:avLst/>
          </a:prstGeom>
        </p:spPr>
      </p:pic>
      <p:pic>
        <p:nvPicPr>
          <p:cNvPr id="21" name="Picture 20" descr="Pudenella1-fruitbody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24400" y="5257800"/>
            <a:ext cx="1167384" cy="1727147"/>
          </a:xfrm>
          <a:prstGeom prst="rect">
            <a:avLst/>
          </a:prstGeom>
        </p:spPr>
      </p:pic>
      <p:pic>
        <p:nvPicPr>
          <p:cNvPr id="23" name="Picture 22" descr="ananas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76600" y="5334000"/>
            <a:ext cx="1327355" cy="1371600"/>
          </a:xfrm>
          <a:prstGeom prst="rect">
            <a:avLst/>
          </a:prstGeom>
        </p:spPr>
      </p:pic>
      <p:pic>
        <p:nvPicPr>
          <p:cNvPr id="25" name="Picture 24" descr="NCSU fungal databaser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1200" y="3733800"/>
            <a:ext cx="2743200" cy="1828800"/>
          </a:xfrm>
          <a:prstGeom prst="rect">
            <a:avLst/>
          </a:prstGeom>
        </p:spPr>
      </p:pic>
      <p:pic>
        <p:nvPicPr>
          <p:cNvPr id="26" name="Picture 25" descr="fungal imager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638800" y="1600200"/>
            <a:ext cx="2819400" cy="2114550"/>
          </a:xfrm>
          <a:prstGeom prst="rect">
            <a:avLst/>
          </a:prstGeom>
        </p:spPr>
      </p:pic>
      <p:pic>
        <p:nvPicPr>
          <p:cNvPr id="27" name="Picture 26" descr="Picture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019800" y="5638800"/>
            <a:ext cx="1569719" cy="110554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52400" y="1600200"/>
            <a:ext cx="2971800" cy="44319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Data to be digitized</a:t>
            </a:r>
            <a:r>
              <a:rPr lang="en-US" dirty="0" smtClean="0"/>
              <a:t>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700,000 specimen records (combined with 600,000 previously digitized specimens for a total of 1.3 million)</a:t>
            </a:r>
          </a:p>
          <a:p>
            <a:pPr>
              <a:buFont typeface="Arial" pitchFamily="34" charset="0"/>
              <a:buChar char="•"/>
            </a:pPr>
            <a:endParaRPr lang="en-US" sz="1000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70,000 specimen images</a:t>
            </a:r>
          </a:p>
          <a:p>
            <a:pPr>
              <a:buFont typeface="Arial" pitchFamily="34" charset="0"/>
              <a:buChar char="•"/>
            </a:pPr>
            <a:endParaRPr lang="en-US" sz="1000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144,260 photographs of living fungi (represented in specimen collections)</a:t>
            </a:r>
          </a:p>
          <a:p>
            <a:endParaRPr lang="en-US" sz="1000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26,092 </a:t>
            </a:r>
            <a:r>
              <a:rPr lang="en-US" dirty="0" err="1" smtClean="0"/>
              <a:t>fieldbook</a:t>
            </a:r>
            <a:r>
              <a:rPr lang="en-US" dirty="0" smtClean="0"/>
              <a:t> pages</a:t>
            </a:r>
          </a:p>
          <a:p>
            <a:pPr>
              <a:buFont typeface="Arial" pitchFamily="34" charset="0"/>
              <a:buChar char="•"/>
            </a:pPr>
            <a:endParaRPr lang="en-US" sz="1000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355,220 field notes, spore prints</a:t>
            </a:r>
          </a:p>
        </p:txBody>
      </p:sp>
      <p:pic>
        <p:nvPicPr>
          <p:cNvPr id="30" name="Picture 29" descr="fieldbook page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057400" y="5562600"/>
            <a:ext cx="993262" cy="1143000"/>
          </a:xfrm>
          <a:prstGeom prst="rect">
            <a:avLst/>
          </a:prstGeom>
        </p:spPr>
      </p:pic>
      <p:pic>
        <p:nvPicPr>
          <p:cNvPr id="31" name="Picture 30" descr="Picture2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57200" y="5943600"/>
            <a:ext cx="1282761" cy="76560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9144000" cy="125272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Disseminate Data through the Mycology Collections Portal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0" y="2286000"/>
            <a:ext cx="2895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None/>
            </a:pPr>
            <a:r>
              <a:rPr lang="en-US" sz="2000" b="1" dirty="0" smtClean="0"/>
              <a:t>As of </a:t>
            </a:r>
            <a:r>
              <a:rPr lang="en-US" sz="2000" b="1" dirty="0" smtClean="0"/>
              <a:t>Sep </a:t>
            </a:r>
            <a:r>
              <a:rPr lang="en-US" sz="2000" b="1" dirty="0" smtClean="0"/>
              <a:t>2012</a:t>
            </a:r>
            <a:r>
              <a:rPr lang="en-US" sz="2000" dirty="0" smtClean="0"/>
              <a:t>:</a:t>
            </a:r>
          </a:p>
          <a:p>
            <a:pPr lvl="1">
              <a:buNone/>
            </a:pPr>
            <a:r>
              <a:rPr lang="en-US" sz="2000" dirty="0" smtClean="0"/>
              <a:t>401,000 </a:t>
            </a:r>
            <a:r>
              <a:rPr lang="en-US" sz="2000" dirty="0" smtClean="0"/>
              <a:t>occurrence records supplied by 9 different data providers have been integrated into </a:t>
            </a:r>
            <a:r>
              <a:rPr lang="en-US" sz="2000" dirty="0" err="1" smtClean="0"/>
              <a:t>MyCoPortal</a:t>
            </a:r>
            <a:r>
              <a:rPr lang="en-US" sz="2000" dirty="0" smtClean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3246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  <a:hlinkClick r:id="rId2"/>
              </a:rPr>
              <a:t>http://mycoportal.org/portal/index.php</a:t>
            </a:r>
            <a:endParaRPr lang="en-US" b="1" dirty="0" smtClean="0">
              <a:solidFill>
                <a:schemeClr val="accent1"/>
              </a:solidFill>
            </a:endParaRPr>
          </a:p>
        </p:txBody>
      </p:sp>
      <p:pic>
        <p:nvPicPr>
          <p:cNvPr id="3" name="Picture 2" descr="Screen Shot 2012-09-27 at 3.12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76400"/>
            <a:ext cx="5730171" cy="4438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457200" y="155448"/>
            <a:ext cx="8229600" cy="1252728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440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Public Participation in the MaCC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8229600" cy="4625609"/>
          </a:xfrm>
          <a:solidFill>
            <a:schemeClr val="bg1"/>
          </a:solidFill>
        </p:spPr>
        <p:txBody>
          <a:bodyPr/>
          <a:lstStyle/>
          <a:p>
            <a:r>
              <a:rPr lang="en-US" sz="2800" b="1" dirty="0" smtClean="0"/>
              <a:t>Amateur mycologists (=</a:t>
            </a:r>
            <a:r>
              <a:rPr lang="en-US" sz="2800" b="1" dirty="0" err="1" smtClean="0"/>
              <a:t>mycophiles</a:t>
            </a:r>
            <a:r>
              <a:rPr lang="en-US" sz="2800" b="1" dirty="0" smtClean="0"/>
              <a:t>)</a:t>
            </a:r>
            <a:r>
              <a:rPr lang="en-US" sz="2800" dirty="0" smtClean="0"/>
              <a:t> help with data editing, add content to the </a:t>
            </a:r>
            <a:r>
              <a:rPr lang="en-US" sz="2800" dirty="0" err="1" smtClean="0"/>
              <a:t>MycoPortal</a:t>
            </a:r>
            <a:r>
              <a:rPr lang="en-US" sz="2800" dirty="0" smtClean="0"/>
              <a:t> website and use data from the </a:t>
            </a:r>
            <a:r>
              <a:rPr lang="en-US" sz="2800" dirty="0" err="1" smtClean="0"/>
              <a:t>MycoPortal</a:t>
            </a:r>
            <a:r>
              <a:rPr lang="en-US" sz="2800" dirty="0" smtClean="0"/>
              <a:t> for their education and biodiversity documentation projects</a:t>
            </a:r>
          </a:p>
          <a:p>
            <a:pPr marL="118872" indent="0">
              <a:buNone/>
            </a:pPr>
            <a:endParaRPr lang="en-US" sz="2800" dirty="0" smtClean="0"/>
          </a:p>
          <a:p>
            <a:r>
              <a:rPr lang="en-US" sz="2800" b="1" dirty="0" err="1" smtClean="0"/>
              <a:t>Crowdsourcers</a:t>
            </a:r>
            <a:r>
              <a:rPr lang="en-US" sz="2800" dirty="0" smtClean="0"/>
              <a:t> help with transcription of specimen labels, and have the opportunity to learn more about fungi, natural history collections in general</a:t>
            </a:r>
            <a:endParaRPr lang="en-US" sz="2800" dirty="0" smtClean="0"/>
          </a:p>
          <a:p>
            <a:pPr marL="118872" indent="0">
              <a:buNone/>
            </a:pPr>
            <a:endParaRPr lang="en-US" dirty="0"/>
          </a:p>
        </p:txBody>
      </p:sp>
      <p:pic>
        <p:nvPicPr>
          <p:cNvPr id="5" name="Picture 4" descr="logofloccos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677068"/>
            <a:ext cx="1676400" cy="118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1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252728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Objectives of the Public Partnership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774825"/>
            <a:ext cx="7467600" cy="4625975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dirty="0" smtClean="0"/>
              <a:t>Develop a corps of expert volunteers to help</a:t>
            </a:r>
            <a:endParaRPr lang="en-US" sz="2400" dirty="0"/>
          </a:p>
          <a:p>
            <a:pPr marL="118872" indent="0">
              <a:buNone/>
              <a:defRPr/>
            </a:pPr>
            <a:r>
              <a:rPr lang="en-US" sz="2400" dirty="0"/>
              <a:t>e</a:t>
            </a:r>
            <a:r>
              <a:rPr lang="en-US" sz="2400" dirty="0" smtClean="0"/>
              <a:t>dit </a:t>
            </a:r>
            <a:r>
              <a:rPr lang="en-US" sz="2400" dirty="0"/>
              <a:t>and augment specimen </a:t>
            </a:r>
            <a:r>
              <a:rPr lang="en-US" sz="2400" dirty="0" smtClean="0"/>
              <a:t>records</a:t>
            </a:r>
          </a:p>
          <a:p>
            <a:pPr marL="118872" indent="0">
              <a:buNone/>
              <a:defRPr/>
            </a:pPr>
            <a:endParaRPr lang="en-US" sz="2400" dirty="0"/>
          </a:p>
          <a:p>
            <a:pPr marL="118872" indent="0">
              <a:defRPr/>
            </a:pPr>
            <a:r>
              <a:rPr lang="en-US" sz="2400" dirty="0"/>
              <a:t>     </a:t>
            </a:r>
            <a:r>
              <a:rPr lang="en-US" sz="2400" dirty="0" smtClean="0"/>
              <a:t>Provide an outlet for the publication of information gathered by citizen scientists </a:t>
            </a:r>
          </a:p>
          <a:p>
            <a:pPr marL="118872" indent="0">
              <a:defRPr/>
            </a:pPr>
            <a:endParaRPr lang="en-US" sz="2400" dirty="0"/>
          </a:p>
          <a:p>
            <a:pPr marL="118872" indent="0">
              <a:defRPr/>
            </a:pPr>
            <a:r>
              <a:rPr lang="en-US" sz="2400" dirty="0" smtClean="0"/>
              <a:t>    Build a closer relationship between citizen scientists and </a:t>
            </a:r>
            <a:r>
              <a:rPr lang="en-US" sz="2400" dirty="0" err="1" smtClean="0"/>
              <a:t>MaCC</a:t>
            </a:r>
            <a:r>
              <a:rPr lang="en-US" sz="2400" dirty="0" smtClean="0"/>
              <a:t> herbaria for mutual benefit</a:t>
            </a:r>
            <a:endParaRPr lang="en-US" sz="2400" dirty="0"/>
          </a:p>
        </p:txBody>
      </p:sp>
      <p:pic>
        <p:nvPicPr>
          <p:cNvPr id="11" name="Picture 10" descr="jay_teaching_at_for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572000"/>
            <a:ext cx="3081215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78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9548</TotalTime>
  <Words>722</Words>
  <Application>Microsoft Macintosh PowerPoint</Application>
  <PresentationFormat>On-screen Show (4:3)</PresentationFormat>
  <Paragraphs>102</Paragraphs>
  <Slides>16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Module</vt:lpstr>
      <vt:lpstr>The Macrofungi Collections Consortium TCN and North American Mycophiles:   Enhancing a Long-Standing Relationship</vt:lpstr>
      <vt:lpstr>Goal of the Macrofungi Collections Consortium</vt:lpstr>
      <vt:lpstr>What are Macrofungi?</vt:lpstr>
      <vt:lpstr>Why we care about Macrofungi</vt:lpstr>
      <vt:lpstr>The Consortium of Collections Institutions: 35 institutions, including 3 botanical gardens, two natural history museums, and 31 universities from 24 states</vt:lpstr>
      <vt:lpstr>Digitize Specimen Data, Fieldnotes, Photographs</vt:lpstr>
      <vt:lpstr>Disseminate Data through the Mycology Collections Portal</vt:lpstr>
      <vt:lpstr>PowerPoint Presentation</vt:lpstr>
      <vt:lpstr>Objectives of the Public Partnership</vt:lpstr>
      <vt:lpstr>PowerPoint Presentation</vt:lpstr>
      <vt:lpstr>PowerPoint Presentation</vt:lpstr>
      <vt:lpstr>Objective of Crowd Sourcing Component</vt:lpstr>
      <vt:lpstr>Opportunities and Challenges</vt:lpstr>
      <vt:lpstr>MaCC Public Participation To-Do List</vt:lpstr>
      <vt:lpstr>Amateur Mycologists I Have Known (or Known of)</vt:lpstr>
      <vt:lpstr>Charles Frost  Shoemaker of Brattleboro</vt:lpstr>
    </vt:vector>
  </TitlesOfParts>
  <Company>Global Institute of Sustainability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Lichens Bryophyte and Climate Change</dc:title>
  <dc:creator>Corinna Gries</dc:creator>
  <cp:lastModifiedBy>Thiers</cp:lastModifiedBy>
  <cp:revision>241</cp:revision>
  <dcterms:created xsi:type="dcterms:W3CDTF">2011-10-10T20:43:18Z</dcterms:created>
  <dcterms:modified xsi:type="dcterms:W3CDTF">2012-09-28T11:22:29Z</dcterms:modified>
</cp:coreProperties>
</file>