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5"/>
  </p:notesMasterIdLst>
  <p:sldIdLst>
    <p:sldId id="256" r:id="rId2"/>
    <p:sldId id="282" r:id="rId3"/>
    <p:sldId id="273" r:id="rId4"/>
    <p:sldId id="272" r:id="rId5"/>
    <p:sldId id="274" r:id="rId6"/>
    <p:sldId id="280" r:id="rId7"/>
    <p:sldId id="281" r:id="rId8"/>
    <p:sldId id="283" r:id="rId9"/>
    <p:sldId id="297" r:id="rId10"/>
    <p:sldId id="264" r:id="rId11"/>
    <p:sldId id="284" r:id="rId12"/>
    <p:sldId id="260" r:id="rId13"/>
    <p:sldId id="265" r:id="rId14"/>
    <p:sldId id="261" r:id="rId15"/>
    <p:sldId id="266" r:id="rId16"/>
    <p:sldId id="285" r:id="rId17"/>
    <p:sldId id="277" r:id="rId18"/>
    <p:sldId id="278" r:id="rId19"/>
    <p:sldId id="262" r:id="rId20"/>
    <p:sldId id="303" r:id="rId21"/>
    <p:sldId id="279" r:id="rId22"/>
    <p:sldId id="302" r:id="rId23"/>
    <p:sldId id="30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6A90EDB-47F8-4948-BE39-86106278EF0A}">
          <p14:sldIdLst>
            <p14:sldId id="256"/>
            <p14:sldId id="282"/>
            <p14:sldId id="273"/>
            <p14:sldId id="272"/>
            <p14:sldId id="274"/>
            <p14:sldId id="280"/>
            <p14:sldId id="281"/>
            <p14:sldId id="283"/>
            <p14:sldId id="297"/>
            <p14:sldId id="264"/>
            <p14:sldId id="284"/>
            <p14:sldId id="260"/>
            <p14:sldId id="265"/>
            <p14:sldId id="261"/>
            <p14:sldId id="266"/>
            <p14:sldId id="285"/>
            <p14:sldId id="277"/>
            <p14:sldId id="278"/>
            <p14:sldId id="262"/>
            <p14:sldId id="303"/>
            <p14:sldId id="279"/>
            <p14:sldId id="302"/>
            <p14:sldId id="30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3C8DD-296B-4288-AC21-EBC1F465B530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1BCD-044E-4F93-B851-874C076CA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0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Midwestern Institutions:</a:t>
            </a:r>
            <a:r>
              <a:rPr lang="en-US" baseline="0" dirty="0" smtClean="0"/>
              <a:t>  Newest addition is Hawaii.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31BCD-044E-4F93-B851-874C076CAC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18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9050973-A51E-4620-84A7-EF6BCBF28339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AA24BBA-EFE2-4D64-8BDA-2F9CCCE2D1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50973-A51E-4620-84A7-EF6BCBF28339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24BBA-EFE2-4D64-8BDA-2F9CCCE2D1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50973-A51E-4620-84A7-EF6BCBF28339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24BBA-EFE2-4D64-8BDA-2F9CCCE2D1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50973-A51E-4620-84A7-EF6BCBF28339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24BBA-EFE2-4D64-8BDA-2F9CCCE2D19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50973-A51E-4620-84A7-EF6BCBF28339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24BBA-EFE2-4D64-8BDA-2F9CCCE2D19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50973-A51E-4620-84A7-EF6BCBF28339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24BBA-EFE2-4D64-8BDA-2F9CCCE2D1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50973-A51E-4620-84A7-EF6BCBF28339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24BBA-EFE2-4D64-8BDA-2F9CCCE2D19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50973-A51E-4620-84A7-EF6BCBF28339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24BBA-EFE2-4D64-8BDA-2F9CCCE2D19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50973-A51E-4620-84A7-EF6BCBF28339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24BBA-EFE2-4D64-8BDA-2F9CCCE2D1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9050973-A51E-4620-84A7-EF6BCBF28339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24BBA-EFE2-4D64-8BDA-2F9CCCE2D19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9050973-A51E-4620-84A7-EF6BCBF28339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AA24BBA-EFE2-4D64-8BDA-2F9CCCE2D19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9050973-A51E-4620-84A7-EF6BCBF28339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AA24BBA-EFE2-4D64-8BDA-2F9CCCE2D1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gif"/><Relationship Id="rId18" Type="http://schemas.openxmlformats.org/officeDocument/2006/relationships/image" Target="../media/image18.pn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gif"/><Relationship Id="rId17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jpg"/><Relationship Id="rId20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5" Type="http://schemas.openxmlformats.org/officeDocument/2006/relationships/image" Target="../media/image15.jpg"/><Relationship Id="rId10" Type="http://schemas.openxmlformats.org/officeDocument/2006/relationships/image" Target="../media/image10.jpg"/><Relationship Id="rId19" Type="http://schemas.openxmlformats.org/officeDocument/2006/relationships/image" Target="../media/image19.jpg"/><Relationship Id="rId4" Type="http://schemas.openxmlformats.org/officeDocument/2006/relationships/image" Target="../media/image4.jpg"/><Relationship Id="rId9" Type="http://schemas.openxmlformats.org/officeDocument/2006/relationships/image" Target="../media/image9.png"/><Relationship Id="rId1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011" y="609600"/>
            <a:ext cx="7772400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>
                  <a:solidFill>
                    <a:schemeClr val="tx1"/>
                  </a:solidFill>
                </a:ln>
              </a:rPr>
              <a:t>Community Assisted Digital Imaging of </a:t>
            </a:r>
            <a:r>
              <a:rPr lang="en-US" b="1" dirty="0">
                <a:ln>
                  <a:solidFill>
                    <a:schemeClr val="tx1"/>
                  </a:solidFill>
                </a:ln>
              </a:rPr>
              <a:t>I</a:t>
            </a:r>
            <a:r>
              <a:rPr lang="en-US" b="1" dirty="0" smtClean="0">
                <a:ln>
                  <a:solidFill>
                    <a:schemeClr val="tx1"/>
                  </a:solidFill>
                </a:ln>
              </a:rPr>
              <a:t>nsect </a:t>
            </a:r>
            <a:r>
              <a:rPr lang="en-US" b="1" dirty="0">
                <a:ln>
                  <a:solidFill>
                    <a:schemeClr val="tx1"/>
                  </a:solidFill>
                </a:ln>
              </a:rPr>
              <a:t>S</a:t>
            </a:r>
            <a:r>
              <a:rPr lang="en-US" b="1" dirty="0" smtClean="0">
                <a:ln>
                  <a:solidFill>
                    <a:schemeClr val="tx1"/>
                  </a:solidFill>
                </a:ln>
              </a:rPr>
              <a:t>pecimens</a:t>
            </a:r>
            <a:endParaRPr lang="en-US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676400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Public Participation in Digitization </a:t>
            </a:r>
            <a:r>
              <a:rPr lang="en-US" sz="2800" b="1" dirty="0" smtClean="0">
                <a:solidFill>
                  <a:schemeClr val="tx1"/>
                </a:solidFill>
              </a:rPr>
              <a:t>of </a:t>
            </a:r>
            <a:r>
              <a:rPr lang="en-US" sz="2800" b="1" dirty="0">
                <a:solidFill>
                  <a:schemeClr val="tx1"/>
                </a:solidFill>
              </a:rPr>
              <a:t>Biodiversity Specimens Workshop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en-US" sz="28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endParaRPr lang="en-US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4102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Julie Speelman</a:t>
            </a:r>
          </a:p>
          <a:p>
            <a:r>
              <a:rPr lang="en-US" sz="2800" dirty="0" smtClean="0"/>
              <a:t>September 28, 2012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279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Attach a label with a unique identification  number to the slide</a:t>
            </a:r>
          </a:p>
          <a:p>
            <a:pPr marL="0" indent="0">
              <a:buNone/>
            </a:pPr>
            <a:r>
              <a:rPr lang="en-US" dirty="0" smtClean="0"/>
              <a:t> 	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Label the slide tray with the label for the slides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Place 20 slides upside down on the tray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Workflow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87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Place the tray on the flatbed scanner and obtain the image.</a:t>
            </a:r>
          </a:p>
          <a:p>
            <a:endParaRPr lang="en-US" dirty="0" smtClean="0"/>
          </a:p>
          <a:p>
            <a:r>
              <a:rPr lang="en-US" dirty="0" smtClean="0"/>
              <a:t>Save </a:t>
            </a:r>
            <a:r>
              <a:rPr lang="en-US" dirty="0"/>
              <a:t>the scan</a:t>
            </a:r>
          </a:p>
          <a:p>
            <a:endParaRPr lang="en-US" dirty="0" smtClean="0"/>
          </a:p>
          <a:p>
            <a:r>
              <a:rPr lang="en-US" dirty="0" smtClean="0"/>
              <a:t>Upload </a:t>
            </a:r>
            <a:r>
              <a:rPr lang="en-US" dirty="0"/>
              <a:t>to </a:t>
            </a:r>
            <a:r>
              <a:rPr lang="en-US" dirty="0" err="1"/>
              <a:t>Invertnet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Workflow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42048"/>
            <a:ext cx="2557463" cy="3523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73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Attach slide labels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Digitize images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Upload metadata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Volunteer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0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 Curate specimens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2700" dirty="0" smtClean="0"/>
              <a:t>Remove </a:t>
            </a:r>
            <a:r>
              <a:rPr lang="en-US" sz="2700" dirty="0"/>
              <a:t>label from vial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Replace alcohol and rubbers stopper if       	necessary.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Place vials on scanner tray.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Obtain image.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Save image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Upload image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Vial Workflow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94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steps of the workflow except </a:t>
            </a:r>
            <a:r>
              <a:rPr lang="en-US" dirty="0" err="1" smtClean="0"/>
              <a:t>curation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Volunteer Activities</a:t>
            </a:r>
            <a:endParaRPr lang="en-US" dirty="0"/>
          </a:p>
        </p:txBody>
      </p:sp>
      <p:pic>
        <p:nvPicPr>
          <p:cNvPr id="3074" name="Picture 2" descr="C:\Users\Julie\Downloads\V13848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45706" y="1597694"/>
            <a:ext cx="3253509" cy="447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63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Curate the specimens</a:t>
            </a:r>
          </a:p>
          <a:p>
            <a:endParaRPr lang="en-US" dirty="0" smtClean="0"/>
          </a:p>
          <a:p>
            <a:r>
              <a:rPr lang="en-US" dirty="0" smtClean="0"/>
              <a:t>Digitize the image</a:t>
            </a:r>
          </a:p>
          <a:p>
            <a:endParaRPr lang="en-US" dirty="0" smtClean="0"/>
          </a:p>
          <a:p>
            <a:r>
              <a:rPr lang="en-US" dirty="0" smtClean="0"/>
              <a:t>Upload metadata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Drawer workflows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066800"/>
            <a:ext cx="2341563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18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All steps of the workflow except </a:t>
            </a:r>
            <a:r>
              <a:rPr lang="en-US" dirty="0" err="1" smtClean="0"/>
              <a:t>curation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Volunteer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23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Bureau of Labor Statistics (year 2000)</a:t>
            </a:r>
          </a:p>
          <a:p>
            <a:endParaRPr lang="en-US" dirty="0" smtClean="0"/>
          </a:p>
          <a:p>
            <a:r>
              <a:rPr lang="en-US" dirty="0" smtClean="0"/>
              <a:t>59 million people over </a:t>
            </a:r>
            <a:r>
              <a:rPr lang="en-US" dirty="0" smtClean="0"/>
              <a:t>age16 </a:t>
            </a:r>
            <a:r>
              <a:rPr lang="en-US" dirty="0" smtClean="0"/>
              <a:t>volunteered</a:t>
            </a:r>
          </a:p>
          <a:p>
            <a:endParaRPr lang="en-US" dirty="0" smtClean="0"/>
          </a:p>
          <a:p>
            <a:r>
              <a:rPr lang="en-US" dirty="0" smtClean="0"/>
              <a:t>27.6% of population 1 in 4 adults</a:t>
            </a:r>
          </a:p>
          <a:p>
            <a:endParaRPr lang="en-US" dirty="0" smtClean="0"/>
          </a:p>
          <a:p>
            <a:r>
              <a:rPr lang="en-US" dirty="0" smtClean="0"/>
              <a:t>Volunteered an average 24 hours a month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Volunteers?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93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Women volunteer more than men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Volunteer Demographics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38400"/>
            <a:ext cx="5486400" cy="32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86200" y="6172200"/>
            <a:ext cx="25186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Bureau of Labor Statistics (year 2000)</a:t>
            </a:r>
          </a:p>
        </p:txBody>
      </p:sp>
    </p:spTree>
    <p:extLst>
      <p:ext uri="{BB962C8B-B14F-4D97-AF65-F5344CB8AC3E}">
        <p14:creationId xmlns:p14="http://schemas.microsoft.com/office/powerpoint/2010/main" val="359479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High school students</a:t>
            </a:r>
          </a:p>
          <a:p>
            <a:endParaRPr lang="en-US" dirty="0" smtClean="0"/>
          </a:p>
          <a:p>
            <a:r>
              <a:rPr lang="en-US" dirty="0" smtClean="0"/>
              <a:t>Citizen science groups (Audubon Society, Master Naturalists)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Retirees</a:t>
            </a:r>
          </a:p>
          <a:p>
            <a:endParaRPr lang="en-US" dirty="0"/>
          </a:p>
          <a:p>
            <a:r>
              <a:rPr lang="en-US" dirty="0" smtClean="0"/>
              <a:t>Undergraduates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Available communities at Purdue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65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Introduction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Goals of </a:t>
            </a:r>
            <a:r>
              <a:rPr lang="en-US" dirty="0" err="1" smtClean="0"/>
              <a:t>InvertNet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InvertNet</a:t>
            </a:r>
            <a:r>
              <a:rPr lang="en-US" dirty="0" smtClean="0"/>
              <a:t> Workflows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Volunteer Demographics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Conclusion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21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Example from Purdue:</a:t>
            </a:r>
          </a:p>
          <a:p>
            <a:endParaRPr lang="en-US" dirty="0"/>
          </a:p>
          <a:p>
            <a:r>
              <a:rPr lang="en-US" dirty="0" smtClean="0"/>
              <a:t>Currently have 2 undergraduate workers</a:t>
            </a:r>
          </a:p>
          <a:p>
            <a:endParaRPr lang="en-US" dirty="0"/>
          </a:p>
          <a:p>
            <a:r>
              <a:rPr lang="en-US" dirty="0" smtClean="0"/>
              <a:t>Work on average 33 </a:t>
            </a:r>
            <a:r>
              <a:rPr lang="en-US" dirty="0" err="1" smtClean="0"/>
              <a:t>hr</a:t>
            </a:r>
            <a:r>
              <a:rPr lang="en-US" dirty="0" smtClean="0"/>
              <a:t>/week at $8.50/</a:t>
            </a:r>
            <a:r>
              <a:rPr lang="en-US" dirty="0" err="1" smtClean="0"/>
              <a:t>hr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Weekly total=$280.50, Monthly=$1122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$$ Savings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0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 needs and determine objectives</a:t>
            </a:r>
          </a:p>
          <a:p>
            <a:r>
              <a:rPr lang="en-US" dirty="0" smtClean="0"/>
              <a:t>Prepare a written proposal</a:t>
            </a:r>
          </a:p>
          <a:p>
            <a:r>
              <a:rPr lang="en-US" dirty="0" smtClean="0"/>
              <a:t>Provide staff support-Volunteer Coordinator</a:t>
            </a:r>
          </a:p>
          <a:p>
            <a:r>
              <a:rPr lang="en-US" dirty="0" smtClean="0"/>
              <a:t>Provide job descriptions</a:t>
            </a:r>
          </a:p>
          <a:p>
            <a:r>
              <a:rPr lang="en-US" dirty="0" smtClean="0"/>
              <a:t>Recruit and select volunteers</a:t>
            </a:r>
          </a:p>
          <a:p>
            <a:r>
              <a:rPr lang="en-US" dirty="0" smtClean="0"/>
              <a:t>Implement the program (train)</a:t>
            </a:r>
          </a:p>
          <a:p>
            <a:r>
              <a:rPr lang="en-US" dirty="0" smtClean="0"/>
              <a:t>Reward the staff and volunteers</a:t>
            </a:r>
          </a:p>
          <a:p>
            <a:pPr marL="109728" indent="0">
              <a:buNone/>
            </a:pPr>
            <a:endParaRPr lang="en-US" sz="1000" dirty="0" smtClean="0"/>
          </a:p>
          <a:p>
            <a:pPr marL="109728" indent="0">
              <a:buNone/>
            </a:pPr>
            <a:endParaRPr lang="en-US" sz="1000" dirty="0"/>
          </a:p>
          <a:p>
            <a:pPr marL="109728" indent="0">
              <a:buNone/>
            </a:pPr>
            <a:r>
              <a:rPr lang="en-US" sz="900" dirty="0" err="1" smtClean="0"/>
              <a:t>Source:Valente</a:t>
            </a:r>
            <a:r>
              <a:rPr lang="en-US" sz="900" dirty="0"/>
              <a:t>, C. and Manchester, L. (1989). “Volunteers,” Service delivery in the 90s: Alternative approaches for local governments.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 for Volunteer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50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Volunteers can be an integral component of a</a:t>
            </a:r>
          </a:p>
          <a:p>
            <a:pPr marL="109728" indent="0">
              <a:buNone/>
            </a:pPr>
            <a:r>
              <a:rPr lang="en-US" dirty="0"/>
              <a:t>l</a:t>
            </a:r>
            <a:r>
              <a:rPr lang="en-US" dirty="0" smtClean="0"/>
              <a:t>arge digitization project.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/>
              <a:t>Potential to offer a huge cost savings.</a:t>
            </a: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A successful volunteer program requires organization and coordinator.</a:t>
            </a: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6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838200"/>
            <a:ext cx="3685520" cy="5029200"/>
          </a:xfrm>
        </p:spPr>
      </p:pic>
      <p:sp>
        <p:nvSpPr>
          <p:cNvPr id="6" name="Rectangle 5"/>
          <p:cNvSpPr/>
          <p:nvPr/>
        </p:nvSpPr>
        <p:spPr>
          <a:xfrm>
            <a:off x="4038600" y="4648200"/>
            <a:ext cx="2460930" cy="707886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sz="40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InvertNet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79618" y="5065582"/>
            <a:ext cx="914400" cy="3164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0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Julie Speelman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PI: Dr. Jeff Holland</a:t>
            </a:r>
          </a:p>
          <a:p>
            <a:endParaRPr lang="en-US" dirty="0" smtClean="0"/>
          </a:p>
          <a:p>
            <a:r>
              <a:rPr lang="en-US" dirty="0" smtClean="0"/>
              <a:t>Systematics: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Dr. Jennifer </a:t>
            </a:r>
            <a:r>
              <a:rPr lang="en-US" dirty="0" err="1" smtClean="0"/>
              <a:t>Zaspel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05000"/>
            <a:ext cx="2897997" cy="3458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02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InvertNet</a:t>
            </a:r>
            <a:r>
              <a:rPr lang="en-US" dirty="0" smtClean="0"/>
              <a:t> Institutions</a:t>
            </a:r>
            <a:endParaRPr lang="en-US" dirty="0"/>
          </a:p>
        </p:txBody>
      </p:sp>
      <p:pic>
        <p:nvPicPr>
          <p:cNvPr id="22" name="Content Placeholder 2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866"/>
            <a:ext cx="1143000" cy="1143000"/>
          </a:xfr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09857"/>
            <a:ext cx="1257300" cy="12573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55" y="3798549"/>
            <a:ext cx="1350145" cy="12026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278" y="1350818"/>
            <a:ext cx="2667000" cy="7239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5" y="1371600"/>
            <a:ext cx="1733550" cy="9429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546" y="2314575"/>
            <a:ext cx="1337959" cy="13335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722" y="2341165"/>
            <a:ext cx="2071053" cy="151444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994447"/>
            <a:ext cx="906065" cy="90606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840" y="1935149"/>
            <a:ext cx="2293144" cy="94941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690" y="2968860"/>
            <a:ext cx="1222082" cy="130694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030" y="3800378"/>
            <a:ext cx="1810614" cy="120707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643" y="3798549"/>
            <a:ext cx="1725940" cy="12026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181600"/>
            <a:ext cx="1872021" cy="91559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50" y="2912637"/>
            <a:ext cx="1175146" cy="112896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562" y="4403916"/>
            <a:ext cx="855408" cy="79267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353" y="5146964"/>
            <a:ext cx="1085850" cy="10798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110" y="4041598"/>
            <a:ext cx="1419225" cy="8048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800" y="5161957"/>
            <a:ext cx="728193" cy="9213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24235" y="5437984"/>
            <a:ext cx="3119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Milwaukee Public Museum</a:t>
            </a:r>
          </a:p>
        </p:txBody>
      </p:sp>
      <p:sp>
        <p:nvSpPr>
          <p:cNvPr id="6" name="Rectangle 5"/>
          <p:cNvSpPr/>
          <p:nvPr/>
        </p:nvSpPr>
        <p:spPr>
          <a:xfrm>
            <a:off x="6325919" y="6097199"/>
            <a:ext cx="2196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Carnegie Museum</a:t>
            </a:r>
          </a:p>
        </p:txBody>
      </p:sp>
    </p:spTree>
    <p:extLst>
      <p:ext uri="{BB962C8B-B14F-4D97-AF65-F5344CB8AC3E}">
        <p14:creationId xmlns:p14="http://schemas.microsoft.com/office/powerpoint/2010/main" val="25618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Digitize </a:t>
            </a:r>
            <a:r>
              <a:rPr lang="en-US" dirty="0"/>
              <a:t>over 50 mil</a:t>
            </a:r>
            <a:r>
              <a:rPr lang="en-US" dirty="0" smtClean="0"/>
              <a:t>lion specimens at </a:t>
            </a:r>
            <a:r>
              <a:rPr lang="en-US" dirty="0"/>
              <a:t>22 </a:t>
            </a:r>
            <a:r>
              <a:rPr lang="en-US" dirty="0" smtClean="0"/>
              <a:t>Midwestern collections </a:t>
            </a:r>
            <a:endParaRPr lang="en-US" dirty="0"/>
          </a:p>
          <a:p>
            <a:pPr lvl="1"/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Specimen </a:t>
            </a:r>
            <a:r>
              <a:rPr lang="en-US" dirty="0"/>
              <a:t>images and metadata (label info)</a:t>
            </a:r>
          </a:p>
          <a:p>
            <a:pPr marL="457200" lvl="1" indent="0">
              <a:buNone/>
            </a:pPr>
            <a:r>
              <a:rPr lang="en-US" dirty="0" smtClean="0"/>
              <a:t>		Drawers</a:t>
            </a:r>
            <a:r>
              <a:rPr lang="en-US" dirty="0"/>
              <a:t>, vials, slides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Advanced </a:t>
            </a:r>
            <a:r>
              <a:rPr lang="en-US" dirty="0"/>
              <a:t>imaging (including 3D)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Best </a:t>
            </a:r>
            <a:r>
              <a:rPr lang="en-US" dirty="0"/>
              <a:t>quality at </a:t>
            </a:r>
            <a:r>
              <a:rPr lang="en-US" dirty="0" smtClean="0"/>
              <a:t>a reasonable </a:t>
            </a:r>
            <a:r>
              <a:rPr lang="en-US" dirty="0"/>
              <a:t>cost (~$0.10/specimen)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</a:t>
            </a:r>
            <a:r>
              <a:rPr lang="en-US" dirty="0" err="1" smtClean="0"/>
              <a:t>InvertNet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94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Provide access to images and other data </a:t>
            </a:r>
            <a:r>
              <a:rPr lang="en-US" dirty="0" smtClean="0">
                <a:solidFill>
                  <a:prstClr val="black"/>
                </a:solidFill>
              </a:rPr>
              <a:t>online in a virtual </a:t>
            </a:r>
            <a:r>
              <a:rPr lang="en-US" dirty="0">
                <a:solidFill>
                  <a:prstClr val="black"/>
                </a:solidFill>
              </a:rPr>
              <a:t>museum</a:t>
            </a:r>
          </a:p>
          <a:p>
            <a:pPr marL="457200" lvl="1" indent="0">
              <a:buNone/>
            </a:pPr>
            <a:endParaRPr lang="en-US" sz="3200" dirty="0" smtClean="0">
              <a:solidFill>
                <a:prstClr val="black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Ability to browse/search/zoom the web </a:t>
            </a:r>
            <a:r>
              <a:rPr lang="en-US" dirty="0"/>
              <a:t>interface</a:t>
            </a:r>
          </a:p>
          <a:p>
            <a:pPr marL="457200" lvl="1" indent="0">
              <a:buNone/>
            </a:pPr>
            <a:endParaRPr lang="en-US" sz="3200" dirty="0" smtClean="0">
              <a:solidFill>
                <a:prstClr val="black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/>
              <a:t>L</a:t>
            </a:r>
            <a:r>
              <a:rPr lang="en-US" dirty="0" smtClean="0"/>
              <a:t>ink </a:t>
            </a:r>
            <a:r>
              <a:rPr lang="en-US" dirty="0"/>
              <a:t>to other data providers ( ex. ADBC </a:t>
            </a:r>
            <a:r>
              <a:rPr lang="en-US" dirty="0" smtClean="0"/>
              <a:t>HUB, </a:t>
            </a:r>
          </a:p>
          <a:p>
            <a:pPr marL="393192" lvl="1" indent="0">
              <a:buNone/>
            </a:pPr>
            <a:r>
              <a:rPr lang="en-US" dirty="0"/>
              <a:t> </a:t>
            </a:r>
            <a:r>
              <a:rPr lang="en-US" dirty="0" smtClean="0"/>
              <a:t>  Bug Guide)</a:t>
            </a:r>
            <a:endParaRPr lang="en-US" dirty="0"/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</a:t>
            </a:r>
            <a:r>
              <a:rPr lang="en-US" dirty="0" err="1"/>
              <a:t>InvertNet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59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Development of additional tools and resources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Data </a:t>
            </a:r>
            <a:r>
              <a:rPr lang="en-US" dirty="0"/>
              <a:t>mining and analysis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Community </a:t>
            </a:r>
            <a:r>
              <a:rPr lang="en-US" dirty="0"/>
              <a:t>building, collaboration, and support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Education</a:t>
            </a:r>
            <a:r>
              <a:rPr lang="en-US" dirty="0"/>
              <a:t>, outreach, and reference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</a:t>
            </a:r>
            <a:r>
              <a:rPr lang="en-US" dirty="0" err="1"/>
              <a:t>InvertNet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15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Digitize 2,250,000 </a:t>
            </a:r>
            <a:r>
              <a:rPr lang="en-US" dirty="0">
                <a:solidFill>
                  <a:prstClr val="black"/>
                </a:solidFill>
              </a:rPr>
              <a:t>specimens representing 150,000 species</a:t>
            </a:r>
          </a:p>
          <a:p>
            <a:pPr lvl="0">
              <a:buFont typeface="Wingdings" pitchFamily="2" charset="2"/>
              <a:buChar char="§"/>
            </a:pPr>
            <a:endParaRPr lang="en-US" dirty="0" smtClean="0">
              <a:solidFill>
                <a:prstClr val="black"/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Dry </a:t>
            </a:r>
            <a:r>
              <a:rPr lang="en-US" dirty="0">
                <a:solidFill>
                  <a:prstClr val="black"/>
                </a:solidFill>
              </a:rPr>
              <a:t>preserved: 1,300,000</a:t>
            </a:r>
          </a:p>
          <a:p>
            <a:pPr lvl="0">
              <a:buFont typeface="Wingdings" pitchFamily="2" charset="2"/>
              <a:buChar char="§"/>
            </a:pPr>
            <a:endParaRPr lang="en-US" dirty="0" smtClean="0">
              <a:solidFill>
                <a:prstClr val="black"/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Alcohol </a:t>
            </a:r>
            <a:r>
              <a:rPr lang="en-US" dirty="0">
                <a:solidFill>
                  <a:prstClr val="black"/>
                </a:solidFill>
              </a:rPr>
              <a:t>preserved:920,000</a:t>
            </a:r>
          </a:p>
          <a:p>
            <a:pPr lvl="0">
              <a:buFont typeface="Wingdings" pitchFamily="2" charset="2"/>
              <a:buChar char="§"/>
            </a:pPr>
            <a:endParaRPr lang="en-US" dirty="0" smtClean="0">
              <a:solidFill>
                <a:prstClr val="black"/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Slides</a:t>
            </a:r>
            <a:r>
              <a:rPr lang="en-US" dirty="0">
                <a:solidFill>
                  <a:prstClr val="black"/>
                </a:solidFill>
              </a:rPr>
              <a:t>: 30,000</a:t>
            </a: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Purdue’s </a:t>
            </a:r>
            <a:r>
              <a:rPr lang="en-US" dirty="0" smtClean="0"/>
              <a:t>Goals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057400"/>
            <a:ext cx="2286000" cy="208915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895850"/>
            <a:ext cx="1752600" cy="1314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853113"/>
            <a:ext cx="1634309" cy="14360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822888"/>
            <a:ext cx="1538778" cy="15442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7189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Slides 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Vials 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Pinned Specimens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Invertnet</a:t>
            </a:r>
            <a:r>
              <a:rPr lang="en-US" dirty="0" smtClean="0"/>
              <a:t> Workflows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7" y="4552521"/>
            <a:ext cx="1981200" cy="148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267200"/>
            <a:ext cx="2008909" cy="1771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www.xump.com/Images/Products/Insects-Microscope-Slides-500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71600"/>
            <a:ext cx="2476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19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7">
      <a:dk1>
        <a:sysClr val="windowText" lastClr="000000"/>
      </a:dk1>
      <a:lt1>
        <a:sysClr val="window" lastClr="FFFFFF"/>
      </a:lt1>
      <a:dk2>
        <a:srgbClr val="000000"/>
      </a:dk2>
      <a:lt2>
        <a:srgbClr val="ECE9C6"/>
      </a:lt2>
      <a:accent1>
        <a:srgbClr val="C89400"/>
      </a:accent1>
      <a:accent2>
        <a:srgbClr val="000000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730</TotalTime>
  <Words>442</Words>
  <Application>Microsoft Office PowerPoint</Application>
  <PresentationFormat>On-screen Show (4:3)</PresentationFormat>
  <Paragraphs>156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Concourse</vt:lpstr>
      <vt:lpstr>Community Assisted Digital Imaging of Insect Specimens</vt:lpstr>
      <vt:lpstr>Overview</vt:lpstr>
      <vt:lpstr>Introduction</vt:lpstr>
      <vt:lpstr>InvertNet Institutions</vt:lpstr>
      <vt:lpstr>Goals of InvertNet</vt:lpstr>
      <vt:lpstr>Goals of InvertNet</vt:lpstr>
      <vt:lpstr>Goals of InvertNet</vt:lpstr>
      <vt:lpstr>Purdue’s Goals</vt:lpstr>
      <vt:lpstr>Invertnet Workflows</vt:lpstr>
      <vt:lpstr>Slide Workflow</vt:lpstr>
      <vt:lpstr>Slide Workflow</vt:lpstr>
      <vt:lpstr>Potential Volunteer Activities</vt:lpstr>
      <vt:lpstr>Vial Workflow</vt:lpstr>
      <vt:lpstr>Potential Volunteer Activities</vt:lpstr>
      <vt:lpstr>Drawer workflows</vt:lpstr>
      <vt:lpstr>Potential Volunteer Activities</vt:lpstr>
      <vt:lpstr>Who Volunteers?</vt:lpstr>
      <vt:lpstr>Volunteer Demographics</vt:lpstr>
      <vt:lpstr>Available communities at Purdue</vt:lpstr>
      <vt:lpstr>Potential $$ Savings</vt:lpstr>
      <vt:lpstr>Keys for Volunteer Program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Assisted Digital Imaging of Insect Specimens</dc:title>
  <dc:creator>Julie</dc:creator>
  <cp:lastModifiedBy>Julie</cp:lastModifiedBy>
  <cp:revision>74</cp:revision>
  <dcterms:created xsi:type="dcterms:W3CDTF">2012-08-14T20:34:19Z</dcterms:created>
  <dcterms:modified xsi:type="dcterms:W3CDTF">2012-09-26T00:29:50Z</dcterms:modified>
</cp:coreProperties>
</file>