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0" r:id="rId3"/>
    <p:sldId id="261" r:id="rId4"/>
    <p:sldId id="291" r:id="rId5"/>
    <p:sldId id="286" r:id="rId6"/>
    <p:sldId id="263" r:id="rId7"/>
    <p:sldId id="273" r:id="rId8"/>
    <p:sldId id="284" r:id="rId9"/>
    <p:sldId id="285" r:id="rId10"/>
    <p:sldId id="266" r:id="rId11"/>
    <p:sldId id="287" r:id="rId12"/>
    <p:sldId id="264" r:id="rId13"/>
    <p:sldId id="276" r:id="rId14"/>
    <p:sldId id="267" r:id="rId15"/>
    <p:sldId id="278" r:id="rId16"/>
    <p:sldId id="268" r:id="rId17"/>
    <p:sldId id="279" r:id="rId18"/>
    <p:sldId id="269" r:id="rId19"/>
    <p:sldId id="280" r:id="rId20"/>
    <p:sldId id="271" r:id="rId21"/>
    <p:sldId id="281" r:id="rId22"/>
    <p:sldId id="265" r:id="rId23"/>
    <p:sldId id="282" r:id="rId24"/>
    <p:sldId id="270" r:id="rId25"/>
    <p:sldId id="283" r:id="rId26"/>
    <p:sldId id="272" r:id="rId27"/>
    <p:sldId id="289" r:id="rId28"/>
    <p:sldId id="290" r:id="rId29"/>
    <p:sldId id="288" r:id="rId30"/>
    <p:sldId id="27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714" autoAdjust="0"/>
  </p:normalViewPr>
  <p:slideViewPr>
    <p:cSldViewPr>
      <p:cViewPr varScale="1">
        <p:scale>
          <a:sx n="61" d="100"/>
          <a:sy n="61" d="100"/>
        </p:scale>
        <p:origin x="-1426" y="-77"/>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77339B-469B-44C6-9D0A-98DD0E306CE6}" type="doc">
      <dgm:prSet loTypeId="urn:microsoft.com/office/officeart/2005/8/layout/process1" loCatId="process" qsTypeId="urn:microsoft.com/office/officeart/2005/8/quickstyle/simple1" qsCatId="simple" csTypeId="urn:microsoft.com/office/officeart/2005/8/colors/accent1_2" csCatId="accent1" phldr="1"/>
      <dgm:spPr/>
    </dgm:pt>
    <dgm:pt modelId="{E2FCA95D-74A2-4FF1-9FCC-A499D5AAB97F}">
      <dgm:prSet phldrT="[Text]"/>
      <dgm:spPr/>
      <dgm:t>
        <a:bodyPr/>
        <a:lstStyle/>
        <a:p>
          <a:r>
            <a:rPr lang="en-US" dirty="0" smtClean="0"/>
            <a:t>Generate Idea</a:t>
          </a:r>
          <a:endParaRPr lang="en-US" dirty="0"/>
        </a:p>
      </dgm:t>
    </dgm:pt>
    <dgm:pt modelId="{41E93F63-062F-4F40-A64F-3006D59EF31F}" type="parTrans" cxnId="{DB0BA9B7-4077-4AE5-8410-9C1CB6ACF3CB}">
      <dgm:prSet/>
      <dgm:spPr/>
      <dgm:t>
        <a:bodyPr/>
        <a:lstStyle/>
        <a:p>
          <a:endParaRPr lang="en-US"/>
        </a:p>
      </dgm:t>
    </dgm:pt>
    <dgm:pt modelId="{2541D2F3-EA4E-4128-AC84-2A9BB0519790}" type="sibTrans" cxnId="{DB0BA9B7-4077-4AE5-8410-9C1CB6ACF3CB}">
      <dgm:prSet/>
      <dgm:spPr>
        <a:solidFill>
          <a:schemeClr val="tx1"/>
        </a:solidFill>
      </dgm:spPr>
      <dgm:t>
        <a:bodyPr/>
        <a:lstStyle/>
        <a:p>
          <a:endParaRPr lang="en-US"/>
        </a:p>
      </dgm:t>
    </dgm:pt>
    <dgm:pt modelId="{3A18CE7B-7795-4194-844D-754BD70207B9}">
      <dgm:prSet phldrT="[Text]"/>
      <dgm:spPr/>
      <dgm:t>
        <a:bodyPr/>
        <a:lstStyle/>
        <a:p>
          <a:r>
            <a:rPr lang="en-US" dirty="0" smtClean="0"/>
            <a:t>Pilot with audiences</a:t>
          </a:r>
          <a:endParaRPr lang="en-US" dirty="0"/>
        </a:p>
      </dgm:t>
    </dgm:pt>
    <dgm:pt modelId="{DA6BD894-2FA5-48C7-8681-198259A29327}" type="parTrans" cxnId="{CAEAAE6F-309F-46E9-B9C0-2A2DB098E376}">
      <dgm:prSet/>
      <dgm:spPr/>
      <dgm:t>
        <a:bodyPr/>
        <a:lstStyle/>
        <a:p>
          <a:endParaRPr lang="en-US"/>
        </a:p>
      </dgm:t>
    </dgm:pt>
    <dgm:pt modelId="{88017DD0-B8A1-45A4-9DF2-0DD2E92FD6E3}" type="sibTrans" cxnId="{CAEAAE6F-309F-46E9-B9C0-2A2DB098E376}">
      <dgm:prSet/>
      <dgm:spPr>
        <a:solidFill>
          <a:schemeClr val="tx1"/>
        </a:solidFill>
      </dgm:spPr>
      <dgm:t>
        <a:bodyPr/>
        <a:lstStyle/>
        <a:p>
          <a:endParaRPr lang="en-US"/>
        </a:p>
      </dgm:t>
    </dgm:pt>
    <dgm:pt modelId="{21720848-C667-4951-9686-E7D9CB13CB64}">
      <dgm:prSet phldrT="[Text]"/>
      <dgm:spPr/>
      <dgm:t>
        <a:bodyPr/>
        <a:lstStyle/>
        <a:p>
          <a:r>
            <a:rPr lang="en-US" dirty="0" smtClean="0"/>
            <a:t>Refine based on feedback from Pilot</a:t>
          </a:r>
          <a:endParaRPr lang="en-US" dirty="0"/>
        </a:p>
      </dgm:t>
    </dgm:pt>
    <dgm:pt modelId="{0D18BCE4-3D4E-4ACE-A90A-8244981BB954}" type="parTrans" cxnId="{04156832-5D87-4123-A334-52EE9BADFDC5}">
      <dgm:prSet/>
      <dgm:spPr/>
      <dgm:t>
        <a:bodyPr/>
        <a:lstStyle/>
        <a:p>
          <a:endParaRPr lang="en-US"/>
        </a:p>
      </dgm:t>
    </dgm:pt>
    <dgm:pt modelId="{8123896E-25B8-4BFD-B133-69EB8ACD034A}" type="sibTrans" cxnId="{04156832-5D87-4123-A334-52EE9BADFDC5}">
      <dgm:prSet/>
      <dgm:spPr>
        <a:solidFill>
          <a:schemeClr val="tx1"/>
        </a:solidFill>
      </dgm:spPr>
      <dgm:t>
        <a:bodyPr/>
        <a:lstStyle/>
        <a:p>
          <a:endParaRPr lang="en-US"/>
        </a:p>
      </dgm:t>
    </dgm:pt>
    <dgm:pt modelId="{5792D2A3-73C2-40A3-B022-DD5737057FF8}">
      <dgm:prSet phldrT="[Text]"/>
      <dgm:spPr/>
      <dgm:t>
        <a:bodyPr/>
        <a:lstStyle/>
        <a:p>
          <a:r>
            <a:rPr lang="en-US" dirty="0" smtClean="0"/>
            <a:t>Test with a new audience</a:t>
          </a:r>
          <a:endParaRPr lang="en-US" dirty="0"/>
        </a:p>
      </dgm:t>
    </dgm:pt>
    <dgm:pt modelId="{5455EFE4-9F2C-4530-9669-4BAC1F4742C8}" type="parTrans" cxnId="{A6D3B025-2EE8-439B-9E65-7F76C7A628DD}">
      <dgm:prSet/>
      <dgm:spPr/>
      <dgm:t>
        <a:bodyPr/>
        <a:lstStyle/>
        <a:p>
          <a:endParaRPr lang="en-US"/>
        </a:p>
      </dgm:t>
    </dgm:pt>
    <dgm:pt modelId="{1D913809-3E6D-4670-BA32-9186D739CF0C}" type="sibTrans" cxnId="{A6D3B025-2EE8-439B-9E65-7F76C7A628DD}">
      <dgm:prSet/>
      <dgm:spPr>
        <a:solidFill>
          <a:schemeClr val="tx1"/>
        </a:solidFill>
      </dgm:spPr>
      <dgm:t>
        <a:bodyPr/>
        <a:lstStyle/>
        <a:p>
          <a:endParaRPr lang="en-US"/>
        </a:p>
      </dgm:t>
    </dgm:pt>
    <dgm:pt modelId="{6781DEB9-7EB3-42BF-B997-B78F6DFCFFF1}">
      <dgm:prSet phldrT="[Text]"/>
      <dgm:spPr/>
      <dgm:t>
        <a:bodyPr/>
        <a:lstStyle/>
        <a:p>
          <a:r>
            <a:rPr lang="en-US" dirty="0" smtClean="0"/>
            <a:t>If good, Launch across TCNs</a:t>
          </a:r>
          <a:endParaRPr lang="en-US" dirty="0"/>
        </a:p>
      </dgm:t>
    </dgm:pt>
    <dgm:pt modelId="{59877213-FB79-4C6B-AA34-962E856BDE8D}" type="parTrans" cxnId="{F08EAB0B-4A54-4B1F-B0D1-DE0A3416DF9D}">
      <dgm:prSet/>
      <dgm:spPr/>
      <dgm:t>
        <a:bodyPr/>
        <a:lstStyle/>
        <a:p>
          <a:endParaRPr lang="en-US"/>
        </a:p>
      </dgm:t>
    </dgm:pt>
    <dgm:pt modelId="{BBC9961A-261A-4FF8-9678-8E786AB888D4}" type="sibTrans" cxnId="{F08EAB0B-4A54-4B1F-B0D1-DE0A3416DF9D}">
      <dgm:prSet/>
      <dgm:spPr/>
      <dgm:t>
        <a:bodyPr/>
        <a:lstStyle/>
        <a:p>
          <a:endParaRPr lang="en-US"/>
        </a:p>
      </dgm:t>
    </dgm:pt>
    <dgm:pt modelId="{F55B15C5-63B7-4958-B077-206B3E8FDDB8}">
      <dgm:prSet phldrT="[Text]"/>
      <dgm:spPr/>
      <dgm:t>
        <a:bodyPr/>
        <a:lstStyle/>
        <a:p>
          <a:r>
            <a:rPr lang="en-US" dirty="0" smtClean="0"/>
            <a:t>If not good, test with a third audience</a:t>
          </a:r>
          <a:endParaRPr lang="en-US" dirty="0"/>
        </a:p>
      </dgm:t>
    </dgm:pt>
    <dgm:pt modelId="{1CD66217-0858-4F97-B08E-762E8995F3C0}" type="parTrans" cxnId="{8DB24EFC-9E10-4EF5-9E32-6DAC7B4B8B03}">
      <dgm:prSet/>
      <dgm:spPr/>
      <dgm:t>
        <a:bodyPr/>
        <a:lstStyle/>
        <a:p>
          <a:endParaRPr lang="en-US"/>
        </a:p>
      </dgm:t>
    </dgm:pt>
    <dgm:pt modelId="{B3C99951-508A-4CA5-9923-FAFE0CAA5883}" type="sibTrans" cxnId="{8DB24EFC-9E10-4EF5-9E32-6DAC7B4B8B03}">
      <dgm:prSet/>
      <dgm:spPr/>
      <dgm:t>
        <a:bodyPr/>
        <a:lstStyle/>
        <a:p>
          <a:endParaRPr lang="en-US"/>
        </a:p>
      </dgm:t>
    </dgm:pt>
    <dgm:pt modelId="{786D07D0-9D2F-47E6-B476-EE7BFAF904E2}">
      <dgm:prSet phldrT="[Text]"/>
      <dgm:spPr/>
      <dgm:t>
        <a:bodyPr/>
        <a:lstStyle/>
        <a:p>
          <a:r>
            <a:rPr lang="en-US" dirty="0" smtClean="0"/>
            <a:t>Identify audiences</a:t>
          </a:r>
          <a:endParaRPr lang="en-US" dirty="0"/>
        </a:p>
      </dgm:t>
    </dgm:pt>
    <dgm:pt modelId="{81BCE6D6-6255-4727-AB6C-859379C6808B}" type="parTrans" cxnId="{D34002E0-27E1-4982-966C-E67799FCBF85}">
      <dgm:prSet/>
      <dgm:spPr/>
      <dgm:t>
        <a:bodyPr/>
        <a:lstStyle/>
        <a:p>
          <a:endParaRPr lang="en-US"/>
        </a:p>
      </dgm:t>
    </dgm:pt>
    <dgm:pt modelId="{5A39DC99-4E5B-487E-9D94-96A9B15E6326}" type="sibTrans" cxnId="{D34002E0-27E1-4982-966C-E67799FCBF85}">
      <dgm:prSet/>
      <dgm:spPr>
        <a:solidFill>
          <a:schemeClr val="tx1"/>
        </a:solidFill>
      </dgm:spPr>
      <dgm:t>
        <a:bodyPr/>
        <a:lstStyle/>
        <a:p>
          <a:endParaRPr lang="en-US"/>
        </a:p>
      </dgm:t>
    </dgm:pt>
    <dgm:pt modelId="{5ABB17AF-E294-4C5E-A217-5DB59D4E4262}" type="pres">
      <dgm:prSet presAssocID="{1677339B-469B-44C6-9D0A-98DD0E306CE6}" presName="Name0" presStyleCnt="0">
        <dgm:presLayoutVars>
          <dgm:dir/>
          <dgm:resizeHandles val="exact"/>
        </dgm:presLayoutVars>
      </dgm:prSet>
      <dgm:spPr/>
    </dgm:pt>
    <dgm:pt modelId="{FEECA241-FEC2-46F9-9C95-13039B80EFBE}" type="pres">
      <dgm:prSet presAssocID="{E2FCA95D-74A2-4FF1-9FCC-A499D5AAB97F}" presName="node" presStyleLbl="node1" presStyleIdx="0" presStyleCnt="7">
        <dgm:presLayoutVars>
          <dgm:bulletEnabled val="1"/>
        </dgm:presLayoutVars>
      </dgm:prSet>
      <dgm:spPr/>
      <dgm:t>
        <a:bodyPr/>
        <a:lstStyle/>
        <a:p>
          <a:endParaRPr lang="en-US"/>
        </a:p>
      </dgm:t>
    </dgm:pt>
    <dgm:pt modelId="{BABF4B3C-6E6F-403A-AC11-4E51FE475DD4}" type="pres">
      <dgm:prSet presAssocID="{2541D2F3-EA4E-4128-AC84-2A9BB0519790}" presName="sibTrans" presStyleLbl="sibTrans2D1" presStyleIdx="0" presStyleCnt="6"/>
      <dgm:spPr/>
    </dgm:pt>
    <dgm:pt modelId="{7D4AA2C5-6135-4E12-9DC8-0786652EA33F}" type="pres">
      <dgm:prSet presAssocID="{2541D2F3-EA4E-4128-AC84-2A9BB0519790}" presName="connectorText" presStyleLbl="sibTrans2D1" presStyleIdx="0" presStyleCnt="6"/>
      <dgm:spPr/>
    </dgm:pt>
    <dgm:pt modelId="{539F9083-D5AE-44CD-8FF4-CC25B47778AD}" type="pres">
      <dgm:prSet presAssocID="{786D07D0-9D2F-47E6-B476-EE7BFAF904E2}" presName="node" presStyleLbl="node1" presStyleIdx="1" presStyleCnt="7">
        <dgm:presLayoutVars>
          <dgm:bulletEnabled val="1"/>
        </dgm:presLayoutVars>
      </dgm:prSet>
      <dgm:spPr/>
    </dgm:pt>
    <dgm:pt modelId="{79EE59EF-4557-4CD9-A11D-2590C1B328C8}" type="pres">
      <dgm:prSet presAssocID="{5A39DC99-4E5B-487E-9D94-96A9B15E6326}" presName="sibTrans" presStyleLbl="sibTrans2D1" presStyleIdx="1" presStyleCnt="6"/>
      <dgm:spPr/>
    </dgm:pt>
    <dgm:pt modelId="{2384A794-B34E-404A-9AF8-C292CA09414C}" type="pres">
      <dgm:prSet presAssocID="{5A39DC99-4E5B-487E-9D94-96A9B15E6326}" presName="connectorText" presStyleLbl="sibTrans2D1" presStyleIdx="1" presStyleCnt="6"/>
      <dgm:spPr/>
    </dgm:pt>
    <dgm:pt modelId="{6DFFC972-DC2D-4569-A648-C6EEF5C9A850}" type="pres">
      <dgm:prSet presAssocID="{3A18CE7B-7795-4194-844D-754BD70207B9}" presName="node" presStyleLbl="node1" presStyleIdx="2" presStyleCnt="7">
        <dgm:presLayoutVars>
          <dgm:bulletEnabled val="1"/>
        </dgm:presLayoutVars>
      </dgm:prSet>
      <dgm:spPr/>
      <dgm:t>
        <a:bodyPr/>
        <a:lstStyle/>
        <a:p>
          <a:endParaRPr lang="en-US"/>
        </a:p>
      </dgm:t>
    </dgm:pt>
    <dgm:pt modelId="{60506F23-1EC8-4B55-96FC-DB78F156D4E3}" type="pres">
      <dgm:prSet presAssocID="{88017DD0-B8A1-45A4-9DF2-0DD2E92FD6E3}" presName="sibTrans" presStyleLbl="sibTrans2D1" presStyleIdx="2" presStyleCnt="6"/>
      <dgm:spPr/>
    </dgm:pt>
    <dgm:pt modelId="{644478E6-2D9D-4FE9-B51B-023CFF931C55}" type="pres">
      <dgm:prSet presAssocID="{88017DD0-B8A1-45A4-9DF2-0DD2E92FD6E3}" presName="connectorText" presStyleLbl="sibTrans2D1" presStyleIdx="2" presStyleCnt="6"/>
      <dgm:spPr/>
    </dgm:pt>
    <dgm:pt modelId="{019D7A12-144A-41A2-805D-C33D99BA60C8}" type="pres">
      <dgm:prSet presAssocID="{21720848-C667-4951-9686-E7D9CB13CB64}" presName="node" presStyleLbl="node1" presStyleIdx="3" presStyleCnt="7">
        <dgm:presLayoutVars>
          <dgm:bulletEnabled val="1"/>
        </dgm:presLayoutVars>
      </dgm:prSet>
      <dgm:spPr/>
      <dgm:t>
        <a:bodyPr/>
        <a:lstStyle/>
        <a:p>
          <a:endParaRPr lang="en-US"/>
        </a:p>
      </dgm:t>
    </dgm:pt>
    <dgm:pt modelId="{73E09E17-17BB-49BF-8144-2FEA632A7BA5}" type="pres">
      <dgm:prSet presAssocID="{8123896E-25B8-4BFD-B133-69EB8ACD034A}" presName="sibTrans" presStyleLbl="sibTrans2D1" presStyleIdx="3" presStyleCnt="6"/>
      <dgm:spPr/>
    </dgm:pt>
    <dgm:pt modelId="{14384CBE-FC86-48E6-A586-8F2EB2BDF414}" type="pres">
      <dgm:prSet presAssocID="{8123896E-25B8-4BFD-B133-69EB8ACD034A}" presName="connectorText" presStyleLbl="sibTrans2D1" presStyleIdx="3" presStyleCnt="6"/>
      <dgm:spPr/>
    </dgm:pt>
    <dgm:pt modelId="{5163590B-16D3-418B-9AB2-0777D57C96BF}" type="pres">
      <dgm:prSet presAssocID="{5792D2A3-73C2-40A3-B022-DD5737057FF8}" presName="node" presStyleLbl="node1" presStyleIdx="4" presStyleCnt="7">
        <dgm:presLayoutVars>
          <dgm:bulletEnabled val="1"/>
        </dgm:presLayoutVars>
      </dgm:prSet>
      <dgm:spPr/>
      <dgm:t>
        <a:bodyPr/>
        <a:lstStyle/>
        <a:p>
          <a:endParaRPr lang="en-US"/>
        </a:p>
      </dgm:t>
    </dgm:pt>
    <dgm:pt modelId="{C6C3A953-3E09-4944-B7A6-7A5520869CC7}" type="pres">
      <dgm:prSet presAssocID="{1D913809-3E6D-4670-BA32-9186D739CF0C}" presName="sibTrans" presStyleLbl="sibTrans2D1" presStyleIdx="4" presStyleCnt="6"/>
      <dgm:spPr/>
    </dgm:pt>
    <dgm:pt modelId="{2940BFEC-62D2-4D3B-A8A5-C7598B316878}" type="pres">
      <dgm:prSet presAssocID="{1D913809-3E6D-4670-BA32-9186D739CF0C}" presName="connectorText" presStyleLbl="sibTrans2D1" presStyleIdx="4" presStyleCnt="6"/>
      <dgm:spPr/>
    </dgm:pt>
    <dgm:pt modelId="{27E297BB-0FB8-4F1E-9249-B72964026BFD}" type="pres">
      <dgm:prSet presAssocID="{6781DEB9-7EB3-42BF-B997-B78F6DFCFFF1}" presName="node" presStyleLbl="node1" presStyleIdx="5" presStyleCnt="7" custLinFactNeighborX="29378" custLinFactNeighborY="-42754">
        <dgm:presLayoutVars>
          <dgm:bulletEnabled val="1"/>
        </dgm:presLayoutVars>
      </dgm:prSet>
      <dgm:spPr/>
      <dgm:t>
        <a:bodyPr/>
        <a:lstStyle/>
        <a:p>
          <a:endParaRPr lang="en-US"/>
        </a:p>
      </dgm:t>
    </dgm:pt>
    <dgm:pt modelId="{A4DEB23D-5389-4ED4-87D7-6789BDF1BC21}" type="pres">
      <dgm:prSet presAssocID="{BBC9961A-261A-4FF8-9678-8E786AB888D4}" presName="sibTrans" presStyleLbl="sibTrans2D1" presStyleIdx="5" presStyleCnt="6" custAng="13500307" custFlipVert="0" custFlipHor="1" custScaleX="118484" custScaleY="50266" custLinFactY="173770" custLinFactNeighborX="-13986" custLinFactNeighborY="200000"/>
      <dgm:spPr/>
    </dgm:pt>
    <dgm:pt modelId="{D278FD21-5212-4D2F-B8EB-15C16F44F1AB}" type="pres">
      <dgm:prSet presAssocID="{BBC9961A-261A-4FF8-9678-8E786AB888D4}" presName="connectorText" presStyleLbl="sibTrans2D1" presStyleIdx="5" presStyleCnt="6"/>
      <dgm:spPr/>
    </dgm:pt>
    <dgm:pt modelId="{F2EA1040-1D0E-4ECD-8121-8F24F9FC263D}" type="pres">
      <dgm:prSet presAssocID="{F55B15C5-63B7-4958-B077-206B3E8FDDB8}" presName="node" presStyleLbl="node1" presStyleIdx="6" presStyleCnt="7" custLinFactX="-100000" custLinFactY="5652" custLinFactNeighborX="-118484" custLinFactNeighborY="100000">
        <dgm:presLayoutVars>
          <dgm:bulletEnabled val="1"/>
        </dgm:presLayoutVars>
      </dgm:prSet>
      <dgm:spPr/>
      <dgm:t>
        <a:bodyPr/>
        <a:lstStyle/>
        <a:p>
          <a:endParaRPr lang="en-US"/>
        </a:p>
      </dgm:t>
    </dgm:pt>
  </dgm:ptLst>
  <dgm:cxnLst>
    <dgm:cxn modelId="{7A371B31-F316-4448-BE67-6188C7D679A6}" type="presOf" srcId="{786D07D0-9D2F-47E6-B476-EE7BFAF904E2}" destId="{539F9083-D5AE-44CD-8FF4-CC25B47778AD}" srcOrd="0" destOrd="0" presId="urn:microsoft.com/office/officeart/2005/8/layout/process1"/>
    <dgm:cxn modelId="{D8119F2D-C3B4-4088-89E9-C7BC17A9CAFF}" type="presOf" srcId="{3A18CE7B-7795-4194-844D-754BD70207B9}" destId="{6DFFC972-DC2D-4569-A648-C6EEF5C9A850}" srcOrd="0" destOrd="0" presId="urn:microsoft.com/office/officeart/2005/8/layout/process1"/>
    <dgm:cxn modelId="{C4B2E846-ECDA-4EE1-8B5F-483E646A3A2A}" type="presOf" srcId="{BBC9961A-261A-4FF8-9678-8E786AB888D4}" destId="{D278FD21-5212-4D2F-B8EB-15C16F44F1AB}" srcOrd="1" destOrd="0" presId="urn:microsoft.com/office/officeart/2005/8/layout/process1"/>
    <dgm:cxn modelId="{C0F6CDC5-87CF-4241-915B-CFFFBFE8C4C0}" type="presOf" srcId="{2541D2F3-EA4E-4128-AC84-2A9BB0519790}" destId="{7D4AA2C5-6135-4E12-9DC8-0786652EA33F}" srcOrd="1" destOrd="0" presId="urn:microsoft.com/office/officeart/2005/8/layout/process1"/>
    <dgm:cxn modelId="{BCEF7E54-7368-4E99-A5D1-691EB540BE5F}" type="presOf" srcId="{21720848-C667-4951-9686-E7D9CB13CB64}" destId="{019D7A12-144A-41A2-805D-C33D99BA60C8}" srcOrd="0" destOrd="0" presId="urn:microsoft.com/office/officeart/2005/8/layout/process1"/>
    <dgm:cxn modelId="{C29D6D4B-16D1-46B9-8681-4AD223BC381C}" type="presOf" srcId="{5A39DC99-4E5B-487E-9D94-96A9B15E6326}" destId="{79EE59EF-4557-4CD9-A11D-2590C1B328C8}" srcOrd="0" destOrd="0" presId="urn:microsoft.com/office/officeart/2005/8/layout/process1"/>
    <dgm:cxn modelId="{0D59019D-3BE6-4C7A-BF62-C9E82BC3854B}" type="presOf" srcId="{6781DEB9-7EB3-42BF-B997-B78F6DFCFFF1}" destId="{27E297BB-0FB8-4F1E-9249-B72964026BFD}" srcOrd="0" destOrd="0" presId="urn:microsoft.com/office/officeart/2005/8/layout/process1"/>
    <dgm:cxn modelId="{22466F59-09F4-480D-A9FC-74BC5B70B5F6}" type="presOf" srcId="{1D913809-3E6D-4670-BA32-9186D739CF0C}" destId="{C6C3A953-3E09-4944-B7A6-7A5520869CC7}" srcOrd="0" destOrd="0" presId="urn:microsoft.com/office/officeart/2005/8/layout/process1"/>
    <dgm:cxn modelId="{57BD0CD2-0B0D-4C0A-A72D-DC2F7B8F371D}" type="presOf" srcId="{E2FCA95D-74A2-4FF1-9FCC-A499D5AAB97F}" destId="{FEECA241-FEC2-46F9-9C95-13039B80EFBE}" srcOrd="0" destOrd="0" presId="urn:microsoft.com/office/officeart/2005/8/layout/process1"/>
    <dgm:cxn modelId="{B2B651DF-BA83-4BAE-A921-4813A92E451F}" type="presOf" srcId="{2541D2F3-EA4E-4128-AC84-2A9BB0519790}" destId="{BABF4B3C-6E6F-403A-AC11-4E51FE475DD4}" srcOrd="0" destOrd="0" presId="urn:microsoft.com/office/officeart/2005/8/layout/process1"/>
    <dgm:cxn modelId="{DB0BA9B7-4077-4AE5-8410-9C1CB6ACF3CB}" srcId="{1677339B-469B-44C6-9D0A-98DD0E306CE6}" destId="{E2FCA95D-74A2-4FF1-9FCC-A499D5AAB97F}" srcOrd="0" destOrd="0" parTransId="{41E93F63-062F-4F40-A64F-3006D59EF31F}" sibTransId="{2541D2F3-EA4E-4128-AC84-2A9BB0519790}"/>
    <dgm:cxn modelId="{7372F12F-5798-4E72-90DD-7C1B35914B96}" type="presOf" srcId="{1D913809-3E6D-4670-BA32-9186D739CF0C}" destId="{2940BFEC-62D2-4D3B-A8A5-C7598B316878}" srcOrd="1" destOrd="0" presId="urn:microsoft.com/office/officeart/2005/8/layout/process1"/>
    <dgm:cxn modelId="{D34002E0-27E1-4982-966C-E67799FCBF85}" srcId="{1677339B-469B-44C6-9D0A-98DD0E306CE6}" destId="{786D07D0-9D2F-47E6-B476-EE7BFAF904E2}" srcOrd="1" destOrd="0" parTransId="{81BCE6D6-6255-4727-AB6C-859379C6808B}" sibTransId="{5A39DC99-4E5B-487E-9D94-96A9B15E6326}"/>
    <dgm:cxn modelId="{8DB24EFC-9E10-4EF5-9E32-6DAC7B4B8B03}" srcId="{1677339B-469B-44C6-9D0A-98DD0E306CE6}" destId="{F55B15C5-63B7-4958-B077-206B3E8FDDB8}" srcOrd="6" destOrd="0" parTransId="{1CD66217-0858-4F97-B08E-762E8995F3C0}" sibTransId="{B3C99951-508A-4CA5-9923-FAFE0CAA5883}"/>
    <dgm:cxn modelId="{2C25A815-3BE2-4A19-926A-46E17C21A53E}" type="presOf" srcId="{8123896E-25B8-4BFD-B133-69EB8ACD034A}" destId="{14384CBE-FC86-48E6-A586-8F2EB2BDF414}" srcOrd="1" destOrd="0" presId="urn:microsoft.com/office/officeart/2005/8/layout/process1"/>
    <dgm:cxn modelId="{AF5450BC-0C04-402B-BDE3-5EEA519C0B6F}" type="presOf" srcId="{5792D2A3-73C2-40A3-B022-DD5737057FF8}" destId="{5163590B-16D3-418B-9AB2-0777D57C96BF}" srcOrd="0" destOrd="0" presId="urn:microsoft.com/office/officeart/2005/8/layout/process1"/>
    <dgm:cxn modelId="{A6D3B025-2EE8-439B-9E65-7F76C7A628DD}" srcId="{1677339B-469B-44C6-9D0A-98DD0E306CE6}" destId="{5792D2A3-73C2-40A3-B022-DD5737057FF8}" srcOrd="4" destOrd="0" parTransId="{5455EFE4-9F2C-4530-9669-4BAC1F4742C8}" sibTransId="{1D913809-3E6D-4670-BA32-9186D739CF0C}"/>
    <dgm:cxn modelId="{32104A16-6F9F-42F3-8581-748518AB6B49}" type="presOf" srcId="{5A39DC99-4E5B-487E-9D94-96A9B15E6326}" destId="{2384A794-B34E-404A-9AF8-C292CA09414C}" srcOrd="1" destOrd="0" presId="urn:microsoft.com/office/officeart/2005/8/layout/process1"/>
    <dgm:cxn modelId="{95F479A8-7C8E-4CE1-BE63-350B57070EA2}" type="presOf" srcId="{F55B15C5-63B7-4958-B077-206B3E8FDDB8}" destId="{F2EA1040-1D0E-4ECD-8121-8F24F9FC263D}" srcOrd="0" destOrd="0" presId="urn:microsoft.com/office/officeart/2005/8/layout/process1"/>
    <dgm:cxn modelId="{F899B782-426D-49D1-BD63-B57BA4CD92CB}" type="presOf" srcId="{BBC9961A-261A-4FF8-9678-8E786AB888D4}" destId="{A4DEB23D-5389-4ED4-87D7-6789BDF1BC21}" srcOrd="0" destOrd="0" presId="urn:microsoft.com/office/officeart/2005/8/layout/process1"/>
    <dgm:cxn modelId="{F08EAB0B-4A54-4B1F-B0D1-DE0A3416DF9D}" srcId="{1677339B-469B-44C6-9D0A-98DD0E306CE6}" destId="{6781DEB9-7EB3-42BF-B997-B78F6DFCFFF1}" srcOrd="5" destOrd="0" parTransId="{59877213-FB79-4C6B-AA34-962E856BDE8D}" sibTransId="{BBC9961A-261A-4FF8-9678-8E786AB888D4}"/>
    <dgm:cxn modelId="{2CE38EEA-24E3-4EEE-BD13-6DFB828BAC92}" type="presOf" srcId="{88017DD0-B8A1-45A4-9DF2-0DD2E92FD6E3}" destId="{644478E6-2D9D-4FE9-B51B-023CFF931C55}" srcOrd="1" destOrd="0" presId="urn:microsoft.com/office/officeart/2005/8/layout/process1"/>
    <dgm:cxn modelId="{E975B58A-544B-4ECC-A5C5-AD09422D0019}" type="presOf" srcId="{88017DD0-B8A1-45A4-9DF2-0DD2E92FD6E3}" destId="{60506F23-1EC8-4B55-96FC-DB78F156D4E3}" srcOrd="0" destOrd="0" presId="urn:microsoft.com/office/officeart/2005/8/layout/process1"/>
    <dgm:cxn modelId="{CAEAAE6F-309F-46E9-B9C0-2A2DB098E376}" srcId="{1677339B-469B-44C6-9D0A-98DD0E306CE6}" destId="{3A18CE7B-7795-4194-844D-754BD70207B9}" srcOrd="2" destOrd="0" parTransId="{DA6BD894-2FA5-48C7-8681-198259A29327}" sibTransId="{88017DD0-B8A1-45A4-9DF2-0DD2E92FD6E3}"/>
    <dgm:cxn modelId="{04156832-5D87-4123-A334-52EE9BADFDC5}" srcId="{1677339B-469B-44C6-9D0A-98DD0E306CE6}" destId="{21720848-C667-4951-9686-E7D9CB13CB64}" srcOrd="3" destOrd="0" parTransId="{0D18BCE4-3D4E-4ACE-A90A-8244981BB954}" sibTransId="{8123896E-25B8-4BFD-B133-69EB8ACD034A}"/>
    <dgm:cxn modelId="{8E2FD920-273E-4069-AF9A-6B0BB2F0EF41}" type="presOf" srcId="{8123896E-25B8-4BFD-B133-69EB8ACD034A}" destId="{73E09E17-17BB-49BF-8144-2FEA632A7BA5}" srcOrd="0" destOrd="0" presId="urn:microsoft.com/office/officeart/2005/8/layout/process1"/>
    <dgm:cxn modelId="{66EABDA2-2AFE-4FF5-BA6A-5D3E327B71BB}" type="presOf" srcId="{1677339B-469B-44C6-9D0A-98DD0E306CE6}" destId="{5ABB17AF-E294-4C5E-A217-5DB59D4E4262}" srcOrd="0" destOrd="0" presId="urn:microsoft.com/office/officeart/2005/8/layout/process1"/>
    <dgm:cxn modelId="{30D4E49A-FDE2-4AC8-A48E-B236DE5854AE}" type="presParOf" srcId="{5ABB17AF-E294-4C5E-A217-5DB59D4E4262}" destId="{FEECA241-FEC2-46F9-9C95-13039B80EFBE}" srcOrd="0" destOrd="0" presId="urn:microsoft.com/office/officeart/2005/8/layout/process1"/>
    <dgm:cxn modelId="{30444813-D9B4-4F6E-80C5-83C0A66459BE}" type="presParOf" srcId="{5ABB17AF-E294-4C5E-A217-5DB59D4E4262}" destId="{BABF4B3C-6E6F-403A-AC11-4E51FE475DD4}" srcOrd="1" destOrd="0" presId="urn:microsoft.com/office/officeart/2005/8/layout/process1"/>
    <dgm:cxn modelId="{0A745DD4-338E-4B8D-A8B2-6CF53B3F6B49}" type="presParOf" srcId="{BABF4B3C-6E6F-403A-AC11-4E51FE475DD4}" destId="{7D4AA2C5-6135-4E12-9DC8-0786652EA33F}" srcOrd="0" destOrd="0" presId="urn:microsoft.com/office/officeart/2005/8/layout/process1"/>
    <dgm:cxn modelId="{FE594A48-BB3A-407C-905B-C100A4C7E65B}" type="presParOf" srcId="{5ABB17AF-E294-4C5E-A217-5DB59D4E4262}" destId="{539F9083-D5AE-44CD-8FF4-CC25B47778AD}" srcOrd="2" destOrd="0" presId="urn:microsoft.com/office/officeart/2005/8/layout/process1"/>
    <dgm:cxn modelId="{8F471408-4276-4E0C-B8D4-F602BADD54BC}" type="presParOf" srcId="{5ABB17AF-E294-4C5E-A217-5DB59D4E4262}" destId="{79EE59EF-4557-4CD9-A11D-2590C1B328C8}" srcOrd="3" destOrd="0" presId="urn:microsoft.com/office/officeart/2005/8/layout/process1"/>
    <dgm:cxn modelId="{04DE7F37-A831-43C9-93DC-2F395015B555}" type="presParOf" srcId="{79EE59EF-4557-4CD9-A11D-2590C1B328C8}" destId="{2384A794-B34E-404A-9AF8-C292CA09414C}" srcOrd="0" destOrd="0" presId="urn:microsoft.com/office/officeart/2005/8/layout/process1"/>
    <dgm:cxn modelId="{35E7AC25-DAD3-4682-9DE3-588A9857082F}" type="presParOf" srcId="{5ABB17AF-E294-4C5E-A217-5DB59D4E4262}" destId="{6DFFC972-DC2D-4569-A648-C6EEF5C9A850}" srcOrd="4" destOrd="0" presId="urn:microsoft.com/office/officeart/2005/8/layout/process1"/>
    <dgm:cxn modelId="{99C76931-CADC-45EF-A93A-17FD99723FD6}" type="presParOf" srcId="{5ABB17AF-E294-4C5E-A217-5DB59D4E4262}" destId="{60506F23-1EC8-4B55-96FC-DB78F156D4E3}" srcOrd="5" destOrd="0" presId="urn:microsoft.com/office/officeart/2005/8/layout/process1"/>
    <dgm:cxn modelId="{1611D816-CB4E-41EF-8D61-1EEFC753F191}" type="presParOf" srcId="{60506F23-1EC8-4B55-96FC-DB78F156D4E3}" destId="{644478E6-2D9D-4FE9-B51B-023CFF931C55}" srcOrd="0" destOrd="0" presId="urn:microsoft.com/office/officeart/2005/8/layout/process1"/>
    <dgm:cxn modelId="{C237ECBC-9B74-4C31-9E82-B0BA98B8610A}" type="presParOf" srcId="{5ABB17AF-E294-4C5E-A217-5DB59D4E4262}" destId="{019D7A12-144A-41A2-805D-C33D99BA60C8}" srcOrd="6" destOrd="0" presId="urn:microsoft.com/office/officeart/2005/8/layout/process1"/>
    <dgm:cxn modelId="{004D2499-C352-486D-90EA-BF0CE7DB9AF9}" type="presParOf" srcId="{5ABB17AF-E294-4C5E-A217-5DB59D4E4262}" destId="{73E09E17-17BB-49BF-8144-2FEA632A7BA5}" srcOrd="7" destOrd="0" presId="urn:microsoft.com/office/officeart/2005/8/layout/process1"/>
    <dgm:cxn modelId="{ACAEF448-20CF-478E-BD09-5233528A8875}" type="presParOf" srcId="{73E09E17-17BB-49BF-8144-2FEA632A7BA5}" destId="{14384CBE-FC86-48E6-A586-8F2EB2BDF414}" srcOrd="0" destOrd="0" presId="urn:microsoft.com/office/officeart/2005/8/layout/process1"/>
    <dgm:cxn modelId="{51175921-3C65-4C7E-AF21-262DA574B015}" type="presParOf" srcId="{5ABB17AF-E294-4C5E-A217-5DB59D4E4262}" destId="{5163590B-16D3-418B-9AB2-0777D57C96BF}" srcOrd="8" destOrd="0" presId="urn:microsoft.com/office/officeart/2005/8/layout/process1"/>
    <dgm:cxn modelId="{63A3A15E-8990-49CA-9F3E-AD891B58FFB6}" type="presParOf" srcId="{5ABB17AF-E294-4C5E-A217-5DB59D4E4262}" destId="{C6C3A953-3E09-4944-B7A6-7A5520869CC7}" srcOrd="9" destOrd="0" presId="urn:microsoft.com/office/officeart/2005/8/layout/process1"/>
    <dgm:cxn modelId="{BDB6AF76-A6E6-460F-9DF1-56B7952D63F3}" type="presParOf" srcId="{C6C3A953-3E09-4944-B7A6-7A5520869CC7}" destId="{2940BFEC-62D2-4D3B-A8A5-C7598B316878}" srcOrd="0" destOrd="0" presId="urn:microsoft.com/office/officeart/2005/8/layout/process1"/>
    <dgm:cxn modelId="{04E29714-5E03-4CA2-9F61-4A747E47CC3D}" type="presParOf" srcId="{5ABB17AF-E294-4C5E-A217-5DB59D4E4262}" destId="{27E297BB-0FB8-4F1E-9249-B72964026BFD}" srcOrd="10" destOrd="0" presId="urn:microsoft.com/office/officeart/2005/8/layout/process1"/>
    <dgm:cxn modelId="{D71CCB7E-28B1-44D9-A571-29A497E7DFA3}" type="presParOf" srcId="{5ABB17AF-E294-4C5E-A217-5DB59D4E4262}" destId="{A4DEB23D-5389-4ED4-87D7-6789BDF1BC21}" srcOrd="11" destOrd="0" presId="urn:microsoft.com/office/officeart/2005/8/layout/process1"/>
    <dgm:cxn modelId="{9D92CF8A-2788-4F09-A75D-DB5B43114C70}" type="presParOf" srcId="{A4DEB23D-5389-4ED4-87D7-6789BDF1BC21}" destId="{D278FD21-5212-4D2F-B8EB-15C16F44F1AB}" srcOrd="0" destOrd="0" presId="urn:microsoft.com/office/officeart/2005/8/layout/process1"/>
    <dgm:cxn modelId="{F98495E8-7E08-48F0-8BD0-BDB4323F0130}" type="presParOf" srcId="{5ABB17AF-E294-4C5E-A217-5DB59D4E4262}" destId="{F2EA1040-1D0E-4ECD-8121-8F24F9FC263D}"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CA241-FEC2-46F9-9C95-13039B80EFBE}">
      <dsp:nvSpPr>
        <dsp:cNvPr id="0" name=""/>
        <dsp:cNvSpPr/>
      </dsp:nvSpPr>
      <dsp:spPr>
        <a:xfrm>
          <a:off x="2470" y="1564616"/>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Generate Idea</a:t>
          </a:r>
          <a:endParaRPr lang="en-US" sz="1400" kern="1200" dirty="0"/>
        </a:p>
      </dsp:txBody>
      <dsp:txXfrm>
        <a:off x="29877" y="1592023"/>
        <a:ext cx="880926" cy="1083152"/>
      </dsp:txXfrm>
    </dsp:sp>
    <dsp:sp modelId="{BABF4B3C-6E6F-403A-AC11-4E51FE475DD4}">
      <dsp:nvSpPr>
        <dsp:cNvPr id="0" name=""/>
        <dsp:cNvSpPr/>
      </dsp:nvSpPr>
      <dsp:spPr>
        <a:xfrm>
          <a:off x="1031785" y="2017568"/>
          <a:ext cx="198377" cy="23206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031785" y="2063981"/>
        <a:ext cx="138864" cy="139237"/>
      </dsp:txXfrm>
    </dsp:sp>
    <dsp:sp modelId="{539F9083-D5AE-44CD-8FF4-CC25B47778AD}">
      <dsp:nvSpPr>
        <dsp:cNvPr id="0" name=""/>
        <dsp:cNvSpPr/>
      </dsp:nvSpPr>
      <dsp:spPr>
        <a:xfrm>
          <a:off x="1312508" y="1564616"/>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Identify audiences</a:t>
          </a:r>
          <a:endParaRPr lang="en-US" sz="1400" kern="1200" dirty="0"/>
        </a:p>
      </dsp:txBody>
      <dsp:txXfrm>
        <a:off x="1339915" y="1592023"/>
        <a:ext cx="880926" cy="1083152"/>
      </dsp:txXfrm>
    </dsp:sp>
    <dsp:sp modelId="{79EE59EF-4557-4CD9-A11D-2590C1B328C8}">
      <dsp:nvSpPr>
        <dsp:cNvPr id="0" name=""/>
        <dsp:cNvSpPr/>
      </dsp:nvSpPr>
      <dsp:spPr>
        <a:xfrm>
          <a:off x="2341823" y="2017568"/>
          <a:ext cx="198377" cy="23206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341823" y="2063981"/>
        <a:ext cx="138864" cy="139237"/>
      </dsp:txXfrm>
    </dsp:sp>
    <dsp:sp modelId="{6DFFC972-DC2D-4569-A648-C6EEF5C9A850}">
      <dsp:nvSpPr>
        <dsp:cNvPr id="0" name=""/>
        <dsp:cNvSpPr/>
      </dsp:nvSpPr>
      <dsp:spPr>
        <a:xfrm>
          <a:off x="2622545" y="1564616"/>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Pilot with audiences</a:t>
          </a:r>
          <a:endParaRPr lang="en-US" sz="1400" kern="1200" dirty="0"/>
        </a:p>
      </dsp:txBody>
      <dsp:txXfrm>
        <a:off x="2649952" y="1592023"/>
        <a:ext cx="880926" cy="1083152"/>
      </dsp:txXfrm>
    </dsp:sp>
    <dsp:sp modelId="{60506F23-1EC8-4B55-96FC-DB78F156D4E3}">
      <dsp:nvSpPr>
        <dsp:cNvPr id="0" name=""/>
        <dsp:cNvSpPr/>
      </dsp:nvSpPr>
      <dsp:spPr>
        <a:xfrm>
          <a:off x="3651860" y="2017568"/>
          <a:ext cx="198377" cy="23206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651860" y="2063981"/>
        <a:ext cx="138864" cy="139237"/>
      </dsp:txXfrm>
    </dsp:sp>
    <dsp:sp modelId="{019D7A12-144A-41A2-805D-C33D99BA60C8}">
      <dsp:nvSpPr>
        <dsp:cNvPr id="0" name=""/>
        <dsp:cNvSpPr/>
      </dsp:nvSpPr>
      <dsp:spPr>
        <a:xfrm>
          <a:off x="3932582" y="1564616"/>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Refine based on feedback from Pilot</a:t>
          </a:r>
          <a:endParaRPr lang="en-US" sz="1400" kern="1200" dirty="0"/>
        </a:p>
      </dsp:txBody>
      <dsp:txXfrm>
        <a:off x="3959989" y="1592023"/>
        <a:ext cx="880926" cy="1083152"/>
      </dsp:txXfrm>
    </dsp:sp>
    <dsp:sp modelId="{73E09E17-17BB-49BF-8144-2FEA632A7BA5}">
      <dsp:nvSpPr>
        <dsp:cNvPr id="0" name=""/>
        <dsp:cNvSpPr/>
      </dsp:nvSpPr>
      <dsp:spPr>
        <a:xfrm>
          <a:off x="4961897" y="2017568"/>
          <a:ext cx="198377" cy="23206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961897" y="2063981"/>
        <a:ext cx="138864" cy="139237"/>
      </dsp:txXfrm>
    </dsp:sp>
    <dsp:sp modelId="{5163590B-16D3-418B-9AB2-0777D57C96BF}">
      <dsp:nvSpPr>
        <dsp:cNvPr id="0" name=""/>
        <dsp:cNvSpPr/>
      </dsp:nvSpPr>
      <dsp:spPr>
        <a:xfrm>
          <a:off x="5242619" y="1564616"/>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Test with a new audience</a:t>
          </a:r>
          <a:endParaRPr lang="en-US" sz="1400" kern="1200" dirty="0"/>
        </a:p>
      </dsp:txBody>
      <dsp:txXfrm>
        <a:off x="5270026" y="1592023"/>
        <a:ext cx="880926" cy="1083152"/>
      </dsp:txXfrm>
    </dsp:sp>
    <dsp:sp modelId="{C6C3A953-3E09-4944-B7A6-7A5520869CC7}">
      <dsp:nvSpPr>
        <dsp:cNvPr id="0" name=""/>
        <dsp:cNvSpPr/>
      </dsp:nvSpPr>
      <dsp:spPr>
        <a:xfrm rot="20452363">
          <a:off x="6287903" y="1771874"/>
          <a:ext cx="262030" cy="23206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289825" y="1829693"/>
        <a:ext cx="192411" cy="139237"/>
      </dsp:txXfrm>
    </dsp:sp>
    <dsp:sp modelId="{27E297BB-0FB8-4F1E-9249-B72964026BFD}">
      <dsp:nvSpPr>
        <dsp:cNvPr id="0" name=""/>
        <dsp:cNvSpPr/>
      </dsp:nvSpPr>
      <dsp:spPr>
        <a:xfrm>
          <a:off x="6645463" y="1078090"/>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If good, Launch across TCNs</a:t>
          </a:r>
          <a:endParaRPr lang="en-US" sz="1400" kern="1200" dirty="0"/>
        </a:p>
      </dsp:txBody>
      <dsp:txXfrm>
        <a:off x="6672870" y="1105497"/>
        <a:ext cx="880926" cy="1083152"/>
      </dsp:txXfrm>
    </dsp:sp>
    <dsp:sp modelId="{A4DEB23D-5389-4ED4-87D7-6789BDF1BC21}">
      <dsp:nvSpPr>
        <dsp:cNvPr id="0" name=""/>
        <dsp:cNvSpPr/>
      </dsp:nvSpPr>
      <dsp:spPr>
        <a:xfrm rot="2510966" flipH="1">
          <a:off x="6852366" y="3308801"/>
          <a:ext cx="346432" cy="1166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6882897" y="3343805"/>
        <a:ext cx="311437" cy="69989"/>
      </dsp:txXfrm>
    </dsp:sp>
    <dsp:sp modelId="{F2EA1040-1D0E-4ECD-8121-8F24F9FC263D}">
      <dsp:nvSpPr>
        <dsp:cNvPr id="0" name=""/>
        <dsp:cNvSpPr/>
      </dsp:nvSpPr>
      <dsp:spPr>
        <a:xfrm>
          <a:off x="6552656" y="2766901"/>
          <a:ext cx="935740" cy="11379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If not good, test with a third audience</a:t>
          </a:r>
          <a:endParaRPr lang="en-US" sz="1400" kern="1200" dirty="0"/>
        </a:p>
      </dsp:txBody>
      <dsp:txXfrm>
        <a:off x="6580063" y="2794308"/>
        <a:ext cx="880926" cy="10831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EC825-5C44-41FA-8E32-029FF0211E94}" type="datetimeFigureOut">
              <a:rPr lang="en-US" smtClean="0"/>
              <a:t>9/28/2012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40CA5-17D2-4698-8698-CBE8147B3D2B}" type="slidenum">
              <a:rPr lang="en-US" smtClean="0"/>
              <a:t>‹#›</a:t>
            </a:fld>
            <a:endParaRPr lang="en-US"/>
          </a:p>
        </p:txBody>
      </p:sp>
    </p:spTree>
    <p:extLst>
      <p:ext uri="{BB962C8B-B14F-4D97-AF65-F5344CB8AC3E}">
        <p14:creationId xmlns:p14="http://schemas.microsoft.com/office/powerpoint/2010/main" val="479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masses? Retires? K-12? Formal Ed? Informal Ed? Little kids? The needs are different for each of these groups and entry points to your program will differ with each group. Know up front which groups you want to reach as it can be easy to spread yourself thin. We’ve made clear in our mission statement that we are education focused, so our primary audiences are formal and informal educators, mainly 5</a:t>
            </a:r>
            <a:r>
              <a:rPr lang="en-US" baseline="30000" dirty="0" smtClean="0"/>
              <a:t>th</a:t>
            </a:r>
            <a:r>
              <a:rPr lang="en-US" baseline="0" dirty="0" smtClean="0"/>
              <a:t>-Adult, with some activities for younger audiences.</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6</a:t>
            </a:fld>
            <a:endParaRPr lang="en-US"/>
          </a:p>
        </p:txBody>
      </p:sp>
    </p:spTree>
    <p:extLst>
      <p:ext uri="{BB962C8B-B14F-4D97-AF65-F5344CB8AC3E}">
        <p14:creationId xmlns:p14="http://schemas.microsoft.com/office/powerpoint/2010/main" val="353722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Onsite volunteers is not the same as working with offsite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7</a:t>
            </a:fld>
            <a:endParaRPr lang="en-US"/>
          </a:p>
        </p:txBody>
      </p:sp>
    </p:spTree>
    <p:extLst>
      <p:ext uri="{BB962C8B-B14F-4D97-AF65-F5344CB8AC3E}">
        <p14:creationId xmlns:p14="http://schemas.microsoft.com/office/powerpoint/2010/main" val="131211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More resources here!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9</a:t>
            </a:fld>
            <a:endParaRPr lang="en-US"/>
          </a:p>
        </p:txBody>
      </p:sp>
    </p:spTree>
    <p:extLst>
      <p:ext uri="{BB962C8B-B14F-4D97-AF65-F5344CB8AC3E}">
        <p14:creationId xmlns:p14="http://schemas.microsoft.com/office/powerpoint/2010/main" val="293726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good example of</a:t>
            </a:r>
            <a:r>
              <a:rPr lang="en-US" baseline="0" dirty="0" smtClean="0"/>
              <a:t> this is NASA’s Mapper program…</a:t>
            </a:r>
            <a:r>
              <a:rPr lang="en-US" dirty="0" smtClean="0"/>
              <a:t>The </a:t>
            </a:r>
            <a:r>
              <a:rPr lang="en-US" dirty="0" err="1" smtClean="0"/>
              <a:t>Pavillion</a:t>
            </a:r>
            <a:r>
              <a:rPr lang="en-US" baseline="0" dirty="0" smtClean="0"/>
              <a:t> Lake Research </a:t>
            </a:r>
            <a:r>
              <a:rPr lang="en-US" dirty="0" smtClean="0"/>
              <a:t>Program team makes use of </a:t>
            </a:r>
            <a:r>
              <a:rPr lang="en-US" dirty="0" err="1" smtClean="0"/>
              <a:t>DeepWorker</a:t>
            </a:r>
            <a:r>
              <a:rPr lang="en-US" dirty="0" smtClean="0"/>
              <a:t> subs to explore and document freshwater carbonate formations known as </a:t>
            </a:r>
            <a:r>
              <a:rPr lang="en-US" dirty="0" err="1" smtClean="0"/>
              <a:t>microbialites</a:t>
            </a:r>
            <a:r>
              <a:rPr lang="en-US" dirty="0" smtClean="0"/>
              <a:t> that thrive in Pavilion and Kelly Lake. Many scientists believe that a better understanding of how and where these rare </a:t>
            </a:r>
            <a:r>
              <a:rPr lang="en-US" dirty="0" err="1" smtClean="0"/>
              <a:t>microbialite</a:t>
            </a:r>
            <a:r>
              <a:rPr lang="en-US" dirty="0" smtClean="0"/>
              <a:t> formations develop will lead to deeper insights into where signs of life may be found on Mars and beyond. </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11</a:t>
            </a:fld>
            <a:endParaRPr lang="en-US"/>
          </a:p>
        </p:txBody>
      </p:sp>
    </p:spTree>
    <p:extLst>
      <p:ext uri="{BB962C8B-B14F-4D97-AF65-F5344CB8AC3E}">
        <p14:creationId xmlns:p14="http://schemas.microsoft.com/office/powerpoint/2010/main" val="93751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you’ll be able to identify what those barriers</a:t>
            </a:r>
            <a:r>
              <a:rPr lang="en-US" baseline="0" dirty="0" smtClean="0"/>
              <a:t> are during the pilot phase…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13</a:t>
            </a:fld>
            <a:endParaRPr lang="en-US"/>
          </a:p>
        </p:txBody>
      </p:sp>
    </p:spTree>
    <p:extLst>
      <p:ext uri="{BB962C8B-B14F-4D97-AF65-F5344CB8AC3E}">
        <p14:creationId xmlns:p14="http://schemas.microsoft.com/office/powerpoint/2010/main" val="12703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15</a:t>
            </a:fld>
            <a:endParaRPr lang="en-US"/>
          </a:p>
        </p:txBody>
      </p:sp>
    </p:spTree>
    <p:extLst>
      <p:ext uri="{BB962C8B-B14F-4D97-AF65-F5344CB8AC3E}">
        <p14:creationId xmlns:p14="http://schemas.microsoft.com/office/powerpoint/2010/main" val="270442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Validate the work</a:t>
            </a:r>
            <a:r>
              <a:rPr lang="en-US" baseline="0" dirty="0" smtClean="0"/>
              <a:t> these folks are doing for you and fuel the flame for continued partnership (Rio Grande Nature Center Park example)….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17</a:t>
            </a:fld>
            <a:endParaRPr lang="en-US"/>
          </a:p>
        </p:txBody>
      </p:sp>
    </p:spTree>
    <p:extLst>
      <p:ext uri="{BB962C8B-B14F-4D97-AF65-F5344CB8AC3E}">
        <p14:creationId xmlns:p14="http://schemas.microsoft.com/office/powerpoint/2010/main" val="150228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 Opportunities for formal </a:t>
            </a:r>
            <a:r>
              <a:rPr lang="en-US" dirty="0" err="1" smtClean="0"/>
              <a:t>vs</a:t>
            </a:r>
            <a:r>
              <a:rPr lang="en-US" dirty="0" smtClean="0"/>
              <a:t> informal</a:t>
            </a:r>
            <a:r>
              <a:rPr lang="en-US" baseline="0" dirty="0" smtClean="0"/>
              <a:t> audiences</a:t>
            </a:r>
          </a:p>
          <a:p>
            <a:r>
              <a:rPr lang="en-US" baseline="0" dirty="0" smtClean="0"/>
              <a:t>Keep protocols as consistent as possible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21</a:t>
            </a:fld>
            <a:endParaRPr lang="en-US"/>
          </a:p>
        </p:txBody>
      </p:sp>
    </p:spTree>
    <p:extLst>
      <p:ext uri="{BB962C8B-B14F-4D97-AF65-F5344CB8AC3E}">
        <p14:creationId xmlns:p14="http://schemas.microsoft.com/office/powerpoint/2010/main" val="146600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Monitors</a:t>
            </a:r>
            <a:r>
              <a:rPr lang="en-US" baseline="0" dirty="0" smtClean="0"/>
              <a:t> and coffee example</a:t>
            </a:r>
            <a:endParaRPr lang="en-US" dirty="0"/>
          </a:p>
        </p:txBody>
      </p:sp>
      <p:sp>
        <p:nvSpPr>
          <p:cNvPr id="4" name="Slide Number Placeholder 3"/>
          <p:cNvSpPr>
            <a:spLocks noGrp="1"/>
          </p:cNvSpPr>
          <p:nvPr>
            <p:ph type="sldNum" sz="quarter" idx="10"/>
          </p:nvPr>
        </p:nvSpPr>
        <p:spPr/>
        <p:txBody>
          <a:bodyPr/>
          <a:lstStyle/>
          <a:p>
            <a:fld id="{09C40CA5-17D2-4698-8698-CBE8147B3D2B}" type="slidenum">
              <a:rPr lang="en-US" smtClean="0"/>
              <a:t>23</a:t>
            </a:fld>
            <a:endParaRPr lang="en-US"/>
          </a:p>
        </p:txBody>
      </p:sp>
    </p:spTree>
    <p:extLst>
      <p:ext uri="{BB962C8B-B14F-4D97-AF65-F5344CB8AC3E}">
        <p14:creationId xmlns:p14="http://schemas.microsoft.com/office/powerpoint/2010/main" val="233739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2A0ABD-0C92-4ECA-85F6-C7CF11DCE53B}" type="datetimeFigureOut">
              <a:rPr lang="en-US" smtClean="0"/>
              <a:t>9/28/2012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374027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A0ABD-0C92-4ECA-85F6-C7CF11DCE53B}" type="datetimeFigureOut">
              <a:rPr lang="en-US" smtClean="0"/>
              <a:t>9/28/2012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338494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A0ABD-0C92-4ECA-85F6-C7CF11DCE53B}" type="datetimeFigureOut">
              <a:rPr lang="en-US" smtClean="0"/>
              <a:t>9/28/2012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23385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Bullets">
    <p:spTree>
      <p:nvGrpSpPr>
        <p:cNvPr id="1" name=""/>
        <p:cNvGrpSpPr/>
        <p:nvPr/>
      </p:nvGrpSpPr>
      <p:grpSpPr>
        <a:xfrm>
          <a:off x="0" y="0"/>
          <a:ext cx="0" cy="0"/>
          <a:chOff x="0" y="0"/>
          <a:chExt cx="0" cy="0"/>
        </a:xfrm>
      </p:grpSpPr>
      <p:sp>
        <p:nvSpPr>
          <p:cNvPr id="2" name="Rectangle 1"/>
          <p:cNvSpPr/>
          <p:nvPr userDrawn="1"/>
        </p:nvSpPr>
        <p:spPr>
          <a:xfrm>
            <a:off x="-9236" y="555636"/>
            <a:ext cx="9203120" cy="6309360"/>
          </a:xfrm>
          <a:prstGeom prst="rect">
            <a:avLst/>
          </a:prstGeom>
          <a:solidFill>
            <a:srgbClr val="C0D1AB"/>
          </a:solidFill>
          <a:ln w="12700" cmpd="sng">
            <a:solidFill>
              <a:srgbClr val="C0D1AB"/>
            </a:solidFill>
            <a:miter lim="800000"/>
          </a:ln>
        </p:spPr>
        <p:txBody>
          <a:bodyPr wrap="square" rtlCol="0" anchor="ctr">
            <a:spAutoFit/>
          </a:bodyPr>
          <a:lstStyle/>
          <a:p>
            <a:pPr algn="ctr"/>
            <a:endParaRPr lang="en-US" sz="3600" b="1" baseline="0" dirty="0" smtClean="0">
              <a:solidFill>
                <a:schemeClr val="bg1"/>
              </a:solidFill>
              <a:latin typeface="Calibri" pitchFamily="34" charset="0"/>
            </a:endParaRPr>
          </a:p>
        </p:txBody>
      </p:sp>
      <p:sp>
        <p:nvSpPr>
          <p:cNvPr id="9" name="Rectangle 8"/>
          <p:cNvSpPr/>
          <p:nvPr userDrawn="1"/>
        </p:nvSpPr>
        <p:spPr>
          <a:xfrm>
            <a:off x="6359244" y="6346158"/>
            <a:ext cx="2834640" cy="640080"/>
          </a:xfrm>
          <a:prstGeom prst="rect">
            <a:avLst/>
          </a:prstGeom>
          <a:solidFill>
            <a:srgbClr val="80A159"/>
          </a:solidFill>
          <a:ln w="12700" cmpd="sng">
            <a:solidFill>
              <a:schemeClr val="tx1"/>
            </a:solidFill>
            <a:miter lim="800000"/>
          </a:ln>
          <a:effectLst>
            <a:softEdge rad="127000"/>
          </a:effectLst>
        </p:spPr>
        <p:txBody>
          <a:bodyPr wrap="square" rtlCol="0" anchor="ctr">
            <a:spAutoFit/>
          </a:bodyPr>
          <a:lstStyle/>
          <a:p>
            <a:pPr algn="ctr"/>
            <a:endParaRPr lang="en-US" sz="3600" b="1" baseline="0" dirty="0" smtClean="0">
              <a:solidFill>
                <a:schemeClr val="bg1"/>
              </a:solidFill>
              <a:latin typeface="Calibri" pitchFamily="34" charset="0"/>
            </a:endParaRPr>
          </a:p>
        </p:txBody>
      </p:sp>
      <p:sp>
        <p:nvSpPr>
          <p:cNvPr id="12" name="Rectangle 11"/>
          <p:cNvSpPr/>
          <p:nvPr userDrawn="1"/>
        </p:nvSpPr>
        <p:spPr>
          <a:xfrm>
            <a:off x="-101311" y="-94961"/>
            <a:ext cx="9326880" cy="822960"/>
          </a:xfrm>
          <a:prstGeom prst="rect">
            <a:avLst/>
          </a:prstGeom>
          <a:solidFill>
            <a:srgbClr val="80A159"/>
          </a:solidFill>
          <a:ln w="12700" cmpd="sng">
            <a:noFill/>
            <a:miter lim="800000"/>
          </a:ln>
          <a:effectLst>
            <a:softEdge rad="63500"/>
          </a:effectLst>
        </p:spPr>
        <p:txBody>
          <a:bodyPr wrap="square" rtlCol="0" anchor="ctr">
            <a:spAutoFit/>
          </a:bodyPr>
          <a:lstStyle/>
          <a:p>
            <a:pPr algn="ctr"/>
            <a:endParaRPr lang="en-US" sz="3600" b="1" baseline="0" dirty="0" smtClean="0">
              <a:solidFill>
                <a:schemeClr val="bg1"/>
              </a:solidFill>
              <a:latin typeface="Calibri" pitchFamily="34" charset="0"/>
            </a:endParaRPr>
          </a:p>
        </p:txBody>
      </p:sp>
      <p:sp>
        <p:nvSpPr>
          <p:cNvPr id="13" name="Content Placeholder 2"/>
          <p:cNvSpPr>
            <a:spLocks noGrp="1"/>
          </p:cNvSpPr>
          <p:nvPr>
            <p:ph idx="1"/>
          </p:nvPr>
        </p:nvSpPr>
        <p:spPr>
          <a:xfrm>
            <a:off x="685800" y="1202787"/>
            <a:ext cx="7772400" cy="4572000"/>
          </a:xfrm>
          <a:prstGeom prst="rect">
            <a:avLst/>
          </a:prstGeom>
        </p:spPr>
        <p:txBody>
          <a:bodyPr>
            <a:normAutofit/>
          </a:bodyPr>
          <a:lstStyle>
            <a:lvl1pPr>
              <a:spcAft>
                <a:spcPts val="1200"/>
              </a:spcAft>
              <a:defRPr sz="2000">
                <a:latin typeface="Myriad Pro" pitchFamily="34" charset="0"/>
                <a:cs typeface="Arial"/>
              </a:defRPr>
            </a:lvl1pPr>
            <a:lvl2pPr>
              <a:spcAft>
                <a:spcPts val="600"/>
              </a:spcAft>
              <a:defRPr sz="1800">
                <a:latin typeface="Myriad Pro" pitchFamily="34" charset="0"/>
                <a:cs typeface="Arial"/>
              </a:defRPr>
            </a:lvl2pPr>
            <a:lvl3pPr>
              <a:spcAft>
                <a:spcPts val="600"/>
              </a:spcAft>
              <a:defRPr sz="1800">
                <a:latin typeface="Myriad Pro" pitchFamily="34" charset="0"/>
                <a:cs typeface="Arial"/>
              </a:defRPr>
            </a:lvl3pPr>
            <a:lvl4pPr>
              <a:spcAft>
                <a:spcPts val="600"/>
              </a:spcAft>
              <a:defRPr sz="1800">
                <a:latin typeface="Myriad Pro" pitchFamily="34" charset="0"/>
                <a:cs typeface="Arial"/>
              </a:defRPr>
            </a:lvl4pPr>
            <a:lvl5pPr>
              <a:spcAft>
                <a:spcPts val="600"/>
              </a:spcAft>
              <a:defRPr sz="1800">
                <a:latin typeface="Myriad Pro" pitchFamily="34" charset="0"/>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457200" y="-193956"/>
            <a:ext cx="8229600" cy="781538"/>
          </a:xfrm>
          <a:prstGeom prst="rect">
            <a:avLst/>
          </a:prstGeom>
        </p:spPr>
        <p:txBody>
          <a:bodyPr anchor="b" anchorCtr="0">
            <a:normAutofit/>
          </a:bodyPr>
          <a:lstStyle>
            <a:lvl1pPr>
              <a:defRPr sz="3000" b="0">
                <a:solidFill>
                  <a:schemeClr val="bg1"/>
                </a:solidFill>
              </a:defRPr>
            </a:lvl1pPr>
          </a:lstStyle>
          <a:p>
            <a:r>
              <a:rPr lang="en-US" dirty="0" smtClean="0"/>
              <a:t>Click to edit Master title style</a:t>
            </a:r>
            <a:endParaRPr lang="en-US" dirty="0"/>
          </a:p>
        </p:txBody>
      </p:sp>
      <p:sp>
        <p:nvSpPr>
          <p:cNvPr id="16" name="TextBox 15"/>
          <p:cNvSpPr txBox="1"/>
          <p:nvPr userDrawn="1"/>
        </p:nvSpPr>
        <p:spPr>
          <a:xfrm>
            <a:off x="6531393" y="6467126"/>
            <a:ext cx="2497266" cy="400110"/>
          </a:xfrm>
          <a:prstGeom prst="rect">
            <a:avLst/>
          </a:prstGeom>
          <a:noFill/>
        </p:spPr>
        <p:txBody>
          <a:bodyPr wrap="square" rtlCol="0">
            <a:spAutoFit/>
          </a:bodyPr>
          <a:lstStyle/>
          <a:p>
            <a:r>
              <a:rPr lang="en-US" sz="2000" b="1" dirty="0" smtClean="0">
                <a:solidFill>
                  <a:schemeClr val="accent4">
                    <a:lumMod val="50000"/>
                  </a:schemeClr>
                </a:solidFill>
              </a:rPr>
              <a:t>www.               .org</a:t>
            </a:r>
            <a:endParaRPr lang="en-US" sz="2000" b="1" dirty="0">
              <a:solidFill>
                <a:schemeClr val="accent4">
                  <a:lumMod val="50000"/>
                </a:schemeClr>
              </a:solidFill>
            </a:endParaRPr>
          </a:p>
        </p:txBody>
      </p:sp>
      <p:pic>
        <p:nvPicPr>
          <p:cNvPr id="17" name="Picture 2" descr="T:\Education\Project Budburst\Graphics\PBB Logos\PBB_logo_old_n_thin.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328140" y="6561883"/>
            <a:ext cx="977660" cy="29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14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A0ABD-0C92-4ECA-85F6-C7CF11DCE53B}" type="datetimeFigureOut">
              <a:rPr lang="en-US" smtClean="0"/>
              <a:t>9/28/2012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363206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2A0ABD-0C92-4ECA-85F6-C7CF11DCE53B}" type="datetimeFigureOut">
              <a:rPr lang="en-US" smtClean="0"/>
              <a:t>9/28/2012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239509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2A0ABD-0C92-4ECA-85F6-C7CF11DCE53B}" type="datetimeFigureOut">
              <a:rPr lang="en-US" smtClean="0"/>
              <a:t>9/28/2012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317289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2A0ABD-0C92-4ECA-85F6-C7CF11DCE53B}" type="datetimeFigureOut">
              <a:rPr lang="en-US" smtClean="0"/>
              <a:t>9/28/2012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350466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2A0ABD-0C92-4ECA-85F6-C7CF11DCE53B}" type="datetimeFigureOut">
              <a:rPr lang="en-US" smtClean="0"/>
              <a:t>9/28/2012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163529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A0ABD-0C92-4ECA-85F6-C7CF11DCE53B}" type="datetimeFigureOut">
              <a:rPr lang="en-US" smtClean="0"/>
              <a:t>9/28/2012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114574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A0ABD-0C92-4ECA-85F6-C7CF11DCE53B}" type="datetimeFigureOut">
              <a:rPr lang="en-US" smtClean="0"/>
              <a:t>9/28/2012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1662236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A0ABD-0C92-4ECA-85F6-C7CF11DCE53B}" type="datetimeFigureOut">
              <a:rPr lang="en-US" smtClean="0"/>
              <a:t>9/28/2012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8B040-4F22-44EB-84FF-D8979191CD9B}" type="slidenum">
              <a:rPr lang="en-US" smtClean="0"/>
              <a:t>‹#›</a:t>
            </a:fld>
            <a:endParaRPr lang="en-US"/>
          </a:p>
        </p:txBody>
      </p:sp>
    </p:spTree>
    <p:extLst>
      <p:ext uri="{BB962C8B-B14F-4D97-AF65-F5344CB8AC3E}">
        <p14:creationId xmlns:p14="http://schemas.microsoft.com/office/powerpoint/2010/main" val="159543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A0ABD-0C92-4ECA-85F6-C7CF11DCE53B}" type="datetimeFigureOut">
              <a:rPr lang="en-US" smtClean="0"/>
              <a:t>9/28/2012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8B040-4F22-44EB-84FF-D8979191CD9B}" type="slidenum">
              <a:rPr lang="en-US" smtClean="0"/>
              <a:t>‹#›</a:t>
            </a:fld>
            <a:endParaRPr lang="en-US"/>
          </a:p>
        </p:txBody>
      </p:sp>
    </p:spTree>
    <p:extLst>
      <p:ext uri="{BB962C8B-B14F-4D97-AF65-F5344CB8AC3E}">
        <p14:creationId xmlns:p14="http://schemas.microsoft.com/office/powerpoint/2010/main" val="332586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lstStyle/>
          <a:p>
            <a:r>
              <a:rPr lang="en-US" dirty="0" smtClean="0"/>
              <a:t>Lessons Learned from NEON’s Project BudBurst</a:t>
            </a:r>
            <a:endParaRPr lang="en-US" dirty="0"/>
          </a:p>
        </p:txBody>
      </p:sp>
      <p:sp>
        <p:nvSpPr>
          <p:cNvPr id="3" name="Subtitle 2"/>
          <p:cNvSpPr>
            <a:spLocks noGrp="1"/>
          </p:cNvSpPr>
          <p:nvPr>
            <p:ph type="subTitle" idx="1"/>
          </p:nvPr>
        </p:nvSpPr>
        <p:spPr>
          <a:xfrm>
            <a:off x="241726" y="5181600"/>
            <a:ext cx="5473274" cy="1447800"/>
          </a:xfrm>
        </p:spPr>
        <p:txBody>
          <a:bodyPr>
            <a:noAutofit/>
          </a:bodyPr>
          <a:lstStyle/>
          <a:p>
            <a:r>
              <a:rPr lang="en-US" sz="2000" dirty="0" smtClean="0"/>
              <a:t>Sarah </a:t>
            </a:r>
            <a:r>
              <a:rPr lang="en-US" sz="2000" dirty="0" smtClean="0"/>
              <a:t>Newman</a:t>
            </a:r>
            <a:r>
              <a:rPr lang="en-US" sz="2000" baseline="30000" dirty="0" smtClean="0"/>
              <a:t>1</a:t>
            </a:r>
            <a:r>
              <a:rPr lang="en-US" sz="2000" dirty="0" smtClean="0"/>
              <a:t>, Sandra Henderson, Dennis Ward, Leah </a:t>
            </a:r>
            <a:r>
              <a:rPr lang="en-US" sz="2000" dirty="0" err="1" smtClean="0"/>
              <a:t>Wasser</a:t>
            </a:r>
            <a:r>
              <a:rPr lang="en-US" sz="2000" dirty="0" smtClean="0"/>
              <a:t>, Liz </a:t>
            </a:r>
            <a:r>
              <a:rPr lang="en-US" sz="2000" dirty="0" err="1" smtClean="0"/>
              <a:t>Goehring</a:t>
            </a:r>
            <a:endParaRPr lang="en-US" sz="2000" dirty="0" smtClean="0"/>
          </a:p>
          <a:p>
            <a:r>
              <a:rPr lang="en-US" sz="2000" dirty="0"/>
              <a:t> </a:t>
            </a:r>
            <a:r>
              <a:rPr lang="en-US" sz="2000" baseline="30000" dirty="0"/>
              <a:t>1</a:t>
            </a:r>
            <a:r>
              <a:rPr lang="en-US" sz="2000" dirty="0" smtClean="0"/>
              <a:t>Citizen </a:t>
            </a:r>
            <a:r>
              <a:rPr lang="en-US" sz="2000" dirty="0" smtClean="0"/>
              <a:t>Science </a:t>
            </a:r>
            <a:r>
              <a:rPr lang="en-US" sz="2000" dirty="0" smtClean="0"/>
              <a:t>Coordinator, </a:t>
            </a:r>
            <a:r>
              <a:rPr lang="en-US" sz="2000" dirty="0" smtClean="0"/>
              <a:t>NEON, Inc.</a:t>
            </a:r>
          </a:p>
          <a:p>
            <a:r>
              <a:rPr lang="en-US" sz="2000" dirty="0" err="1" smtClean="0"/>
              <a:t>IDigBio</a:t>
            </a:r>
            <a:r>
              <a:rPr lang="en-US" sz="2000" dirty="0" smtClean="0"/>
              <a:t> Workshop, 29 Sept 2012</a:t>
            </a:r>
            <a:endParaRPr lang="en-US" sz="2000" dirty="0"/>
          </a:p>
        </p:txBody>
      </p:sp>
      <p:grpSp>
        <p:nvGrpSpPr>
          <p:cNvPr id="15" name="Group 14"/>
          <p:cNvGrpSpPr/>
          <p:nvPr/>
        </p:nvGrpSpPr>
        <p:grpSpPr>
          <a:xfrm>
            <a:off x="685800" y="1524000"/>
            <a:ext cx="7518401" cy="4062413"/>
            <a:chOff x="609600" y="1524000"/>
            <a:chExt cx="7518401" cy="4062413"/>
          </a:xfrm>
        </p:grpSpPr>
        <p:grpSp>
          <p:nvGrpSpPr>
            <p:cNvPr id="4" name="Group 3"/>
            <p:cNvGrpSpPr/>
            <p:nvPr/>
          </p:nvGrpSpPr>
          <p:grpSpPr>
            <a:xfrm>
              <a:off x="609600" y="1524000"/>
              <a:ext cx="6858000" cy="3581400"/>
              <a:chOff x="45944" y="2019052"/>
              <a:chExt cx="3591967" cy="1725585"/>
            </a:xfrm>
          </p:grpSpPr>
          <p:pic>
            <p:nvPicPr>
              <p:cNvPr id="5" name="Picture 4" descr="PBB_Kids_0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44" y="2194424"/>
                <a:ext cx="998511" cy="664009"/>
              </a:xfrm>
              <a:prstGeom prst="rect">
                <a:avLst/>
              </a:prstGeom>
              <a:ln>
                <a:noFill/>
              </a:ln>
              <a:effectLst>
                <a:outerShdw blurRad="292100" dist="139700" dir="2700000" algn="tl" rotWithShape="0">
                  <a:srgbClr val="333333">
                    <a:alpha val="65000"/>
                  </a:srgbClr>
                </a:outerShdw>
              </a:effectLst>
            </p:spPr>
          </p:pic>
          <p:pic>
            <p:nvPicPr>
              <p:cNvPr id="6" name="Picture 5" descr="Ashley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705" y="3220999"/>
                <a:ext cx="523638" cy="523638"/>
              </a:xfrm>
              <a:prstGeom prst="rect">
                <a:avLst/>
              </a:prstGeom>
              <a:ln>
                <a:noFill/>
              </a:ln>
              <a:effectLst>
                <a:outerShdw blurRad="292100" dist="139700" dir="2700000" algn="tl" rotWithShape="0">
                  <a:srgbClr val="333333">
                    <a:alpha val="65000"/>
                  </a:srgbClr>
                </a:outerShdw>
              </a:effectLst>
            </p:spPr>
          </p:pic>
          <p:pic>
            <p:nvPicPr>
              <p:cNvPr id="7" name="Picture 6" descr="red-maple-flow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5037" y="2019052"/>
                <a:ext cx="709989" cy="532492"/>
              </a:xfrm>
              <a:prstGeom prst="rect">
                <a:avLst/>
              </a:prstGeom>
              <a:ln>
                <a:noFill/>
              </a:ln>
              <a:effectLst>
                <a:outerShdw blurRad="292100" dist="139700" dir="2700000" algn="tl" rotWithShape="0">
                  <a:srgbClr val="333333">
                    <a:alpha val="65000"/>
                  </a:srgbClr>
                </a:outerShdw>
              </a:effectLst>
            </p:spPr>
          </p:pic>
          <p:pic>
            <p:nvPicPr>
              <p:cNvPr id="8" name="Picture 7" descr="lilac.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37" y="2920919"/>
                <a:ext cx="709989" cy="531806"/>
              </a:xfrm>
              <a:prstGeom prst="rect">
                <a:avLst/>
              </a:prstGeom>
              <a:ln>
                <a:noFill/>
              </a:ln>
              <a:effectLst>
                <a:outerShdw blurRad="292100" dist="139700" dir="2700000" algn="tl" rotWithShape="0">
                  <a:srgbClr val="333333">
                    <a:alpha val="65000"/>
                  </a:srgbClr>
                </a:outerShdw>
              </a:effectLst>
            </p:spPr>
          </p:pic>
          <p:pic>
            <p:nvPicPr>
              <p:cNvPr id="9" name="Picture 8" descr="backpacker_SN.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3625" y="2612180"/>
                <a:ext cx="864286" cy="576190"/>
              </a:xfrm>
              <a:prstGeom prst="rect">
                <a:avLst/>
              </a:prstGeom>
              <a:ln>
                <a:noFill/>
              </a:ln>
              <a:effectLst>
                <a:outerShdw blurRad="292100" dist="139700" dir="2700000" algn="tl" rotWithShape="0">
                  <a:srgbClr val="333333">
                    <a:alpha val="65000"/>
                  </a:srgbClr>
                </a:outerShdw>
              </a:effectLst>
            </p:spPr>
          </p:pic>
          <p:pic>
            <p:nvPicPr>
              <p:cNvPr id="10" name="Picture 9" descr="PBB_CBG_DennisWard_web.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610" y="2237406"/>
                <a:ext cx="944880" cy="710184"/>
              </a:xfrm>
              <a:prstGeom prst="rect">
                <a:avLst/>
              </a:prstGeom>
              <a:ln>
                <a:noFill/>
              </a:ln>
              <a:effectLst>
                <a:outerShdw blurRad="292100" dist="139700" dir="2700000" algn="tl" rotWithShape="0">
                  <a:srgbClr val="333333">
                    <a:alpha val="65000"/>
                  </a:srgbClr>
                </a:outerShdw>
              </a:effectLst>
            </p:spPr>
          </p:pic>
          <p:pic>
            <p:nvPicPr>
              <p:cNvPr id="11" name="Picture 10" descr="Carl and Kirsten_CC.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120486" y="2993706"/>
                <a:ext cx="827315" cy="740486"/>
              </a:xfrm>
              <a:prstGeom prst="rect">
                <a:avLst/>
              </a:prstGeom>
              <a:ln>
                <a:noFill/>
              </a:ln>
              <a:effectLst>
                <a:outerShdw blurRad="292100" dist="139700" dir="2700000" algn="tl" rotWithShape="0">
                  <a:srgbClr val="333333">
                    <a:alpha val="65000"/>
                  </a:srgbClr>
                </a:outerShdw>
              </a:effectLst>
            </p:spPr>
          </p:pic>
          <p:pic>
            <p:nvPicPr>
              <p:cNvPr id="12" name="Picture 11" descr="david_inouye.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5342" y="2254308"/>
                <a:ext cx="633001" cy="945884"/>
              </a:xfrm>
              <a:prstGeom prst="rect">
                <a:avLst/>
              </a:prstGeom>
              <a:ln>
                <a:noFill/>
              </a:ln>
              <a:effectLst>
                <a:outerShdw blurRad="292100" dist="139700" dir="2700000" algn="tl" rotWithShape="0">
                  <a:srgbClr val="333333">
                    <a:alpha val="65000"/>
                  </a:srgbClr>
                </a:outerShdw>
              </a:effectLst>
            </p:spPr>
          </p:pic>
        </p:grpSp>
        <p:pic>
          <p:nvPicPr>
            <p:cNvPr id="13" name="Picture 12" descr="sandra_we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5400000">
              <a:off x="5283994" y="4317207"/>
              <a:ext cx="1547813" cy="990600"/>
            </a:xfrm>
            <a:prstGeom prst="rect">
              <a:avLst/>
            </a:prstGeom>
            <a:ln>
              <a:noFill/>
            </a:ln>
            <a:effectLst>
              <a:outerShdw blurRad="292100" dist="139700" dir="2700000" algn="tl" rotWithShape="0">
                <a:srgbClr val="333333">
                  <a:alpha val="65000"/>
                </a:srgbClr>
              </a:outerShdw>
            </a:effectLst>
          </p:spPr>
        </p:pic>
        <p:pic>
          <p:nvPicPr>
            <p:cNvPr id="14" name="Picture 13" descr="6949209191_4e2a4fdd0a_t.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5601" y="4191001"/>
              <a:ext cx="1422400" cy="1066800"/>
            </a:xfrm>
            <a:prstGeom prst="rect">
              <a:avLst/>
            </a:prstGeom>
            <a:ln>
              <a:noFill/>
            </a:ln>
            <a:effectLst>
              <a:outerShdw blurRad="292100" dist="139700" dir="2700000" algn="tl" rotWithShape="0">
                <a:srgbClr val="333333">
                  <a:alpha val="65000"/>
                </a:srgbClr>
              </a:outerShdw>
            </a:effectLst>
          </p:spPr>
        </p:pic>
      </p:grpSp>
      <p:pic>
        <p:nvPicPr>
          <p:cNvPr id="2050" name="Picture 2" descr="Nature Trails at Beaver Creek Rever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3775" y="1467381"/>
            <a:ext cx="1571625" cy="110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651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smtClean="0"/>
              <a:t>Pilot your idea with your Audience(s)</a:t>
            </a:r>
            <a:endParaRPr lang="en-US" dirty="0"/>
          </a:p>
        </p:txBody>
      </p:sp>
    </p:spTree>
    <p:extLst>
      <p:ext uri="{BB962C8B-B14F-4D97-AF65-F5344CB8AC3E}">
        <p14:creationId xmlns:p14="http://schemas.microsoft.com/office/powerpoint/2010/main" val="4209907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csa-header.pd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08344"/>
            <a:ext cx="6091767" cy="1219200"/>
          </a:xfrm>
          <a:prstGeom prst="rect">
            <a:avLst/>
          </a:prstGeom>
          <a:noFill/>
          <a:ln w="9525">
            <a:solidFill>
              <a:srgbClr val="1F497D"/>
            </a:solidFill>
            <a:miter lim="800000"/>
            <a:headEnd/>
            <a:tailEnd/>
          </a:ln>
        </p:spPr>
      </p:pic>
      <p:sp>
        <p:nvSpPr>
          <p:cNvPr id="5" name="TextBox 4"/>
          <p:cNvSpPr txBox="1"/>
          <p:nvPr/>
        </p:nvSpPr>
        <p:spPr>
          <a:xfrm>
            <a:off x="230716" y="1732002"/>
            <a:ext cx="8760884" cy="553998"/>
          </a:xfrm>
          <a:prstGeom prst="rect">
            <a:avLst/>
          </a:prstGeom>
          <a:noFill/>
        </p:spPr>
        <p:txBody>
          <a:bodyPr wrap="square" rtlCol="0">
            <a:spAutoFit/>
          </a:bodyPr>
          <a:lstStyle/>
          <a:p>
            <a:pPr algn="ctr"/>
            <a:r>
              <a:rPr lang="en-US" sz="3000" u="sng" dirty="0" smtClean="0"/>
              <a:t>citizenscienceacademy.org</a:t>
            </a:r>
            <a:endParaRPr lang="en-US" sz="3000" u="sng"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4000" y="2590800"/>
            <a:ext cx="6051632" cy="3724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dirty="0" smtClean="0"/>
              <a:t>Reduce Barriers to Participation</a:t>
            </a:r>
            <a:endParaRPr lang="en-US" dirty="0"/>
          </a:p>
        </p:txBody>
      </p:sp>
    </p:spTree>
    <p:extLst>
      <p:ext uri="{BB962C8B-B14F-4D97-AF65-F5344CB8AC3E}">
        <p14:creationId xmlns:p14="http://schemas.microsoft.com/office/powerpoint/2010/main" val="2093482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p:cNvSpPr/>
          <p:nvPr/>
        </p:nvSpPr>
        <p:spPr>
          <a:xfrm>
            <a:off x="457200" y="379106"/>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Language</a:t>
            </a:r>
            <a:endParaRPr lang="en-US" dirty="0"/>
          </a:p>
        </p:txBody>
      </p:sp>
      <p:sp>
        <p:nvSpPr>
          <p:cNvPr id="9" name="Oval 8"/>
          <p:cNvSpPr/>
          <p:nvPr/>
        </p:nvSpPr>
        <p:spPr>
          <a:xfrm>
            <a:off x="3600691" y="394995"/>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Available Technology</a:t>
            </a:r>
            <a:endParaRPr lang="en-US" dirty="0"/>
          </a:p>
        </p:txBody>
      </p:sp>
      <p:sp>
        <p:nvSpPr>
          <p:cNvPr id="10" name="Oval 9"/>
          <p:cNvSpPr/>
          <p:nvPr/>
        </p:nvSpPr>
        <p:spPr>
          <a:xfrm>
            <a:off x="6629400" y="371390"/>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Skills to using technology</a:t>
            </a:r>
            <a:endParaRPr lang="en-US" dirty="0"/>
          </a:p>
        </p:txBody>
      </p:sp>
      <p:sp>
        <p:nvSpPr>
          <p:cNvPr id="11" name="Oval 10"/>
          <p:cNvSpPr/>
          <p:nvPr/>
        </p:nvSpPr>
        <p:spPr>
          <a:xfrm>
            <a:off x="457200" y="2463701"/>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Terminology</a:t>
            </a:r>
            <a:endParaRPr lang="en-US" dirty="0"/>
          </a:p>
        </p:txBody>
      </p:sp>
      <p:sp>
        <p:nvSpPr>
          <p:cNvPr id="12" name="Oval 11"/>
          <p:cNvSpPr/>
          <p:nvPr/>
        </p:nvSpPr>
        <p:spPr>
          <a:xfrm>
            <a:off x="6629400" y="2514600"/>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Time commitment</a:t>
            </a:r>
            <a:endParaRPr lang="en-US" dirty="0"/>
          </a:p>
        </p:txBody>
      </p:sp>
      <p:sp>
        <p:nvSpPr>
          <p:cNvPr id="13" name="Oval 12"/>
          <p:cNvSpPr/>
          <p:nvPr/>
        </p:nvSpPr>
        <p:spPr>
          <a:xfrm>
            <a:off x="3657600" y="2539901"/>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Website</a:t>
            </a:r>
          </a:p>
          <a:p>
            <a:pPr algn="ctr"/>
            <a:r>
              <a:rPr lang="en-US" dirty="0" err="1" smtClean="0"/>
              <a:t>Useability</a:t>
            </a:r>
            <a:endParaRPr lang="en-US" dirty="0"/>
          </a:p>
        </p:txBody>
      </p:sp>
      <p:sp>
        <p:nvSpPr>
          <p:cNvPr id="14" name="Oval 13"/>
          <p:cNvSpPr/>
          <p:nvPr/>
        </p:nvSpPr>
        <p:spPr>
          <a:xfrm>
            <a:off x="457200" y="4597301"/>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Family Resources and Engagement</a:t>
            </a:r>
            <a:endParaRPr lang="en-US" dirty="0"/>
          </a:p>
        </p:txBody>
      </p:sp>
      <p:sp>
        <p:nvSpPr>
          <p:cNvPr id="15" name="Oval 14"/>
          <p:cNvSpPr/>
          <p:nvPr/>
        </p:nvSpPr>
        <p:spPr>
          <a:xfrm>
            <a:off x="6629400" y="4597301"/>
            <a:ext cx="2209800" cy="1651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Culture</a:t>
            </a:r>
            <a:endParaRPr lang="en-US" dirty="0"/>
          </a:p>
        </p:txBody>
      </p:sp>
      <p:sp>
        <p:nvSpPr>
          <p:cNvPr id="8" name="TextBox 7"/>
          <p:cNvSpPr txBox="1"/>
          <p:nvPr/>
        </p:nvSpPr>
        <p:spPr>
          <a:xfrm>
            <a:off x="1562100" y="6336268"/>
            <a:ext cx="7277101" cy="369332"/>
          </a:xfrm>
          <a:prstGeom prst="rect">
            <a:avLst/>
          </a:prstGeom>
          <a:noFill/>
        </p:spPr>
        <p:txBody>
          <a:bodyPr wrap="square" rtlCol="0">
            <a:spAutoFit/>
          </a:bodyPr>
          <a:lstStyle/>
          <a:p>
            <a:r>
              <a:rPr lang="en-US" dirty="0" err="1" smtClean="0"/>
              <a:t>Pandya</a:t>
            </a:r>
            <a:r>
              <a:rPr lang="en-US" dirty="0" smtClean="0"/>
              <a:t>, R.E. 2012. Frontiers in Ecology and the Environment 10 (6) 314-317.</a:t>
            </a:r>
            <a:endParaRPr lang="en-US" dirty="0"/>
          </a:p>
        </p:txBody>
      </p:sp>
      <p:sp>
        <p:nvSpPr>
          <p:cNvPr id="16" name="Oval 15"/>
          <p:cNvSpPr/>
          <p:nvPr/>
        </p:nvSpPr>
        <p:spPr>
          <a:xfrm>
            <a:off x="3657600" y="4597301"/>
            <a:ext cx="2209800" cy="165109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t>
            </a:r>
            <a:r>
              <a:rPr lang="en-US" dirty="0"/>
              <a:t>Make the work transparent and </a:t>
            </a:r>
            <a:r>
              <a:rPr lang="en-US" dirty="0" smtClean="0"/>
              <a:t>simple“</a:t>
            </a:r>
          </a:p>
          <a:p>
            <a:pPr algn="ctr"/>
            <a:r>
              <a:rPr lang="en-US" dirty="0" smtClean="0"/>
              <a:t>-- </a:t>
            </a:r>
            <a:r>
              <a:rPr lang="en-US" dirty="0" err="1"/>
              <a:t>Katja</a:t>
            </a:r>
            <a:endParaRPr lang="en-US" dirty="0"/>
          </a:p>
        </p:txBody>
      </p:sp>
    </p:spTree>
    <p:extLst>
      <p:ext uri="{BB962C8B-B14F-4D97-AF65-F5344CB8AC3E}">
        <p14:creationId xmlns:p14="http://schemas.microsoft.com/office/powerpoint/2010/main" val="2033754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rmAutofit/>
          </a:bodyPr>
          <a:lstStyle/>
          <a:p>
            <a:r>
              <a:rPr lang="en-US" dirty="0" smtClean="0"/>
              <a:t>Retention</a:t>
            </a:r>
            <a:endParaRPr lang="en-US" dirty="0"/>
          </a:p>
        </p:txBody>
      </p:sp>
    </p:spTree>
    <p:extLst>
      <p:ext uri="{BB962C8B-B14F-4D97-AF65-F5344CB8AC3E}">
        <p14:creationId xmlns:p14="http://schemas.microsoft.com/office/powerpoint/2010/main" val="621076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p:cNvSpPr>
          <p:nvPr/>
        </p:nvSpPr>
        <p:spPr>
          <a:xfrm>
            <a:off x="457200" y="2667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…Through shared community</a:t>
            </a:r>
            <a:endParaRPr lang="en-US" dirty="0"/>
          </a:p>
        </p:txBody>
      </p:sp>
      <p:grpSp>
        <p:nvGrpSpPr>
          <p:cNvPr id="3" name="Group 2"/>
          <p:cNvGrpSpPr/>
          <p:nvPr/>
        </p:nvGrpSpPr>
        <p:grpSpPr>
          <a:xfrm>
            <a:off x="4937323" y="1420330"/>
            <a:ext cx="3825677" cy="4612826"/>
            <a:chOff x="4114800" y="1420330"/>
            <a:chExt cx="3825677" cy="4612826"/>
          </a:xfrm>
        </p:grpSpPr>
        <p:pic>
          <p:nvPicPr>
            <p:cNvPr id="1028" name="Picture 4" descr="http://www.blishmize.com/wp-content/uploads/2011/05/facebook_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953000"/>
              <a:ext cx="1080156" cy="1080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helookoutblog.com/wp-content/uploads/2010/10/twitte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51161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96205" y="3986261"/>
              <a:ext cx="1784349" cy="7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114800" y="1420330"/>
              <a:ext cx="3825677" cy="86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572000" y="2743200"/>
              <a:ext cx="3032760" cy="8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228599" y="1382554"/>
            <a:ext cx="5165923" cy="5170646"/>
          </a:xfrm>
          <a:prstGeom prst="rect">
            <a:avLst/>
          </a:prstGeom>
          <a:noFill/>
        </p:spPr>
        <p:txBody>
          <a:bodyPr wrap="square" rtlCol="0">
            <a:spAutoFit/>
          </a:bodyPr>
          <a:lstStyle/>
          <a:p>
            <a:pPr marL="342900" indent="-342900">
              <a:buFont typeface="Arial" pitchFamily="34" charset="0"/>
              <a:buChar char="•"/>
            </a:pPr>
            <a:r>
              <a:rPr lang="en-US" sz="2400" dirty="0" smtClean="0"/>
              <a:t>Discussion Forum</a:t>
            </a:r>
          </a:p>
          <a:p>
            <a:pPr marL="342900" indent="-342900">
              <a:buFont typeface="Arial" pitchFamily="34" charset="0"/>
              <a:buChar char="•"/>
            </a:pPr>
            <a:endParaRPr lang="en-US" sz="2400" dirty="0"/>
          </a:p>
          <a:p>
            <a:pPr marL="342900" indent="-342900">
              <a:buFont typeface="Arial" pitchFamily="34" charset="0"/>
              <a:buChar char="•"/>
            </a:pPr>
            <a:r>
              <a:rPr lang="en-US" sz="2400" dirty="0" smtClean="0"/>
              <a:t>Community Newsletters </a:t>
            </a:r>
          </a:p>
          <a:p>
            <a:pPr marL="342900" indent="-342900">
              <a:buFont typeface="Arial" pitchFamily="34" charset="0"/>
              <a:buChar char="•"/>
            </a:pPr>
            <a:endParaRPr lang="en-US" sz="2400" dirty="0"/>
          </a:p>
          <a:p>
            <a:pPr marL="342900" indent="-342900">
              <a:buFont typeface="Arial" pitchFamily="34" charset="0"/>
              <a:buChar char="•"/>
            </a:pPr>
            <a:r>
              <a:rPr lang="en-US" sz="2400" dirty="0" smtClean="0"/>
              <a:t>Meetings/Conferences</a:t>
            </a:r>
          </a:p>
          <a:p>
            <a:pPr marL="342900" indent="-342900">
              <a:buFont typeface="Arial" pitchFamily="34" charset="0"/>
              <a:buChar char="•"/>
            </a:pPr>
            <a:endParaRPr lang="en-US" sz="2400" dirty="0"/>
          </a:p>
          <a:p>
            <a:pPr marL="342900" indent="-342900">
              <a:buFont typeface="Arial" pitchFamily="34" charset="0"/>
              <a:buChar char="•"/>
            </a:pPr>
            <a:r>
              <a:rPr lang="en-US" sz="2400" dirty="0" smtClean="0"/>
              <a:t>Social Media (Facebook—Project BudBurst, Twitter #</a:t>
            </a:r>
            <a:r>
              <a:rPr lang="en-US" sz="2400" dirty="0" err="1" smtClean="0"/>
              <a:t>PBudBurst</a:t>
            </a:r>
            <a:endParaRPr lang="en-US" sz="2400" dirty="0" smtClean="0"/>
          </a:p>
          <a:p>
            <a:pPr marL="342900" indent="-342900">
              <a:buFont typeface="Arial" pitchFamily="34" charset="0"/>
              <a:buChar char="•"/>
            </a:pPr>
            <a:endParaRPr lang="en-US" sz="2400" dirty="0"/>
          </a:p>
          <a:p>
            <a:pPr marL="342900" indent="-342900">
              <a:buFont typeface="Arial" pitchFamily="34" charset="0"/>
              <a:buChar char="•"/>
            </a:pPr>
            <a:r>
              <a:rPr lang="en-US" sz="2400" dirty="0" smtClean="0"/>
              <a:t>Tiered Participation (Level up!)</a:t>
            </a:r>
          </a:p>
          <a:p>
            <a:pPr marL="342900" indent="-342900">
              <a:buFont typeface="Arial" pitchFamily="34" charset="0"/>
              <a:buChar char="•"/>
            </a:pPr>
            <a:endParaRPr lang="en-US" sz="2400" dirty="0"/>
          </a:p>
          <a:p>
            <a:pPr marL="342900" indent="-342900">
              <a:buFont typeface="Arial" pitchFamily="34" charset="0"/>
              <a:buChar char="•"/>
            </a:pPr>
            <a:r>
              <a:rPr lang="en-US" sz="2400" dirty="0" smtClean="0"/>
              <a:t>Attach a research question to the specimens being transcribed</a:t>
            </a:r>
            <a:endParaRPr lang="en-US" dirty="0" smtClean="0"/>
          </a:p>
          <a:p>
            <a:endParaRPr lang="en-US" dirty="0"/>
          </a:p>
        </p:txBody>
      </p:sp>
    </p:spTree>
    <p:extLst>
      <p:ext uri="{BB962C8B-B14F-4D97-AF65-F5344CB8AC3E}">
        <p14:creationId xmlns:p14="http://schemas.microsoft.com/office/powerpoint/2010/main" val="2104819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t>Recognition</a:t>
            </a:r>
            <a:endParaRPr lang="en-US" dirty="0"/>
          </a:p>
        </p:txBody>
      </p:sp>
    </p:spTree>
    <p:extLst>
      <p:ext uri="{BB962C8B-B14F-4D97-AF65-F5344CB8AC3E}">
        <p14:creationId xmlns:p14="http://schemas.microsoft.com/office/powerpoint/2010/main" val="3188432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76800" y="314787"/>
            <a:ext cx="3886200" cy="33202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641016"/>
            <a:ext cx="3102270" cy="2483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057000"/>
            <a:ext cx="3234407" cy="211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82087" y="3962400"/>
            <a:ext cx="4465640" cy="226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746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smtClean="0"/>
              <a:t>Partnerships</a:t>
            </a:r>
            <a:endParaRPr lang="en-US" dirty="0"/>
          </a:p>
        </p:txBody>
      </p:sp>
    </p:spTree>
    <p:extLst>
      <p:ext uri="{BB962C8B-B14F-4D97-AF65-F5344CB8AC3E}">
        <p14:creationId xmlns:p14="http://schemas.microsoft.com/office/powerpoint/2010/main" val="146868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05" y="175846"/>
            <a:ext cx="3200400" cy="23387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664839"/>
            <a:ext cx="3174323" cy="23215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93310"/>
            <a:ext cx="3306095" cy="2417954"/>
          </a:xfrm>
          <a:prstGeom prst="rect">
            <a:avLst/>
          </a:prstGeom>
        </p:spPr>
      </p:pic>
      <p:sp>
        <p:nvSpPr>
          <p:cNvPr id="2" name="TextBox 1"/>
          <p:cNvSpPr txBox="1"/>
          <p:nvPr/>
        </p:nvSpPr>
        <p:spPr>
          <a:xfrm>
            <a:off x="3352800" y="5303516"/>
            <a:ext cx="2380989" cy="954107"/>
          </a:xfrm>
          <a:prstGeom prst="rect">
            <a:avLst/>
          </a:prstGeom>
          <a:noFill/>
        </p:spPr>
        <p:txBody>
          <a:bodyPr wrap="square" rtlCol="0">
            <a:spAutoFit/>
          </a:bodyPr>
          <a:lstStyle/>
          <a:p>
            <a:r>
              <a:rPr lang="en-US" sz="2800" b="1" dirty="0" smtClean="0"/>
              <a:t>BudBurst at Museums?</a:t>
            </a:r>
            <a:endParaRPr lang="en-US" sz="28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96" y="5396870"/>
            <a:ext cx="2234852" cy="657652"/>
          </a:xfrm>
          <a:prstGeom prst="rect">
            <a:avLst/>
          </a:prstGeom>
        </p:spPr>
      </p:pic>
      <p:pic>
        <p:nvPicPr>
          <p:cNvPr id="92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15200" y="3007452"/>
            <a:ext cx="1393520" cy="341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248400" y="2664839"/>
            <a:ext cx="967247" cy="397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481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58"/>
          <p:cNvSpPr txBox="1">
            <a:spLocks/>
          </p:cNvSpPr>
          <p:nvPr/>
        </p:nvSpPr>
        <p:spPr>
          <a:xfrm>
            <a:off x="561810" y="1752600"/>
            <a:ext cx="8131215" cy="50292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2"/>
              </a:buBlip>
            </a:pPr>
            <a:r>
              <a:rPr lang="en-US" dirty="0" smtClean="0">
                <a:cs typeface="Arial" pitchFamily="34" charset="0"/>
              </a:rPr>
              <a:t>Is a national citizen science field campaign focused on plant phenology</a:t>
            </a:r>
          </a:p>
          <a:p>
            <a:endParaRPr lang="en-US" dirty="0" smtClean="0">
              <a:cs typeface="Arial" pitchFamily="34" charset="0"/>
            </a:endParaRPr>
          </a:p>
          <a:p>
            <a:pPr>
              <a:buFont typeface="Arial" pitchFamily="34" charset="0"/>
              <a:buBlip>
                <a:blip r:embed="rId2"/>
              </a:buBlip>
            </a:pPr>
            <a:r>
              <a:rPr lang="en-US" dirty="0" smtClean="0">
                <a:cs typeface="Arial" pitchFamily="34" charset="0"/>
              </a:rPr>
              <a:t>Engages the public in the collection of data about the timing of leafing, flowering, and fruiting of plants</a:t>
            </a:r>
          </a:p>
          <a:p>
            <a:pPr>
              <a:buFont typeface="Arial" pitchFamily="34" charset="0"/>
              <a:buBlip>
                <a:blip r:embed="rId2"/>
              </a:buBlip>
            </a:pPr>
            <a:endParaRPr lang="en-US" dirty="0" smtClean="0">
              <a:cs typeface="Arial" pitchFamily="34" charset="0"/>
            </a:endParaRPr>
          </a:p>
          <a:p>
            <a:pPr>
              <a:buFont typeface="Arial" pitchFamily="34" charset="0"/>
              <a:buBlip>
                <a:blip r:embed="rId2"/>
              </a:buBlip>
            </a:pPr>
            <a:r>
              <a:rPr lang="en-US" dirty="0" smtClean="0">
                <a:cs typeface="Arial" pitchFamily="34" charset="0"/>
              </a:rPr>
              <a:t>Local focus through partnerships</a:t>
            </a:r>
          </a:p>
          <a:p>
            <a:pPr marL="0" indent="0">
              <a:buNone/>
            </a:pPr>
            <a:endParaRPr lang="en-US" dirty="0" smtClean="0">
              <a:cs typeface="Arial" pitchFamily="34" charset="0"/>
            </a:endParaRPr>
          </a:p>
          <a:p>
            <a:pPr>
              <a:buFont typeface="Arial" pitchFamily="34" charset="0"/>
              <a:buBlip>
                <a:blip r:embed="rId2"/>
              </a:buBlip>
            </a:pPr>
            <a:r>
              <a:rPr lang="en-US" dirty="0" smtClean="0">
                <a:cs typeface="Arial" pitchFamily="34" charset="0"/>
              </a:rPr>
              <a:t>Primary goal: Phenology education and outreach to a broad audience</a:t>
            </a:r>
          </a:p>
          <a:p>
            <a:pPr>
              <a:buFont typeface="Arial" pitchFamily="34" charset="0"/>
              <a:buBlip>
                <a:blip r:embed="rId2"/>
              </a:buBlip>
            </a:pPr>
            <a:endParaRPr lang="en-US" dirty="0" smtClean="0">
              <a:cs typeface="Arial" pitchFamily="34" charset="0"/>
            </a:endParaRPr>
          </a:p>
          <a:p>
            <a:pPr>
              <a:buFont typeface="Arial" pitchFamily="34" charset="0"/>
              <a:buBlip>
                <a:blip r:embed="rId2"/>
              </a:buBlip>
            </a:pPr>
            <a:r>
              <a:rPr lang="en-US" dirty="0" smtClean="0">
                <a:cs typeface="Arial" pitchFamily="34" charset="0"/>
              </a:rPr>
              <a:t>Secondary goal: Useful scientific data</a:t>
            </a:r>
          </a:p>
          <a:p>
            <a:pPr>
              <a:buFont typeface="Arial" pitchFamily="34" charset="0"/>
              <a:buBlip>
                <a:blip r:embed="rId2"/>
              </a:buBlip>
            </a:pPr>
            <a:endParaRPr lang="en-US" dirty="0" smtClean="0">
              <a:cs typeface="Arial" pitchFamily="34" charset="0"/>
            </a:endParaRPr>
          </a:p>
          <a:p>
            <a:pPr>
              <a:buFont typeface="Arial" pitchFamily="34" charset="0"/>
              <a:buBlip>
                <a:blip r:embed="rId2"/>
              </a:buBlip>
            </a:pPr>
            <a:r>
              <a:rPr lang="en-US" dirty="0" smtClean="0">
                <a:cs typeface="Arial" pitchFamily="34" charset="0"/>
              </a:rPr>
              <a:t>Entirely online</a:t>
            </a:r>
          </a:p>
          <a:p>
            <a:pPr>
              <a:buFont typeface="Arial" pitchFamily="34" charset="0"/>
              <a:buBlip>
                <a:blip r:embed="rId2"/>
              </a:buBlip>
            </a:pPr>
            <a:endParaRPr lang="en-US" dirty="0" smtClean="0">
              <a:cs typeface="Arial" pitchFamily="34" charset="0"/>
            </a:endParaRPr>
          </a:p>
          <a:p>
            <a:pPr>
              <a:buFont typeface="Arial" pitchFamily="34" charset="0"/>
              <a:buBlip>
                <a:blip r:embed="rId2"/>
              </a:buBlip>
            </a:pPr>
            <a:r>
              <a:rPr lang="en-US" dirty="0" smtClean="0">
                <a:cs typeface="Arial" pitchFamily="34" charset="0"/>
              </a:rPr>
              <a:t>Data freely available to </a:t>
            </a:r>
            <a:r>
              <a:rPr lang="en-US" dirty="0" smtClean="0">
                <a:cs typeface="Arial" pitchFamily="34" charset="0"/>
              </a:rPr>
              <a:t>all</a:t>
            </a:r>
          </a:p>
          <a:p>
            <a:pPr marL="0" indent="0">
              <a:buNone/>
            </a:pPr>
            <a:endParaRPr lang="en-US" dirty="0" smtClean="0">
              <a:cs typeface="Arial" pitchFamily="34" charset="0"/>
            </a:endParaRPr>
          </a:p>
          <a:p>
            <a:pPr>
              <a:buFont typeface="Arial" pitchFamily="34" charset="0"/>
              <a:buBlip>
                <a:blip r:embed="rId2"/>
              </a:buBlip>
            </a:pPr>
            <a:r>
              <a:rPr lang="en-US" dirty="0" smtClean="0">
                <a:cs typeface="Arial" pitchFamily="34" charset="0"/>
              </a:rPr>
              <a:t>Contributory (data collection project)</a:t>
            </a:r>
            <a:endParaRPr lang="en-US" dirty="0" smtClean="0">
              <a:cs typeface="Arial" pitchFamily="34" charset="0"/>
            </a:endParaRPr>
          </a:p>
          <a:p>
            <a:pPr>
              <a:buFont typeface="Arial" pitchFamily="34" charset="0"/>
              <a:buNone/>
            </a:pPr>
            <a:endParaRPr lang="en-US" sz="1900" dirty="0"/>
          </a:p>
        </p:txBody>
      </p:sp>
      <p:pic>
        <p:nvPicPr>
          <p:cNvPr id="5" name="Picture 2" descr="http://neoninc.org/budburst/images/PBBlogo_transparent_URL_l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8600"/>
            <a:ext cx="6206837" cy="1219200"/>
          </a:xfrm>
          <a:prstGeom prst="rect">
            <a:avLst/>
          </a:prstGeom>
          <a:noFill/>
        </p:spPr>
      </p:pic>
    </p:spTree>
    <p:extLst>
      <p:ext uri="{BB962C8B-B14F-4D97-AF65-F5344CB8AC3E}">
        <p14:creationId xmlns:p14="http://schemas.microsoft.com/office/powerpoint/2010/main" val="2479334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smtClean="0"/>
              <a:t>Speak multiple languages</a:t>
            </a:r>
            <a:endParaRPr lang="en-US" dirty="0"/>
          </a:p>
        </p:txBody>
      </p:sp>
    </p:spTree>
    <p:extLst>
      <p:ext uri="{BB962C8B-B14F-4D97-AF65-F5344CB8AC3E}">
        <p14:creationId xmlns:p14="http://schemas.microsoft.com/office/powerpoint/2010/main" val="3647423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1399389" y="153959"/>
            <a:ext cx="3733800" cy="2133600"/>
            <a:chOff x="341437" y="324332"/>
            <a:chExt cx="4880620" cy="2745914"/>
          </a:xfrm>
        </p:grpSpPr>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1438" y="808961"/>
              <a:ext cx="4880619" cy="226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41437" y="324332"/>
              <a:ext cx="4880619" cy="461665"/>
            </a:xfrm>
            <a:prstGeom prst="rect">
              <a:avLst/>
            </a:prstGeom>
            <a:noFill/>
          </p:spPr>
          <p:txBody>
            <a:bodyPr wrap="square" rtlCol="0">
              <a:spAutoFit/>
            </a:bodyPr>
            <a:lstStyle/>
            <a:p>
              <a:r>
                <a:rPr lang="en-US" sz="2400" dirty="0" smtClean="0"/>
                <a:t>Formal Educators</a:t>
              </a:r>
              <a:endParaRPr lang="en-US" sz="2400" dirty="0"/>
            </a:p>
          </p:txBody>
        </p:sp>
      </p:grpSp>
      <p:grpSp>
        <p:nvGrpSpPr>
          <p:cNvPr id="10" name="Group 9"/>
          <p:cNvGrpSpPr/>
          <p:nvPr/>
        </p:nvGrpSpPr>
        <p:grpSpPr>
          <a:xfrm>
            <a:off x="249949" y="2286000"/>
            <a:ext cx="4017251" cy="1905000"/>
            <a:chOff x="253256" y="3303545"/>
            <a:chExt cx="4903687" cy="2532586"/>
          </a:xfrm>
        </p:grpSpPr>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3256" y="3886200"/>
              <a:ext cx="4903687" cy="194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3257" y="3303545"/>
              <a:ext cx="4903686" cy="461665"/>
            </a:xfrm>
            <a:prstGeom prst="rect">
              <a:avLst/>
            </a:prstGeom>
            <a:noFill/>
          </p:spPr>
          <p:txBody>
            <a:bodyPr wrap="square" rtlCol="0">
              <a:spAutoFit/>
            </a:bodyPr>
            <a:lstStyle/>
            <a:p>
              <a:r>
                <a:rPr lang="en-US" sz="2400" dirty="0" smtClean="0"/>
                <a:t>Informal</a:t>
              </a:r>
              <a:r>
                <a:rPr lang="en-US" dirty="0" smtClean="0"/>
                <a:t> </a:t>
              </a:r>
              <a:r>
                <a:rPr lang="en-US" sz="2400" dirty="0" smtClean="0"/>
                <a:t>Educators</a:t>
              </a:r>
              <a:endParaRPr lang="en-US" sz="2400" dirty="0"/>
            </a:p>
          </p:txBody>
        </p:sp>
      </p:grpSp>
      <p:grpSp>
        <p:nvGrpSpPr>
          <p:cNvPr id="13" name="Group 12"/>
          <p:cNvGrpSpPr/>
          <p:nvPr/>
        </p:nvGrpSpPr>
        <p:grpSpPr>
          <a:xfrm>
            <a:off x="6413021" y="3783552"/>
            <a:ext cx="2578579" cy="2772768"/>
            <a:chOff x="5491874" y="224135"/>
            <a:chExt cx="3211235" cy="3324094"/>
          </a:xfrm>
        </p:grpSpPr>
        <p:grpSp>
          <p:nvGrpSpPr>
            <p:cNvPr id="4" name="Group 15"/>
            <p:cNvGrpSpPr/>
            <p:nvPr/>
          </p:nvGrpSpPr>
          <p:grpSpPr>
            <a:xfrm>
              <a:off x="5491874" y="738674"/>
              <a:ext cx="3211235" cy="2809555"/>
              <a:chOff x="800957" y="3906264"/>
              <a:chExt cx="2982635" cy="2657155"/>
            </a:xfrm>
          </p:grpSpPr>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57" y="3906264"/>
                <a:ext cx="1885950" cy="259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71600" y="4724400"/>
                <a:ext cx="2411992" cy="129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1800" y="5203453"/>
                <a:ext cx="1588408" cy="135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5491874" y="224135"/>
              <a:ext cx="3211235" cy="461665"/>
            </a:xfrm>
            <a:prstGeom prst="rect">
              <a:avLst/>
            </a:prstGeom>
            <a:noFill/>
          </p:spPr>
          <p:txBody>
            <a:bodyPr wrap="square" rtlCol="0">
              <a:spAutoFit/>
            </a:bodyPr>
            <a:lstStyle/>
            <a:p>
              <a:r>
                <a:rPr lang="en-US" sz="2400" dirty="0" smtClean="0"/>
                <a:t>Scientists</a:t>
              </a:r>
              <a:endParaRPr lang="en-US" sz="2400" dirty="0"/>
            </a:p>
          </p:txBody>
        </p:sp>
      </p:grpSp>
      <p:grpSp>
        <p:nvGrpSpPr>
          <p:cNvPr id="14" name="Group 13"/>
          <p:cNvGrpSpPr/>
          <p:nvPr/>
        </p:nvGrpSpPr>
        <p:grpSpPr>
          <a:xfrm>
            <a:off x="381000" y="4821013"/>
            <a:ext cx="4988950" cy="1865577"/>
            <a:chOff x="6507121" y="4734525"/>
            <a:chExt cx="4988950" cy="1865577"/>
          </a:xfrm>
        </p:grpSpPr>
        <p:pic>
          <p:nvPicPr>
            <p:cNvPr id="3" name="Picture 2" descr="bbb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7121" y="4734525"/>
              <a:ext cx="2491589" cy="1865577"/>
            </a:xfrm>
            <a:prstGeom prst="rect">
              <a:avLst/>
            </a:prstGeom>
            <a:noFill/>
          </p:spPr>
        </p:pic>
        <p:sp>
          <p:nvSpPr>
            <p:cNvPr id="16" name="TextBox 15"/>
            <p:cNvSpPr txBox="1"/>
            <p:nvPr/>
          </p:nvSpPr>
          <p:spPr>
            <a:xfrm>
              <a:off x="8998710" y="6138437"/>
              <a:ext cx="2497361" cy="461665"/>
            </a:xfrm>
            <a:prstGeom prst="rect">
              <a:avLst/>
            </a:prstGeom>
            <a:noFill/>
          </p:spPr>
          <p:txBody>
            <a:bodyPr wrap="square" rtlCol="0">
              <a:spAutoFit/>
            </a:bodyPr>
            <a:lstStyle/>
            <a:p>
              <a:r>
                <a:rPr lang="en-US" sz="2400" dirty="0" smtClean="0"/>
                <a:t>Youth</a:t>
              </a:r>
              <a:endParaRPr lang="en-US" sz="2400" dirty="0"/>
            </a:p>
          </p:txBody>
        </p:sp>
      </p:grpSp>
      <p:grpSp>
        <p:nvGrpSpPr>
          <p:cNvPr id="18" name="Group 17"/>
          <p:cNvGrpSpPr/>
          <p:nvPr/>
        </p:nvGrpSpPr>
        <p:grpSpPr>
          <a:xfrm>
            <a:off x="5673207" y="303173"/>
            <a:ext cx="3141582" cy="3354427"/>
            <a:chOff x="5673207" y="159603"/>
            <a:chExt cx="3141582" cy="3354427"/>
          </a:xfrm>
        </p:grpSpPr>
        <p:pic>
          <p:nvPicPr>
            <p:cNvPr id="6148"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673208" y="990600"/>
              <a:ext cx="3141581" cy="25234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673207" y="159603"/>
              <a:ext cx="3141581" cy="830997"/>
            </a:xfrm>
            <a:prstGeom prst="rect">
              <a:avLst/>
            </a:prstGeom>
            <a:noFill/>
          </p:spPr>
          <p:txBody>
            <a:bodyPr wrap="square" rtlCol="0">
              <a:spAutoFit/>
            </a:bodyPr>
            <a:lstStyle/>
            <a:p>
              <a:r>
                <a:rPr lang="en-US" sz="2400" dirty="0" smtClean="0"/>
                <a:t>Other languages or cultures</a:t>
              </a:r>
              <a:endParaRPr lang="en-US" sz="2400" dirty="0"/>
            </a:p>
          </p:txBody>
        </p:sp>
      </p:grpSp>
      <p:sp>
        <p:nvSpPr>
          <p:cNvPr id="2" name="TextBox 1"/>
          <p:cNvSpPr txBox="1"/>
          <p:nvPr/>
        </p:nvSpPr>
        <p:spPr>
          <a:xfrm>
            <a:off x="3048000" y="4341674"/>
            <a:ext cx="3439259" cy="1754326"/>
          </a:xfrm>
          <a:prstGeom prst="rect">
            <a:avLst/>
          </a:prstGeom>
          <a:noFill/>
        </p:spPr>
        <p:txBody>
          <a:bodyPr wrap="square" rtlCol="0">
            <a:spAutoFit/>
          </a:bodyPr>
          <a:lstStyle/>
          <a:p>
            <a:r>
              <a:rPr lang="en-US" dirty="0" smtClean="0"/>
              <a:t>Twitter yesterday--more </a:t>
            </a:r>
            <a:r>
              <a:rPr lang="en-US" dirty="0"/>
              <a:t>#</a:t>
            </a:r>
            <a:r>
              <a:rPr lang="en-US" dirty="0" err="1"/>
              <a:t>iDigBio</a:t>
            </a:r>
            <a:r>
              <a:rPr lang="en-US" dirty="0"/>
              <a:t> vocabulary: tri-trophic, systematics, </a:t>
            </a:r>
            <a:r>
              <a:rPr lang="en-US" dirty="0" err="1"/>
              <a:t>mycophiles</a:t>
            </a:r>
            <a:r>
              <a:rPr lang="en-US" dirty="0"/>
              <a:t>, </a:t>
            </a:r>
            <a:r>
              <a:rPr lang="en-US" dirty="0" err="1"/>
              <a:t>macrofungi</a:t>
            </a:r>
            <a:r>
              <a:rPr lang="en-US" dirty="0"/>
              <a:t>, </a:t>
            </a:r>
            <a:r>
              <a:rPr lang="en-US" dirty="0" err="1"/>
              <a:t>anthropods</a:t>
            </a:r>
            <a:r>
              <a:rPr lang="en-US" dirty="0"/>
              <a:t>, </a:t>
            </a:r>
            <a:r>
              <a:rPr lang="en-US" dirty="0" err="1"/>
              <a:t>paleoniches</a:t>
            </a:r>
            <a:r>
              <a:rPr lang="en-US" dirty="0"/>
              <a:t>. Need definitions or head might explode</a:t>
            </a:r>
            <a:r>
              <a:rPr lang="en-US" dirty="0" smtClean="0"/>
              <a:t>.</a:t>
            </a:r>
            <a:endParaRPr lang="en-US" dirty="0"/>
          </a:p>
        </p:txBody>
      </p:sp>
    </p:spTree>
    <p:extLst>
      <p:ext uri="{BB962C8B-B14F-4D97-AF65-F5344CB8AC3E}">
        <p14:creationId xmlns:p14="http://schemas.microsoft.com/office/powerpoint/2010/main" val="1941950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8229600" cy="1143000"/>
          </a:xfrm>
        </p:spPr>
        <p:txBody>
          <a:bodyPr/>
          <a:lstStyle/>
          <a:p>
            <a:r>
              <a:rPr lang="en-US" dirty="0" smtClean="0"/>
              <a:t>Make it fun</a:t>
            </a:r>
            <a:endParaRPr lang="en-US" dirty="0"/>
          </a:p>
        </p:txBody>
      </p:sp>
    </p:spTree>
    <p:extLst>
      <p:ext uri="{BB962C8B-B14F-4D97-AF65-F5344CB8AC3E}">
        <p14:creationId xmlns:p14="http://schemas.microsoft.com/office/powerpoint/2010/main" val="1648675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9472" y="457200"/>
            <a:ext cx="4023928"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90375" y="212860"/>
            <a:ext cx="3276600" cy="32150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6995">
            <a:off x="3089536" y="4632186"/>
            <a:ext cx="2895600" cy="18111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28221">
            <a:off x="319472" y="4509435"/>
            <a:ext cx="2857500" cy="17145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50742">
            <a:off x="5832663" y="4610816"/>
            <a:ext cx="2889190" cy="1733514"/>
          </a:xfrm>
          <a:prstGeom prst="rect">
            <a:avLst/>
          </a:prstGeom>
        </p:spPr>
      </p:pic>
      <p:sp>
        <p:nvSpPr>
          <p:cNvPr id="2" name="TextBox 1"/>
          <p:cNvSpPr txBox="1"/>
          <p:nvPr/>
        </p:nvSpPr>
        <p:spPr>
          <a:xfrm>
            <a:off x="1406264" y="3581400"/>
            <a:ext cx="3241936" cy="646331"/>
          </a:xfrm>
          <a:prstGeom prst="rect">
            <a:avLst/>
          </a:prstGeom>
          <a:noFill/>
        </p:spPr>
        <p:txBody>
          <a:bodyPr wrap="square" rtlCol="0">
            <a:spAutoFit/>
          </a:bodyPr>
          <a:lstStyle/>
          <a:p>
            <a:r>
              <a:rPr lang="en-US" dirty="0" smtClean="0"/>
              <a:t>“Make </a:t>
            </a:r>
            <a:r>
              <a:rPr lang="en-US" dirty="0"/>
              <a:t>the process "fun" for the </a:t>
            </a:r>
            <a:r>
              <a:rPr lang="en-US" dirty="0" smtClean="0"/>
              <a:t>citizens”—Melody’s survey</a:t>
            </a:r>
            <a:endParaRPr lang="en-US" dirty="0"/>
          </a:p>
        </p:txBody>
      </p:sp>
      <p:sp>
        <p:nvSpPr>
          <p:cNvPr id="3" name="TextBox 2"/>
          <p:cNvSpPr txBox="1"/>
          <p:nvPr/>
        </p:nvSpPr>
        <p:spPr>
          <a:xfrm>
            <a:off x="5090375" y="3704510"/>
            <a:ext cx="2751787" cy="400110"/>
          </a:xfrm>
          <a:prstGeom prst="rect">
            <a:avLst/>
          </a:prstGeom>
          <a:noFill/>
        </p:spPr>
        <p:txBody>
          <a:bodyPr wrap="square" rtlCol="0">
            <a:spAutoFit/>
          </a:bodyPr>
          <a:lstStyle/>
          <a:p>
            <a:r>
              <a:rPr lang="en-US" sz="2000" b="1" dirty="0" smtClean="0"/>
              <a:t>Transcription Trekker?</a:t>
            </a:r>
            <a:endParaRPr lang="en-US" sz="2000" b="1" dirty="0"/>
          </a:p>
        </p:txBody>
      </p:sp>
      <p:pic>
        <p:nvPicPr>
          <p:cNvPr id="5123" name="Picture 3" descr="C:\Users\snewman\AppData\Local\Microsoft\Windows\Temporary Internet Files\Content.IE5\07EXEJ0E\MC90001909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3581400"/>
            <a:ext cx="1066800" cy="104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13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dirty="0" smtClean="0"/>
              <a:t>Be nimble</a:t>
            </a:r>
            <a:endParaRPr lang="en-US" dirty="0"/>
          </a:p>
        </p:txBody>
      </p:sp>
    </p:spTree>
    <p:extLst>
      <p:ext uri="{BB962C8B-B14F-4D97-AF65-F5344CB8AC3E}">
        <p14:creationId xmlns:p14="http://schemas.microsoft.com/office/powerpoint/2010/main" val="765273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81000"/>
            <a:ext cx="1594224" cy="3352800"/>
          </a:xfrm>
          <a:prstGeom prst="rect">
            <a:avLst/>
          </a:prstGeom>
        </p:spPr>
      </p:pic>
      <p:pic>
        <p:nvPicPr>
          <p:cNvPr id="8194" name="Picture 2" descr="http://wsnet.colostate.edu/cwis13/product_images/ipad2white3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599" y="221510"/>
            <a:ext cx="220434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le:HTML5-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6412" y="381000"/>
            <a:ext cx="1699408" cy="16994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615841"/>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408558" y="4114800"/>
            <a:ext cx="5528082" cy="247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667000" y="5353833"/>
            <a:ext cx="741558" cy="13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600" y="2377309"/>
            <a:ext cx="2371125" cy="1574852"/>
          </a:xfrm>
          <a:prstGeom prst="rect">
            <a:avLst/>
          </a:prstGeom>
        </p:spPr>
      </p:pic>
    </p:spTree>
    <p:extLst>
      <p:ext uri="{BB962C8B-B14F-4D97-AF65-F5344CB8AC3E}">
        <p14:creationId xmlns:p14="http://schemas.microsoft.com/office/powerpoint/2010/main" val="1746908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10 Lessons Learned</a:t>
            </a:r>
            <a:endParaRPr lang="en-US" dirty="0"/>
          </a:p>
        </p:txBody>
      </p:sp>
      <p:sp>
        <p:nvSpPr>
          <p:cNvPr id="4" name="Content Placeholder 3"/>
          <p:cNvSpPr>
            <a:spLocks noGrp="1"/>
          </p:cNvSpPr>
          <p:nvPr>
            <p:ph idx="1"/>
          </p:nvPr>
        </p:nvSpPr>
        <p:spPr>
          <a:xfrm>
            <a:off x="457200" y="1295400"/>
            <a:ext cx="5791200" cy="4191000"/>
          </a:xfrm>
        </p:spPr>
        <p:txBody>
          <a:bodyPr>
            <a:normAutofit fontScale="85000" lnSpcReduction="20000"/>
          </a:bodyPr>
          <a:lstStyle/>
          <a:p>
            <a:r>
              <a:rPr lang="en-US" dirty="0" smtClean="0"/>
              <a:t>Know your audience(s)</a:t>
            </a:r>
          </a:p>
          <a:p>
            <a:r>
              <a:rPr lang="en-US" dirty="0" smtClean="0"/>
              <a:t>Start small</a:t>
            </a:r>
          </a:p>
          <a:p>
            <a:r>
              <a:rPr lang="en-US" dirty="0" smtClean="0"/>
              <a:t>Pilot with your audience(s)</a:t>
            </a:r>
          </a:p>
          <a:p>
            <a:r>
              <a:rPr lang="en-US" dirty="0" smtClean="0"/>
              <a:t>Reduce barriers to participation</a:t>
            </a:r>
          </a:p>
          <a:p>
            <a:r>
              <a:rPr lang="en-US" dirty="0" smtClean="0"/>
              <a:t>Retention through shared community</a:t>
            </a:r>
          </a:p>
          <a:p>
            <a:r>
              <a:rPr lang="en-US" dirty="0" smtClean="0"/>
              <a:t>Recognition</a:t>
            </a:r>
          </a:p>
          <a:p>
            <a:r>
              <a:rPr lang="en-US" dirty="0" smtClean="0"/>
              <a:t>Partnerships</a:t>
            </a:r>
          </a:p>
          <a:p>
            <a:r>
              <a:rPr lang="en-US" dirty="0" smtClean="0"/>
              <a:t>Speak multiple languages</a:t>
            </a:r>
            <a:endParaRPr lang="en-US" dirty="0"/>
          </a:p>
          <a:p>
            <a:r>
              <a:rPr lang="en-US" dirty="0" smtClean="0"/>
              <a:t>Make it fun</a:t>
            </a:r>
          </a:p>
          <a:p>
            <a:r>
              <a:rPr lang="en-US" dirty="0" smtClean="0"/>
              <a:t>Be nimble</a:t>
            </a:r>
            <a:endParaRPr lang="en-US" dirty="0"/>
          </a:p>
        </p:txBody>
      </p:sp>
    </p:spTree>
    <p:extLst>
      <p:ext uri="{BB962C8B-B14F-4D97-AF65-F5344CB8AC3E}">
        <p14:creationId xmlns:p14="http://schemas.microsoft.com/office/powerpoint/2010/main" val="4075256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76500" y="304799"/>
            <a:ext cx="4191000" cy="54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5980331"/>
            <a:ext cx="8534400" cy="646331"/>
          </a:xfrm>
          <a:prstGeom prst="rect">
            <a:avLst/>
          </a:prstGeom>
          <a:noFill/>
        </p:spPr>
        <p:txBody>
          <a:bodyPr wrap="square" rtlCol="0">
            <a:spAutoFit/>
          </a:bodyPr>
          <a:lstStyle/>
          <a:p>
            <a:pPr algn="ctr"/>
            <a:r>
              <a:rPr lang="en-US" b="1" dirty="0" smtClean="0"/>
              <a:t>Frontiers in Ecology and the Environment</a:t>
            </a:r>
          </a:p>
          <a:p>
            <a:pPr algn="ctr"/>
            <a:r>
              <a:rPr lang="en-US" b="1" dirty="0" smtClean="0"/>
              <a:t> August 2012</a:t>
            </a:r>
            <a:endParaRPr lang="en-US" b="1" dirty="0"/>
          </a:p>
        </p:txBody>
      </p:sp>
    </p:spTree>
    <p:extLst>
      <p:ext uri="{BB962C8B-B14F-4D97-AF65-F5344CB8AC3E}">
        <p14:creationId xmlns:p14="http://schemas.microsoft.com/office/powerpoint/2010/main" val="2288775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 Science Collections Job</a:t>
            </a:r>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01462" y="2057400"/>
            <a:ext cx="6481483" cy="4538756"/>
          </a:xfrm>
          <a:prstGeom prst="rect">
            <a:avLst/>
          </a:prstGeom>
          <a:solidFill>
            <a:schemeClr val="tx2"/>
          </a:solidFill>
          <a:ln>
            <a:solidFill>
              <a:schemeClr val="tx2"/>
            </a:solidFill>
          </a:ln>
          <a:effectLst/>
        </p:spPr>
      </p:pic>
      <p:sp>
        <p:nvSpPr>
          <p:cNvPr id="4" name="TextBox 3"/>
          <p:cNvSpPr txBox="1"/>
          <p:nvPr/>
        </p:nvSpPr>
        <p:spPr>
          <a:xfrm>
            <a:off x="1960903" y="1305580"/>
            <a:ext cx="5562600" cy="523220"/>
          </a:xfrm>
          <a:prstGeom prst="rect">
            <a:avLst/>
          </a:prstGeom>
          <a:noFill/>
        </p:spPr>
        <p:txBody>
          <a:bodyPr wrap="square" rtlCol="0">
            <a:spAutoFit/>
          </a:bodyPr>
          <a:lstStyle/>
          <a:p>
            <a:pPr algn="ctr"/>
            <a:r>
              <a:rPr lang="en-US" sz="2800" dirty="0" smtClean="0">
                <a:solidFill>
                  <a:schemeClr val="accent6">
                    <a:lumMod val="75000"/>
                  </a:schemeClr>
                </a:solidFill>
              </a:rPr>
              <a:t>neoninc.org</a:t>
            </a:r>
            <a:endParaRPr lang="en-US" sz="2800" dirty="0">
              <a:solidFill>
                <a:schemeClr val="accent6">
                  <a:lumMod val="75000"/>
                </a:schemeClr>
              </a:solidFill>
            </a:endParaRPr>
          </a:p>
        </p:txBody>
      </p:sp>
    </p:spTree>
    <p:extLst>
      <p:ext uri="{BB962C8B-B14F-4D97-AF65-F5344CB8AC3E}">
        <p14:creationId xmlns:p14="http://schemas.microsoft.com/office/powerpoint/2010/main" val="3573380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4094" y="1524000"/>
            <a:ext cx="8800906" cy="4267200"/>
            <a:chOff x="-65967" y="-460829"/>
            <a:chExt cx="6096000" cy="4064000"/>
          </a:xfrm>
        </p:grpSpPr>
        <p:graphicFrame>
          <p:nvGraphicFramePr>
            <p:cNvPr id="8" name="Diagram 7"/>
            <p:cNvGraphicFramePr/>
            <p:nvPr>
              <p:extLst>
                <p:ext uri="{D42A27DB-BD31-4B8C-83A1-F6EECF244321}">
                  <p14:modId xmlns:p14="http://schemas.microsoft.com/office/powerpoint/2010/main" val="3690294122"/>
                </p:ext>
              </p:extLst>
            </p:nvPr>
          </p:nvGraphicFramePr>
          <p:xfrm>
            <a:off x="-65967" y="-46082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a:xfrm rot="2821034">
              <a:off x="4205228" y="2124152"/>
              <a:ext cx="262794" cy="170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33400" y="479048"/>
            <a:ext cx="8001000" cy="892552"/>
          </a:xfrm>
          <a:prstGeom prst="rect">
            <a:avLst/>
          </a:prstGeom>
          <a:noFill/>
        </p:spPr>
        <p:txBody>
          <a:bodyPr wrap="square" rtlCol="0">
            <a:spAutoFit/>
          </a:bodyPr>
          <a:lstStyle/>
          <a:p>
            <a:r>
              <a:rPr lang="en-US" sz="2600" b="1" dirty="0" smtClean="0"/>
              <a:t>What might a workflow look like for citizen science data transcription for collection networks?</a:t>
            </a:r>
            <a:endParaRPr lang="en-US" sz="2600" b="1" dirty="0"/>
          </a:p>
        </p:txBody>
      </p:sp>
      <p:sp>
        <p:nvSpPr>
          <p:cNvPr id="11" name="Right Arrow 10"/>
          <p:cNvSpPr/>
          <p:nvPr/>
        </p:nvSpPr>
        <p:spPr>
          <a:xfrm>
            <a:off x="8474222" y="2916080"/>
            <a:ext cx="440290" cy="4045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8458200" y="4800600"/>
            <a:ext cx="440290" cy="4045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725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114800"/>
          </a:xfrm>
        </p:spPr>
        <p:txBody>
          <a:bodyPr>
            <a:normAutofit lnSpcReduction="10000"/>
          </a:bodyPr>
          <a:lstStyle/>
          <a:p>
            <a:pPr marL="0" indent="0" algn="ctr">
              <a:buNone/>
            </a:pPr>
            <a:r>
              <a:rPr lang="en-US" dirty="0" smtClean="0"/>
              <a:t>Began at the University Center for Atmospheric Research (UCAR) in 2007 </a:t>
            </a:r>
          </a:p>
          <a:p>
            <a:pPr marL="0" indent="0" algn="ctr">
              <a:buNone/>
            </a:pPr>
            <a:endParaRPr lang="en-US" dirty="0" smtClean="0"/>
          </a:p>
          <a:p>
            <a:pPr marL="0" indent="0" algn="ctr">
              <a:buNone/>
            </a:pPr>
            <a:r>
              <a:rPr lang="en-US" dirty="0" smtClean="0"/>
              <a:t>Moved to NEON, Inc. in 2010 to serve as the pilot citizen science program</a:t>
            </a:r>
          </a:p>
          <a:p>
            <a:pPr marL="0" indent="0" algn="ctr">
              <a:buNone/>
            </a:pPr>
            <a:endParaRPr lang="en-US" dirty="0" smtClean="0"/>
          </a:p>
          <a:p>
            <a:pPr marL="0" indent="0" algn="ctr">
              <a:buNone/>
            </a:pPr>
            <a:r>
              <a:rPr lang="en-US" dirty="0" smtClean="0"/>
              <a:t>Now past pilot stage and fully integrated into NEON Education and Outreach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064" y="6210389"/>
            <a:ext cx="1085181" cy="4190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596" y="6216729"/>
            <a:ext cx="448511" cy="451104"/>
          </a:xfrm>
          <a:prstGeom prst="rect">
            <a:avLst/>
          </a:prstGeom>
        </p:spPr>
      </p:pic>
    </p:spTree>
    <p:extLst>
      <p:ext uri="{BB962C8B-B14F-4D97-AF65-F5344CB8AC3E}">
        <p14:creationId xmlns:p14="http://schemas.microsoft.com/office/powerpoint/2010/main" val="3259194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ontent Placeholder 5"/>
          <p:cNvSpPr txBox="1">
            <a:spLocks/>
          </p:cNvSpPr>
          <p:nvPr/>
        </p:nvSpPr>
        <p:spPr>
          <a:xfrm>
            <a:off x="95000" y="96786"/>
            <a:ext cx="1615044" cy="685042"/>
          </a:xfrm>
          <a:prstGeom prst="rect">
            <a:avLst/>
          </a:prstGeom>
        </p:spPr>
        <p:txBody>
          <a:bodyPr>
            <a:normAutofit/>
          </a:bodyPr>
          <a:lstStyle/>
          <a:p>
            <a:pPr marL="0" marR="0" lvl="0" indent="0" defTabSz="914140" rtl="0" eaLnBrk="1" fontAlgn="auto" latinLnBrk="0" hangingPunct="1">
              <a:lnSpc>
                <a:spcPct val="100000"/>
              </a:lnSpc>
              <a:spcBef>
                <a:spcPct val="20000"/>
              </a:spcBef>
              <a:spcAft>
                <a:spcPts val="120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yriad Pro" pitchFamily="34" charset="0"/>
              <a:ea typeface="+mn-ea"/>
              <a:cs typeface="Arial"/>
            </a:endParaRPr>
          </a:p>
        </p:txBody>
      </p:sp>
      <p:grpSp>
        <p:nvGrpSpPr>
          <p:cNvPr id="3" name="Group 2"/>
          <p:cNvGrpSpPr/>
          <p:nvPr/>
        </p:nvGrpSpPr>
        <p:grpSpPr>
          <a:xfrm>
            <a:off x="457200" y="304800"/>
            <a:ext cx="8252232" cy="5256068"/>
            <a:chOff x="960985" y="1295400"/>
            <a:chExt cx="7055862" cy="4494068"/>
          </a:xfrm>
        </p:grpSpPr>
        <p:pic>
          <p:nvPicPr>
            <p:cNvPr id="7" name="Picture 6"/>
            <p:cNvPicPr>
              <a:picLocks noChangeAspect="1"/>
            </p:cNvPicPr>
            <p:nvPr/>
          </p:nvPicPr>
          <p:blipFill>
            <a:blip r:embed="rId2" cstate="print"/>
            <a:srcRect b="26896"/>
            <a:stretch>
              <a:fillRect/>
            </a:stretch>
          </p:blipFill>
          <p:spPr>
            <a:xfrm>
              <a:off x="5742618" y="1295400"/>
              <a:ext cx="2274229" cy="447031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b="26702"/>
            <a:stretch>
              <a:fillRect/>
            </a:stretch>
          </p:blipFill>
          <p:spPr>
            <a:xfrm>
              <a:off x="3356522" y="1295400"/>
              <a:ext cx="2272805" cy="448219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b="26508"/>
            <a:stretch>
              <a:fillRect/>
            </a:stretch>
          </p:blipFill>
          <p:spPr>
            <a:xfrm>
              <a:off x="960985" y="1295400"/>
              <a:ext cx="2272805" cy="4494068"/>
            </a:xfrm>
            <a:prstGeom prst="rect">
              <a:avLst/>
            </a:prstGeom>
          </p:spPr>
        </p:pic>
      </p:grpSp>
    </p:spTree>
    <p:extLst>
      <p:ext uri="{BB962C8B-B14F-4D97-AF65-F5344CB8AC3E}">
        <p14:creationId xmlns:p14="http://schemas.microsoft.com/office/powerpoint/2010/main" val="1112201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28" t="16474" r="30982" b="2344"/>
          <a:stretch/>
        </p:blipFill>
        <p:spPr bwMode="auto">
          <a:xfrm>
            <a:off x="1890204" y="304800"/>
            <a:ext cx="557017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434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dirty="0" smtClean="0"/>
              <a:t>Now for lessons learned…</a:t>
            </a:r>
            <a:endParaRPr lang="en-US" dirty="0"/>
          </a:p>
        </p:txBody>
      </p:sp>
    </p:spTree>
    <p:extLst>
      <p:ext uri="{BB962C8B-B14F-4D97-AF65-F5344CB8AC3E}">
        <p14:creationId xmlns:p14="http://schemas.microsoft.com/office/powerpoint/2010/main" val="194328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Know</a:t>
            </a:r>
            <a:r>
              <a:rPr lang="en-US" dirty="0" smtClean="0"/>
              <a:t> </a:t>
            </a:r>
            <a:r>
              <a:rPr lang="en-US" dirty="0" smtClean="0"/>
              <a:t>your Audience(s)</a:t>
            </a:r>
            <a:endParaRPr lang="en-US" dirty="0"/>
          </a:p>
        </p:txBody>
      </p:sp>
    </p:spTree>
    <p:extLst>
      <p:ext uri="{BB962C8B-B14F-4D97-AF65-F5344CB8AC3E}">
        <p14:creationId xmlns:p14="http://schemas.microsoft.com/office/powerpoint/2010/main" val="3693779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248" y="3779252"/>
            <a:ext cx="3121152" cy="235000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69907"/>
            <a:ext cx="2057400" cy="27432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84" y="4419600"/>
            <a:ext cx="2545616" cy="2035786"/>
          </a:xfrm>
          <a:prstGeom prst="rect">
            <a:avLst/>
          </a:prstGeom>
          <a:ln>
            <a:noFill/>
          </a:ln>
          <a:effectLst>
            <a:outerShdw blurRad="292100" dist="139700" dir="2700000" algn="tl" rotWithShape="0">
              <a:srgbClr val="333333">
                <a:alpha val="65000"/>
              </a:srgbClr>
            </a:outerShdw>
          </a:effectLst>
        </p:spPr>
      </p:pic>
      <p:pic>
        <p:nvPicPr>
          <p:cNvPr id="6" name="Picture 5" descr="T:\Education\Project Budburst\PBB Non-Plant Pictures\PBB Kids May 2011\Selected 800x600\PBB_Kids_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011" y="2429237"/>
            <a:ext cx="3029389" cy="1609363"/>
          </a:xfrm>
          <a:prstGeom prst="rect">
            <a:avLst/>
          </a:prstGeom>
          <a:ln>
            <a:noFill/>
          </a:ln>
          <a:effectLst>
            <a:outerShdw blurRad="292100" dist="139700" dir="2700000" algn="tl" rotWithShape="0">
              <a:srgbClr val="333333">
                <a:alpha val="65000"/>
              </a:srgbClr>
            </a:outerShdw>
          </a:effectLst>
        </p:spPr>
      </p:pic>
      <p:pic>
        <p:nvPicPr>
          <p:cNvPr id="7" name="Picture 6" descr="Girl inspecting leaf_brightened.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410211"/>
            <a:ext cx="2443488" cy="162291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386560" y="3657600"/>
            <a:ext cx="2176040" cy="267375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505200" y="228600"/>
            <a:ext cx="2719698" cy="3124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4294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26670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Start small</a:t>
            </a:r>
            <a:endParaRPr lang="en-US" dirty="0"/>
          </a:p>
        </p:txBody>
      </p:sp>
    </p:spTree>
    <p:extLst>
      <p:ext uri="{BB962C8B-B14F-4D97-AF65-F5344CB8AC3E}">
        <p14:creationId xmlns:p14="http://schemas.microsoft.com/office/powerpoint/2010/main" val="3588673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04800"/>
            <a:ext cx="3565714" cy="2605714"/>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62400" y="1371600"/>
            <a:ext cx="5034987" cy="43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7989" y="3048000"/>
            <a:ext cx="2746935" cy="35674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247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TotalTime>
  <Words>646</Words>
  <Application>Microsoft Office PowerPoint</Application>
  <PresentationFormat>On-screen Show (4:3)</PresentationFormat>
  <Paragraphs>110</Paragraphs>
  <Slides>30</Slides>
  <Notes>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Lessons Learned from NEON’s Project BudBurst</vt:lpstr>
      <vt:lpstr>PowerPoint Presentation</vt:lpstr>
      <vt:lpstr>PowerPoint Presentation</vt:lpstr>
      <vt:lpstr>PowerPoint Presentation</vt:lpstr>
      <vt:lpstr>Now for lessons learned…</vt:lpstr>
      <vt:lpstr>Know your Audience(s)</vt:lpstr>
      <vt:lpstr>PowerPoint Presentation</vt:lpstr>
      <vt:lpstr>PowerPoint Presentation</vt:lpstr>
      <vt:lpstr>PowerPoint Presentation</vt:lpstr>
      <vt:lpstr>Pilot your idea with your Audience(s)</vt:lpstr>
      <vt:lpstr>PowerPoint Presentation</vt:lpstr>
      <vt:lpstr>Reduce Barriers to Participation</vt:lpstr>
      <vt:lpstr>PowerPoint Presentation</vt:lpstr>
      <vt:lpstr>Retention</vt:lpstr>
      <vt:lpstr>PowerPoint Presentation</vt:lpstr>
      <vt:lpstr>Recognition</vt:lpstr>
      <vt:lpstr>PowerPoint Presentation</vt:lpstr>
      <vt:lpstr>Partnerships</vt:lpstr>
      <vt:lpstr>PowerPoint Presentation</vt:lpstr>
      <vt:lpstr>Speak multiple languages</vt:lpstr>
      <vt:lpstr>PowerPoint Presentation</vt:lpstr>
      <vt:lpstr>Make it fun</vt:lpstr>
      <vt:lpstr>PowerPoint Presentation</vt:lpstr>
      <vt:lpstr>Be nimble</vt:lpstr>
      <vt:lpstr>PowerPoint Presentation</vt:lpstr>
      <vt:lpstr>10 Lessons Learned</vt:lpstr>
      <vt:lpstr>PowerPoint Presentation</vt:lpstr>
      <vt:lpstr>NEON Science Collections Job</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from NEON’s Project BudBurst</dc:title>
  <dc:creator>Sarah Newman</dc:creator>
  <cp:lastModifiedBy>Sarah Newman</cp:lastModifiedBy>
  <cp:revision>123</cp:revision>
  <dcterms:created xsi:type="dcterms:W3CDTF">2012-09-27T14:14:35Z</dcterms:created>
  <dcterms:modified xsi:type="dcterms:W3CDTF">2012-09-29T03:30:42Z</dcterms:modified>
</cp:coreProperties>
</file>