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3" r:id="rId4"/>
    <p:sldId id="275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59" r:id="rId20"/>
    <p:sldId id="260" r:id="rId21"/>
    <p:sldId id="26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5E4284-BC9E-4232-98E9-12E85A00E823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47D8AF5-28E6-4F24-B7B3-BB5CCEDC1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ryophyteportal.org/" TargetMode="External"/><Relationship Id="rId2" Type="http://schemas.openxmlformats.org/officeDocument/2006/relationships/hyperlink" Target="http://lichenporta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ymbiota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2.3 million specimens, </a:t>
            </a:r>
            <a:endParaRPr lang="en-US" sz="1800" dirty="0" smtClean="0"/>
          </a:p>
          <a:p>
            <a:r>
              <a:rPr lang="en-US" sz="1800" dirty="0" smtClean="0"/>
              <a:t>65 </a:t>
            </a:r>
            <a:r>
              <a:rPr lang="en-US" sz="1800" dirty="0"/>
              <a:t>institutions, </a:t>
            </a:r>
            <a:endParaRPr lang="en-US" sz="1800" dirty="0" smtClean="0"/>
          </a:p>
          <a:p>
            <a:r>
              <a:rPr lang="en-US" sz="1800" dirty="0" smtClean="0"/>
              <a:t>1 </a:t>
            </a:r>
            <a:r>
              <a:rPr lang="en-US" sz="1800" dirty="0"/>
              <a:t>year later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Digitizing </a:t>
            </a:r>
            <a:r>
              <a:rPr lang="en-US" sz="3600" i="1" dirty="0"/>
              <a:t>'all' </a:t>
            </a:r>
            <a:r>
              <a:rPr lang="en-US" sz="3600" dirty="0"/>
              <a:t>North American lichen and bryophyte </a:t>
            </a:r>
            <a:r>
              <a:rPr lang="en-US" sz="3600" dirty="0" smtClean="0"/>
              <a:t>specimens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4191000"/>
            <a:ext cx="2037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Corinna</a:t>
            </a:r>
            <a:r>
              <a:rPr lang="en-US" dirty="0" smtClean="0"/>
              <a:t> </a:t>
            </a:r>
            <a:r>
              <a:rPr lang="en-US" dirty="0" err="1" smtClean="0"/>
              <a:t>Gries</a:t>
            </a:r>
            <a:endParaRPr lang="en-US" dirty="0" smtClean="0"/>
          </a:p>
          <a:p>
            <a:r>
              <a:rPr lang="en-US" dirty="0" smtClean="0"/>
              <a:t>Edward Gilbert</a:t>
            </a:r>
          </a:p>
          <a:p>
            <a:r>
              <a:rPr lang="en-US" dirty="0" smtClean="0"/>
              <a:t>Thomas H. Nash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145279"/>
          </a:xfrm>
        </p:spPr>
        <p:txBody>
          <a:bodyPr/>
          <a:lstStyle/>
          <a:p>
            <a:r>
              <a:rPr lang="en-US" dirty="0" smtClean="0"/>
              <a:t>Great variety</a:t>
            </a:r>
          </a:p>
          <a:p>
            <a:pPr lvl="1"/>
            <a:r>
              <a:rPr lang="en-US" dirty="0" smtClean="0"/>
              <a:t>Camera stands</a:t>
            </a:r>
          </a:p>
          <a:p>
            <a:pPr lvl="1"/>
            <a:r>
              <a:rPr lang="en-US" dirty="0" smtClean="0"/>
              <a:t>Jewelry lighting boxes</a:t>
            </a:r>
          </a:p>
          <a:p>
            <a:pPr lvl="1"/>
            <a:r>
              <a:rPr lang="en-US" dirty="0" smtClean="0"/>
              <a:t>Black coverings</a:t>
            </a:r>
          </a:p>
          <a:p>
            <a:endParaRPr lang="en-US" dirty="0" smtClean="0"/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Resolution: small letter x needs to be 20 pixels high</a:t>
            </a:r>
          </a:p>
          <a:p>
            <a:pPr lvl="1"/>
            <a:r>
              <a:rPr lang="en-US" dirty="0" smtClean="0"/>
              <a:t>Camera needs to connect to a computer</a:t>
            </a:r>
          </a:p>
          <a:p>
            <a:pPr lvl="1"/>
            <a:r>
              <a:rPr lang="en-US" dirty="0" smtClean="0"/>
              <a:t>Battery life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Barcode reader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81199"/>
            <a:ext cx="8407893" cy="4145279"/>
          </a:xfrm>
        </p:spPr>
        <p:txBody>
          <a:bodyPr/>
          <a:lstStyle/>
          <a:p>
            <a:r>
              <a:rPr lang="en-US" dirty="0" smtClean="0"/>
              <a:t>Barcode </a:t>
            </a:r>
          </a:p>
          <a:p>
            <a:r>
              <a:rPr lang="en-US" dirty="0" smtClean="0"/>
              <a:t>Latest species name</a:t>
            </a:r>
          </a:p>
          <a:p>
            <a:endParaRPr lang="en-US" dirty="0" smtClean="0"/>
          </a:p>
          <a:p>
            <a:r>
              <a:rPr lang="en-US" dirty="0" smtClean="0"/>
              <a:t>Collector</a:t>
            </a:r>
          </a:p>
          <a:p>
            <a:r>
              <a:rPr lang="en-US" dirty="0" smtClean="0"/>
              <a:t>Collection number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4" name="Picture 3" descr="skeletal_enter_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832" y="1676400"/>
            <a:ext cx="512596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1579" r="39375"/>
          <a:stretch>
            <a:fillRect/>
          </a:stretch>
        </p:blipFill>
        <p:spPr bwMode="auto">
          <a:xfrm>
            <a:off x="457200" y="1752600"/>
            <a:ext cx="4131129" cy="357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2105" r="32500" b="17368"/>
          <a:stretch>
            <a:fillRect/>
          </a:stretch>
        </p:blipFill>
        <p:spPr bwMode="auto">
          <a:xfrm>
            <a:off x="4475258" y="3200400"/>
            <a:ext cx="44560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0248"/>
              </p:ext>
            </p:extLst>
          </p:nvPr>
        </p:nvGraphicFramePr>
        <p:xfrm>
          <a:off x="2514600" y="685800"/>
          <a:ext cx="3907673" cy="5399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7316"/>
                <a:gridCol w="2266671"/>
                <a:gridCol w="673686"/>
              </a:tblGrid>
              <a:tr h="60137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Bryophyte Portal - bryophyteportal.org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</a:tr>
              <a:tr h="25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Acronym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Specimen Count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State University of New York - Binghamton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634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CMN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Canadian Museum of Nature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11,227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CNABH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General Observation and Personal Collections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     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DUKE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Duke University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180,097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Field Museum of Natural History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53,378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Michigan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23,295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Missouri Botanical Garden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228,835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Michigan State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100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New York Botanical Garden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344,041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Academy of Natural Sciences of Drexel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12,463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TENN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Tennessee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15,057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California - Berkeley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95,191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UTC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Intermountain Herbarium (Utah State University)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912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140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Valdosta State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4,069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VT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Pringle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12,791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2540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WTU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Washington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76,971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</a:tr>
              <a:tr h="1403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</a:rPr>
                        <a:t>Total: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1,059,063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</a:tr>
              <a:tr h="140351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8" marR="7018" marT="701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6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78275"/>
              </p:ext>
            </p:extLst>
          </p:nvPr>
        </p:nvGraphicFramePr>
        <p:xfrm>
          <a:off x="2362200" y="609600"/>
          <a:ext cx="4419599" cy="5577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2795469"/>
                <a:gridCol w="785930"/>
              </a:tblGrid>
              <a:tr h="3406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Lichen Portal - http://lichenportal.org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</a:tr>
              <a:tr h="2025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Acronym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Name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Specimen Count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ASU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Arizona State University Lichen Herbarium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114,226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Brigham Young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9,063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CMN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Canadian Museum of Nature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31,102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CNALH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General Observation and Personal Collections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8,577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DUKE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Duke University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3,801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Field Museum of Natural History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35,020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ILLS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Illinois Natural History Survey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10,453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Ada Hayden Herbarium at Iowa State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4,294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Michigan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21,512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Minnesota Lichen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144,182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MSC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Michigan State University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105,476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NCU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North Carolina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3,445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New York Botanical Garden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105,476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OMA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Nebraska at Omaha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18,574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OSC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Oregon State University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5,198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Academy of Natural Sciences of Drexel University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583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SBBG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Santa Barbara Botanic Garden Lichen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31,294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SRP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Boise State University Lichen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16,055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1118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TENN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Tennessee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8,061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UCR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California, Riverside Lichen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13,693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UPS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Uppsala University Exsiccati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26,226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UTC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Intermountain Herbarium (Utah State University)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      267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WIS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Wisconsin - Madison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                53,922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WTU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University of Washington Herbarium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                25,930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</a:tr>
              <a:tr h="20250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Total: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             796,430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</a:tr>
              <a:tr h="269295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31" marR="5331" marT="53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579"/>
          <a:stretch>
            <a:fillRect/>
          </a:stretch>
        </p:blipFill>
        <p:spPr bwMode="auto">
          <a:xfrm>
            <a:off x="387650" y="1719263"/>
            <a:ext cx="83941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Geo-referencing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3158" b="4737"/>
          <a:stretch>
            <a:fillRect/>
          </a:stretch>
        </p:blipFill>
        <p:spPr bwMode="auto">
          <a:xfrm>
            <a:off x="228600" y="1676400"/>
            <a:ext cx="8763000" cy="3231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220" t="13158" b="3662"/>
          <a:stretch>
            <a:fillRect/>
          </a:stretch>
        </p:blipFill>
        <p:spPr bwMode="auto">
          <a:xfrm>
            <a:off x="3352800" y="3200400"/>
            <a:ext cx="5457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5334000"/>
            <a:ext cx="1953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Supervised batch </a:t>
            </a:r>
          </a:p>
          <a:p>
            <a:r>
              <a:rPr lang="en-US" dirty="0" smtClean="0"/>
              <a:t>geo-referencing</a:t>
            </a:r>
          </a:p>
        </p:txBody>
      </p:sp>
      <p:sp>
        <p:nvSpPr>
          <p:cNvPr id="7" name="Plus 6"/>
          <p:cNvSpPr/>
          <p:nvPr/>
        </p:nvSpPr>
        <p:spPr>
          <a:xfrm>
            <a:off x="304800" y="5486400"/>
            <a:ext cx="381000" cy="381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362200"/>
            <a:ext cx="8407893" cy="37642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Brinda</a:t>
            </a:r>
            <a:r>
              <a:rPr lang="en-US" dirty="0" smtClean="0"/>
              <a:t> – Missouri Botanical Garden – </a:t>
            </a:r>
            <a:r>
              <a:rPr lang="en-US" smtClean="0"/>
              <a:t>national coordinator</a:t>
            </a:r>
          </a:p>
          <a:p>
            <a:endParaRPr lang="en-US" dirty="0" smtClean="0"/>
          </a:p>
          <a:p>
            <a:r>
              <a:rPr lang="en-US" dirty="0" smtClean="0"/>
              <a:t>Volunteer </a:t>
            </a:r>
            <a:r>
              <a:rPr lang="en-US" dirty="0" smtClean="0"/>
              <a:t>program within </a:t>
            </a:r>
            <a:r>
              <a:rPr lang="en-US" dirty="0" smtClean="0"/>
              <a:t>LBCC, such as California Academy of Science (Alison Young)</a:t>
            </a:r>
          </a:p>
          <a:p>
            <a:r>
              <a:rPr lang="en-US" dirty="0" smtClean="0"/>
              <a:t>American </a:t>
            </a:r>
            <a:r>
              <a:rPr lang="en-US" dirty="0" err="1" smtClean="0"/>
              <a:t>Bryological</a:t>
            </a:r>
            <a:r>
              <a:rPr lang="en-US" dirty="0" smtClean="0"/>
              <a:t> &amp; Lichenological Society members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Sophisticated User and Workflow Management System in SYMBIOTA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Geo-referencing</a:t>
            </a:r>
          </a:p>
          <a:p>
            <a:pPr lvl="1"/>
            <a:r>
              <a:rPr lang="en-US" dirty="0" smtClean="0"/>
              <a:t>Professional quality control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 sourcing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4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Adamo</a:t>
            </a:r>
            <a:endParaRPr lang="en-US" dirty="0" smtClean="0"/>
          </a:p>
          <a:p>
            <a:r>
              <a:rPr lang="en-US" dirty="0" smtClean="0"/>
              <a:t>Bruce Allen</a:t>
            </a:r>
          </a:p>
          <a:p>
            <a:r>
              <a:rPr lang="en-US" dirty="0" smtClean="0"/>
              <a:t>Meredith Blackwell</a:t>
            </a:r>
          </a:p>
          <a:p>
            <a:r>
              <a:rPr lang="en-US" dirty="0" smtClean="0"/>
              <a:t>Bill Buck</a:t>
            </a:r>
          </a:p>
          <a:p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Freire-Fierro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Freudenstein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Fryday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Giblin</a:t>
            </a:r>
            <a:endParaRPr lang="en-US" dirty="0" smtClean="0"/>
          </a:p>
          <a:p>
            <a:r>
              <a:rPr lang="en-US" dirty="0" smtClean="0"/>
              <a:t>Karen Hughes</a:t>
            </a:r>
          </a:p>
          <a:p>
            <a:r>
              <a:rPr lang="en-US" dirty="0" smtClean="0"/>
              <a:t>Steffi </a:t>
            </a:r>
            <a:r>
              <a:rPr lang="en-US" dirty="0" err="1" smtClean="0"/>
              <a:t>Ickert</a:t>
            </a:r>
            <a:r>
              <a:rPr lang="en-US" dirty="0" smtClean="0"/>
              <a:t>-Bond</a:t>
            </a:r>
          </a:p>
          <a:p>
            <a:r>
              <a:rPr lang="en-US" dirty="0" smtClean="0"/>
              <a:t>Timothy  James </a:t>
            </a:r>
          </a:p>
          <a:p>
            <a:r>
              <a:rPr lang="de-DE" dirty="0" smtClean="0"/>
              <a:t>Jennifer S. Kluse</a:t>
            </a:r>
            <a:endParaRPr lang="en-US" dirty="0" smtClean="0"/>
          </a:p>
          <a:p>
            <a:r>
              <a:rPr lang="de-DE" dirty="0" smtClean="0"/>
              <a:t>Matt Von Konrat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Legler</a:t>
            </a:r>
            <a:endParaRPr lang="en-US" dirty="0" smtClean="0"/>
          </a:p>
          <a:p>
            <a:r>
              <a:rPr lang="en-US" dirty="0" smtClean="0"/>
              <a:t>Tatyana </a:t>
            </a:r>
            <a:r>
              <a:rPr lang="en-US" dirty="0" err="1" smtClean="0"/>
              <a:t>Livshultz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905000"/>
            <a:ext cx="4038600" cy="426415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Robert Lücking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Francois Lutzoni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Magill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Andrew Miller</a:t>
            </a:r>
            <a:endParaRPr kumimoji="0" lang="en-US" sz="2000" b="0" i="0" u="none" strike="noStrike" kern="1200" cap="none" spc="15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Brent Mishler</a:t>
            </a:r>
            <a:endParaRPr kumimoji="0" lang="en-US" sz="2000" b="0" i="0" u="none" strike="noStrike" kern="1200" cap="none" spc="15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Donald Pfister</a:t>
            </a:r>
            <a:endParaRPr kumimoji="0" lang="en-US" sz="2000" b="0" i="0" u="none" strike="noStrike" kern="1200" cap="none" spc="15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de-DE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Richard Rabeler</a:t>
            </a:r>
            <a:endParaRPr kumimoji="0" lang="en-US" sz="2000" b="0" i="0" u="none" strike="noStrike" kern="1200" cap="none" spc="15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Malcolm Sargent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Edward Schilling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Michaela Schmull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Blanka Shaw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Jon Shaw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Carol Shearer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Larry StClair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000" b="0" i="0" u="none" strike="noStrike" kern="1200" cap="none" spc="15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Barbara Thiers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0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53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by the NSF ADBC program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2050" name="Picture 2" descr="EM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3" y="2438400"/>
            <a:ext cx="1905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"/>
          <a:stretch/>
        </p:blipFill>
        <p:spPr bwMode="auto">
          <a:xfrm>
            <a:off x="933343" y="3962400"/>
            <a:ext cx="1816728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SilverBi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3" y="3143249"/>
            <a:ext cx="16287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i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3" y="1752600"/>
            <a:ext cx="5162550" cy="5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gnetic Disk 8"/>
          <p:cNvSpPr/>
          <p:nvPr/>
        </p:nvSpPr>
        <p:spPr>
          <a:xfrm>
            <a:off x="914400" y="5638800"/>
            <a:ext cx="685800" cy="85010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gnetic Disk 9"/>
          <p:cNvSpPr/>
          <p:nvPr/>
        </p:nvSpPr>
        <p:spPr>
          <a:xfrm>
            <a:off x="1124913" y="5779294"/>
            <a:ext cx="685800" cy="85010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Custom System</a:t>
            </a:r>
            <a:endParaRPr lang="en-US" sz="11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6726" r="56032" b="72931"/>
          <a:stretch/>
        </p:blipFill>
        <p:spPr bwMode="auto">
          <a:xfrm>
            <a:off x="933343" y="4876800"/>
            <a:ext cx="5095875" cy="55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EOLocat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733800"/>
            <a:ext cx="3409950" cy="10229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 t="14737" r="51250" b="75789"/>
          <a:stretch>
            <a:fillRect/>
          </a:stretch>
        </p:blipFill>
        <p:spPr bwMode="auto">
          <a:xfrm>
            <a:off x="4343400" y="3200400"/>
            <a:ext cx="4495800" cy="5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4343400" y="2590800"/>
            <a:ext cx="411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 capture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Bryophytes and Lichens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74825"/>
            <a:ext cx="8229600" cy="46259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800" dirty="0" smtClean="0"/>
              <a:t>Different evolutionarily but similar in size and habitats occupied (epiphytes, soil mats, and rocks)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800" dirty="0" smtClean="0"/>
              <a:t>Both dominate much of the arctic and northern boreal regions (lichens in upland areas and bryophytes in wet habitats.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800" dirty="0" smtClean="0"/>
              <a:t>Both also occur commonly in many other ecosystems (deserts to tropics)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en-US" sz="2800" dirty="0" smtClean="0"/>
              <a:t>Bryophytes, particularly in peat bogs store a major part of the worlds organic carbon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39040"/>
              </p:ext>
            </p:extLst>
          </p:nvPr>
        </p:nvGraphicFramePr>
        <p:xfrm>
          <a:off x="381000" y="2514600"/>
          <a:ext cx="8382000" cy="3276600"/>
        </p:xfrm>
        <a:graphic>
          <a:graphicData uri="http://schemas.openxmlformats.org/drawingml/2006/table">
            <a:tbl>
              <a:tblPr bandRow="1">
                <a:tableStyleId>{306799F8-075E-4A3A-A7F6-7FBC6576F1A4}</a:tableStyleId>
              </a:tblPr>
              <a:tblGrid>
                <a:gridCol w="4495800"/>
                <a:gridCol w="38862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Imaging speed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300 – 500 per 8 hour</a:t>
                      </a:r>
                      <a:r>
                        <a:rPr lang="en-US" b="0" baseline="0" dirty="0" smtClean="0"/>
                        <a:t> day</a:t>
                      </a:r>
                      <a:endParaRPr lang="en-US" b="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Institutions currently uploading images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b="0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 of images on server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 130,000</a:t>
                      </a:r>
                      <a:endParaRPr lang="en-US" dirty="0"/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 smtClean="0"/>
                        <a:t>Records available in the bryophyte portal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960,000</a:t>
                      </a:r>
                    </a:p>
                  </a:txBody>
                  <a:tcPr anchor="ctr"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dirty="0" smtClean="0"/>
                        <a:t>Records available in the lichen portal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703,000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3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09799"/>
            <a:ext cx="8407893" cy="3916679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http://lichenportal.org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http://bryophyteportal.org</a:t>
            </a:r>
            <a:endParaRPr lang="en-US" sz="4000" dirty="0" smtClean="0"/>
          </a:p>
          <a:p>
            <a:endParaRPr lang="en-US" sz="4000" dirty="0" smtClean="0">
              <a:hlinkClick r:id="rId4"/>
            </a:endParaRPr>
          </a:p>
          <a:p>
            <a:r>
              <a:rPr lang="en-US" sz="4000" dirty="0" smtClean="0">
                <a:hlinkClick r:id="rId4"/>
              </a:rPr>
              <a:t>http://symbiota.org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metadata</a:t>
            </a:r>
            <a:endParaRPr lang="en-US" dirty="0"/>
          </a:p>
        </p:txBody>
      </p:sp>
      <p:pic>
        <p:nvPicPr>
          <p:cNvPr id="4" name="Picture 3" descr="skeletal_persist_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5405437" cy="416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8037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9179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43300"/>
            <a:ext cx="4803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43300"/>
            <a:ext cx="38862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panish-moss-w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SuperStock_1990-215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1"/>
          <a:stretch>
            <a:fillRect/>
          </a:stretch>
        </p:blipFill>
        <p:spPr bwMode="auto">
          <a:xfrm>
            <a:off x="4284663" y="742950"/>
            <a:ext cx="44021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imagesCAVXAAB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514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oss_ www_scotlandssecretsouth_blogspot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343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6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407893" cy="4407408"/>
          </a:xfrm>
        </p:spPr>
        <p:txBody>
          <a:bodyPr/>
          <a:lstStyle/>
          <a:p>
            <a:r>
              <a:rPr lang="en-US" dirty="0" smtClean="0"/>
              <a:t>NSF ADBC funding 2011</a:t>
            </a:r>
          </a:p>
          <a:p>
            <a:pPr lvl="1"/>
            <a:r>
              <a:rPr lang="en-US" dirty="0" smtClean="0"/>
              <a:t>~ 2.3 million specimen (90%)</a:t>
            </a:r>
          </a:p>
          <a:p>
            <a:pPr lvl="2"/>
            <a:r>
              <a:rPr lang="en-US" dirty="0" smtClean="0"/>
              <a:t>900,000 lichens</a:t>
            </a:r>
          </a:p>
          <a:p>
            <a:pPr lvl="2"/>
            <a:r>
              <a:rPr lang="en-US" dirty="0" smtClean="0"/>
              <a:t>1.4 million bryophytes</a:t>
            </a:r>
          </a:p>
          <a:p>
            <a:pPr lvl="1"/>
            <a:r>
              <a:rPr lang="en-US" dirty="0" smtClean="0"/>
              <a:t>65 non-governmental US herbaria (95%)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digitization centers (collaborators)</a:t>
            </a:r>
          </a:p>
          <a:p>
            <a:pPr lvl="1"/>
            <a:r>
              <a:rPr lang="en-US" dirty="0" smtClean="0"/>
              <a:t>Mobilizing </a:t>
            </a:r>
            <a:r>
              <a:rPr lang="en-US" dirty="0"/>
              <a:t>existing </a:t>
            </a:r>
          </a:p>
          <a:p>
            <a:pPr marL="320040" lvl="1" indent="0">
              <a:buNone/>
            </a:pPr>
            <a:r>
              <a:rPr lang="en-US" dirty="0"/>
              <a:t>         digital records</a:t>
            </a:r>
          </a:p>
          <a:p>
            <a:r>
              <a:rPr lang="en-US" dirty="0" smtClean="0"/>
              <a:t>2 PEN proposals funded 2012</a:t>
            </a:r>
          </a:p>
          <a:p>
            <a:pPr lvl="1"/>
            <a:r>
              <a:rPr lang="en-US" dirty="0" smtClean="0"/>
              <a:t>Add 120,000 specimen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Lichens Bryophytes Climate Change</a:t>
            </a:r>
            <a:endParaRPr lang="en-US" dirty="0"/>
          </a:p>
        </p:txBody>
      </p:sp>
      <p:pic>
        <p:nvPicPr>
          <p:cNvPr id="4" name="Picture 3" descr="Herb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419600"/>
            <a:ext cx="3629280" cy="20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Herbaria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477000" cy="49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4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285999"/>
            <a:ext cx="8407893" cy="3840479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/>
              <a:t>Research Questions:</a:t>
            </a:r>
          </a:p>
          <a:p>
            <a:endParaRPr lang="en-US" b="1" dirty="0" smtClean="0"/>
          </a:p>
          <a:p>
            <a:r>
              <a:rPr lang="en-US" b="1" dirty="0" smtClean="0"/>
              <a:t>How </a:t>
            </a:r>
            <a:r>
              <a:rPr lang="en-US" b="1" dirty="0"/>
              <a:t>are changes in distribution patterns of lichens and bryophytes over time correlated with man-made environmental changes?</a:t>
            </a:r>
          </a:p>
          <a:p>
            <a:endParaRPr lang="en-US" b="1" dirty="0"/>
          </a:p>
          <a:p>
            <a:r>
              <a:rPr lang="en-US" b="1" dirty="0"/>
              <a:t>How accurately can we predict where specific species can be found using existing herbarium data?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Lichens Bryophytes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047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pic>
        <p:nvPicPr>
          <p:cNvPr id="4" name="Picture 2" descr="workf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410" b="9616"/>
          <a:stretch>
            <a:fillRect/>
          </a:stretch>
        </p:blipFill>
        <p:spPr bwMode="auto">
          <a:xfrm>
            <a:off x="533400" y="1627136"/>
            <a:ext cx="8063549" cy="507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30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2032000"/>
            <a:ext cx="1556951" cy="6785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Take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 name: barcode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3204029"/>
            <a:ext cx="1556951" cy="14187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Skeleton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 Fields: barcode, species name +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82794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7" name="Straight Arrow Connector 6"/>
          <p:cNvCxnSpPr>
            <a:stCxn id="5" idx="3"/>
            <a:endCxn id="24" idx="1"/>
          </p:cNvCxnSpPr>
          <p:nvPr/>
        </p:nvCxnSpPr>
        <p:spPr>
          <a:xfrm>
            <a:off x="1937951" y="3913414"/>
            <a:ext cx="444843" cy="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6" idx="1"/>
          </p:cNvCxnSpPr>
          <p:nvPr/>
        </p:nvCxnSpPr>
        <p:spPr>
          <a:xfrm>
            <a:off x="1937951" y="2371271"/>
            <a:ext cx="4448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903572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processing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6" idx="3"/>
            <a:endCxn id="9" idx="1"/>
          </p:cNvCxnSpPr>
          <p:nvPr/>
        </p:nvCxnSpPr>
        <p:spPr>
          <a:xfrm>
            <a:off x="3939746" y="2371271"/>
            <a:ext cx="9638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755291" y="2895600"/>
            <a:ext cx="1705232" cy="10486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Create/Merge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unprocessed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6" idx="3"/>
            <a:endCxn id="11" idx="1"/>
          </p:cNvCxnSpPr>
          <p:nvPr/>
        </p:nvCxnSpPr>
        <p:spPr>
          <a:xfrm>
            <a:off x="3939746" y="2371271"/>
            <a:ext cx="815546" cy="10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757086" y="4252686"/>
            <a:ext cx="1853513" cy="1295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Find Duplicates and Edit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Pending review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3"/>
            <a:endCxn id="20" idx="1"/>
          </p:cNvCxnSpPr>
          <p:nvPr/>
        </p:nvCxnSpPr>
        <p:spPr>
          <a:xfrm>
            <a:off x="6460524" y="2371271"/>
            <a:ext cx="296562" cy="400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13" idx="1"/>
          </p:cNvCxnSpPr>
          <p:nvPr/>
        </p:nvCxnSpPr>
        <p:spPr>
          <a:xfrm>
            <a:off x="6460524" y="3419929"/>
            <a:ext cx="296562" cy="1480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81000" y="4931229"/>
            <a:ext cx="1556951" cy="10486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Existing Digitized Records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Core+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16" idx="3"/>
            <a:endCxn id="27" idx="1"/>
          </p:cNvCxnSpPr>
          <p:nvPr/>
        </p:nvCxnSpPr>
        <p:spPr>
          <a:xfrm flipV="1">
            <a:off x="1937951" y="4715329"/>
            <a:ext cx="2817340" cy="740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05367" y="5918200"/>
            <a:ext cx="1556951" cy="8636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Approve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3" idx="2"/>
            <a:endCxn id="18" idx="0"/>
          </p:cNvCxnSpPr>
          <p:nvPr/>
        </p:nvCxnSpPr>
        <p:spPr>
          <a:xfrm>
            <a:off x="7683842" y="5548086"/>
            <a:ext cx="0" cy="370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757086" y="1600200"/>
            <a:ext cx="1853513" cy="234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Central Processing</a:t>
            </a:r>
          </a:p>
          <a:p>
            <a:pPr algn="ctr"/>
            <a:r>
              <a:rPr lang="en-US" sz="1400" dirty="0" smtClean="0"/>
              <a:t>OCR</a:t>
            </a:r>
          </a:p>
          <a:p>
            <a:pPr algn="ctr"/>
            <a:r>
              <a:rPr lang="en-US" sz="1400" dirty="0" smtClean="0"/>
              <a:t>NLP</a:t>
            </a:r>
          </a:p>
          <a:p>
            <a:pPr algn="ctr"/>
            <a:r>
              <a:rPr lang="en-US" sz="1400" dirty="0" smtClean="0"/>
              <a:t>Bulk processing</a:t>
            </a:r>
          </a:p>
          <a:p>
            <a:pPr algn="ctr"/>
            <a:r>
              <a:rPr lang="en-US" sz="1400" dirty="0" smtClean="0"/>
              <a:t>Preliminary </a:t>
            </a:r>
          </a:p>
          <a:p>
            <a:pPr algn="ctr"/>
            <a:r>
              <a:rPr lang="en-US" sz="1400" dirty="0" smtClean="0"/>
              <a:t>geo-referencing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endParaRPr lang="en-US" sz="1400" dirty="0" smtClean="0"/>
          </a:p>
        </p:txBody>
      </p:sp>
      <p:cxnSp>
        <p:nvCxnSpPr>
          <p:cNvPr id="21" name="Straight Arrow Connector 20"/>
          <p:cNvCxnSpPr>
            <a:stCxn id="20" idx="2"/>
            <a:endCxn id="13" idx="0"/>
          </p:cNvCxnSpPr>
          <p:nvPr/>
        </p:nvCxnSpPr>
        <p:spPr>
          <a:xfrm>
            <a:off x="7683842" y="3944257"/>
            <a:ext cx="0" cy="308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1"/>
            <a:endCxn id="23" idx="3"/>
          </p:cNvCxnSpPr>
          <p:nvPr/>
        </p:nvCxnSpPr>
        <p:spPr>
          <a:xfrm flipH="1" flipV="1">
            <a:off x="6386383" y="5763986"/>
            <a:ext cx="518984" cy="586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829432" y="5424714"/>
            <a:ext cx="1556951" cy="67854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 Records in Portal</a:t>
            </a:r>
            <a:endParaRPr lang="en-US" sz="1400" dirty="0"/>
          </a:p>
        </p:txBody>
      </p:sp>
      <p:sp>
        <p:nvSpPr>
          <p:cNvPr id="24" name="Rounded Rectangle 23"/>
          <p:cNvSpPr/>
          <p:nvPr/>
        </p:nvSpPr>
        <p:spPr>
          <a:xfrm>
            <a:off x="2382794" y="3574143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4" idx="3"/>
            <a:endCxn id="11" idx="1"/>
          </p:cNvCxnSpPr>
          <p:nvPr/>
        </p:nvCxnSpPr>
        <p:spPr>
          <a:xfrm flipV="1">
            <a:off x="3939746" y="3419929"/>
            <a:ext cx="815546" cy="49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hape 150"/>
          <p:cNvCxnSpPr>
            <a:stCxn id="18" idx="1"/>
            <a:endCxn id="16" idx="2"/>
          </p:cNvCxnSpPr>
          <p:nvPr/>
        </p:nvCxnSpPr>
        <p:spPr>
          <a:xfrm rot="10800000">
            <a:off x="1159476" y="5979886"/>
            <a:ext cx="5745891" cy="3701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755291" y="4129314"/>
            <a:ext cx="1705232" cy="11720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7" idx="3"/>
            <a:endCxn id="13" idx="1"/>
          </p:cNvCxnSpPr>
          <p:nvPr/>
        </p:nvCxnSpPr>
        <p:spPr>
          <a:xfrm>
            <a:off x="6460524" y="4715329"/>
            <a:ext cx="296562" cy="185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27" idx="1"/>
          </p:cNvCxnSpPr>
          <p:nvPr/>
        </p:nvCxnSpPr>
        <p:spPr>
          <a:xfrm>
            <a:off x="3939746" y="2371271"/>
            <a:ext cx="815546" cy="2344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982" y="2521803"/>
            <a:ext cx="45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+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020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515</TotalTime>
  <Words>823</Words>
  <Application>Microsoft Office PowerPoint</Application>
  <PresentationFormat>On-screen Show (4:3)</PresentationFormat>
  <Paragraphs>278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Grid</vt:lpstr>
      <vt:lpstr>Digitizing 'all' North American lichen and bryophyte specimens</vt:lpstr>
      <vt:lpstr>PowerPoint Presentation</vt:lpstr>
      <vt:lpstr>PowerPoint Presentation</vt:lpstr>
      <vt:lpstr>PowerPoint Presentation</vt:lpstr>
      <vt:lpstr>Lichens Bryophytes Climate Change</vt:lpstr>
      <vt:lpstr>Participating Herbaria</vt:lpstr>
      <vt:lpstr>Lichens Bryophytes Climate Change</vt:lpstr>
      <vt:lpstr>workflow</vt:lpstr>
      <vt:lpstr>workflow</vt:lpstr>
      <vt:lpstr>Imaging stations</vt:lpstr>
      <vt:lpstr>metadata</vt:lpstr>
      <vt:lpstr>portals</vt:lpstr>
      <vt:lpstr>PowerPoint Presentation</vt:lpstr>
      <vt:lpstr>PowerPoint Presentation</vt:lpstr>
      <vt:lpstr>transcription</vt:lpstr>
      <vt:lpstr>Geo-referencing</vt:lpstr>
      <vt:lpstr>Crowd sourcing</vt:lpstr>
      <vt:lpstr>Thank you</vt:lpstr>
      <vt:lpstr>technology</vt:lpstr>
      <vt:lpstr>numbers</vt:lpstr>
      <vt:lpstr>portals</vt:lpstr>
      <vt:lpstr>Persistent metadata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Digitizing 'all' North American lichen and bryophyte specimens</dc:title>
  <dc:creator>GRIES, CORINNA</dc:creator>
  <cp:lastModifiedBy>tnash3</cp:lastModifiedBy>
  <cp:revision>29</cp:revision>
  <dcterms:created xsi:type="dcterms:W3CDTF">2012-07-05T18:02:15Z</dcterms:created>
  <dcterms:modified xsi:type="dcterms:W3CDTF">2012-09-26T19:04:40Z</dcterms:modified>
</cp:coreProperties>
</file>