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1" r:id="rId1"/>
  </p:sldMasterIdLst>
  <p:notesMasterIdLst>
    <p:notesMasterId r:id="rId18"/>
  </p:notesMasterIdLst>
  <p:handoutMasterIdLst>
    <p:handoutMasterId r:id="rId19"/>
  </p:handoutMasterIdLst>
  <p:sldIdLst>
    <p:sldId id="362" r:id="rId2"/>
    <p:sldId id="558" r:id="rId3"/>
    <p:sldId id="561" r:id="rId4"/>
    <p:sldId id="556" r:id="rId5"/>
    <p:sldId id="544" r:id="rId6"/>
    <p:sldId id="559" r:id="rId7"/>
    <p:sldId id="560" r:id="rId8"/>
    <p:sldId id="557" r:id="rId9"/>
    <p:sldId id="543" r:id="rId10"/>
    <p:sldId id="555" r:id="rId11"/>
    <p:sldId id="530" r:id="rId12"/>
    <p:sldId id="549" r:id="rId13"/>
    <p:sldId id="564" r:id="rId14"/>
    <p:sldId id="532" r:id="rId15"/>
    <p:sldId id="529" r:id="rId16"/>
    <p:sldId id="536" r:id="rId1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F6F5F"/>
    <a:srgbClr val="66FF33"/>
    <a:srgbClr val="DF53D8"/>
    <a:srgbClr val="FA582C"/>
    <a:srgbClr val="F8FD29"/>
    <a:srgbClr val="4399EF"/>
    <a:srgbClr val="6666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385" autoAdjust="0"/>
  </p:normalViewPr>
  <p:slideViewPr>
    <p:cSldViewPr>
      <p:cViewPr>
        <p:scale>
          <a:sx n="100" d="100"/>
          <a:sy n="100" d="100"/>
        </p:scale>
        <p:origin x="-1944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50" y="-6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6DDEAA2-B203-4284-B5AD-A97AE904F3A0}" type="datetimeFigureOut">
              <a:rPr lang="en-US"/>
              <a:pPr/>
              <a:t>9/27/2012</a:t>
            </a:fld>
            <a:endParaRPr lang="en-US"/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AF54E80-1F81-4543-82EE-A0751B4CE0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96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E09066A-7FEA-4F8F-90B7-3ABF1DD371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53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23B76-42B9-4FE1-A33C-359DC497F1D7}" type="slidenum">
              <a:rPr lang="en-US"/>
              <a:pPr/>
              <a:t>4</a:t>
            </a:fld>
            <a:endParaRPr lang="en-US"/>
          </a:p>
        </p:txBody>
      </p:sp>
      <p:sp>
        <p:nvSpPr>
          <p:cNvPr id="573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  <a:effectLst/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2288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341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81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381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91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8FD2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8FD2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8FD2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8FD2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8FD2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8FD2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8FD2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8FD2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8FD29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1" charset="2"/>
        <a:defRPr sz="3200" b="1">
          <a:solidFill>
            <a:srgbClr val="F8FD2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1" charset="2"/>
        <a:buChar char="l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1" charset="2"/>
        <a:buChar char="l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4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3.jpg"/><Relationship Id="rId4" Type="http://schemas.openxmlformats.org/officeDocument/2006/relationships/image" Target="../media/image15.jpeg"/><Relationship Id="rId9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ucmp.berkeley.edu/ordovician/ordovician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kgs.ku.edu/Extension/fossils/bivalv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6700"/>
            <a:ext cx="3657600" cy="2173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25" y="2703507"/>
            <a:ext cx="3657600" cy="2173293"/>
          </a:xfrm>
          <a:prstGeom prst="rect">
            <a:avLst/>
          </a:prstGeom>
        </p:spPr>
      </p:pic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4343400" cy="4572000"/>
          </a:xfrm>
          <a:effectLst/>
        </p:spPr>
        <p:txBody>
          <a:bodyPr/>
          <a:lstStyle/>
          <a:p>
            <a:r>
              <a:rPr lang="en-US" sz="3600" dirty="0">
                <a:effectLst/>
              </a:rPr>
              <a:t>Digital </a:t>
            </a:r>
            <a:r>
              <a:rPr lang="en-US" sz="3600" dirty="0" smtClean="0">
                <a:effectLst/>
              </a:rPr>
              <a:t>Atlases </a:t>
            </a:r>
            <a:r>
              <a:rPr lang="en-US" sz="3600" dirty="0">
                <a:effectLst/>
              </a:rPr>
              <a:t>of </a:t>
            </a:r>
            <a:r>
              <a:rPr lang="en-US" sz="3600" dirty="0" smtClean="0">
                <a:effectLst/>
              </a:rPr>
              <a:t>Fossil </a:t>
            </a:r>
            <a:r>
              <a:rPr lang="en-US" sz="3600" dirty="0">
                <a:effectLst/>
              </a:rPr>
              <a:t>C</a:t>
            </a:r>
            <a:r>
              <a:rPr lang="en-US" sz="3600" dirty="0" smtClean="0">
                <a:effectLst/>
              </a:rPr>
              <a:t>ollections</a:t>
            </a:r>
            <a:r>
              <a:rPr lang="en-US" sz="3600" dirty="0">
                <a:effectLst/>
              </a:rPr>
              <a:t>: 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>New </a:t>
            </a:r>
            <a:r>
              <a:rPr lang="en-US" sz="3600" dirty="0">
                <a:solidFill>
                  <a:schemeClr val="tx1"/>
                </a:solidFill>
                <a:effectLst/>
              </a:rPr>
              <a:t>R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esources </a:t>
            </a:r>
            <a:r>
              <a:rPr lang="en-US" sz="3600" dirty="0">
                <a:solidFill>
                  <a:schemeClr val="tx1"/>
                </a:solidFill>
                <a:effectLst/>
              </a:rPr>
              <a:t>for the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Public </a:t>
            </a:r>
            <a:r>
              <a:rPr lang="en-US" sz="3600" dirty="0">
                <a:solidFill>
                  <a:schemeClr val="tx1"/>
                </a:solidFill>
                <a:effectLst/>
              </a:rPr>
              <a:t>to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Identify </a:t>
            </a:r>
            <a:r>
              <a:rPr lang="en-US" sz="3600" dirty="0">
                <a:solidFill>
                  <a:schemeClr val="tx1"/>
                </a:solidFill>
                <a:effectLst/>
              </a:rPr>
              <a:t>and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Understand </a:t>
            </a:r>
            <a:r>
              <a:rPr lang="en-US" sz="3600" dirty="0">
                <a:solidFill>
                  <a:schemeClr val="tx1"/>
                </a:solidFill>
                <a:effectLst/>
              </a:rPr>
              <a:t>A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ncient Biodiversity</a:t>
            </a:r>
            <a:endParaRPr lang="en-US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181600"/>
            <a:ext cx="8763000" cy="1600200"/>
          </a:xfrm>
          <a:effectLst/>
        </p:spPr>
        <p:txBody>
          <a:bodyPr/>
          <a:lstStyle/>
          <a:p>
            <a:pPr marL="233363" indent="-233363" algn="ctr"/>
            <a:r>
              <a:rPr lang="en-US" dirty="0" smtClean="0"/>
              <a:t>Jonathan R. Hendricks</a:t>
            </a:r>
          </a:p>
          <a:p>
            <a:pPr marL="233363" indent="-233363" algn="ctr"/>
            <a:r>
              <a:rPr lang="en-US" b="0" dirty="0" smtClean="0">
                <a:solidFill>
                  <a:schemeClr val="tx1"/>
                </a:solidFill>
              </a:rPr>
              <a:t>Dept. of Geology, San Jose State University</a:t>
            </a:r>
          </a:p>
          <a:p>
            <a:pPr marL="233363" indent="-233363" algn="ctr"/>
            <a:r>
              <a:rPr lang="en-US" b="0" dirty="0" smtClean="0">
                <a:solidFill>
                  <a:schemeClr val="tx1"/>
                </a:solidFill>
              </a:rPr>
              <a:t>Jonathan.hendricks@sjsu.edu</a:t>
            </a:r>
            <a:endParaRPr lang="en-US" b="0" dirty="0">
              <a:solidFill>
                <a:schemeClr val="tx1"/>
              </a:solidFill>
            </a:endParaRPr>
          </a:p>
          <a:p>
            <a:pPr marL="233363" indent="-233363"/>
            <a:endParaRPr lang="en-US" sz="3200" b="0" dirty="0">
              <a:solidFill>
                <a:schemeClr val="tx1"/>
              </a:solidFill>
            </a:endParaRPr>
          </a:p>
          <a:p>
            <a:pPr marL="233363" indent="-233363"/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84676" name="Line 4"/>
          <p:cNvSpPr>
            <a:spLocks noChangeShapeType="1"/>
          </p:cNvSpPr>
          <p:nvPr/>
        </p:nvSpPr>
        <p:spPr bwMode="auto">
          <a:xfrm>
            <a:off x="-228600" y="-457200"/>
            <a:ext cx="8610600" cy="0"/>
          </a:xfrm>
          <a:prstGeom prst="line">
            <a:avLst/>
          </a:prstGeom>
          <a:noFill/>
          <a:ln w="38100">
            <a:solidFill>
              <a:srgbClr val="4399E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>
            <a:off x="228600" y="5029200"/>
            <a:ext cx="8610600" cy="0"/>
          </a:xfrm>
          <a:prstGeom prst="line">
            <a:avLst/>
          </a:prstGeom>
          <a:noFill/>
          <a:ln w="38100">
            <a:solidFill>
              <a:srgbClr val="4399E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" name="Picture 1" descr="Conus_adversarius_CH073-5000_20120829_0001-s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3000"/>
            <a:ext cx="1447800" cy="2866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924800" y="2667000"/>
            <a:ext cx="107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Pliocene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22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Pleistocene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562600" cy="685800"/>
          </a:xfrm>
          <a:effectLst/>
        </p:spPr>
        <p:txBody>
          <a:bodyPr/>
          <a:lstStyle/>
          <a:p>
            <a:r>
              <a:rPr lang="en-US" dirty="0" smtClean="0">
                <a:effectLst/>
              </a:rPr>
              <a:t>Species Page</a:t>
            </a:r>
            <a:endParaRPr lang="en-US" dirty="0">
              <a:effectLst/>
            </a:endParaRP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5638800" cy="5638800"/>
          </a:xfrm>
          <a:effectLst/>
        </p:spPr>
        <p:txBody>
          <a:bodyPr/>
          <a:lstStyle/>
          <a:p>
            <a:pPr marL="457200" indent="-457200">
              <a:buFont typeface="Wingdings" pitchFamily="1" charset="2"/>
              <a:buChar char="Ø"/>
            </a:pPr>
            <a:r>
              <a:rPr lang="en-US" b="0" dirty="0" smtClean="0">
                <a:solidFill>
                  <a:schemeClr val="tx1"/>
                </a:solidFill>
              </a:rPr>
              <a:t>Classification (hyperlinks)</a:t>
            </a:r>
          </a:p>
          <a:p>
            <a:pPr marL="457200" indent="-457200">
              <a:buFont typeface="Wingdings" pitchFamily="1" charset="2"/>
              <a:buChar char="Ø"/>
            </a:pPr>
            <a:r>
              <a:rPr lang="en-US" b="0" dirty="0" smtClean="0">
                <a:solidFill>
                  <a:srgbClr val="FFFF00"/>
                </a:solidFill>
              </a:rPr>
              <a:t>Geological range</a:t>
            </a:r>
          </a:p>
          <a:p>
            <a:pPr marL="457200" indent="-457200">
              <a:buFont typeface="Wingdings" pitchFamily="1" charset="2"/>
              <a:buChar char="Ø"/>
            </a:pPr>
            <a:r>
              <a:rPr lang="en-US" b="0" dirty="0" smtClean="0">
                <a:solidFill>
                  <a:schemeClr val="tx1"/>
                </a:solidFill>
              </a:rPr>
              <a:t>Stratigraphic occurrences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(hyperlinks to taxon lists)</a:t>
            </a:r>
          </a:p>
          <a:p>
            <a:pPr marL="457200" indent="-457200">
              <a:buFont typeface="Wingdings" pitchFamily="1" charset="2"/>
              <a:buChar char="Ø"/>
            </a:pPr>
            <a:r>
              <a:rPr lang="en-US" b="0" dirty="0" err="1" smtClean="0">
                <a:solidFill>
                  <a:srgbClr val="FFFF00"/>
                </a:solidFill>
              </a:rPr>
              <a:t>Paleogeographic</a:t>
            </a:r>
            <a:r>
              <a:rPr lang="en-US" b="0" dirty="0" smtClean="0">
                <a:solidFill>
                  <a:srgbClr val="FFFF00"/>
                </a:solidFill>
              </a:rPr>
              <a:t> distributions with “time-slice maps”</a:t>
            </a:r>
          </a:p>
          <a:p>
            <a:pPr marL="457200" indent="-457200">
              <a:buFont typeface="Wingdings" pitchFamily="1" charset="2"/>
              <a:buChar char="Ø"/>
            </a:pPr>
            <a:r>
              <a:rPr lang="en-US" b="0" dirty="0" smtClean="0">
                <a:solidFill>
                  <a:schemeClr val="tx1"/>
                </a:solidFill>
              </a:rPr>
              <a:t>Remarks:</a:t>
            </a:r>
          </a:p>
          <a:p>
            <a:pPr marL="857250" lvl="1" indent="-457200">
              <a:buFont typeface="Wingdings" pitchFamily="1" charset="2"/>
              <a:buChar char="Ø"/>
            </a:pPr>
            <a:r>
              <a:rPr lang="en-US" b="0" dirty="0" smtClean="0">
                <a:solidFill>
                  <a:srgbClr val="FFFF00"/>
                </a:solidFill>
              </a:rPr>
              <a:t>Features useful for identification</a:t>
            </a:r>
          </a:p>
          <a:p>
            <a:pPr marL="857250" lvl="1" indent="-457200">
              <a:buFont typeface="Wingdings" pitchFamily="1" charset="2"/>
              <a:buChar char="Ø"/>
            </a:pPr>
            <a:r>
              <a:rPr lang="en-US" b="0" dirty="0" smtClean="0">
                <a:solidFill>
                  <a:schemeClr val="tx1"/>
                </a:solidFill>
              </a:rPr>
              <a:t>Important references</a:t>
            </a:r>
          </a:p>
          <a:p>
            <a:pPr marL="457200" indent="-457200">
              <a:buFont typeface="Wingdings" pitchFamily="1" charset="2"/>
              <a:buChar char="Ø"/>
            </a:pPr>
            <a:r>
              <a:rPr lang="en-US" b="0" dirty="0" smtClean="0">
                <a:solidFill>
                  <a:srgbClr val="FFFF00"/>
                </a:solidFill>
              </a:rPr>
              <a:t>Photographs illustrating key features for identification</a:t>
            </a:r>
            <a:endParaRPr lang="en-US" b="0" dirty="0">
              <a:solidFill>
                <a:srgbClr val="FFFF00"/>
              </a:solidFill>
            </a:endParaRPr>
          </a:p>
        </p:txBody>
      </p:sp>
      <p:sp>
        <p:nvSpPr>
          <p:cNvPr id="942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010400" y="2133600"/>
            <a:ext cx="1638300" cy="457200"/>
          </a:xfrm>
          <a:effectLst/>
        </p:spPr>
        <p:txBody>
          <a:bodyPr/>
          <a:lstStyle/>
          <a:p>
            <a:pPr marL="0" indent="0"/>
            <a:r>
              <a:rPr lang="en-US" sz="800" b="0" dirty="0" smtClean="0"/>
              <a:t>Slide shows figure of sample taxon webpage for </a:t>
            </a:r>
            <a:r>
              <a:rPr lang="en-US" sz="800" b="0" i="1" dirty="0" err="1" smtClean="0"/>
              <a:t>Conus</a:t>
            </a:r>
            <a:r>
              <a:rPr lang="en-US" sz="800" b="0" i="1" dirty="0" smtClean="0"/>
              <a:t> </a:t>
            </a:r>
            <a:r>
              <a:rPr lang="en-US" sz="800" b="0" i="1" dirty="0" err="1" smtClean="0"/>
              <a:t>adversarius</a:t>
            </a:r>
            <a:r>
              <a:rPr lang="en-US" sz="800" b="0" dirty="0" smtClean="0"/>
              <a:t>.</a:t>
            </a:r>
            <a:endParaRPr lang="en-US" sz="800" b="0" dirty="0"/>
          </a:p>
        </p:txBody>
      </p:sp>
      <p:sp>
        <p:nvSpPr>
          <p:cNvPr id="942085" name="Line 4"/>
          <p:cNvSpPr>
            <a:spLocks noChangeShapeType="1"/>
          </p:cNvSpPr>
          <p:nvPr/>
        </p:nvSpPr>
        <p:spPr bwMode="auto">
          <a:xfrm>
            <a:off x="228600" y="914400"/>
            <a:ext cx="5486400" cy="0"/>
          </a:xfrm>
          <a:prstGeom prst="line">
            <a:avLst/>
          </a:prstGeom>
          <a:noFill/>
          <a:ln w="38100">
            <a:solidFill>
              <a:srgbClr val="4399E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NeogeneConus_adversariu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6200"/>
            <a:ext cx="3182112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90800"/>
            <a:ext cx="8763000" cy="685800"/>
          </a:xfrm>
          <a:effectLst/>
        </p:spPr>
        <p:txBody>
          <a:bodyPr/>
          <a:lstStyle/>
          <a:p>
            <a:r>
              <a:rPr lang="en-US" dirty="0" smtClean="0">
                <a:effectLst/>
              </a:rPr>
              <a:t>Range Changes Over Time</a:t>
            </a:r>
            <a:endParaRPr lang="en-US" dirty="0">
              <a:effectLst/>
            </a:endParaRPr>
          </a:p>
        </p:txBody>
      </p:sp>
      <p:sp>
        <p:nvSpPr>
          <p:cNvPr id="915461" name="Line 4"/>
          <p:cNvSpPr>
            <a:spLocks noChangeShapeType="1"/>
          </p:cNvSpPr>
          <p:nvPr/>
        </p:nvSpPr>
        <p:spPr bwMode="auto">
          <a:xfrm>
            <a:off x="228600" y="3429000"/>
            <a:ext cx="8610600" cy="0"/>
          </a:xfrm>
          <a:prstGeom prst="line">
            <a:avLst/>
          </a:prstGeom>
          <a:noFill/>
          <a:ln w="38100">
            <a:solidFill>
              <a:srgbClr val="4399E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"/>
            <a:ext cx="4572000" cy="271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48000"/>
            <a:ext cx="4572000" cy="2716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76200"/>
            <a:ext cx="4499992" cy="1219200"/>
          </a:xfrm>
          <a:effectLst/>
        </p:spPr>
        <p:txBody>
          <a:bodyPr>
            <a:normAutofit fontScale="90000"/>
          </a:bodyPr>
          <a:lstStyle/>
          <a:p>
            <a:r>
              <a:rPr lang="en-US" sz="4000" i="1" dirty="0" smtClean="0"/>
              <a:t>Conus </a:t>
            </a:r>
            <a:r>
              <a:rPr lang="en-US" sz="4000" i="1" dirty="0" err="1" smtClean="0"/>
              <a:t>marylandicus</a:t>
            </a:r>
            <a:endParaRPr lang="en-US" sz="4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6932" y="623346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records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539528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Pliocene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249968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Early Pleistocene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5799640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Note: Dots are actual occurrence areas, surrounded by a 50km buffer.  </a:t>
            </a:r>
            <a:endParaRPr lang="en-US" sz="1100" dirty="0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228600" y="1295400"/>
            <a:ext cx="4114800" cy="0"/>
          </a:xfrm>
          <a:prstGeom prst="line">
            <a:avLst/>
          </a:prstGeom>
          <a:noFill/>
          <a:ln w="38100">
            <a:solidFill>
              <a:srgbClr val="4399E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Conus_marylandicus_SO025-5004_20120905_0017-s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48808"/>
            <a:ext cx="1738152" cy="349368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85506" y="5198929"/>
            <a:ext cx="418169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8FD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8FD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8FD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8FD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8FD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8FD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8FD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8FD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8FD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sz="3200" b="0" dirty="0" smtClean="0">
                <a:effectLst/>
              </a:rPr>
              <a:t>Range contraction prior to extinction.</a:t>
            </a:r>
            <a:endParaRPr lang="en-US" sz="32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27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90800"/>
            <a:ext cx="8763000" cy="685800"/>
          </a:xfrm>
          <a:effectLst/>
        </p:spPr>
        <p:txBody>
          <a:bodyPr/>
          <a:lstStyle/>
          <a:p>
            <a:r>
              <a:rPr lang="en-US" dirty="0" smtClean="0">
                <a:effectLst/>
              </a:rPr>
              <a:t>Varied Ranges Among Taxa During Individual Time Slices</a:t>
            </a:r>
            <a:endParaRPr lang="en-US" dirty="0">
              <a:effectLst/>
            </a:endParaRPr>
          </a:p>
        </p:txBody>
      </p:sp>
      <p:sp>
        <p:nvSpPr>
          <p:cNvPr id="915461" name="Line 4"/>
          <p:cNvSpPr>
            <a:spLocks noChangeShapeType="1"/>
          </p:cNvSpPr>
          <p:nvPr/>
        </p:nvSpPr>
        <p:spPr bwMode="auto">
          <a:xfrm>
            <a:off x="228600" y="3657600"/>
            <a:ext cx="8610600" cy="0"/>
          </a:xfrm>
          <a:prstGeom prst="line">
            <a:avLst/>
          </a:prstGeom>
          <a:noFill/>
          <a:ln w="38100">
            <a:solidFill>
              <a:srgbClr val="4399E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219200"/>
          </a:xfrm>
          <a:effectLst/>
        </p:spPr>
        <p:txBody>
          <a:bodyPr/>
          <a:lstStyle/>
          <a:p>
            <a:r>
              <a:rPr lang="en-US" dirty="0" smtClean="0">
                <a:effectLst/>
              </a:rPr>
              <a:t>Different Ranges of Four </a:t>
            </a:r>
            <a:r>
              <a:rPr lang="en-US" i="1" dirty="0" smtClean="0">
                <a:effectLst/>
              </a:rPr>
              <a:t>Conus </a:t>
            </a:r>
            <a:r>
              <a:rPr lang="en-US" dirty="0" smtClean="0">
                <a:effectLst/>
              </a:rPr>
              <a:t>Species During the Pliocene</a:t>
            </a:r>
            <a:endParaRPr lang="en-US" dirty="0">
              <a:effectLst/>
            </a:endParaRPr>
          </a:p>
        </p:txBody>
      </p:sp>
      <p:sp>
        <p:nvSpPr>
          <p:cNvPr id="919557" name="Line 4"/>
          <p:cNvSpPr>
            <a:spLocks noChangeShapeType="1"/>
          </p:cNvSpPr>
          <p:nvPr/>
        </p:nvSpPr>
        <p:spPr bwMode="auto">
          <a:xfrm>
            <a:off x="228600" y="1517445"/>
            <a:ext cx="8610600" cy="0"/>
          </a:xfrm>
          <a:prstGeom prst="line">
            <a:avLst/>
          </a:prstGeom>
          <a:noFill/>
          <a:ln w="38100">
            <a:solidFill>
              <a:srgbClr val="4399E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69845"/>
            <a:ext cx="4114800" cy="24449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374546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Conus </a:t>
            </a:r>
            <a:r>
              <a:rPr lang="en-US" i="1" dirty="0" err="1" smtClean="0">
                <a:solidFill>
                  <a:schemeClr val="bg1"/>
                </a:solidFill>
              </a:rPr>
              <a:t>adversarius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41270"/>
            <a:ext cx="4114800" cy="24449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4400" y="3716893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Conus </a:t>
            </a:r>
            <a:r>
              <a:rPr lang="en-US" i="1" dirty="0" err="1" smtClean="0">
                <a:solidFill>
                  <a:schemeClr val="bg1"/>
                </a:solidFill>
              </a:rPr>
              <a:t>marylandicus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60645"/>
            <a:ext cx="4114800" cy="24449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1771" y="63362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Conus </a:t>
            </a:r>
            <a:r>
              <a:rPr lang="en-US" i="1" dirty="0" err="1" smtClean="0">
                <a:solidFill>
                  <a:schemeClr val="bg1"/>
                </a:solidFill>
              </a:rPr>
              <a:t>spurius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260645"/>
            <a:ext cx="4114800" cy="24449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4400" y="633626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Conus </a:t>
            </a:r>
            <a:r>
              <a:rPr lang="en-US" i="1" dirty="0" err="1" smtClean="0">
                <a:solidFill>
                  <a:schemeClr val="bg1"/>
                </a:solidFill>
              </a:rPr>
              <a:t>yaquensis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17" name="Picture 16" descr="Conus_marylandicus_SO025-5004_20120905_0017-s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916668"/>
            <a:ext cx="909851" cy="1828800"/>
          </a:xfrm>
          <a:prstGeom prst="rect">
            <a:avLst/>
          </a:prstGeom>
        </p:spPr>
      </p:pic>
      <p:pic>
        <p:nvPicPr>
          <p:cNvPr id="18" name="Picture 17" descr="Conus_spurius_CR007-5006_20120905_0022-sm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507468"/>
            <a:ext cx="983225" cy="1828800"/>
          </a:xfrm>
          <a:prstGeom prst="rect">
            <a:avLst/>
          </a:prstGeom>
        </p:spPr>
      </p:pic>
      <p:pic>
        <p:nvPicPr>
          <p:cNvPr id="19" name="Picture 18" descr="Conus_yaquensis_SO025-5003_20120905_0014-sm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82" y="4507468"/>
            <a:ext cx="1157469" cy="1828800"/>
          </a:xfrm>
          <a:prstGeom prst="rect">
            <a:avLst/>
          </a:prstGeom>
        </p:spPr>
      </p:pic>
      <p:pic>
        <p:nvPicPr>
          <p:cNvPr id="20" name="Picture 19" descr="Conus_adversarius_CH073-5000_20120829_0001-sm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56" y="1916668"/>
            <a:ext cx="923544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2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85800"/>
          </a:xfrm>
          <a:effectLst/>
        </p:spPr>
        <p:txBody>
          <a:bodyPr/>
          <a:lstStyle/>
          <a:p>
            <a:r>
              <a:rPr lang="en-US" dirty="0" smtClean="0">
                <a:effectLst/>
              </a:rPr>
              <a:t>Thank You</a:t>
            </a:r>
            <a:endParaRPr lang="en-US" dirty="0">
              <a:effectLst/>
            </a:endParaRPr>
          </a:p>
        </p:txBody>
      </p:sp>
      <p:sp>
        <p:nvSpPr>
          <p:cNvPr id="87962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8763000" cy="5638800"/>
          </a:xfrm>
          <a:effectLst/>
        </p:spPr>
        <p:txBody>
          <a:bodyPr/>
          <a:lstStyle/>
          <a:p>
            <a:pPr marL="457200" indent="-457200">
              <a:buFont typeface="Wingdings" pitchFamily="1" charset="2"/>
              <a:buChar char="Ø"/>
            </a:pPr>
            <a:r>
              <a:rPr lang="en-US" sz="3200" b="0" dirty="0" smtClean="0">
                <a:solidFill>
                  <a:schemeClr val="tx1"/>
                </a:solidFill>
              </a:rPr>
              <a:t>NSF EF 1206750, 1206757, and 1206769 for supporting this TCN.</a:t>
            </a:r>
          </a:p>
          <a:p>
            <a:pPr marL="457200" indent="-457200">
              <a:buFont typeface="Wingdings" pitchFamily="1" charset="2"/>
              <a:buChar char="Ø"/>
            </a:pPr>
            <a:endParaRPr lang="en-US" sz="3200" b="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1" charset="2"/>
              <a:buChar char="Ø"/>
            </a:pPr>
            <a:r>
              <a:rPr lang="en-US" sz="3200" b="0" dirty="0" smtClean="0">
                <a:solidFill>
                  <a:schemeClr val="tx1"/>
                </a:solidFill>
              </a:rPr>
              <a:t>The staff of </a:t>
            </a:r>
            <a:r>
              <a:rPr lang="en-US" sz="3200" b="0" dirty="0" err="1" smtClean="0">
                <a:solidFill>
                  <a:schemeClr val="tx1"/>
                </a:solidFill>
              </a:rPr>
              <a:t>iDigBio</a:t>
            </a:r>
            <a:r>
              <a:rPr lang="en-US" sz="3200" b="0" dirty="0" smtClean="0">
                <a:solidFill>
                  <a:schemeClr val="tx1"/>
                </a:solidFill>
              </a:rPr>
              <a:t> for organizing this workshop.</a:t>
            </a: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879624" name="Line 4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38100">
            <a:solidFill>
              <a:srgbClr val="4399E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410200"/>
            <a:ext cx="5867400" cy="106271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85800"/>
          </a:xfrm>
          <a:effectLst/>
        </p:spPr>
        <p:txBody>
          <a:bodyPr/>
          <a:lstStyle/>
          <a:p>
            <a:r>
              <a:rPr lang="en-US" dirty="0">
                <a:effectLst/>
              </a:rPr>
              <a:t>XXXX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648200" cy="5638800"/>
          </a:xfrm>
          <a:effectLst/>
        </p:spPr>
        <p:txBody>
          <a:bodyPr/>
          <a:lstStyle/>
          <a:p>
            <a:pPr marL="457200" indent="-457200">
              <a:buFont typeface="Wingdings" pitchFamily="1" charset="2"/>
              <a:buChar char="Ø"/>
            </a:pPr>
            <a:r>
              <a:rPr lang="en-US" sz="3000" b="0" dirty="0">
                <a:solidFill>
                  <a:schemeClr val="tx1"/>
                </a:solidFill>
              </a:rPr>
              <a:t>XXXX</a:t>
            </a:r>
          </a:p>
        </p:txBody>
      </p:sp>
      <p:sp>
        <p:nvSpPr>
          <p:cNvPr id="927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77000" y="2895600"/>
            <a:ext cx="1638300" cy="457200"/>
          </a:xfrm>
          <a:effectLst/>
        </p:spPr>
        <p:txBody>
          <a:bodyPr/>
          <a:lstStyle/>
          <a:p>
            <a:pPr marL="0" indent="0"/>
            <a:r>
              <a:rPr lang="en-US" sz="800" b="0" dirty="0"/>
              <a:t>XXXX</a:t>
            </a:r>
          </a:p>
        </p:txBody>
      </p:sp>
      <p:sp>
        <p:nvSpPr>
          <p:cNvPr id="927749" name="Line 4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38100">
            <a:solidFill>
              <a:srgbClr val="4399E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85800"/>
          </a:xfrm>
          <a:effectLst/>
        </p:spPr>
        <p:txBody>
          <a:bodyPr/>
          <a:lstStyle/>
          <a:p>
            <a:r>
              <a:rPr lang="en-US" dirty="0" smtClean="0">
                <a:effectLst/>
              </a:rPr>
              <a:t>TCN Overview</a:t>
            </a:r>
            <a:endParaRPr lang="en-US" dirty="0">
              <a:effectLst/>
            </a:endParaRP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8839200" cy="2133600"/>
          </a:xfrm>
          <a:effectLst/>
        </p:spPr>
        <p:txBody>
          <a:bodyPr/>
          <a:lstStyle/>
          <a:p>
            <a:pPr marL="0" indent="0"/>
            <a:r>
              <a:rPr lang="en-US" sz="3200" b="0" dirty="0" smtClean="0">
                <a:solidFill>
                  <a:schemeClr val="tx1"/>
                </a:solidFill>
              </a:rPr>
              <a:t>“Digitization TCN: Collaborative Research: Digitizing Fossils to Enable New Syntheses in Biogeography – Creating a PALEONICHES-TCN”</a:t>
            </a:r>
          </a:p>
        </p:txBody>
      </p:sp>
      <p:sp>
        <p:nvSpPr>
          <p:cNvPr id="944133" name="Line 4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38100">
            <a:solidFill>
              <a:srgbClr val="4399E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3200400"/>
            <a:ext cx="3886200" cy="2914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3124200"/>
            <a:ext cx="480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n-US" sz="3200" dirty="0">
                <a:solidFill>
                  <a:srgbClr val="FFFF00"/>
                </a:solidFill>
              </a:rPr>
              <a:t>Principal Investigators:</a:t>
            </a:r>
          </a:p>
          <a:p>
            <a:pPr marL="457200" indent="-457200">
              <a:buFont typeface="Wingdings" charset="2"/>
              <a:buChar char="Ø"/>
            </a:pPr>
            <a:r>
              <a:rPr lang="en-US" sz="3200" dirty="0"/>
              <a:t>Bruce Lieberman (Univ. Kansas)</a:t>
            </a:r>
          </a:p>
          <a:p>
            <a:pPr marL="457200" indent="-457200">
              <a:buFont typeface="Wingdings" pitchFamily="1" charset="2"/>
              <a:buChar char="Ø"/>
            </a:pPr>
            <a:r>
              <a:rPr lang="en-US" sz="3200" dirty="0" err="1">
                <a:solidFill>
                  <a:srgbClr val="FFFF00"/>
                </a:solidFill>
              </a:rPr>
              <a:t>Alycia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Stigall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>
                <a:solidFill>
                  <a:srgbClr val="FFFF00"/>
                </a:solidFill>
              </a:rPr>
              <a:t>Ohio Univ.)</a:t>
            </a:r>
          </a:p>
          <a:p>
            <a:pPr marL="457200" indent="-457200">
              <a:buFont typeface="Wingdings" pitchFamily="1" charset="2"/>
              <a:buChar char="Ø"/>
            </a:pPr>
            <a:r>
              <a:rPr lang="en-US" sz="3200" dirty="0"/>
              <a:t>Jonathan Hendricks (San Jose State Univ.)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8725" y="6096000"/>
            <a:ext cx="395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Una</a:t>
            </a:r>
            <a:r>
              <a:rPr lang="en-US" sz="1200" dirty="0" smtClean="0"/>
              <a:t> Farrell, </a:t>
            </a:r>
            <a:r>
              <a:rPr lang="en-US" sz="1200" dirty="0" err="1" smtClean="0"/>
              <a:t>Alycia</a:t>
            </a:r>
            <a:r>
              <a:rPr lang="en-US" sz="1200" dirty="0" smtClean="0"/>
              <a:t> </a:t>
            </a:r>
            <a:r>
              <a:rPr lang="en-US" sz="1200" dirty="0" err="1" smtClean="0"/>
              <a:t>Stigall</a:t>
            </a:r>
            <a:r>
              <a:rPr lang="en-US" sz="1200" dirty="0" smtClean="0"/>
              <a:t>, Jonathan Hendricks, Hannah </a:t>
            </a:r>
            <a:r>
              <a:rPr lang="en-US" sz="1200" dirty="0" err="1" smtClean="0"/>
              <a:t>Brame</a:t>
            </a:r>
            <a:r>
              <a:rPr lang="en-US" sz="1200" dirty="0" smtClean="0"/>
              <a:t>, and Bruce Lieberman.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85800"/>
          </a:xfrm>
          <a:effectLst/>
        </p:spPr>
        <p:txBody>
          <a:bodyPr/>
          <a:lstStyle/>
          <a:p>
            <a:r>
              <a:rPr lang="en-US" dirty="0" smtClean="0">
                <a:effectLst/>
              </a:rPr>
              <a:t>TCN: Goals</a:t>
            </a:r>
            <a:endParaRPr lang="en-US" dirty="0">
              <a:effectLst/>
            </a:endParaRP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8839200" cy="5638800"/>
          </a:xfrm>
          <a:effectLst/>
        </p:spPr>
        <p:txBody>
          <a:bodyPr/>
          <a:lstStyle/>
          <a:p>
            <a:pPr marL="457200" indent="-457200">
              <a:buFont typeface="Wingdings" pitchFamily="1" charset="2"/>
              <a:buChar char="Ø"/>
            </a:pPr>
            <a:r>
              <a:rPr lang="en-US" sz="3000" b="0" dirty="0" smtClean="0">
                <a:solidFill>
                  <a:schemeClr val="tx1"/>
                </a:solidFill>
              </a:rPr>
              <a:t>Database several major invertebrate fossil collections.</a:t>
            </a:r>
          </a:p>
          <a:p>
            <a:pPr marL="457200" indent="-457200">
              <a:buFont typeface="Wingdings" pitchFamily="1" charset="2"/>
              <a:buChar char="Ø"/>
            </a:pPr>
            <a:endParaRPr lang="en-US" sz="3000" b="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1" charset="2"/>
              <a:buChar char="Ø"/>
            </a:pPr>
            <a:r>
              <a:rPr lang="en-US" sz="3000" b="0" dirty="0" err="1" smtClean="0"/>
              <a:t>Georeference</a:t>
            </a:r>
            <a:r>
              <a:rPr lang="en-US" sz="3000" b="0" dirty="0" smtClean="0"/>
              <a:t> fossil collections to enable study of biogeographic patterns over time.</a:t>
            </a:r>
          </a:p>
          <a:p>
            <a:pPr marL="457200" indent="-457200">
              <a:buFont typeface="Wingdings" pitchFamily="1" charset="2"/>
              <a:buChar char="Ø"/>
            </a:pPr>
            <a:endParaRPr lang="en-US" sz="3000" b="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1" charset="2"/>
              <a:buChar char="Ø"/>
            </a:pPr>
            <a:r>
              <a:rPr lang="en-US" sz="3000" b="0" dirty="0" smtClean="0">
                <a:solidFill>
                  <a:schemeClr val="tx1"/>
                </a:solidFill>
              </a:rPr>
              <a:t>Generate digital atlases of fossil life for the general public and scientific community:</a:t>
            </a:r>
          </a:p>
          <a:p>
            <a:pPr marL="857250" lvl="1" indent="-457200">
              <a:buFont typeface="Wingdings" pitchFamily="1" charset="2"/>
              <a:buChar char="Ø"/>
            </a:pPr>
            <a:r>
              <a:rPr lang="en-US" sz="2600" dirty="0" smtClean="0">
                <a:solidFill>
                  <a:srgbClr val="F8FD29"/>
                </a:solidFill>
              </a:rPr>
              <a:t>Digital images of ancient biodiversity.</a:t>
            </a:r>
          </a:p>
          <a:p>
            <a:pPr marL="857250" lvl="1" indent="-457200">
              <a:buFont typeface="Wingdings" pitchFamily="1" charset="2"/>
              <a:buChar char="Ø"/>
            </a:pPr>
            <a:r>
              <a:rPr lang="en-US" sz="2600" b="0" dirty="0" err="1" smtClean="0">
                <a:solidFill>
                  <a:schemeClr val="tx1"/>
                </a:solidFill>
              </a:rPr>
              <a:t>Paleogeographic</a:t>
            </a:r>
            <a:r>
              <a:rPr lang="en-US" sz="2600" b="0" dirty="0" smtClean="0">
                <a:solidFill>
                  <a:schemeClr val="tx1"/>
                </a:solidFill>
              </a:rPr>
              <a:t> maps for individual species over multiple </a:t>
            </a:r>
            <a:r>
              <a:rPr lang="en-US" sz="2600" dirty="0" smtClean="0"/>
              <a:t>time intervals.</a:t>
            </a:r>
            <a:endParaRPr lang="en-US" sz="2600" b="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1" charset="2"/>
              <a:buChar char="Ø"/>
            </a:pPr>
            <a:endParaRPr lang="en-US" sz="3000" b="0" dirty="0">
              <a:solidFill>
                <a:schemeClr val="tx1"/>
              </a:solidFill>
            </a:endParaRPr>
          </a:p>
        </p:txBody>
      </p:sp>
      <p:sp>
        <p:nvSpPr>
          <p:cNvPr id="944133" name="Line 4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38100">
            <a:solidFill>
              <a:srgbClr val="4399E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8" name="Rectangle 96"/>
          <p:cNvSpPr>
            <a:spLocks noGrp="1" noChangeArrowheads="1"/>
          </p:cNvSpPr>
          <p:nvPr>
            <p:ph type="body" idx="1"/>
          </p:nvPr>
        </p:nvSpPr>
        <p:spPr>
          <a:xfrm>
            <a:off x="1068388" y="1752600"/>
            <a:ext cx="2057400" cy="381000"/>
          </a:xfrm>
          <a:effectLst/>
        </p:spPr>
        <p:txBody>
          <a:bodyPr/>
          <a:lstStyle/>
          <a:p>
            <a:r>
              <a:rPr lang="en-US" sz="900" b="0"/>
              <a:t>Slide shows the geological time scale.</a:t>
            </a:r>
          </a:p>
        </p:txBody>
      </p:sp>
      <p:sp>
        <p:nvSpPr>
          <p:cNvPr id="23555" name="Line 1028"/>
          <p:cNvSpPr>
            <a:spLocks noChangeShapeType="1"/>
          </p:cNvSpPr>
          <p:nvPr/>
        </p:nvSpPr>
        <p:spPr bwMode="auto">
          <a:xfrm>
            <a:off x="228600" y="533400"/>
            <a:ext cx="8610600" cy="0"/>
          </a:xfrm>
          <a:prstGeom prst="line">
            <a:avLst/>
          </a:prstGeom>
          <a:noFill/>
          <a:ln w="38100">
            <a:solidFill>
              <a:srgbClr val="4399E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647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47268"/>
              </p:ext>
            </p:extLst>
          </p:nvPr>
        </p:nvGraphicFramePr>
        <p:xfrm>
          <a:off x="611188" y="609600"/>
          <a:ext cx="4575175" cy="6161837"/>
        </p:xfrm>
        <a:graphic>
          <a:graphicData uri="http://schemas.openxmlformats.org/drawingml/2006/table">
            <a:tbl>
              <a:tblPr/>
              <a:tblGrid>
                <a:gridCol w="1155700"/>
                <a:gridCol w="954088"/>
                <a:gridCol w="1374775"/>
                <a:gridCol w="1090612"/>
              </a:tblGrid>
              <a:tr h="5230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Eon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Era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Period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Epoch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4291">
                <a:tc rowSpan="1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Phanerozoic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Cenozoic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Quaternary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Holocene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4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Pleistocene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4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Neogene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Pliocene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4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Miocene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4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Paleogene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Oligocene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4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Eocene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4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Paleocene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4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Mesozoic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Cretaceous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4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Jurassic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4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Triassic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4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Paleozoic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Permian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4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Pennsylvanian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-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4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Mississippian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4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Devonian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4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Silurian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4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Ordovician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4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Cambrian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42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Proterozoic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Ediacaran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(630-542 Ma)-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42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Archean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42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Hadean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638" name="Text Box 1940"/>
          <p:cNvSpPr txBox="1">
            <a:spLocks noChangeArrowheads="1"/>
          </p:cNvSpPr>
          <p:nvPr/>
        </p:nvSpPr>
        <p:spPr bwMode="auto">
          <a:xfrm rot="-5400000">
            <a:off x="-82550" y="5951538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8FD29"/>
                </a:solidFill>
              </a:rPr>
              <a:t>Older</a:t>
            </a:r>
          </a:p>
        </p:txBody>
      </p:sp>
      <p:sp>
        <p:nvSpPr>
          <p:cNvPr id="23639" name="Text Box 1941"/>
          <p:cNvSpPr txBox="1">
            <a:spLocks noChangeArrowheads="1"/>
          </p:cNvSpPr>
          <p:nvPr/>
        </p:nvSpPr>
        <p:spPr bwMode="auto">
          <a:xfrm rot="-5400000">
            <a:off x="-287337" y="1693862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8FD29"/>
                </a:solidFill>
              </a:rPr>
              <a:t>Younger</a:t>
            </a:r>
          </a:p>
        </p:txBody>
      </p:sp>
      <p:sp>
        <p:nvSpPr>
          <p:cNvPr id="23640" name="Line 1942"/>
          <p:cNvSpPr>
            <a:spLocks noChangeShapeType="1"/>
          </p:cNvSpPr>
          <p:nvPr/>
        </p:nvSpPr>
        <p:spPr bwMode="auto">
          <a:xfrm flipV="1">
            <a:off x="382588" y="2514600"/>
            <a:ext cx="0" cy="3200400"/>
          </a:xfrm>
          <a:prstGeom prst="line">
            <a:avLst/>
          </a:prstGeom>
          <a:noFill/>
          <a:ln w="38100">
            <a:solidFill>
              <a:srgbClr val="FFF755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763000" cy="685800"/>
          </a:xfrm>
          <a:effectLst/>
        </p:spPr>
        <p:txBody>
          <a:bodyPr anchorCtr="0"/>
          <a:lstStyle/>
          <a:p>
            <a:r>
              <a:rPr lang="en-US" sz="3600" dirty="0" smtClean="0">
                <a:solidFill>
                  <a:srgbClr val="FFFF00"/>
                </a:solidFill>
                <a:effectLst/>
              </a:rPr>
              <a:t>Project Coverage in Time and Space</a:t>
            </a:r>
            <a:endParaRPr lang="en-US" sz="3600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Picture 3" descr="North_america_terrain_2003_map-USG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133600"/>
            <a:ext cx="3681389" cy="32766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239518" y="1105300"/>
            <a:ext cx="3038443" cy="1243415"/>
          </a:xfrm>
          <a:custGeom>
            <a:avLst/>
            <a:gdLst>
              <a:gd name="connsiteX0" fmla="*/ 0 w 3038443"/>
              <a:gd name="connsiteY0" fmla="*/ 816952 h 1243415"/>
              <a:gd name="connsiteX1" fmla="*/ 2956337 w 3038443"/>
              <a:gd name="connsiteY1" fmla="*/ 782255 h 1243415"/>
              <a:gd name="connsiteX2" fmla="*/ 2192964 w 3038443"/>
              <a:gd name="connsiteY2" fmla="*/ 435278 h 1243415"/>
              <a:gd name="connsiteX3" fmla="*/ 1963952 w 3038443"/>
              <a:gd name="connsiteY3" fmla="*/ 1240264 h 1243415"/>
              <a:gd name="connsiteX4" fmla="*/ 1047904 w 3038443"/>
              <a:gd name="connsiteY4" fmla="*/ 81361 h 1243415"/>
              <a:gd name="connsiteX5" fmla="*/ 1047904 w 3038443"/>
              <a:gd name="connsiteY5" fmla="*/ 95240 h 124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8443" h="1243415">
                <a:moveTo>
                  <a:pt x="0" y="816952"/>
                </a:moveTo>
                <a:lnTo>
                  <a:pt x="2956337" y="782255"/>
                </a:lnTo>
                <a:cubicBezTo>
                  <a:pt x="3321831" y="718643"/>
                  <a:pt x="2358361" y="358943"/>
                  <a:pt x="2192964" y="435278"/>
                </a:cubicBezTo>
                <a:cubicBezTo>
                  <a:pt x="2027567" y="511613"/>
                  <a:pt x="2154795" y="1299250"/>
                  <a:pt x="1963952" y="1240264"/>
                </a:cubicBezTo>
                <a:cubicBezTo>
                  <a:pt x="1773109" y="1181278"/>
                  <a:pt x="1200579" y="272198"/>
                  <a:pt x="1047904" y="81361"/>
                </a:cubicBezTo>
                <a:cubicBezTo>
                  <a:pt x="895229" y="-109476"/>
                  <a:pt x="1047904" y="95240"/>
                  <a:pt x="1047904" y="9524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90800" y="1600200"/>
            <a:ext cx="6248400" cy="2819400"/>
            <a:chOff x="2590800" y="1600200"/>
            <a:chExt cx="6248400" cy="2819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/>
          </p:nvSpPr>
          <p:spPr bwMode="auto">
            <a:xfrm>
              <a:off x="2590800" y="1600200"/>
              <a:ext cx="2667000" cy="685800"/>
            </a:xfrm>
            <a:prstGeom prst="rect">
              <a:avLst/>
            </a:prstGeom>
            <a:noFill/>
            <a:ln w="76200" cap="flat" cmpd="sng" algn="ctr">
              <a:solidFill>
                <a:srgbClr val="F8FD2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5257800" y="1905000"/>
              <a:ext cx="3581400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8FD2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8839200" y="1905000"/>
              <a:ext cx="0" cy="25146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8FD2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>
              <a:off x="7924800" y="4419600"/>
              <a:ext cx="9144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8FD2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3558" name="Group 23557"/>
          <p:cNvGrpSpPr/>
          <p:nvPr/>
        </p:nvGrpSpPr>
        <p:grpSpPr>
          <a:xfrm>
            <a:off x="2590800" y="4114800"/>
            <a:ext cx="4800600" cy="381000"/>
            <a:chOff x="2590800" y="4114800"/>
            <a:chExt cx="4800600" cy="381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/>
            <p:cNvSpPr/>
            <p:nvPr/>
          </p:nvSpPr>
          <p:spPr bwMode="auto">
            <a:xfrm>
              <a:off x="2590800" y="4114800"/>
              <a:ext cx="1600200" cy="381000"/>
            </a:xfrm>
            <a:prstGeom prst="rect">
              <a:avLst/>
            </a:prstGeom>
            <a:noFill/>
            <a:ln w="76200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23553" name="Straight Arrow Connector 23552"/>
            <p:cNvCxnSpPr/>
            <p:nvPr/>
          </p:nvCxnSpPr>
          <p:spPr bwMode="auto">
            <a:xfrm>
              <a:off x="4191000" y="4114800"/>
              <a:ext cx="3200400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3564" name="Group 23563"/>
          <p:cNvGrpSpPr/>
          <p:nvPr/>
        </p:nvGrpSpPr>
        <p:grpSpPr>
          <a:xfrm>
            <a:off x="2590800" y="4038600"/>
            <a:ext cx="5181600" cy="1600200"/>
            <a:chOff x="2590800" y="4038600"/>
            <a:chExt cx="5181600" cy="1600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Rectangle 27"/>
            <p:cNvSpPr/>
            <p:nvPr/>
          </p:nvSpPr>
          <p:spPr bwMode="auto">
            <a:xfrm>
              <a:off x="2590800" y="5181600"/>
              <a:ext cx="1600200" cy="381000"/>
            </a:xfrm>
            <a:prstGeom prst="rect">
              <a:avLst/>
            </a:prstGeom>
            <a:noFill/>
            <a:ln w="76200" cap="flat" cmpd="sng" algn="ctr">
              <a:solidFill>
                <a:srgbClr val="1F6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66FF33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23560" name="Straight Arrow Connector 23559"/>
            <p:cNvCxnSpPr/>
            <p:nvPr/>
          </p:nvCxnSpPr>
          <p:spPr bwMode="auto">
            <a:xfrm flipV="1">
              <a:off x="7772400" y="4038600"/>
              <a:ext cx="0" cy="160020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1F6F5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562" name="Straight Connector 23561"/>
            <p:cNvCxnSpPr/>
            <p:nvPr/>
          </p:nvCxnSpPr>
          <p:spPr bwMode="auto">
            <a:xfrm>
              <a:off x="4191000" y="5562600"/>
              <a:ext cx="3581400" cy="381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1F6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22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85800"/>
          </a:xfrm>
          <a:effectLst/>
        </p:spPr>
        <p:txBody>
          <a:bodyPr/>
          <a:lstStyle/>
          <a:p>
            <a:r>
              <a:rPr lang="en-US" sz="3600" dirty="0" smtClean="0">
                <a:effectLst/>
              </a:rPr>
              <a:t>Ordovician (488-444 Ma) Collections</a:t>
            </a:r>
            <a:endParaRPr lang="en-US" sz="3600" dirty="0">
              <a:effectLst/>
            </a:endParaRP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8839200" cy="5638800"/>
          </a:xfrm>
          <a:effectLst/>
        </p:spPr>
        <p:txBody>
          <a:bodyPr/>
          <a:lstStyle/>
          <a:p>
            <a:pPr marL="457200" indent="-457200">
              <a:buFont typeface="Wingdings" pitchFamily="1" charset="2"/>
              <a:buChar char="Ø"/>
            </a:pPr>
            <a:r>
              <a:rPr lang="en-US" sz="3000" b="0" dirty="0" smtClean="0">
                <a:solidFill>
                  <a:schemeClr val="tx1"/>
                </a:solidFill>
              </a:rPr>
              <a:t>Region:  Cincinnati area.</a:t>
            </a:r>
          </a:p>
          <a:p>
            <a:pPr marL="457200" indent="-457200">
              <a:buFont typeface="Wingdings" pitchFamily="1" charset="2"/>
              <a:buChar char="Ø"/>
            </a:pPr>
            <a:r>
              <a:rPr lang="en-US" sz="3000" b="0" dirty="0" smtClean="0">
                <a:solidFill>
                  <a:srgbClr val="FFFF00"/>
                </a:solidFill>
              </a:rPr>
              <a:t>Collections:</a:t>
            </a:r>
          </a:p>
          <a:p>
            <a:pPr marL="857250" lvl="1" indent="-457200">
              <a:buFont typeface="Wingdings" pitchFamily="1" charset="2"/>
              <a:buChar char="Ø"/>
            </a:pPr>
            <a:r>
              <a:rPr lang="en-US" sz="2600" b="0" dirty="0" smtClean="0">
                <a:solidFill>
                  <a:schemeClr val="tx1"/>
                </a:solidFill>
              </a:rPr>
              <a:t>Ohio University Zoological Collections (</a:t>
            </a:r>
            <a:r>
              <a:rPr lang="en-US" sz="2600" b="0" dirty="0" err="1" smtClean="0">
                <a:solidFill>
                  <a:schemeClr val="tx1"/>
                </a:solidFill>
              </a:rPr>
              <a:t>Alycia</a:t>
            </a:r>
            <a:r>
              <a:rPr lang="en-US" sz="2600" b="0" dirty="0" smtClean="0">
                <a:solidFill>
                  <a:schemeClr val="tx1"/>
                </a:solidFill>
              </a:rPr>
              <a:t> </a:t>
            </a:r>
            <a:r>
              <a:rPr lang="en-US" sz="2600" b="0" dirty="0" err="1" smtClean="0">
                <a:solidFill>
                  <a:schemeClr val="tx1"/>
                </a:solidFill>
              </a:rPr>
              <a:t>Stigall</a:t>
            </a:r>
            <a:r>
              <a:rPr lang="en-US" sz="2600" b="0" dirty="0" smtClean="0">
                <a:solidFill>
                  <a:schemeClr val="tx1"/>
                </a:solidFill>
              </a:rPr>
              <a:t>)</a:t>
            </a:r>
          </a:p>
          <a:p>
            <a:pPr marL="857250" lvl="1" indent="-457200">
              <a:buFont typeface="Wingdings" pitchFamily="1" charset="2"/>
              <a:buChar char="Ø"/>
            </a:pPr>
            <a:r>
              <a:rPr lang="en-US" sz="2600" b="0" dirty="0" smtClean="0">
                <a:solidFill>
                  <a:srgbClr val="FFFF00"/>
                </a:solidFill>
              </a:rPr>
              <a:t>Department of Invertebrate Paleontology, Cincinnati Museum Center (Brenda </a:t>
            </a:r>
            <a:r>
              <a:rPr lang="en-US" sz="2600" b="0" dirty="0" err="1" smtClean="0">
                <a:solidFill>
                  <a:srgbClr val="FFFF00"/>
                </a:solidFill>
              </a:rPr>
              <a:t>Hunda</a:t>
            </a:r>
            <a:r>
              <a:rPr lang="en-US" sz="2600" b="0" dirty="0" smtClean="0">
                <a:solidFill>
                  <a:srgbClr val="FFFF00"/>
                </a:solidFill>
              </a:rPr>
              <a:t>)</a:t>
            </a:r>
          </a:p>
          <a:p>
            <a:pPr marL="857250" lvl="1" indent="-457200">
              <a:buFont typeface="Wingdings" pitchFamily="1" charset="2"/>
              <a:buChar char="Ø"/>
            </a:pPr>
            <a:r>
              <a:rPr lang="en-US" sz="2600" dirty="0" smtClean="0"/>
              <a:t>Karl E. Limper Geology Museum, Miami University (Kendall </a:t>
            </a:r>
            <a:r>
              <a:rPr lang="en-US" sz="2600" dirty="0" err="1" smtClean="0"/>
              <a:t>Hauer</a:t>
            </a:r>
            <a:r>
              <a:rPr lang="en-US" sz="2600" dirty="0" smtClean="0"/>
              <a:t>)</a:t>
            </a:r>
            <a:endParaRPr lang="en-US" sz="3000" b="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1" charset="2"/>
              <a:buChar char="Ø"/>
            </a:pPr>
            <a:endParaRPr lang="en-US" sz="3000" b="0" dirty="0" smtClean="0">
              <a:solidFill>
                <a:srgbClr val="FFFF00"/>
              </a:solidFill>
            </a:endParaRPr>
          </a:p>
          <a:p>
            <a:pPr marL="0" indent="0"/>
            <a:r>
              <a:rPr lang="en-US" sz="3000" b="0" dirty="0" smtClean="0">
                <a:solidFill>
                  <a:srgbClr val="FFFF00"/>
                </a:solidFill>
              </a:rPr>
              <a:t>Material to be digitized:</a:t>
            </a:r>
          </a:p>
          <a:p>
            <a:pPr marL="457200" indent="-457200">
              <a:buFont typeface="Wingdings" pitchFamily="1" charset="2"/>
              <a:buChar char="Ø"/>
            </a:pPr>
            <a:r>
              <a:rPr lang="en-US" sz="3000" b="0" dirty="0" smtClean="0">
                <a:solidFill>
                  <a:srgbClr val="FFFFFF"/>
                </a:solidFill>
              </a:rPr>
              <a:t>100,000 specimens</a:t>
            </a:r>
          </a:p>
          <a:p>
            <a:pPr marL="457200" indent="-457200">
              <a:buFont typeface="Wingdings" pitchFamily="1" charset="2"/>
              <a:buChar char="Ø"/>
            </a:pPr>
            <a:r>
              <a:rPr lang="en-US" sz="3000" b="0" dirty="0" smtClean="0">
                <a:solidFill>
                  <a:srgbClr val="FFFFFF"/>
                </a:solidFill>
              </a:rPr>
              <a:t>115 species</a:t>
            </a:r>
          </a:p>
          <a:p>
            <a:pPr marL="457200" indent="-457200">
              <a:buFont typeface="Wingdings" pitchFamily="1" charset="2"/>
              <a:buChar char="Ø"/>
            </a:pPr>
            <a:endParaRPr lang="en-US" sz="3000" b="0" dirty="0" smtClean="0">
              <a:solidFill>
                <a:srgbClr val="FFFF00"/>
              </a:solidFill>
            </a:endParaRPr>
          </a:p>
        </p:txBody>
      </p:sp>
      <p:sp>
        <p:nvSpPr>
          <p:cNvPr id="944133" name="Line 4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38100">
            <a:solidFill>
              <a:srgbClr val="4399E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38600"/>
            <a:ext cx="3821771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678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00600" y="64008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4"/>
              </a:rPr>
              <a:t>http://www.ucmp.berkeley.edu/ordovician/ordovician.php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85800"/>
          </a:xfrm>
          <a:effectLst/>
        </p:spPr>
        <p:txBody>
          <a:bodyPr/>
          <a:lstStyle/>
          <a:p>
            <a:r>
              <a:rPr lang="en-US" sz="3200" dirty="0" smtClean="0">
                <a:effectLst/>
              </a:rPr>
              <a:t>Pennsylvanian (318-299 Ma) Collections</a:t>
            </a:r>
            <a:endParaRPr lang="en-US" sz="3200" dirty="0">
              <a:effectLst/>
            </a:endParaRP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8839200" cy="5638800"/>
          </a:xfrm>
          <a:effectLst/>
        </p:spPr>
        <p:txBody>
          <a:bodyPr/>
          <a:lstStyle/>
          <a:p>
            <a:pPr marL="457200" indent="-457200">
              <a:buFont typeface="Wingdings" pitchFamily="1" charset="2"/>
              <a:buChar char="Ø"/>
            </a:pPr>
            <a:r>
              <a:rPr lang="en-US" sz="3000" b="0" dirty="0" smtClean="0">
                <a:solidFill>
                  <a:srgbClr val="FFFFFF"/>
                </a:solidFill>
              </a:rPr>
              <a:t>Region: Mid-Continent.</a:t>
            </a:r>
          </a:p>
          <a:p>
            <a:pPr marL="457200" indent="-457200">
              <a:buFont typeface="Wingdings" pitchFamily="1" charset="2"/>
              <a:buChar char="Ø"/>
            </a:pPr>
            <a:r>
              <a:rPr lang="en-US" sz="3000" b="0" dirty="0" smtClean="0">
                <a:solidFill>
                  <a:srgbClr val="FFFF00"/>
                </a:solidFill>
              </a:rPr>
              <a:t>Collection:</a:t>
            </a:r>
          </a:p>
          <a:p>
            <a:pPr marL="857250" lvl="1" indent="-457200">
              <a:buFont typeface="Wingdings" pitchFamily="1" charset="2"/>
              <a:buChar char="Ø"/>
            </a:pPr>
            <a:r>
              <a:rPr lang="en-US" sz="2600" dirty="0" smtClean="0"/>
              <a:t>University of Kansas Biodiversity Institute, Division of Invertebrate Paleontology (Bruce Lieberman and </a:t>
            </a:r>
            <a:r>
              <a:rPr lang="en-US" sz="2600" dirty="0" err="1" smtClean="0"/>
              <a:t>Una</a:t>
            </a:r>
            <a:r>
              <a:rPr lang="en-US" sz="2600" dirty="0" smtClean="0"/>
              <a:t> Farrell)</a:t>
            </a:r>
            <a:endParaRPr lang="en-US" sz="2600" b="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1" charset="2"/>
              <a:buChar char="Ø"/>
            </a:pPr>
            <a:endParaRPr lang="en-US" sz="3000" b="0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itchFamily="1" charset="2"/>
              <a:buChar char="Ø"/>
            </a:pPr>
            <a:r>
              <a:rPr lang="en-US" sz="3000" b="0" dirty="0" smtClean="0">
                <a:solidFill>
                  <a:srgbClr val="FFFF00"/>
                </a:solidFill>
              </a:rPr>
              <a:t>Material to be digitized:</a:t>
            </a:r>
          </a:p>
          <a:p>
            <a:pPr marL="857250" lvl="1" indent="-457200">
              <a:buFont typeface="Wingdings" pitchFamily="1" charset="2"/>
              <a:buChar char="Ø"/>
            </a:pPr>
            <a:r>
              <a:rPr lang="en-US" sz="2600" dirty="0" smtClean="0"/>
              <a:t>170,000 specimens</a:t>
            </a:r>
          </a:p>
          <a:p>
            <a:pPr marL="857250" lvl="1" indent="-457200">
              <a:buFont typeface="Wingdings" pitchFamily="1" charset="2"/>
              <a:buChar char="Ø"/>
            </a:pPr>
            <a:r>
              <a:rPr lang="en-US" sz="2600" b="0" dirty="0" smtClean="0">
                <a:solidFill>
                  <a:schemeClr val="tx1"/>
                </a:solidFill>
              </a:rPr>
              <a:t>240 species</a:t>
            </a:r>
            <a:endParaRPr lang="en-US" sz="2600" b="0" dirty="0">
              <a:solidFill>
                <a:schemeClr val="tx1"/>
              </a:solidFill>
            </a:endParaRPr>
          </a:p>
        </p:txBody>
      </p:sp>
      <p:sp>
        <p:nvSpPr>
          <p:cNvPr id="944133" name="Line 4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38100">
            <a:solidFill>
              <a:srgbClr val="4399E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294" y="3505200"/>
            <a:ext cx="4111954" cy="2752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66769" y="6248400"/>
            <a:ext cx="4121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http://www.kgs.ku.edu/Extension/fossils/bivalve.html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234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85800"/>
          </a:xfrm>
          <a:effectLst/>
        </p:spPr>
        <p:txBody>
          <a:bodyPr/>
          <a:lstStyle/>
          <a:p>
            <a:r>
              <a:rPr lang="en-US" dirty="0" err="1" smtClean="0">
                <a:effectLst/>
              </a:rPr>
              <a:t>Neogene</a:t>
            </a:r>
            <a:r>
              <a:rPr lang="en-US" dirty="0" smtClean="0">
                <a:effectLst/>
              </a:rPr>
              <a:t> (23-2.6 Ma) Collections</a:t>
            </a:r>
            <a:endParaRPr lang="en-US" dirty="0">
              <a:effectLst/>
            </a:endParaRP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8839200" cy="5638800"/>
          </a:xfrm>
          <a:effectLst/>
        </p:spPr>
        <p:txBody>
          <a:bodyPr/>
          <a:lstStyle/>
          <a:p>
            <a:pPr marL="457200" indent="-457200">
              <a:buFont typeface="Wingdings" pitchFamily="1" charset="2"/>
              <a:buChar char="Ø"/>
            </a:pPr>
            <a:r>
              <a:rPr lang="en-US" sz="3000" b="0" dirty="0" smtClean="0">
                <a:solidFill>
                  <a:srgbClr val="FFFFFF"/>
                </a:solidFill>
              </a:rPr>
              <a:t>Region: Southeastern USA. </a:t>
            </a:r>
          </a:p>
          <a:p>
            <a:pPr marL="457200" indent="-457200">
              <a:buFont typeface="Wingdings" pitchFamily="1" charset="2"/>
              <a:buChar char="Ø"/>
            </a:pPr>
            <a:r>
              <a:rPr lang="en-US" sz="3000" b="0" dirty="0">
                <a:solidFill>
                  <a:srgbClr val="FFFF00"/>
                </a:solidFill>
              </a:rPr>
              <a:t>Collection:</a:t>
            </a:r>
          </a:p>
          <a:p>
            <a:pPr marL="857250" lvl="1" indent="-457200">
              <a:buFont typeface="Wingdings" pitchFamily="1" charset="2"/>
              <a:buChar char="Ø"/>
            </a:pPr>
            <a:r>
              <a:rPr lang="en-US" sz="2600" dirty="0"/>
              <a:t>Division of Invertebrate Paleontology, Florida Museum of Natural </a:t>
            </a:r>
            <a:r>
              <a:rPr lang="en-US" sz="2600" dirty="0" smtClean="0"/>
              <a:t>History (Roger </a:t>
            </a:r>
            <a:r>
              <a:rPr lang="en-US" sz="2600" dirty="0" err="1" smtClean="0"/>
              <a:t>Portell</a:t>
            </a:r>
            <a:r>
              <a:rPr lang="en-US" sz="2600" dirty="0" smtClean="0"/>
              <a:t>)</a:t>
            </a:r>
            <a:endParaRPr lang="en-US" sz="2600" dirty="0"/>
          </a:p>
          <a:p>
            <a:pPr marL="457200" indent="-457200">
              <a:buFont typeface="Wingdings" pitchFamily="1" charset="2"/>
              <a:buChar char="Ø"/>
            </a:pPr>
            <a:endParaRPr lang="en-US" sz="3000" b="0" dirty="0">
              <a:solidFill>
                <a:srgbClr val="FFFF00"/>
              </a:solidFill>
            </a:endParaRPr>
          </a:p>
          <a:p>
            <a:pPr marL="457200" indent="-457200">
              <a:buFont typeface="Wingdings" pitchFamily="1" charset="2"/>
              <a:buChar char="Ø"/>
            </a:pPr>
            <a:r>
              <a:rPr lang="en-US" sz="3000" b="0" dirty="0" smtClean="0">
                <a:solidFill>
                  <a:srgbClr val="FFFF00"/>
                </a:solidFill>
              </a:rPr>
              <a:t>Material digitized (focus will be on digital atlases):</a:t>
            </a:r>
          </a:p>
          <a:p>
            <a:pPr marL="857250" lvl="1" indent="-457200">
              <a:buFont typeface="Wingdings" pitchFamily="1" charset="2"/>
              <a:buChar char="Ø"/>
            </a:pPr>
            <a:r>
              <a:rPr lang="en-US" sz="2600" dirty="0" smtClean="0">
                <a:solidFill>
                  <a:srgbClr val="FFFFFF"/>
                </a:solidFill>
              </a:rPr>
              <a:t>176,615 specimens</a:t>
            </a:r>
          </a:p>
          <a:p>
            <a:pPr marL="857250" lvl="1" indent="-457200">
              <a:buFont typeface="Wingdings" pitchFamily="1" charset="2"/>
              <a:buChar char="Ø"/>
            </a:pPr>
            <a:r>
              <a:rPr lang="en-US" sz="2600" b="0" dirty="0" smtClean="0">
                <a:solidFill>
                  <a:srgbClr val="FFFFFF"/>
                </a:solidFill>
              </a:rPr>
              <a:t>500 species</a:t>
            </a:r>
          </a:p>
        </p:txBody>
      </p:sp>
      <p:sp>
        <p:nvSpPr>
          <p:cNvPr id="944133" name="Line 4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38100">
            <a:solidFill>
              <a:srgbClr val="4399E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4311396"/>
            <a:ext cx="4064000" cy="238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685800"/>
          </a:xfrm>
          <a:effectLst/>
        </p:spPr>
        <p:txBody>
          <a:bodyPr/>
          <a:lstStyle/>
          <a:p>
            <a:r>
              <a:rPr lang="en-US" dirty="0" smtClean="0">
                <a:effectLst/>
              </a:rPr>
              <a:t>Digital Atlases: Goals</a:t>
            </a:r>
            <a:endParaRPr lang="en-US" dirty="0">
              <a:effectLst/>
            </a:endParaRP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8763000" cy="5638800"/>
          </a:xfrm>
          <a:effectLst/>
        </p:spPr>
        <p:txBody>
          <a:bodyPr/>
          <a:lstStyle/>
          <a:p>
            <a:pPr marL="0" indent="0"/>
            <a:r>
              <a:rPr lang="en-US" sz="2400" b="0" dirty="0"/>
              <a:t>D</a:t>
            </a:r>
            <a:r>
              <a:rPr lang="en-US" sz="2400" b="0" dirty="0" smtClean="0"/>
              <a:t>igital atlases:</a:t>
            </a:r>
          </a:p>
          <a:p>
            <a:pPr marL="457200" indent="-457200">
              <a:buFont typeface="Wingdings" pitchFamily="1" charset="2"/>
              <a:buChar char="Ø"/>
            </a:pPr>
            <a:r>
              <a:rPr lang="en-US" sz="2400" b="0" dirty="0" smtClean="0">
                <a:solidFill>
                  <a:schemeClr val="tx1"/>
                </a:solidFill>
              </a:rPr>
              <a:t>“Field guides to the past” for three of the United States’ most fossil-rich regions</a:t>
            </a:r>
          </a:p>
          <a:p>
            <a:pPr marL="457200" indent="-457200">
              <a:buFont typeface="Wingdings" pitchFamily="1" charset="2"/>
              <a:buChar char="Ø"/>
            </a:pPr>
            <a:r>
              <a:rPr lang="en-US" sz="2400" b="0" dirty="0" smtClean="0"/>
              <a:t>Online webpages</a:t>
            </a:r>
          </a:p>
          <a:p>
            <a:pPr marL="457200" indent="-457200">
              <a:buFont typeface="Wingdings" pitchFamily="1" charset="2"/>
              <a:buChar char="Ø"/>
            </a:pPr>
            <a:r>
              <a:rPr lang="en-US" sz="2400" b="0" dirty="0" smtClean="0">
                <a:solidFill>
                  <a:schemeClr val="tx1"/>
                </a:solidFill>
              </a:rPr>
              <a:t>“App” for mobile devices</a:t>
            </a:r>
          </a:p>
          <a:p>
            <a:pPr marL="457200" indent="-457200">
              <a:buFont typeface="Wingdings" pitchFamily="1" charset="2"/>
              <a:buChar char="Ø"/>
            </a:pPr>
            <a:r>
              <a:rPr lang="en-US" sz="2400" b="0" dirty="0" smtClean="0"/>
              <a:t>Intended audiences: </a:t>
            </a:r>
            <a:r>
              <a:rPr lang="en-US" sz="2400" b="0" dirty="0" smtClean="0"/>
              <a:t>scientists and </a:t>
            </a:r>
            <a:r>
              <a:rPr lang="en-US" sz="2400" b="0" dirty="0" err="1" smtClean="0"/>
              <a:t>advocational</a:t>
            </a:r>
            <a:r>
              <a:rPr lang="en-US" sz="2400" b="0" dirty="0" smtClean="0"/>
              <a:t> </a:t>
            </a:r>
            <a:r>
              <a:rPr lang="en-US" sz="2400" b="0" dirty="0" smtClean="0"/>
              <a:t>fossil </a:t>
            </a:r>
            <a:r>
              <a:rPr lang="en-US" sz="2400" b="0" dirty="0" smtClean="0"/>
              <a:t>collectors</a:t>
            </a:r>
            <a:endParaRPr lang="en-US" sz="2400" b="0" dirty="0" smtClean="0"/>
          </a:p>
          <a:p>
            <a:pPr marL="0" indent="0"/>
            <a:endParaRPr lang="en-US" sz="2400" b="0" dirty="0" smtClean="0">
              <a:solidFill>
                <a:schemeClr val="tx1"/>
              </a:solidFill>
            </a:endParaRPr>
          </a:p>
          <a:p>
            <a:pPr marL="0" indent="0"/>
            <a:r>
              <a:rPr lang="en-US" sz="2400" b="0" dirty="0" smtClean="0"/>
              <a:t>Atlases will be generated for the following numbers of specimens from each time period:</a:t>
            </a:r>
          </a:p>
          <a:p>
            <a:pPr marL="457200" indent="-457200">
              <a:buFont typeface="Wingdings" pitchFamily="1" charset="2"/>
              <a:buChar char="Ø"/>
            </a:pPr>
            <a:r>
              <a:rPr lang="en-US" sz="2400" b="0" dirty="0" smtClean="0">
                <a:solidFill>
                  <a:schemeClr val="tx1"/>
                </a:solidFill>
              </a:rPr>
              <a:t>Ordovician: 	115 species</a:t>
            </a:r>
          </a:p>
          <a:p>
            <a:pPr marL="457200" indent="-457200">
              <a:buFont typeface="Wingdings" pitchFamily="1" charset="2"/>
              <a:buChar char="Ø"/>
            </a:pPr>
            <a:r>
              <a:rPr lang="en-US" sz="2400" b="0" dirty="0" smtClean="0">
                <a:solidFill>
                  <a:schemeClr val="tx1"/>
                </a:solidFill>
              </a:rPr>
              <a:t>Pennsylvanian: 	240 species</a:t>
            </a:r>
          </a:p>
          <a:p>
            <a:pPr marL="457200" indent="-457200">
              <a:buFont typeface="Wingdings" pitchFamily="1" charset="2"/>
              <a:buChar char="Ø"/>
            </a:pPr>
            <a:r>
              <a:rPr lang="en-US" sz="2400" b="0" dirty="0" smtClean="0">
                <a:solidFill>
                  <a:schemeClr val="tx1"/>
                </a:solidFill>
              </a:rPr>
              <a:t>Neogene: 	500 species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944133" name="Line 4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38100">
            <a:solidFill>
              <a:srgbClr val="4399E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685800"/>
          </a:xfrm>
          <a:effectLst/>
        </p:spPr>
        <p:txBody>
          <a:bodyPr/>
          <a:lstStyle/>
          <a:p>
            <a:r>
              <a:rPr lang="en-US" dirty="0" smtClean="0">
                <a:effectLst/>
              </a:rPr>
              <a:t>Genus Page</a:t>
            </a:r>
            <a:endParaRPr lang="en-US" dirty="0">
              <a:effectLst/>
            </a:endParaRP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5486400" cy="5638800"/>
          </a:xfrm>
          <a:effectLst/>
        </p:spPr>
        <p:txBody>
          <a:bodyPr/>
          <a:lstStyle/>
          <a:p>
            <a:pPr marL="457200" indent="-457200">
              <a:buFont typeface="Wingdings" pitchFamily="1" charset="2"/>
              <a:buChar char="Ø"/>
            </a:pPr>
            <a:r>
              <a:rPr lang="en-US" sz="3600" b="0" dirty="0" smtClean="0">
                <a:solidFill>
                  <a:schemeClr val="tx1"/>
                </a:solidFill>
              </a:rPr>
              <a:t>Classification (hyperlinks)</a:t>
            </a:r>
          </a:p>
          <a:p>
            <a:pPr marL="457200" indent="-457200">
              <a:buFont typeface="Wingdings" pitchFamily="1" charset="2"/>
              <a:buChar char="Ø"/>
            </a:pPr>
            <a:endParaRPr lang="en-US" sz="3600" b="0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itchFamily="1" charset="2"/>
              <a:buChar char="Ø"/>
            </a:pPr>
            <a:r>
              <a:rPr lang="en-US" sz="3600" b="0" dirty="0" smtClean="0">
                <a:solidFill>
                  <a:srgbClr val="FFFF00"/>
                </a:solidFill>
              </a:rPr>
              <a:t>Overview of genus</a:t>
            </a:r>
          </a:p>
          <a:p>
            <a:pPr marL="457200" indent="-457200">
              <a:buFont typeface="Wingdings" pitchFamily="1" charset="2"/>
              <a:buChar char="Ø"/>
            </a:pPr>
            <a:endParaRPr lang="en-US" sz="3600" b="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1" charset="2"/>
              <a:buChar char="Ø"/>
            </a:pPr>
            <a:r>
              <a:rPr lang="en-US" sz="3600" b="0" dirty="0" smtClean="0">
                <a:solidFill>
                  <a:schemeClr val="tx1"/>
                </a:solidFill>
              </a:rPr>
              <a:t>Species list, with hyperlinked images to assist identifications</a:t>
            </a:r>
            <a:endParaRPr lang="en-US" sz="3600" b="0" dirty="0">
              <a:solidFill>
                <a:srgbClr val="FFFF00"/>
              </a:solidFill>
            </a:endParaRPr>
          </a:p>
        </p:txBody>
      </p:sp>
      <p:sp>
        <p:nvSpPr>
          <p:cNvPr id="942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010400" y="2133600"/>
            <a:ext cx="1638300" cy="457200"/>
          </a:xfrm>
          <a:effectLst/>
        </p:spPr>
        <p:txBody>
          <a:bodyPr/>
          <a:lstStyle/>
          <a:p>
            <a:pPr marL="0" indent="0"/>
            <a:r>
              <a:rPr lang="en-US" sz="800" b="0" dirty="0" smtClean="0"/>
              <a:t>Slide shows figure of sample taxon webpage for </a:t>
            </a:r>
            <a:r>
              <a:rPr lang="en-US" sz="800" b="0" i="1" dirty="0" err="1" smtClean="0"/>
              <a:t>Conus</a:t>
            </a:r>
            <a:r>
              <a:rPr lang="en-US" sz="800" b="0" i="1" dirty="0" smtClean="0"/>
              <a:t>.</a:t>
            </a:r>
            <a:endParaRPr lang="en-US" sz="800" b="0" dirty="0"/>
          </a:p>
        </p:txBody>
      </p:sp>
      <p:sp>
        <p:nvSpPr>
          <p:cNvPr id="942085" name="Line 4"/>
          <p:cNvSpPr>
            <a:spLocks noChangeShapeType="1"/>
          </p:cNvSpPr>
          <p:nvPr/>
        </p:nvSpPr>
        <p:spPr bwMode="auto">
          <a:xfrm>
            <a:off x="228600" y="914400"/>
            <a:ext cx="8839200" cy="0"/>
          </a:xfrm>
          <a:prstGeom prst="line">
            <a:avLst/>
          </a:prstGeom>
          <a:noFill/>
          <a:ln w="38100">
            <a:solidFill>
              <a:srgbClr val="4399E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NeogeneConus_MAI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4"/>
          <a:stretch/>
        </p:blipFill>
        <p:spPr>
          <a:xfrm>
            <a:off x="5791200" y="1035726"/>
            <a:ext cx="3291840" cy="5746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JRH-Lecture">
  <a:themeElements>
    <a:clrScheme name="1_JRH-Lectur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1_JRH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JRH-Lectur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RH-Lectur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RH-Lectur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RH-Lectur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RH-Lectur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RH-Lectur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RH-Lectur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RH-Lectur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RH-Lectur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JRH-Lecture</Template>
  <TotalTime>6695</TotalTime>
  <Words>561</Words>
  <Application>Microsoft Office PowerPoint</Application>
  <PresentationFormat>On-screen Show (4:3)</PresentationFormat>
  <Paragraphs>153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1_JRH-Lecture</vt:lpstr>
      <vt:lpstr>Digital Atlases of Fossil Collections:  New Resources for the Public to Identify and Understand Ancient Biodiversity</vt:lpstr>
      <vt:lpstr>TCN Overview</vt:lpstr>
      <vt:lpstr>TCN: Goals</vt:lpstr>
      <vt:lpstr>Project Coverage in Time and Space</vt:lpstr>
      <vt:lpstr>Ordovician (488-444 Ma) Collections</vt:lpstr>
      <vt:lpstr>Pennsylvanian (318-299 Ma) Collections</vt:lpstr>
      <vt:lpstr>Neogene (23-2.6 Ma) Collections</vt:lpstr>
      <vt:lpstr>Digital Atlases: Goals</vt:lpstr>
      <vt:lpstr>Genus Page</vt:lpstr>
      <vt:lpstr>Species Page</vt:lpstr>
      <vt:lpstr>Range Changes Over Time</vt:lpstr>
      <vt:lpstr>Conus marylandicus</vt:lpstr>
      <vt:lpstr>Varied Ranges Among Taxa During Individual Time Slices</vt:lpstr>
      <vt:lpstr>Different Ranges of Four Conus Species During the Pliocene</vt:lpstr>
      <vt:lpstr>Thank You</vt:lpstr>
      <vt:lpstr>XXXX</vt:lpstr>
    </vt:vector>
  </TitlesOfParts>
  <Company>University of Kansas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Jonathan Hendricks</dc:creator>
  <cp:lastModifiedBy>Portell,Roger W</cp:lastModifiedBy>
  <cp:revision>164</cp:revision>
  <cp:lastPrinted>2008-10-13T17:01:40Z</cp:lastPrinted>
  <dcterms:created xsi:type="dcterms:W3CDTF">2006-06-06T19:27:24Z</dcterms:created>
  <dcterms:modified xsi:type="dcterms:W3CDTF">2012-09-27T13:44:05Z</dcterms:modified>
</cp:coreProperties>
</file>