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00" r:id="rId2"/>
    <p:sldId id="313" r:id="rId3"/>
    <p:sldId id="330" r:id="rId4"/>
    <p:sldId id="343" r:id="rId5"/>
    <p:sldId id="325" r:id="rId6"/>
    <p:sldId id="333" r:id="rId7"/>
    <p:sldId id="314" r:id="rId8"/>
    <p:sldId id="331" r:id="rId9"/>
    <p:sldId id="320" r:id="rId10"/>
    <p:sldId id="334" r:id="rId11"/>
    <p:sldId id="344" r:id="rId12"/>
    <p:sldId id="335" r:id="rId13"/>
    <p:sldId id="345" r:id="rId14"/>
    <p:sldId id="336" r:id="rId15"/>
    <p:sldId id="338" r:id="rId16"/>
    <p:sldId id="342" r:id="rId17"/>
    <p:sldId id="312" r:id="rId18"/>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99"/>
    <a:srgbClr val="FFFF66"/>
    <a:srgbClr val="180F9B"/>
    <a:srgbClr val="002F57"/>
    <a:srgbClr val="201258"/>
    <a:srgbClr val="FFCC99"/>
    <a:srgbClr val="99CCFF"/>
    <a:srgbClr val="CCECFF"/>
    <a:srgbClr val="641B56"/>
    <a:srgbClr val="0061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1" autoAdjust="0"/>
    <p:restoredTop sz="87950" autoAdjust="0"/>
  </p:normalViewPr>
  <p:slideViewPr>
    <p:cSldViewPr>
      <p:cViewPr varScale="1">
        <p:scale>
          <a:sx n="96" d="100"/>
          <a:sy n="96" d="100"/>
        </p:scale>
        <p:origin x="-162" y="-108"/>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w="12700">
            <a:noFill/>
            <a:miter lim="800000"/>
            <a:headEnd/>
            <a:tailEnd/>
          </a:ln>
          <a:effec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3"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IWGSC part of National Science and Technology Council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4813" y="6083300"/>
            <a:ext cx="2016125" cy="393700"/>
          </a:xfrm>
          <a:prstGeom prst="rect">
            <a:avLst/>
          </a:prstGeom>
          <a:noFill/>
          <a:ln w="12700">
            <a:noFill/>
            <a:miter lim="800000"/>
            <a:headEnd/>
            <a:tailEnd/>
          </a:ln>
          <a:effectLst/>
        </p:spPr>
        <p:txBody>
          <a:bodyPr wrap="none" lIns="88900" tIns="44450" rIns="88900" bIns="44450">
            <a:spAutoFit/>
          </a:bodyPr>
          <a:lstStyle/>
          <a:p>
            <a:pPr defTabSz="885825">
              <a:defRPr/>
            </a:pPr>
            <a:r>
              <a:rPr lang="en-US" sz="1000" b="1">
                <a:solidFill>
                  <a:schemeClr val="bg1"/>
                </a:solidFill>
              </a:rPr>
              <a:t>U.S. Department of the Interior</a:t>
            </a:r>
          </a:p>
          <a:p>
            <a:pPr defTabSz="885825">
              <a:defRPr/>
            </a:pPr>
            <a:r>
              <a:rPr lang="en-US" sz="1000" b="1">
                <a:solidFill>
                  <a:schemeClr val="bg1"/>
                </a:solidFill>
              </a:rPr>
              <a:t>U.S. Geological Survey</a:t>
            </a:r>
          </a:p>
        </p:txBody>
      </p:sp>
      <p:pic>
        <p:nvPicPr>
          <p:cNvPr id="5" name="Picture 9" descr="D:\Vugraph Info\Vugraph Templates\Templates-NEW-NMP and Bureau\ident_4_onscreen_png.png"/>
          <p:cNvPicPr>
            <a:picLocks noChangeAspect="1" noChangeArrowheads="1"/>
          </p:cNvPicPr>
          <p:nvPr/>
        </p:nvPicPr>
        <p:blipFill>
          <a:blip r:embed="rId2" cstate="print">
            <a:lum bright="100000"/>
          </a:blip>
          <a:srcRect/>
          <a:stretch>
            <a:fillRect/>
          </a:stretch>
        </p:blipFill>
        <p:spPr bwMode="black">
          <a:xfrm>
            <a:off x="457200" y="461963"/>
            <a:ext cx="2057400" cy="757237"/>
          </a:xfrm>
          <a:prstGeom prst="rect">
            <a:avLst/>
          </a:prstGeom>
          <a:noFill/>
          <a:ln w="9525">
            <a:noFill/>
            <a:miter lim="800000"/>
            <a:headEnd/>
            <a:tailEnd/>
          </a:ln>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cstate="print">
            <a:lum bright="100000"/>
          </a:blip>
          <a:srcRect/>
          <a:stretch>
            <a:fillRect/>
          </a:stretch>
        </p:blipFill>
        <p:spPr bwMode="black">
          <a:xfrm>
            <a:off x="457200" y="6094413"/>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381000" y="1676400"/>
            <a:ext cx="8305800" cy="2362200"/>
          </a:xfrm>
        </p:spPr>
        <p:txBody>
          <a:bodyPr/>
          <a:lstStyle/>
          <a:p>
            <a:pPr algn="ctr"/>
            <a:r>
              <a:rPr lang="en-US" sz="3600" dirty="0" smtClean="0"/>
              <a:t>Biodiversity Information</a:t>
            </a:r>
            <a:br>
              <a:rPr lang="en-US" sz="3600" dirty="0" smtClean="0"/>
            </a:br>
            <a:r>
              <a:rPr lang="en-US" sz="3600" dirty="0" smtClean="0"/>
              <a:t>Serving Our Nation (BISON):</a:t>
            </a:r>
            <a:br>
              <a:rPr lang="en-US" sz="3600" dirty="0" smtClean="0"/>
            </a:br>
            <a:r>
              <a:rPr lang="en-US" sz="3600" dirty="0" smtClean="0"/>
              <a:t>A National Resource for</a:t>
            </a:r>
            <a:br>
              <a:rPr lang="en-US" sz="3600" dirty="0" smtClean="0"/>
            </a:br>
            <a:r>
              <a:rPr lang="en-US" sz="3600" dirty="0" smtClean="0"/>
              <a:t>Species Occurrence Data</a:t>
            </a:r>
          </a:p>
        </p:txBody>
      </p:sp>
      <p:sp>
        <p:nvSpPr>
          <p:cNvPr id="3075" name="Rectangle 1027"/>
          <p:cNvSpPr>
            <a:spLocks noGrp="1" noChangeArrowheads="1"/>
          </p:cNvSpPr>
          <p:nvPr>
            <p:ph type="subTitle" idx="1"/>
          </p:nvPr>
        </p:nvSpPr>
        <p:spPr>
          <a:xfrm>
            <a:off x="381000" y="4800600"/>
            <a:ext cx="8305800" cy="1524000"/>
          </a:xfrm>
        </p:spPr>
        <p:txBody>
          <a:bodyPr/>
          <a:lstStyle/>
          <a:p>
            <a:pPr algn="ctr"/>
            <a:r>
              <a:rPr lang="en-US" sz="1800" dirty="0" smtClean="0"/>
              <a:t>Elizabeth Martín</a:t>
            </a:r>
          </a:p>
          <a:p>
            <a:pPr algn="ctr"/>
            <a:r>
              <a:rPr lang="en-US" sz="1800" dirty="0" smtClean="0">
                <a:latin typeface="Calibri"/>
              </a:rPr>
              <a:t>U.S. Geological Survey</a:t>
            </a:r>
          </a:p>
          <a:p>
            <a:pPr algn="ctr"/>
            <a:r>
              <a:rPr lang="en-US" sz="1800" dirty="0" smtClean="0">
                <a:latin typeface="Calibri"/>
              </a:rPr>
              <a:t>Core Science Analytics and Synthesis</a:t>
            </a:r>
          </a:p>
          <a:p>
            <a:pPr algn="ctr"/>
            <a:r>
              <a:rPr lang="en-US" sz="1800" dirty="0" smtClean="0">
                <a:latin typeface="Calibri"/>
              </a:rPr>
              <a:t>Core Science Systems</a:t>
            </a:r>
          </a:p>
          <a:p>
            <a:pPr algn="ctr"/>
            <a:endParaRPr lang="en-US" sz="1400" dirty="0" smtClean="0">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a:t>
            </a:r>
            <a:endParaRPr lang="en-US" dirty="0"/>
          </a:p>
        </p:txBody>
      </p:sp>
      <p:pic>
        <p:nvPicPr>
          <p:cNvPr id="8" name="Picture 7" descr="American Shad NC HUC8 layer.jpg"/>
          <p:cNvPicPr>
            <a:picLocks noChangeAspect="1"/>
          </p:cNvPicPr>
          <p:nvPr/>
        </p:nvPicPr>
        <p:blipFill>
          <a:blip r:embed="rId2" cstate="print"/>
          <a:stretch>
            <a:fillRect/>
          </a:stretch>
        </p:blipFill>
        <p:spPr>
          <a:xfrm>
            <a:off x="914400" y="1219200"/>
            <a:ext cx="7430902" cy="4724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Public Participation</a:t>
            </a:r>
            <a:endParaRPr lang="en-US" dirty="0"/>
          </a:p>
        </p:txBody>
      </p:sp>
      <p:sp>
        <p:nvSpPr>
          <p:cNvPr id="3" name="Content Placeholder 2"/>
          <p:cNvSpPr>
            <a:spLocks noGrp="1"/>
          </p:cNvSpPr>
          <p:nvPr>
            <p:ph idx="1"/>
          </p:nvPr>
        </p:nvSpPr>
        <p:spPr/>
        <p:txBody>
          <a:bodyPr/>
          <a:lstStyle/>
          <a:p>
            <a:r>
              <a:rPr lang="en-US" dirty="0" smtClean="0"/>
              <a:t>Our initial approach</a:t>
            </a:r>
          </a:p>
          <a:p>
            <a:pPr lvl="1"/>
            <a:r>
              <a:rPr lang="en-US" dirty="0" smtClean="0"/>
              <a:t>Work with collaborators conducting citizen science programs / projects</a:t>
            </a:r>
          </a:p>
          <a:p>
            <a:pPr lvl="1"/>
            <a:endParaRPr lang="en-US" sz="1200" dirty="0" smtClean="0"/>
          </a:p>
          <a:p>
            <a:pPr lvl="1"/>
            <a:r>
              <a:rPr lang="en-US" dirty="0" smtClean="0"/>
              <a:t>Collaborators aggregate data and contribute datasets to BISON</a:t>
            </a:r>
          </a:p>
          <a:p>
            <a:pPr lvl="1"/>
            <a:endParaRPr lang="en-US" sz="1200" dirty="0" smtClean="0"/>
          </a:p>
          <a:p>
            <a:pPr lvl="1"/>
            <a:r>
              <a:rPr lang="en-US" dirty="0" smtClean="0"/>
              <a:t>BISON providing some assistance with use of technology to gather data </a:t>
            </a:r>
          </a:p>
          <a:p>
            <a:pPr lvl="1"/>
            <a:endParaRPr lang="en-US" sz="1200" dirty="0" smtClean="0"/>
          </a:p>
          <a:p>
            <a:pPr lvl="1"/>
            <a:r>
              <a:rPr lang="en-US" dirty="0" smtClean="0"/>
              <a:t>Pilot projects support ecological monitoring and generation of new species occurrence records</a:t>
            </a:r>
            <a:endParaRPr lang="en-US" dirty="0" smtClean="0"/>
          </a:p>
          <a:p>
            <a:pPr lvl="1"/>
            <a:endParaRPr lang="en-US" sz="1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Citizen Science Observation Platform</a:t>
            </a:r>
            <a:endParaRPr lang="en-US" sz="3400" dirty="0"/>
          </a:p>
        </p:txBody>
      </p:sp>
      <p:sp>
        <p:nvSpPr>
          <p:cNvPr id="3" name="Content Placeholder 2"/>
          <p:cNvSpPr>
            <a:spLocks noGrp="1"/>
          </p:cNvSpPr>
          <p:nvPr>
            <p:ph idx="1"/>
          </p:nvPr>
        </p:nvSpPr>
        <p:spPr>
          <a:xfrm>
            <a:off x="457200" y="1524000"/>
            <a:ext cx="8305800" cy="4495800"/>
          </a:xfrm>
        </p:spPr>
        <p:txBody>
          <a:bodyPr/>
          <a:lstStyle/>
          <a:p>
            <a:r>
              <a:rPr lang="en-US" dirty="0" smtClean="0"/>
              <a:t>Use of mobile devices and social media for recording and delivery of </a:t>
            </a:r>
            <a:r>
              <a:rPr lang="en-US" dirty="0" smtClean="0"/>
              <a:t>data</a:t>
            </a:r>
            <a:endParaRPr lang="en-US" dirty="0" smtClean="0"/>
          </a:p>
          <a:p>
            <a:endParaRPr lang="en-US" sz="1200" dirty="0" smtClean="0"/>
          </a:p>
          <a:p>
            <a:r>
              <a:rPr lang="en-US" dirty="0" smtClean="0"/>
              <a:t>Based on:</a:t>
            </a:r>
          </a:p>
          <a:p>
            <a:pPr lvl="1"/>
            <a:r>
              <a:rPr lang="en-US" dirty="0" err="1" smtClean="0"/>
              <a:t>Curated</a:t>
            </a:r>
            <a:r>
              <a:rPr lang="en-US" dirty="0" smtClean="0"/>
              <a:t> Twitter submissions</a:t>
            </a:r>
          </a:p>
          <a:p>
            <a:pPr lvl="1"/>
            <a:r>
              <a:rPr lang="en-US" dirty="0" smtClean="0"/>
              <a:t>Twitter data mining / stream API</a:t>
            </a:r>
          </a:p>
          <a:p>
            <a:endParaRPr lang="en-US" sz="1200" dirty="0" smtClean="0"/>
          </a:p>
          <a:p>
            <a:r>
              <a:rPr lang="en-US" dirty="0" smtClean="0"/>
              <a:t>Funded by USGS Community for Data Integration (CDI)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sz="3400" dirty="0" smtClean="0"/>
              <a:t>How it Works…</a:t>
            </a:r>
            <a:endParaRPr lang="en-US" sz="3400" dirty="0"/>
          </a:p>
        </p:txBody>
      </p:sp>
      <p:pic>
        <p:nvPicPr>
          <p:cNvPr id="4" name="Picture 3" descr="Screen shot 2012-08-29 at 2.47.24 A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5850" y="1676400"/>
            <a:ext cx="3417618" cy="3645460"/>
          </a:xfrm>
          <a:prstGeom prst="rect">
            <a:avLst/>
          </a:prstGeom>
        </p:spPr>
      </p:pic>
      <p:sp>
        <p:nvSpPr>
          <p:cNvPr id="5" name="Can 4"/>
          <p:cNvSpPr/>
          <p:nvPr/>
        </p:nvSpPr>
        <p:spPr>
          <a:xfrm>
            <a:off x="4619889" y="2931807"/>
            <a:ext cx="1232584" cy="154993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7162897" y="3003390"/>
            <a:ext cx="1904903" cy="156861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62897" y="2592563"/>
            <a:ext cx="1904903" cy="2801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3580700" y="3510698"/>
            <a:ext cx="915100" cy="653588"/>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6079578" y="3510698"/>
            <a:ext cx="856215" cy="653588"/>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6421" y="1189082"/>
            <a:ext cx="4564391" cy="400110"/>
          </a:xfrm>
          <a:prstGeom prst="rect">
            <a:avLst/>
          </a:prstGeom>
          <a:noFill/>
        </p:spPr>
        <p:txBody>
          <a:bodyPr wrap="none" rtlCol="0">
            <a:spAutoFit/>
          </a:bodyPr>
          <a:lstStyle/>
          <a:p>
            <a:r>
              <a:rPr lang="en-US" sz="2000" b="1" dirty="0" smtClean="0">
                <a:solidFill>
                  <a:schemeClr val="bg1"/>
                </a:solidFill>
              </a:rPr>
              <a:t>Tweets (@</a:t>
            </a:r>
            <a:r>
              <a:rPr lang="en-US" sz="2000" b="1" dirty="0" err="1" smtClean="0">
                <a:solidFill>
                  <a:schemeClr val="bg1"/>
                </a:solidFill>
              </a:rPr>
              <a:t>speciesobs</a:t>
            </a:r>
            <a:r>
              <a:rPr lang="en-US" sz="2000" b="1" dirty="0" smtClean="0">
                <a:solidFill>
                  <a:schemeClr val="bg1"/>
                </a:solidFill>
              </a:rPr>
              <a:t>) – Stream API</a:t>
            </a:r>
            <a:endParaRPr lang="en-US" sz="2000" b="1" dirty="0">
              <a:solidFill>
                <a:schemeClr val="bg1"/>
              </a:solidFill>
            </a:endParaRPr>
          </a:p>
        </p:txBody>
      </p:sp>
      <p:sp>
        <p:nvSpPr>
          <p:cNvPr id="11" name="TextBox 10"/>
          <p:cNvSpPr txBox="1"/>
          <p:nvPr/>
        </p:nvSpPr>
        <p:spPr>
          <a:xfrm>
            <a:off x="3810000" y="4572000"/>
            <a:ext cx="3320140" cy="400110"/>
          </a:xfrm>
          <a:prstGeom prst="rect">
            <a:avLst/>
          </a:prstGeom>
          <a:noFill/>
        </p:spPr>
        <p:txBody>
          <a:bodyPr wrap="none" rtlCol="0">
            <a:spAutoFit/>
          </a:bodyPr>
          <a:lstStyle/>
          <a:p>
            <a:r>
              <a:rPr lang="en-US" sz="2000" b="1" dirty="0" err="1" smtClean="0">
                <a:solidFill>
                  <a:schemeClr val="bg1"/>
                </a:solidFill>
              </a:rPr>
              <a:t>MongoDB</a:t>
            </a:r>
            <a:r>
              <a:rPr lang="en-US" sz="2000" b="1" dirty="0" smtClean="0">
                <a:solidFill>
                  <a:schemeClr val="bg1"/>
                </a:solidFill>
              </a:rPr>
              <a:t> – Observations</a:t>
            </a:r>
            <a:endParaRPr lang="en-US" sz="2000" b="1" dirty="0">
              <a:solidFill>
                <a:schemeClr val="bg1"/>
              </a:solidFill>
            </a:endParaRPr>
          </a:p>
        </p:txBody>
      </p:sp>
      <p:sp>
        <p:nvSpPr>
          <p:cNvPr id="12" name="TextBox 11"/>
          <p:cNvSpPr txBox="1"/>
          <p:nvPr/>
        </p:nvSpPr>
        <p:spPr>
          <a:xfrm>
            <a:off x="7533843" y="4658088"/>
            <a:ext cx="1305357" cy="400110"/>
          </a:xfrm>
          <a:prstGeom prst="rect">
            <a:avLst/>
          </a:prstGeom>
          <a:noFill/>
        </p:spPr>
        <p:txBody>
          <a:bodyPr wrap="none" rtlCol="0">
            <a:spAutoFit/>
          </a:bodyPr>
          <a:lstStyle/>
          <a:p>
            <a:r>
              <a:rPr lang="en-US" sz="2000" b="1" dirty="0" smtClean="0">
                <a:solidFill>
                  <a:schemeClr val="bg1"/>
                </a:solidFill>
              </a:rPr>
              <a:t>Web Map</a:t>
            </a:r>
            <a:endParaRPr lang="en-US" sz="2000" b="1" dirty="0">
              <a:solidFill>
                <a:schemeClr val="bg1"/>
              </a:solidFill>
            </a:endParaRPr>
          </a:p>
        </p:txBody>
      </p:sp>
      <p:sp>
        <p:nvSpPr>
          <p:cNvPr id="13" name="Down Arrow 12"/>
          <p:cNvSpPr/>
          <p:nvPr/>
        </p:nvSpPr>
        <p:spPr>
          <a:xfrm>
            <a:off x="4956053" y="5242706"/>
            <a:ext cx="560265" cy="6162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651761" y="6015077"/>
            <a:ext cx="3746538" cy="400110"/>
          </a:xfrm>
          <a:prstGeom prst="rect">
            <a:avLst/>
          </a:prstGeom>
          <a:noFill/>
        </p:spPr>
        <p:txBody>
          <a:bodyPr wrap="none" rtlCol="0">
            <a:spAutoFit/>
          </a:bodyPr>
          <a:lstStyle/>
          <a:p>
            <a:r>
              <a:rPr lang="en-US" sz="2000" b="1" dirty="0" smtClean="0">
                <a:solidFill>
                  <a:schemeClr val="bg1"/>
                </a:solidFill>
              </a:rPr>
              <a:t>BISON Species Observations</a:t>
            </a:r>
            <a:endParaRPr lang="en-US" sz="2000" b="1" dirty="0">
              <a:solidFill>
                <a:schemeClr val="bg1"/>
              </a:solidFill>
            </a:endParaRPr>
          </a:p>
        </p:txBody>
      </p:sp>
      <p:sp>
        <p:nvSpPr>
          <p:cNvPr id="15" name="Down Arrow 14"/>
          <p:cNvSpPr/>
          <p:nvPr/>
        </p:nvSpPr>
        <p:spPr>
          <a:xfrm>
            <a:off x="4956053" y="2126961"/>
            <a:ext cx="560265" cy="616239"/>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267200" y="1657290"/>
            <a:ext cx="2371355" cy="400110"/>
          </a:xfrm>
          <a:prstGeom prst="rect">
            <a:avLst/>
          </a:prstGeom>
          <a:noFill/>
        </p:spPr>
        <p:txBody>
          <a:bodyPr wrap="none" rtlCol="0">
            <a:spAutoFit/>
          </a:bodyPr>
          <a:lstStyle/>
          <a:p>
            <a:r>
              <a:rPr lang="en-US" sz="2000" b="1" dirty="0" smtClean="0">
                <a:solidFill>
                  <a:schemeClr val="bg1"/>
                </a:solidFill>
              </a:rPr>
              <a:t>SMS, Email, Voice</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lstStyle/>
          <a:p>
            <a:r>
              <a:rPr lang="en-US" sz="3400" dirty="0" smtClean="0"/>
              <a:t>Twitter Submissions Demo Projects</a:t>
            </a:r>
            <a:endParaRPr lang="en-US" sz="3400" dirty="0"/>
          </a:p>
        </p:txBody>
      </p:sp>
      <p:sp>
        <p:nvSpPr>
          <p:cNvPr id="3" name="Content Placeholder 2"/>
          <p:cNvSpPr>
            <a:spLocks noGrp="1"/>
          </p:cNvSpPr>
          <p:nvPr>
            <p:ph idx="1"/>
          </p:nvPr>
        </p:nvSpPr>
        <p:spPr>
          <a:xfrm>
            <a:off x="381000" y="1447800"/>
            <a:ext cx="8305800" cy="1295400"/>
          </a:xfrm>
        </p:spPr>
        <p:txBody>
          <a:bodyPr/>
          <a:lstStyle/>
          <a:p>
            <a:pPr>
              <a:buNone/>
            </a:pPr>
            <a:r>
              <a:rPr lang="en-US" dirty="0" smtClean="0">
                <a:solidFill>
                  <a:srgbClr val="FFFF99"/>
                </a:solidFill>
              </a:rPr>
              <a:t>Washington DC / Baltimore Cricket Crawl</a:t>
            </a:r>
          </a:p>
          <a:p>
            <a:r>
              <a:rPr lang="en-US" sz="2400" dirty="0" smtClean="0"/>
              <a:t>http</a:t>
            </a:r>
            <a:r>
              <a:rPr lang="en-US" sz="2400" dirty="0" smtClean="0"/>
              <a:t>://www.discoverlife.org/cricket/DC/</a:t>
            </a:r>
          </a:p>
          <a:p>
            <a:endParaRPr lang="en-US" dirty="0" smtClean="0"/>
          </a:p>
          <a:p>
            <a:pPr>
              <a:buNone/>
            </a:pPr>
            <a:endParaRPr lang="en-US" dirty="0" smtClean="0"/>
          </a:p>
        </p:txBody>
      </p:sp>
      <p:pic>
        <p:nvPicPr>
          <p:cNvPr id="5" name="Picture 4" descr="Katydid_Greater anglewing DC cricket crawl.jpg"/>
          <p:cNvPicPr>
            <a:picLocks noChangeAspect="1"/>
          </p:cNvPicPr>
          <p:nvPr/>
        </p:nvPicPr>
        <p:blipFill>
          <a:blip r:embed="rId2" cstate="print"/>
          <a:stretch>
            <a:fillRect/>
          </a:stretch>
        </p:blipFill>
        <p:spPr>
          <a:xfrm>
            <a:off x="3657600" y="5340178"/>
            <a:ext cx="1987550" cy="1289222"/>
          </a:xfrm>
          <a:prstGeom prst="rect">
            <a:avLst/>
          </a:prstGeom>
        </p:spPr>
      </p:pic>
      <p:pic>
        <p:nvPicPr>
          <p:cNvPr id="6" name="Picture 5" descr="Cricket crawl data sheet.jpg"/>
          <p:cNvPicPr>
            <a:picLocks noChangeAspect="1"/>
          </p:cNvPicPr>
          <p:nvPr/>
        </p:nvPicPr>
        <p:blipFill>
          <a:blip r:embed="rId3" cstate="print"/>
          <a:stretch>
            <a:fillRect/>
          </a:stretch>
        </p:blipFill>
        <p:spPr>
          <a:xfrm>
            <a:off x="5867400" y="2743200"/>
            <a:ext cx="3077701" cy="3962400"/>
          </a:xfrm>
          <a:prstGeom prst="rect">
            <a:avLst/>
          </a:prstGeom>
        </p:spPr>
      </p:pic>
      <p:sp>
        <p:nvSpPr>
          <p:cNvPr id="7" name="TextBox 6"/>
          <p:cNvSpPr txBox="1"/>
          <p:nvPr/>
        </p:nvSpPr>
        <p:spPr>
          <a:xfrm>
            <a:off x="457200" y="2590800"/>
            <a:ext cx="5029200" cy="2862322"/>
          </a:xfrm>
          <a:prstGeom prst="rect">
            <a:avLst/>
          </a:prstGeom>
          <a:noFill/>
        </p:spPr>
        <p:txBody>
          <a:bodyPr wrap="square" rtlCol="0">
            <a:spAutoFit/>
          </a:bodyPr>
          <a:lstStyle/>
          <a:p>
            <a:r>
              <a:rPr lang="en-US" sz="2400" b="1" dirty="0" smtClean="0">
                <a:solidFill>
                  <a:schemeClr val="bg1"/>
                </a:solidFill>
                <a:latin typeface="+mn-lt"/>
              </a:rPr>
              <a:t>Census of crickets</a:t>
            </a:r>
          </a:p>
          <a:p>
            <a:r>
              <a:rPr lang="en-US" sz="2400" b="1" dirty="0" smtClean="0">
                <a:solidFill>
                  <a:schemeClr val="bg1"/>
                </a:solidFill>
                <a:latin typeface="+mn-lt"/>
              </a:rPr>
              <a:t>and katydids singing throughout Baltimore/DC metro areas</a:t>
            </a:r>
          </a:p>
          <a:p>
            <a:endParaRPr lang="en-US" sz="1200" b="1" dirty="0" smtClean="0">
              <a:solidFill>
                <a:schemeClr val="bg1"/>
              </a:solidFill>
              <a:latin typeface="+mn-lt"/>
            </a:endParaRPr>
          </a:p>
          <a:p>
            <a:pPr>
              <a:buFont typeface="Arial" pitchFamily="34" charset="0"/>
              <a:buChar char="•"/>
            </a:pPr>
            <a:r>
              <a:rPr lang="en-US" sz="2400" b="1" dirty="0" smtClean="0">
                <a:solidFill>
                  <a:schemeClr val="bg1"/>
                </a:solidFill>
                <a:latin typeface="+mn-lt"/>
              </a:rPr>
              <a:t> Conducted on August 24, 2012</a:t>
            </a:r>
          </a:p>
          <a:p>
            <a:endParaRPr lang="en-US" sz="1200" b="1" dirty="0" smtClean="0">
              <a:solidFill>
                <a:schemeClr val="bg1"/>
              </a:solidFill>
              <a:latin typeface="+mn-lt"/>
            </a:endParaRPr>
          </a:p>
          <a:p>
            <a:pPr>
              <a:buFont typeface="Arial" pitchFamily="34" charset="0"/>
              <a:buChar char="•"/>
            </a:pPr>
            <a:r>
              <a:rPr lang="en-US" sz="2400" b="1" dirty="0" smtClean="0">
                <a:solidFill>
                  <a:schemeClr val="bg1"/>
                </a:solidFill>
                <a:latin typeface="+mn-lt"/>
              </a:rPr>
              <a:t> </a:t>
            </a:r>
            <a:r>
              <a:rPr lang="en-US" sz="2400" b="1" dirty="0" smtClean="0">
                <a:solidFill>
                  <a:schemeClr val="bg1"/>
                </a:solidFill>
                <a:latin typeface="+mn-lt"/>
              </a:rPr>
              <a:t>hundreds of participants</a:t>
            </a:r>
            <a:endParaRPr lang="en-US" sz="2400" b="1" dirty="0" smtClean="0">
              <a:solidFill>
                <a:schemeClr val="bg1"/>
              </a:solidFill>
              <a:latin typeface="+mn-lt"/>
            </a:endParaRPr>
          </a:p>
          <a:p>
            <a:endParaRPr lang="en-US" sz="1200" b="1" dirty="0" smtClean="0">
              <a:solidFill>
                <a:schemeClr val="bg1"/>
              </a:solidFill>
              <a:latin typeface="+mn-lt"/>
            </a:endParaRPr>
          </a:p>
          <a:p>
            <a:pPr>
              <a:buFont typeface="Arial" pitchFamily="34" charset="0"/>
              <a:buChar char="•"/>
            </a:pPr>
            <a:r>
              <a:rPr lang="en-US" sz="2400" b="1" dirty="0" smtClean="0">
                <a:solidFill>
                  <a:schemeClr val="bg1"/>
                </a:solidFill>
                <a:latin typeface="+mn-lt"/>
              </a:rPr>
              <a:t> 2500 observations</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3200" dirty="0" smtClean="0"/>
              <a:t>Twitter Submissions Demo Projects, cont’d.</a:t>
            </a:r>
            <a:endParaRPr lang="en-US" sz="3200" dirty="0"/>
          </a:p>
        </p:txBody>
      </p:sp>
      <p:sp>
        <p:nvSpPr>
          <p:cNvPr id="3" name="Content Placeholder 2"/>
          <p:cNvSpPr>
            <a:spLocks noGrp="1"/>
          </p:cNvSpPr>
          <p:nvPr>
            <p:ph idx="1"/>
          </p:nvPr>
        </p:nvSpPr>
        <p:spPr>
          <a:xfrm>
            <a:off x="381000" y="1371600"/>
            <a:ext cx="8305800" cy="4495800"/>
          </a:xfrm>
        </p:spPr>
        <p:txBody>
          <a:bodyPr/>
          <a:lstStyle/>
          <a:p>
            <a:pPr>
              <a:buNone/>
            </a:pPr>
            <a:r>
              <a:rPr lang="en-US" dirty="0" smtClean="0">
                <a:solidFill>
                  <a:srgbClr val="FFFF99"/>
                </a:solidFill>
              </a:rPr>
              <a:t>Hawaii Critter Crawl</a:t>
            </a:r>
          </a:p>
          <a:p>
            <a:endParaRPr lang="en-US" sz="1200" dirty="0" smtClean="0"/>
          </a:p>
          <a:p>
            <a:r>
              <a:rPr lang="en-US" dirty="0" smtClean="0"/>
              <a:t>Students and general public participation</a:t>
            </a:r>
          </a:p>
          <a:p>
            <a:pPr lvl="1"/>
            <a:r>
              <a:rPr lang="en-US" dirty="0" smtClean="0"/>
              <a:t>Create awareness about biodiversity</a:t>
            </a:r>
          </a:p>
          <a:p>
            <a:pPr lvl="1"/>
            <a:r>
              <a:rPr lang="en-US" dirty="0" smtClean="0"/>
              <a:t>Identify locations </a:t>
            </a:r>
            <a:r>
              <a:rPr lang="en-US" dirty="0" smtClean="0"/>
              <a:t>of:</a:t>
            </a:r>
          </a:p>
          <a:p>
            <a:pPr lvl="2"/>
            <a:r>
              <a:rPr lang="en-US" dirty="0" err="1" smtClean="0"/>
              <a:t>C</a:t>
            </a:r>
            <a:r>
              <a:rPr lang="en-US" dirty="0" err="1" smtClean="0"/>
              <a:t>oqui</a:t>
            </a:r>
            <a:r>
              <a:rPr lang="en-US" dirty="0" smtClean="0"/>
              <a:t> </a:t>
            </a:r>
            <a:r>
              <a:rPr lang="en-US" dirty="0" smtClean="0"/>
              <a:t>frogs (invasive </a:t>
            </a:r>
            <a:r>
              <a:rPr lang="en-US" dirty="0" smtClean="0"/>
              <a:t>species</a:t>
            </a:r>
            <a:r>
              <a:rPr lang="en-US" dirty="0" smtClean="0"/>
              <a:t>)</a:t>
            </a:r>
          </a:p>
          <a:p>
            <a:pPr lvl="2"/>
            <a:r>
              <a:rPr lang="en-US" dirty="0" smtClean="0"/>
              <a:t>H</a:t>
            </a:r>
            <a:r>
              <a:rPr lang="en-US" dirty="0" smtClean="0"/>
              <a:t>ouse geckos</a:t>
            </a:r>
          </a:p>
          <a:p>
            <a:pPr lvl="2"/>
            <a:r>
              <a:rPr lang="en-US" dirty="0" smtClean="0"/>
              <a:t>N</a:t>
            </a:r>
            <a:r>
              <a:rPr lang="en-US" dirty="0" smtClean="0"/>
              <a:t>ative Hawaiian crickets</a:t>
            </a:r>
            <a:endParaRPr lang="en-US" dirty="0" smtClean="0"/>
          </a:p>
          <a:p>
            <a:endParaRPr lang="en-US" sz="1200" dirty="0" smtClean="0"/>
          </a:p>
          <a:p>
            <a:r>
              <a:rPr lang="en-US" dirty="0" smtClean="0"/>
              <a:t>Fall </a:t>
            </a:r>
            <a:r>
              <a:rPr lang="en-US" dirty="0" smtClean="0"/>
              <a:t>2012</a:t>
            </a:r>
            <a:endParaRPr lang="en-US" dirty="0" smtClean="0"/>
          </a:p>
        </p:txBody>
      </p:sp>
      <p:pic>
        <p:nvPicPr>
          <p:cNvPr id="7" name="Picture 6" descr="coqui2.jpg"/>
          <p:cNvPicPr>
            <a:picLocks noChangeAspect="1"/>
          </p:cNvPicPr>
          <p:nvPr/>
        </p:nvPicPr>
        <p:blipFill>
          <a:blip r:embed="rId2" cstate="print"/>
          <a:stretch>
            <a:fillRect/>
          </a:stretch>
        </p:blipFill>
        <p:spPr>
          <a:xfrm>
            <a:off x="5105400" y="4648200"/>
            <a:ext cx="2743200" cy="18254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Hawaii Bee Bowl Surveys</a:t>
            </a:r>
            <a:endParaRPr lang="en-US" dirty="0"/>
          </a:p>
        </p:txBody>
      </p:sp>
      <p:sp>
        <p:nvSpPr>
          <p:cNvPr id="3" name="Content Placeholder 2"/>
          <p:cNvSpPr>
            <a:spLocks noGrp="1"/>
          </p:cNvSpPr>
          <p:nvPr>
            <p:ph idx="1"/>
          </p:nvPr>
        </p:nvSpPr>
        <p:spPr>
          <a:xfrm>
            <a:off x="381000" y="1371600"/>
            <a:ext cx="8305800" cy="2819400"/>
          </a:xfrm>
        </p:spPr>
        <p:txBody>
          <a:bodyPr/>
          <a:lstStyle/>
          <a:p>
            <a:r>
              <a:rPr lang="en-US" dirty="0" smtClean="0"/>
              <a:t>Assessing feasibility of bee bowl surveys with K-12 students and teachers</a:t>
            </a:r>
          </a:p>
          <a:p>
            <a:pPr lvl="1"/>
            <a:r>
              <a:rPr lang="en-US" dirty="0" smtClean="0"/>
              <a:t>Bee collection follows defined protocol</a:t>
            </a:r>
            <a:br>
              <a:rPr lang="en-US" dirty="0" smtClean="0"/>
            </a:br>
            <a:r>
              <a:rPr lang="en-US" dirty="0" smtClean="0"/>
              <a:t>http://www.discoverlife.org/bee/bowl/</a:t>
            </a:r>
          </a:p>
          <a:p>
            <a:pPr lvl="1"/>
            <a:r>
              <a:rPr lang="en-US" dirty="0" smtClean="0"/>
              <a:t>Collected specimens </a:t>
            </a:r>
            <a:r>
              <a:rPr lang="en-US" dirty="0" smtClean="0"/>
              <a:t>sent to USGS </a:t>
            </a:r>
            <a:r>
              <a:rPr lang="en-US" dirty="0" err="1" smtClean="0"/>
              <a:t>Patuxent</a:t>
            </a:r>
            <a:r>
              <a:rPr lang="en-US" dirty="0" smtClean="0"/>
              <a:t> Wildlife Research Center for identification</a:t>
            </a:r>
          </a:p>
          <a:p>
            <a:pPr lvl="1"/>
            <a:r>
              <a:rPr lang="en-US" dirty="0" smtClean="0"/>
              <a:t>Some specimens donated to museums</a:t>
            </a:r>
          </a:p>
          <a:p>
            <a:pPr lvl="1"/>
            <a:endParaRPr lang="en-US" sz="1200" dirty="0" smtClean="0"/>
          </a:p>
          <a:p>
            <a:r>
              <a:rPr lang="en-US" dirty="0" smtClean="0"/>
              <a:t>Data</a:t>
            </a:r>
          </a:p>
          <a:p>
            <a:pPr lvl="1"/>
            <a:r>
              <a:rPr lang="en-US" dirty="0" smtClean="0"/>
              <a:t>USGS Native Bee Inventory DB</a:t>
            </a:r>
          </a:p>
          <a:p>
            <a:pPr lvl="1"/>
            <a:r>
              <a:rPr lang="en-US" dirty="0" smtClean="0"/>
              <a:t>To be incorporated into BISON</a:t>
            </a:r>
          </a:p>
          <a:p>
            <a:pPr lvl="1"/>
            <a:endParaRPr lang="en-US" dirty="0" smtClean="0"/>
          </a:p>
        </p:txBody>
      </p:sp>
      <p:pic>
        <p:nvPicPr>
          <p:cNvPr id="4" name="Picture 3" descr="IMG_0197sm.JPG"/>
          <p:cNvPicPr>
            <a:picLocks noChangeAspect="1"/>
          </p:cNvPicPr>
          <p:nvPr/>
        </p:nvPicPr>
        <p:blipFill>
          <a:blip r:embed="rId2" cstate="print"/>
          <a:stretch>
            <a:fillRect/>
          </a:stretch>
        </p:blipFill>
        <p:spPr>
          <a:xfrm>
            <a:off x="6324600" y="4419600"/>
            <a:ext cx="2540000" cy="1905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For additional information</a:t>
            </a:r>
          </a:p>
          <a:p>
            <a:pPr>
              <a:buNone/>
            </a:pPr>
            <a:endParaRPr lang="en-US" sz="1200" dirty="0" smtClean="0"/>
          </a:p>
          <a:p>
            <a:r>
              <a:rPr lang="en-US" dirty="0" smtClean="0"/>
              <a:t>Elizabeth </a:t>
            </a:r>
            <a:r>
              <a:rPr lang="en-US" dirty="0" err="1" smtClean="0"/>
              <a:t>Martín</a:t>
            </a:r>
            <a:r>
              <a:rPr lang="en-US" dirty="0" smtClean="0"/>
              <a:t> - </a:t>
            </a:r>
            <a:r>
              <a:rPr lang="en-US" sz="2400" dirty="0" smtClean="0">
                <a:solidFill>
                  <a:srgbClr val="FFFF99"/>
                </a:solidFill>
              </a:rPr>
              <a:t>elizabeth_martin@usgs.gov</a:t>
            </a:r>
            <a:endParaRPr lang="en-US" sz="2400" dirty="0" smtClean="0">
              <a:solidFill>
                <a:srgbClr val="FFFF99"/>
              </a:solidFill>
            </a:endParaRPr>
          </a:p>
          <a:p>
            <a:endParaRPr lang="en-US" sz="1200" dirty="0" smtClean="0"/>
          </a:p>
          <a:p>
            <a:r>
              <a:rPr lang="en-US" dirty="0" smtClean="0"/>
              <a:t>Derek </a:t>
            </a:r>
            <a:r>
              <a:rPr lang="en-US" dirty="0" smtClean="0"/>
              <a:t>Masaki - </a:t>
            </a:r>
            <a:r>
              <a:rPr lang="en-US" sz="2400" dirty="0" smtClean="0">
                <a:solidFill>
                  <a:srgbClr val="FFFF99"/>
                </a:solidFill>
              </a:rPr>
              <a:t>dmasaki@usgs.gov</a:t>
            </a:r>
            <a:endParaRPr lang="en-US" sz="2400" dirty="0" smtClean="0">
              <a:solidFill>
                <a:srgbClr val="FFFF99"/>
              </a:solidFill>
            </a:endParaRPr>
          </a:p>
          <a:p>
            <a:endParaRPr lang="en-US" sz="1200" dirty="0" smtClean="0"/>
          </a:p>
          <a:p>
            <a:r>
              <a:rPr lang="en-US" dirty="0" smtClean="0"/>
              <a:t>Annie Simpson - </a:t>
            </a:r>
            <a:r>
              <a:rPr lang="en-US" sz="2400" dirty="0" smtClean="0">
                <a:solidFill>
                  <a:srgbClr val="FFFF99"/>
                </a:solidFill>
              </a:rPr>
              <a:t>asimpson@usgs.gov</a:t>
            </a:r>
          </a:p>
          <a:p>
            <a:endParaRPr lang="en-US" sz="1200" dirty="0" smtClean="0"/>
          </a:p>
          <a:p>
            <a:r>
              <a:rPr lang="en-US" dirty="0" smtClean="0"/>
              <a:t>Gerald </a:t>
            </a:r>
            <a:r>
              <a:rPr lang="en-US" dirty="0" smtClean="0"/>
              <a:t>(Stinger) </a:t>
            </a:r>
            <a:r>
              <a:rPr lang="en-US" dirty="0" err="1" smtClean="0"/>
              <a:t>Guala</a:t>
            </a:r>
            <a:r>
              <a:rPr lang="en-US" dirty="0" smtClean="0"/>
              <a:t> </a:t>
            </a:r>
            <a:r>
              <a:rPr lang="en-US" dirty="0" smtClean="0"/>
              <a:t>- </a:t>
            </a:r>
            <a:r>
              <a:rPr lang="en-US" sz="2400" dirty="0" smtClean="0">
                <a:solidFill>
                  <a:srgbClr val="FFFF99"/>
                </a:solidFill>
              </a:rPr>
              <a:t>gguala@usgs.gov</a:t>
            </a:r>
            <a:r>
              <a:rPr lang="en-US" dirty="0" smtClean="0"/>
              <a:t/>
            </a:r>
            <a:br>
              <a:rPr lang="en-US" dirty="0" smtClean="0"/>
            </a:br>
            <a:r>
              <a:rPr lang="en-US" dirty="0" smtClean="0"/>
              <a:t>Director of BISON</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BISON?</a:t>
            </a:r>
          </a:p>
        </p:txBody>
      </p:sp>
      <p:sp>
        <p:nvSpPr>
          <p:cNvPr id="3" name="Content Placeholder 2"/>
          <p:cNvSpPr>
            <a:spLocks noGrp="1"/>
          </p:cNvSpPr>
          <p:nvPr>
            <p:ph idx="1"/>
          </p:nvPr>
        </p:nvSpPr>
        <p:spPr/>
        <p:txBody>
          <a:bodyPr/>
          <a:lstStyle/>
          <a:p>
            <a:pPr algn="ctr">
              <a:buNone/>
            </a:pPr>
            <a:r>
              <a:rPr lang="en-US" sz="3600" dirty="0" smtClean="0"/>
              <a:t>Biodiversity Information Serving</a:t>
            </a:r>
            <a:br>
              <a:rPr lang="en-US" sz="3600" dirty="0" smtClean="0"/>
            </a:br>
            <a:r>
              <a:rPr lang="en-US" sz="3600" dirty="0" smtClean="0"/>
              <a:t>Our Nation (BISON)</a:t>
            </a:r>
          </a:p>
          <a:p>
            <a:pPr algn="ctr">
              <a:buNone/>
            </a:pPr>
            <a:endParaRPr lang="en-US" sz="3600" dirty="0" smtClean="0"/>
          </a:p>
          <a:p>
            <a:pPr algn="ctr">
              <a:buNone/>
            </a:pPr>
            <a:r>
              <a:rPr lang="en-US" sz="3600" dirty="0" smtClean="0"/>
              <a:t>A national unified resource for discovery, linkage and reuse of species occurrence data</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BISON Background &amp; Goals</a:t>
            </a:r>
            <a:endParaRPr lang="en-US" dirty="0"/>
          </a:p>
        </p:txBody>
      </p:sp>
      <p:sp>
        <p:nvSpPr>
          <p:cNvPr id="3" name="Content Placeholder 2"/>
          <p:cNvSpPr>
            <a:spLocks noGrp="1"/>
          </p:cNvSpPr>
          <p:nvPr>
            <p:ph idx="1"/>
          </p:nvPr>
        </p:nvSpPr>
        <p:spPr>
          <a:xfrm>
            <a:off x="381000" y="1371600"/>
            <a:ext cx="8458200" cy="4495800"/>
          </a:xfrm>
        </p:spPr>
        <p:txBody>
          <a:bodyPr/>
          <a:lstStyle/>
          <a:p>
            <a:r>
              <a:rPr lang="en-US" dirty="0" smtClean="0"/>
              <a:t>Developed by the U.S. Geological Survey</a:t>
            </a:r>
          </a:p>
          <a:p>
            <a:pPr lvl="1"/>
            <a:r>
              <a:rPr lang="en-US" dirty="0" smtClean="0"/>
              <a:t>Core Science Analytics and Synthesis (CSAS)</a:t>
            </a:r>
          </a:p>
          <a:p>
            <a:endParaRPr lang="en-US" sz="1200" dirty="0" smtClean="0"/>
          </a:p>
          <a:p>
            <a:r>
              <a:rPr lang="en-US" dirty="0" smtClean="0"/>
              <a:t>Goals</a:t>
            </a:r>
          </a:p>
          <a:p>
            <a:pPr lvl="1"/>
            <a:r>
              <a:rPr lang="en-US" dirty="0" smtClean="0"/>
              <a:t>Develop large integrated data store of fully indexed species occurrence records for the U.S.</a:t>
            </a:r>
          </a:p>
          <a:p>
            <a:pPr lvl="1"/>
            <a:endParaRPr lang="en-US" sz="1200" dirty="0" smtClean="0"/>
          </a:p>
          <a:p>
            <a:pPr lvl="1"/>
            <a:r>
              <a:rPr lang="en-US" dirty="0" smtClean="0"/>
              <a:t>Incorporate federal and non-federal datasets of observations and specimens</a:t>
            </a:r>
          </a:p>
          <a:p>
            <a:pPr lvl="1"/>
            <a:endParaRPr lang="en-US" sz="1200" dirty="0" smtClean="0"/>
          </a:p>
          <a:p>
            <a:pPr lvl="1"/>
            <a:r>
              <a:rPr lang="en-US" dirty="0" smtClean="0"/>
              <a:t>Develop resource capabilities tailored to U.S. needs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BISON and Federal Collections</a:t>
            </a:r>
            <a:endParaRPr lang="en-US" dirty="0"/>
          </a:p>
        </p:txBody>
      </p:sp>
      <p:sp>
        <p:nvSpPr>
          <p:cNvPr id="3" name="Content Placeholder 2"/>
          <p:cNvSpPr>
            <a:spLocks noGrp="1"/>
          </p:cNvSpPr>
          <p:nvPr>
            <p:ph idx="1"/>
          </p:nvPr>
        </p:nvSpPr>
        <p:spPr>
          <a:xfrm>
            <a:off x="381000" y="1371600"/>
            <a:ext cx="8458200" cy="4495800"/>
          </a:xfrm>
        </p:spPr>
        <p:txBody>
          <a:bodyPr/>
          <a:lstStyle/>
          <a:p>
            <a:r>
              <a:rPr lang="en-US" dirty="0" smtClean="0"/>
              <a:t>BISON will serve as:</a:t>
            </a:r>
          </a:p>
          <a:p>
            <a:pPr lvl="1"/>
            <a:r>
              <a:rPr lang="en-US" dirty="0" smtClean="0"/>
              <a:t>Repository </a:t>
            </a:r>
            <a:r>
              <a:rPr lang="en-US" dirty="0" smtClean="0"/>
              <a:t>for </a:t>
            </a:r>
            <a:r>
              <a:rPr lang="en-US" dirty="0" smtClean="0"/>
              <a:t>digitized federal collections data</a:t>
            </a:r>
          </a:p>
          <a:p>
            <a:pPr lvl="1"/>
            <a:r>
              <a:rPr lang="en-US" dirty="0" smtClean="0"/>
              <a:t>Biodiversity hub of </a:t>
            </a:r>
            <a:r>
              <a:rPr lang="en-US" dirty="0" err="1" smtClean="0"/>
              <a:t>EcoINFORMA</a:t>
            </a:r>
            <a:endParaRPr lang="en-US" dirty="0" smtClean="0"/>
          </a:p>
          <a:p>
            <a:pPr lvl="1"/>
            <a:endParaRPr lang="en-US" sz="1200" dirty="0" smtClean="0"/>
          </a:p>
          <a:p>
            <a:r>
              <a:rPr lang="en-US" dirty="0" smtClean="0"/>
              <a:t>BISON’s staff participate </a:t>
            </a:r>
            <a:r>
              <a:rPr lang="en-US" dirty="0" smtClean="0"/>
              <a:t>in IWGSC</a:t>
            </a:r>
          </a:p>
          <a:p>
            <a:endParaRPr lang="en-US" sz="1200" dirty="0" smtClean="0"/>
          </a:p>
          <a:p>
            <a:r>
              <a:rPr lang="en-US" dirty="0" smtClean="0"/>
              <a:t>Interagency Working Group on Scientific Collections (IWGSC) will develop:</a:t>
            </a:r>
          </a:p>
          <a:p>
            <a:pPr lvl="1"/>
            <a:r>
              <a:rPr lang="en-US" dirty="0" smtClean="0"/>
              <a:t>Clearinghouse of federal collections</a:t>
            </a:r>
          </a:p>
          <a:p>
            <a:pPr lvl="1"/>
            <a:r>
              <a:rPr lang="en-US" dirty="0" smtClean="0"/>
              <a:t>Policy recommendations for federal collections</a:t>
            </a:r>
          </a:p>
          <a:p>
            <a:pPr lvl="1"/>
            <a:r>
              <a:rPr lang="en-US" dirty="0" smtClean="0"/>
              <a:t>Budget guidance for federal collections</a:t>
            </a:r>
          </a:p>
          <a:p>
            <a:endParaRPr lang="en-US" sz="1200" dirty="0" smtClean="0"/>
          </a:p>
          <a:p>
            <a:pPr lvl="2"/>
            <a:endParaRPr lang="en-US" dirty="0" smtClean="0"/>
          </a:p>
          <a:p>
            <a:pPr lvl="2"/>
            <a:endParaRPr lang="en-US" dirty="0" smtClean="0"/>
          </a:p>
          <a:p>
            <a:pPr lvl="2"/>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457200" y="1477962"/>
            <a:ext cx="8048625" cy="4999038"/>
            <a:chOff x="457200" y="838200"/>
            <a:chExt cx="8048625" cy="4999038"/>
          </a:xfrm>
        </p:grpSpPr>
        <p:sp>
          <p:nvSpPr>
            <p:cNvPr id="5" name="AutoShape 43"/>
            <p:cNvSpPr>
              <a:spLocks noChangeAspect="1" noChangeArrowheads="1" noTextEdit="1"/>
            </p:cNvSpPr>
            <p:nvPr/>
          </p:nvSpPr>
          <p:spPr bwMode="auto">
            <a:xfrm>
              <a:off x="457200" y="838200"/>
              <a:ext cx="8048625" cy="4999038"/>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a:solidFill>
                  <a:prstClr val="black"/>
                </a:solidFill>
                <a:latin typeface="Arial"/>
                <a:cs typeface="+mn-cs"/>
              </a:endParaRPr>
            </a:p>
          </p:txBody>
        </p:sp>
        <p:sp>
          <p:nvSpPr>
            <p:cNvPr id="6" name="Rectangle 42"/>
            <p:cNvSpPr>
              <a:spLocks noChangeArrowheads="1"/>
            </p:cNvSpPr>
            <p:nvPr/>
          </p:nvSpPr>
          <p:spPr bwMode="auto">
            <a:xfrm>
              <a:off x="1591945" y="1509353"/>
              <a:ext cx="5694680" cy="3508152"/>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a:solidFill>
                  <a:prstClr val="black"/>
                </a:solidFill>
                <a:latin typeface="Arial"/>
                <a:cs typeface="+mn-cs"/>
              </a:endParaRPr>
            </a:p>
          </p:txBody>
        </p:sp>
        <p:sp>
          <p:nvSpPr>
            <p:cNvPr id="7" name="AutoShape 41"/>
            <p:cNvSpPr>
              <a:spLocks noChangeArrowheads="1"/>
            </p:cNvSpPr>
            <p:nvPr/>
          </p:nvSpPr>
          <p:spPr bwMode="auto">
            <a:xfrm>
              <a:off x="2902585" y="2908804"/>
              <a:ext cx="785495" cy="586703"/>
            </a:xfrm>
            <a:prstGeom prst="can">
              <a:avLst>
                <a:gd name="adj" fmla="val 26270"/>
              </a:avLst>
            </a:prstGeom>
            <a:gradFill rotWithShape="0">
              <a:gsLst>
                <a:gs pos="0">
                  <a:srgbClr val="C5E4ED"/>
                </a:gs>
                <a:gs pos="50000">
                  <a:srgbClr val="B3DCE7"/>
                </a:gs>
                <a:gs pos="100000">
                  <a:srgbClr val="C5E4ED"/>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algn="ctr"/>
              <a:r>
                <a:rPr lang="en-US" sz="1000" dirty="0" smtClean="0">
                  <a:solidFill>
                    <a:prstClr val="black"/>
                  </a:solidFill>
                  <a:latin typeface="Calibri" pitchFamily="34" charset="0"/>
                  <a:ea typeface="Calibri" pitchFamily="34" charset="0"/>
                  <a:cs typeface="Arial" pitchFamily="34" charset="0"/>
                </a:rPr>
                <a:t>Occurrence index</a:t>
              </a:r>
              <a:endParaRPr lang="en-US" sz="1000" dirty="0" smtClean="0">
                <a:solidFill>
                  <a:prstClr val="black"/>
                </a:solidFill>
                <a:latin typeface="Arial" pitchFamily="34" charset="0"/>
                <a:cs typeface="Arial" pitchFamily="34" charset="0"/>
              </a:endParaRPr>
            </a:p>
          </p:txBody>
        </p:sp>
        <p:sp>
          <p:nvSpPr>
            <p:cNvPr id="8" name="Rectangle 40"/>
            <p:cNvSpPr>
              <a:spLocks noChangeArrowheads="1"/>
            </p:cNvSpPr>
            <p:nvPr/>
          </p:nvSpPr>
          <p:spPr bwMode="auto">
            <a:xfrm>
              <a:off x="7606030" y="1878899"/>
              <a:ext cx="652145" cy="3187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en-US" sz="1100" dirty="0" smtClean="0">
                  <a:solidFill>
                    <a:prstClr val="black"/>
                  </a:solidFill>
                  <a:latin typeface="Calibri" pitchFamily="34" charset="0"/>
                  <a:ea typeface="Calibri" pitchFamily="34" charset="0"/>
                  <a:cs typeface="Arial" pitchFamily="34" charset="0"/>
                </a:rPr>
                <a:t> GBIF</a:t>
              </a:r>
              <a:endParaRPr lang="en-US" dirty="0" smtClean="0">
                <a:solidFill>
                  <a:prstClr val="black"/>
                </a:solidFill>
                <a:latin typeface="Arial" pitchFamily="34" charset="0"/>
                <a:cs typeface="Arial" pitchFamily="34" charset="0"/>
              </a:endParaRPr>
            </a:p>
          </p:txBody>
        </p:sp>
        <p:sp>
          <p:nvSpPr>
            <p:cNvPr id="10" name="Rectangle 38"/>
            <p:cNvSpPr>
              <a:spLocks noChangeArrowheads="1"/>
            </p:cNvSpPr>
            <p:nvPr/>
          </p:nvSpPr>
          <p:spPr bwMode="auto">
            <a:xfrm>
              <a:off x="3672840" y="1272513"/>
              <a:ext cx="1406525" cy="23684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en-US" sz="1100" dirty="0" smtClean="0">
                  <a:solidFill>
                    <a:prstClr val="black"/>
                  </a:solidFill>
                  <a:latin typeface="Calibri" pitchFamily="34" charset="0"/>
                  <a:ea typeface="Calibri" pitchFamily="34" charset="0"/>
                  <a:cs typeface="Arial" pitchFamily="34" charset="0"/>
                </a:rPr>
                <a:t>BISON Infrastructure</a:t>
              </a:r>
              <a:endParaRPr lang="en-US" dirty="0" smtClean="0">
                <a:solidFill>
                  <a:prstClr val="black"/>
                </a:solidFill>
                <a:latin typeface="Arial" pitchFamily="34" charset="0"/>
                <a:cs typeface="Arial" pitchFamily="34" charset="0"/>
              </a:endParaRPr>
            </a:p>
          </p:txBody>
        </p:sp>
        <p:grpSp>
          <p:nvGrpSpPr>
            <p:cNvPr id="11" name="Group 31"/>
            <p:cNvGrpSpPr>
              <a:grpSpLocks/>
            </p:cNvGrpSpPr>
            <p:nvPr/>
          </p:nvGrpSpPr>
          <p:grpSpPr bwMode="auto">
            <a:xfrm>
              <a:off x="3933825" y="2524018"/>
              <a:ext cx="999490" cy="568924"/>
              <a:chOff x="5775" y="4404"/>
              <a:chExt cx="1574" cy="896"/>
            </a:xfrm>
          </p:grpSpPr>
          <p:sp>
            <p:nvSpPr>
              <p:cNvPr id="51" name="Rectangle 33"/>
              <p:cNvSpPr>
                <a:spLocks noChangeArrowheads="1"/>
              </p:cNvSpPr>
              <p:nvPr/>
            </p:nvSpPr>
            <p:spPr bwMode="auto">
              <a:xfrm>
                <a:off x="5930" y="4576"/>
                <a:ext cx="1419" cy="724"/>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smtClean="0">
                  <a:solidFill>
                    <a:prstClr val="black"/>
                  </a:solidFill>
                  <a:latin typeface="Arial" pitchFamily="34" charset="0"/>
                  <a:cs typeface="Arial" pitchFamily="34" charset="0"/>
                </a:endParaRPr>
              </a:p>
            </p:txBody>
          </p:sp>
          <p:sp>
            <p:nvSpPr>
              <p:cNvPr id="52" name="Rectangle 32"/>
              <p:cNvSpPr>
                <a:spLocks noChangeArrowheads="1"/>
              </p:cNvSpPr>
              <p:nvPr/>
            </p:nvSpPr>
            <p:spPr bwMode="auto">
              <a:xfrm>
                <a:off x="5775" y="4404"/>
                <a:ext cx="1419" cy="767"/>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en-US" sz="1000" dirty="0" smtClean="0">
                    <a:solidFill>
                      <a:prstClr val="black"/>
                    </a:solidFill>
                    <a:latin typeface="Calibri" pitchFamily="34" charset="0"/>
                    <a:ea typeface="Calibri" pitchFamily="34" charset="0"/>
                    <a:cs typeface="Arial" pitchFamily="34" charset="0"/>
                  </a:rPr>
                  <a:t>Normalized GBIF  Occ. records</a:t>
                </a:r>
                <a:endParaRPr lang="en-US" sz="1000" dirty="0" smtClean="0">
                  <a:solidFill>
                    <a:prstClr val="black"/>
                  </a:solidFill>
                  <a:latin typeface="Arial" pitchFamily="34" charset="0"/>
                  <a:cs typeface="Arial" pitchFamily="34" charset="0"/>
                </a:endParaRPr>
              </a:p>
            </p:txBody>
          </p:sp>
        </p:grpSp>
        <p:grpSp>
          <p:nvGrpSpPr>
            <p:cNvPr id="12" name="Group 27"/>
            <p:cNvGrpSpPr>
              <a:grpSpLocks/>
            </p:cNvGrpSpPr>
            <p:nvPr/>
          </p:nvGrpSpPr>
          <p:grpSpPr bwMode="auto">
            <a:xfrm>
              <a:off x="3926205" y="3395183"/>
              <a:ext cx="988695" cy="547335"/>
              <a:chOff x="5831" y="5776"/>
              <a:chExt cx="1557" cy="862"/>
            </a:xfrm>
          </p:grpSpPr>
          <p:sp>
            <p:nvSpPr>
              <p:cNvPr id="49" name="Rectangle 29"/>
              <p:cNvSpPr>
                <a:spLocks noChangeArrowheads="1"/>
              </p:cNvSpPr>
              <p:nvPr/>
            </p:nvSpPr>
            <p:spPr bwMode="auto">
              <a:xfrm>
                <a:off x="5969" y="5914"/>
                <a:ext cx="1419" cy="724"/>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smtClean="0">
                  <a:solidFill>
                    <a:prstClr val="black"/>
                  </a:solidFill>
                  <a:latin typeface="Arial" pitchFamily="34" charset="0"/>
                  <a:cs typeface="Arial" pitchFamily="34" charset="0"/>
                </a:endParaRPr>
              </a:p>
            </p:txBody>
          </p:sp>
          <p:sp>
            <p:nvSpPr>
              <p:cNvPr id="50" name="Rectangle 28"/>
              <p:cNvSpPr>
                <a:spLocks noChangeArrowheads="1"/>
              </p:cNvSpPr>
              <p:nvPr/>
            </p:nvSpPr>
            <p:spPr bwMode="auto">
              <a:xfrm>
                <a:off x="5831" y="5776"/>
                <a:ext cx="1419" cy="724"/>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en-US" sz="1100" dirty="0" smtClean="0">
                    <a:solidFill>
                      <a:prstClr val="black"/>
                    </a:solidFill>
                    <a:latin typeface="Calibri" pitchFamily="34" charset="0"/>
                    <a:ea typeface="Calibri" pitchFamily="34" charset="0"/>
                    <a:cs typeface="Arial" pitchFamily="34" charset="0"/>
                  </a:rPr>
                  <a:t>Occ. Records</a:t>
                </a:r>
                <a:endParaRPr lang="en-US" dirty="0" smtClean="0">
                  <a:solidFill>
                    <a:prstClr val="black"/>
                  </a:solidFill>
                  <a:latin typeface="Arial" pitchFamily="34" charset="0"/>
                  <a:cs typeface="Arial" pitchFamily="34" charset="0"/>
                </a:endParaRPr>
              </a:p>
            </p:txBody>
          </p:sp>
        </p:grpSp>
        <p:sp>
          <p:nvSpPr>
            <p:cNvPr id="13" name="Rectangle 16"/>
            <p:cNvSpPr>
              <a:spLocks noChangeArrowheads="1"/>
            </p:cNvSpPr>
            <p:nvPr/>
          </p:nvSpPr>
          <p:spPr bwMode="auto">
            <a:xfrm>
              <a:off x="1680210" y="2863087"/>
              <a:ext cx="1073785" cy="66797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a:r>
                <a:rPr lang="en-US" sz="1000" dirty="0" smtClean="0">
                  <a:solidFill>
                    <a:prstClr val="black"/>
                  </a:solidFill>
                  <a:latin typeface="Calibri" pitchFamily="34" charset="0"/>
                  <a:ea typeface="Calibri" pitchFamily="34" charset="0"/>
                  <a:cs typeface="Arial" pitchFamily="34" charset="0"/>
                </a:rPr>
                <a:t>BISON Web portal</a:t>
              </a:r>
            </a:p>
            <a:p>
              <a:pPr algn="ctr"/>
              <a:r>
                <a:rPr lang="en-US" sz="1000" dirty="0" smtClean="0">
                  <a:solidFill>
                    <a:prstClr val="black"/>
                  </a:solidFill>
                  <a:latin typeface="Calibri" pitchFamily="34" charset="0"/>
                  <a:ea typeface="Calibri" pitchFamily="34" charset="0"/>
                  <a:cs typeface="Arial" pitchFamily="34" charset="0"/>
                </a:rPr>
                <a:t>&amp;</a:t>
              </a:r>
            </a:p>
            <a:p>
              <a:pPr algn="ctr"/>
              <a:r>
                <a:rPr lang="en-US" sz="1000" dirty="0" smtClean="0">
                  <a:solidFill>
                    <a:prstClr val="black"/>
                  </a:solidFill>
                  <a:latin typeface="Calibri" pitchFamily="34" charset="0"/>
                  <a:ea typeface="Calibri" pitchFamily="34" charset="0"/>
                  <a:cs typeface="Arial" pitchFamily="34" charset="0"/>
                </a:rPr>
                <a:t>Web Services</a:t>
              </a:r>
              <a:endParaRPr lang="en-US" sz="1000" dirty="0" smtClean="0">
                <a:solidFill>
                  <a:prstClr val="black"/>
                </a:solidFill>
                <a:latin typeface="Arial" pitchFamily="34" charset="0"/>
                <a:cs typeface="Arial" pitchFamily="34" charset="0"/>
              </a:endParaRPr>
            </a:p>
            <a:p>
              <a:endParaRPr lang="en-US" dirty="0" smtClean="0">
                <a:solidFill>
                  <a:prstClr val="black"/>
                </a:solidFill>
                <a:latin typeface="Arial" pitchFamily="34" charset="0"/>
                <a:cs typeface="Arial" pitchFamily="34" charset="0"/>
              </a:endParaRPr>
            </a:p>
          </p:txBody>
        </p:sp>
        <p:pic>
          <p:nvPicPr>
            <p:cNvPr id="14" name="Picture 15" descr="j0292020"/>
            <p:cNvPicPr>
              <a:picLocks noChangeAspect="1" noChangeArrowheads="1"/>
            </p:cNvPicPr>
            <p:nvPr/>
          </p:nvPicPr>
          <p:blipFill>
            <a:blip r:embed="rId2" cstate="print"/>
            <a:srcRect/>
            <a:stretch>
              <a:fillRect/>
            </a:stretch>
          </p:blipFill>
          <p:spPr bwMode="auto">
            <a:xfrm>
              <a:off x="720090" y="1698571"/>
              <a:ext cx="481965" cy="457806"/>
            </a:xfrm>
            <a:prstGeom prst="rect">
              <a:avLst/>
            </a:prstGeom>
            <a:noFill/>
            <a:ln w="9525">
              <a:solidFill>
                <a:srgbClr val="000000"/>
              </a:solidFill>
              <a:miter lim="800000"/>
              <a:headEnd/>
              <a:tailEnd/>
            </a:ln>
          </p:spPr>
        </p:pic>
        <p:grpSp>
          <p:nvGrpSpPr>
            <p:cNvPr id="15" name="Group 12"/>
            <p:cNvGrpSpPr>
              <a:grpSpLocks/>
            </p:cNvGrpSpPr>
            <p:nvPr/>
          </p:nvGrpSpPr>
          <p:grpSpPr bwMode="auto">
            <a:xfrm>
              <a:off x="499110" y="3212315"/>
              <a:ext cx="702945" cy="676867"/>
              <a:chOff x="519" y="4885"/>
              <a:chExt cx="1527" cy="1242"/>
            </a:xfrm>
          </p:grpSpPr>
          <p:pic>
            <p:nvPicPr>
              <p:cNvPr id="47" name="Picture 14"/>
              <p:cNvPicPr>
                <a:picLocks noChangeAspect="1" noChangeArrowheads="1"/>
              </p:cNvPicPr>
              <p:nvPr/>
            </p:nvPicPr>
            <p:blipFill>
              <a:blip r:embed="rId3" cstate="print"/>
              <a:srcRect/>
              <a:stretch>
                <a:fillRect/>
              </a:stretch>
            </p:blipFill>
            <p:spPr bwMode="auto">
              <a:xfrm>
                <a:off x="519" y="4888"/>
                <a:ext cx="1527" cy="1239"/>
              </a:xfrm>
              <a:prstGeom prst="rect">
                <a:avLst/>
              </a:prstGeom>
              <a:noFill/>
            </p:spPr>
          </p:pic>
          <p:sp>
            <p:nvSpPr>
              <p:cNvPr id="48" name="Rectangle 13"/>
              <p:cNvSpPr>
                <a:spLocks noChangeArrowheads="1"/>
              </p:cNvSpPr>
              <p:nvPr/>
            </p:nvSpPr>
            <p:spPr bwMode="auto">
              <a:xfrm>
                <a:off x="1223" y="4885"/>
                <a:ext cx="789" cy="3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a:solidFill>
                    <a:prstClr val="black"/>
                  </a:solidFill>
                  <a:latin typeface="Arial"/>
                  <a:cs typeface="+mn-cs"/>
                </a:endParaRPr>
              </a:p>
            </p:txBody>
          </p:sp>
        </p:grpSp>
        <p:sp>
          <p:nvSpPr>
            <p:cNvPr id="16" name="AutoShape 11"/>
            <p:cNvSpPr>
              <a:spLocks noChangeShapeType="1"/>
            </p:cNvSpPr>
            <p:nvPr/>
          </p:nvSpPr>
          <p:spPr bwMode="auto">
            <a:xfrm>
              <a:off x="1202055" y="1927791"/>
              <a:ext cx="478155" cy="1269284"/>
            </a:xfrm>
            <a:prstGeom prst="bentConnector3">
              <a:avLst>
                <a:gd name="adj1" fmla="val 49935"/>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a:solidFill>
                  <a:prstClr val="black"/>
                </a:solidFill>
                <a:latin typeface="Arial"/>
                <a:cs typeface="+mn-cs"/>
              </a:endParaRPr>
            </a:p>
          </p:txBody>
        </p:sp>
        <p:sp>
          <p:nvSpPr>
            <p:cNvPr id="17" name="AutoShape 10"/>
            <p:cNvSpPr>
              <a:spLocks noChangeShapeType="1"/>
            </p:cNvSpPr>
            <p:nvPr/>
          </p:nvSpPr>
          <p:spPr bwMode="auto">
            <a:xfrm flipV="1">
              <a:off x="1202055" y="3197076"/>
              <a:ext cx="478155" cy="354942"/>
            </a:xfrm>
            <a:prstGeom prst="bentConnector3">
              <a:avLst>
                <a:gd name="adj1" fmla="val 49935"/>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US">
                <a:solidFill>
                  <a:prstClr val="black"/>
                </a:solidFill>
                <a:latin typeface="Arial"/>
                <a:cs typeface="+mn-cs"/>
              </a:endParaRPr>
            </a:p>
          </p:txBody>
        </p:sp>
        <p:sp>
          <p:nvSpPr>
            <p:cNvPr id="18" name="Rectangle 9"/>
            <p:cNvSpPr>
              <a:spLocks noChangeArrowheads="1"/>
            </p:cNvSpPr>
            <p:nvPr/>
          </p:nvSpPr>
          <p:spPr bwMode="auto">
            <a:xfrm>
              <a:off x="499110" y="3979981"/>
              <a:ext cx="1050925" cy="2835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en-US" sz="1100" dirty="0" smtClean="0">
                  <a:solidFill>
                    <a:prstClr val="black"/>
                  </a:solidFill>
                  <a:latin typeface="Calibri" pitchFamily="34" charset="0"/>
                  <a:ea typeface="Calibri" pitchFamily="34" charset="0"/>
                  <a:cs typeface="Arial" pitchFamily="34" charset="0"/>
                </a:rPr>
                <a:t>Access via API</a:t>
              </a:r>
              <a:endParaRPr lang="en-US" dirty="0" smtClean="0">
                <a:solidFill>
                  <a:prstClr val="black"/>
                </a:solidFill>
                <a:latin typeface="Arial" pitchFamily="34" charset="0"/>
                <a:cs typeface="Arial" pitchFamily="34" charset="0"/>
              </a:endParaRPr>
            </a:p>
          </p:txBody>
        </p:sp>
        <p:sp>
          <p:nvSpPr>
            <p:cNvPr id="19" name="Rectangle 28"/>
            <p:cNvSpPr>
              <a:spLocks noChangeArrowheads="1"/>
            </p:cNvSpPr>
            <p:nvPr/>
          </p:nvSpPr>
          <p:spPr bwMode="auto">
            <a:xfrm>
              <a:off x="5793789" y="3995387"/>
              <a:ext cx="901065" cy="53635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en-US" sz="1100" dirty="0" smtClean="0">
                  <a:solidFill>
                    <a:prstClr val="black"/>
                  </a:solidFill>
                  <a:latin typeface="Calibri" pitchFamily="34" charset="0"/>
                  <a:ea typeface="Calibri" pitchFamily="34" charset="0"/>
                  <a:cs typeface="Arial" pitchFamily="34" charset="0"/>
                </a:rPr>
                <a:t>Data Publication Tool</a:t>
              </a:r>
            </a:p>
            <a:p>
              <a:pPr algn="ctr"/>
              <a:endParaRPr lang="en-US" sz="1100" dirty="0">
                <a:solidFill>
                  <a:prstClr val="black"/>
                </a:solidFill>
                <a:latin typeface="Calibri" pitchFamily="34" charset="0"/>
                <a:ea typeface="Calibri" pitchFamily="34" charset="0"/>
                <a:cs typeface="Arial" pitchFamily="34" charset="0"/>
              </a:endParaRPr>
            </a:p>
            <a:p>
              <a:pPr algn="ctr"/>
              <a:endParaRPr lang="en-US" dirty="0" smtClean="0">
                <a:solidFill>
                  <a:prstClr val="black"/>
                </a:solidFill>
                <a:latin typeface="Arial" pitchFamily="34" charset="0"/>
                <a:cs typeface="Arial" pitchFamily="34" charset="0"/>
              </a:endParaRPr>
            </a:p>
          </p:txBody>
        </p:sp>
        <p:pic>
          <p:nvPicPr>
            <p:cNvPr id="20" name="Picture 15" descr="j0292020"/>
            <p:cNvPicPr>
              <a:picLocks noChangeAspect="1" noChangeArrowheads="1"/>
            </p:cNvPicPr>
            <p:nvPr/>
          </p:nvPicPr>
          <p:blipFill>
            <a:blip r:embed="rId2" cstate="print"/>
            <a:srcRect/>
            <a:stretch>
              <a:fillRect/>
            </a:stretch>
          </p:blipFill>
          <p:spPr bwMode="auto">
            <a:xfrm flipH="1">
              <a:off x="7640462" y="4017284"/>
              <a:ext cx="435218" cy="457806"/>
            </a:xfrm>
            <a:prstGeom prst="rect">
              <a:avLst/>
            </a:prstGeom>
            <a:noFill/>
            <a:ln w="9525">
              <a:noFill/>
              <a:miter lim="800000"/>
              <a:headEnd/>
              <a:tailEnd/>
            </a:ln>
          </p:spPr>
        </p:pic>
        <p:sp>
          <p:nvSpPr>
            <p:cNvPr id="21" name="TextBox 20"/>
            <p:cNvSpPr txBox="1"/>
            <p:nvPr/>
          </p:nvSpPr>
          <p:spPr>
            <a:xfrm>
              <a:off x="7510443" y="4460085"/>
              <a:ext cx="770547" cy="400110"/>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Arial"/>
                  <a:cs typeface="+mn-cs"/>
                </a:rPr>
                <a:t>US Data Providers</a:t>
              </a:r>
              <a:endParaRPr lang="en-US" sz="1000" dirty="0">
                <a:solidFill>
                  <a:prstClr val="black"/>
                </a:solidFill>
                <a:latin typeface="Arial"/>
                <a:cs typeface="+mn-cs"/>
              </a:endParaRPr>
            </a:p>
          </p:txBody>
        </p:sp>
        <p:cxnSp>
          <p:nvCxnSpPr>
            <p:cNvPr id="22" name="Curved Connector 63"/>
            <p:cNvCxnSpPr>
              <a:stCxn id="19" idx="3"/>
              <a:endCxn id="8" idx="2"/>
            </p:cNvCxnSpPr>
            <p:nvPr/>
          </p:nvCxnSpPr>
          <p:spPr bwMode="auto">
            <a:xfrm flipV="1">
              <a:off x="6694854" y="2197649"/>
              <a:ext cx="1237249" cy="2065915"/>
            </a:xfrm>
            <a:prstGeom prst="curvedConnector2">
              <a:avLst/>
            </a:prstGeom>
            <a:solidFill>
              <a:schemeClr val="accent1"/>
            </a:solidFill>
            <a:ln w="9525" cap="flat" cmpd="sng" algn="ctr">
              <a:solidFill>
                <a:schemeClr val="tx1"/>
              </a:solidFill>
              <a:prstDash val="dash"/>
              <a:round/>
              <a:headEnd type="none" w="med" len="med"/>
              <a:tailEnd type="arrow"/>
            </a:ln>
            <a:effectLst/>
          </p:spPr>
        </p:cxnSp>
        <p:cxnSp>
          <p:nvCxnSpPr>
            <p:cNvPr id="23" name="Elbow Connector 72"/>
            <p:cNvCxnSpPr>
              <a:stCxn id="19" idx="1"/>
              <a:endCxn id="50" idx="2"/>
            </p:cNvCxnSpPr>
            <p:nvPr/>
          </p:nvCxnSpPr>
          <p:spPr bwMode="auto">
            <a:xfrm rot="10800000">
              <a:off x="4376739" y="3854894"/>
              <a:ext cx="1417051" cy="408670"/>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4" name="Rectangle 32"/>
            <p:cNvSpPr>
              <a:spLocks noChangeArrowheads="1"/>
            </p:cNvSpPr>
            <p:nvPr/>
          </p:nvSpPr>
          <p:spPr bwMode="auto">
            <a:xfrm>
              <a:off x="5365289" y="2213597"/>
              <a:ext cx="1063069" cy="348294"/>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en-US" sz="1000" dirty="0" smtClean="0">
                  <a:solidFill>
                    <a:prstClr val="black"/>
                  </a:solidFill>
                  <a:latin typeface="Arial" pitchFamily="34" charset="0"/>
                  <a:cs typeface="Arial" pitchFamily="34" charset="0"/>
                </a:rPr>
                <a:t>US records</a:t>
              </a:r>
            </a:p>
          </p:txBody>
        </p:sp>
        <p:sp>
          <p:nvSpPr>
            <p:cNvPr id="25" name="Rectangle 24"/>
            <p:cNvSpPr>
              <a:spLocks noChangeArrowheads="1"/>
            </p:cNvSpPr>
            <p:nvPr/>
          </p:nvSpPr>
          <p:spPr bwMode="auto">
            <a:xfrm>
              <a:off x="6014546" y="2836403"/>
              <a:ext cx="680308" cy="418716"/>
            </a:xfrm>
            <a:prstGeom prst="rect">
              <a:avLst/>
            </a:prstGeom>
            <a:gradFill rotWithShape="0">
              <a:gsLst>
                <a:gs pos="0">
                  <a:srgbClr val="E0F6B2"/>
                </a:gs>
                <a:gs pos="50000">
                  <a:srgbClr val="EAF1DD"/>
                </a:gs>
                <a:gs pos="100000">
                  <a:srgbClr val="E0F6B2"/>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en-US" sz="1000" dirty="0" smtClean="0">
                  <a:solidFill>
                    <a:prstClr val="black"/>
                  </a:solidFill>
                  <a:latin typeface="Arial" pitchFamily="34" charset="0"/>
                  <a:cs typeface="Arial" pitchFamily="34" charset="0"/>
                </a:rPr>
                <a:t>County details</a:t>
              </a:r>
            </a:p>
          </p:txBody>
        </p:sp>
        <p:sp>
          <p:nvSpPr>
            <p:cNvPr id="26" name="Can 25"/>
            <p:cNvSpPr/>
            <p:nvPr/>
          </p:nvSpPr>
          <p:spPr bwMode="auto">
            <a:xfrm>
              <a:off x="6502216" y="1821809"/>
              <a:ext cx="710957" cy="438634"/>
            </a:xfrm>
            <a:prstGeom prst="can">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000" dirty="0" smtClean="0">
                  <a:solidFill>
                    <a:prstClr val="black"/>
                  </a:solidFill>
                  <a:latin typeface="Arial" pitchFamily="34" charset="0"/>
                  <a:cs typeface="+mn-cs"/>
                </a:rPr>
                <a:t>GBIF DB</a:t>
              </a:r>
            </a:p>
          </p:txBody>
        </p:sp>
        <p:sp>
          <p:nvSpPr>
            <p:cNvPr id="27" name="Rectangle 32"/>
            <p:cNvSpPr>
              <a:spLocks noChangeArrowheads="1"/>
            </p:cNvSpPr>
            <p:nvPr/>
          </p:nvSpPr>
          <p:spPr bwMode="auto">
            <a:xfrm>
              <a:off x="5158382" y="2829958"/>
              <a:ext cx="663946" cy="418027"/>
            </a:xfrm>
            <a:prstGeom prst="rect">
              <a:avLst/>
            </a:prstGeom>
            <a:gradFill rotWithShape="0">
              <a:gsLst>
                <a:gs pos="0">
                  <a:srgbClr val="E0F6B2"/>
                </a:gs>
                <a:gs pos="50000">
                  <a:srgbClr val="EAF1DD"/>
                </a:gs>
                <a:gs pos="100000">
                  <a:srgbClr val="E0F6B2"/>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en-US" sz="1000" dirty="0" smtClean="0">
                  <a:solidFill>
                    <a:prstClr val="black"/>
                  </a:solidFill>
                  <a:latin typeface="Arial" pitchFamily="34" charset="0"/>
                  <a:cs typeface="Arial" pitchFamily="34" charset="0"/>
                </a:rPr>
                <a:t>Spatial fields</a:t>
              </a:r>
            </a:p>
          </p:txBody>
        </p:sp>
        <p:cxnSp>
          <p:nvCxnSpPr>
            <p:cNvPr id="28" name="Elbow Connector 27"/>
            <p:cNvCxnSpPr>
              <a:stCxn id="25" idx="0"/>
              <a:endCxn id="24" idx="2"/>
            </p:cNvCxnSpPr>
            <p:nvPr/>
          </p:nvCxnSpPr>
          <p:spPr bwMode="auto">
            <a:xfrm rot="16200000" flipV="1">
              <a:off x="5988506" y="2470209"/>
              <a:ext cx="274512" cy="457876"/>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29" name="Elbow Connector 28"/>
            <p:cNvCxnSpPr>
              <a:stCxn id="27" idx="0"/>
              <a:endCxn id="24" idx="2"/>
            </p:cNvCxnSpPr>
            <p:nvPr/>
          </p:nvCxnSpPr>
          <p:spPr bwMode="auto">
            <a:xfrm rot="5400000" flipH="1" flipV="1">
              <a:off x="5559556" y="2492691"/>
              <a:ext cx="268067" cy="406469"/>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0" name="Elbow Connector 92"/>
            <p:cNvCxnSpPr>
              <a:stCxn id="26" idx="2"/>
              <a:endCxn id="24" idx="0"/>
            </p:cNvCxnSpPr>
            <p:nvPr/>
          </p:nvCxnSpPr>
          <p:spPr bwMode="auto">
            <a:xfrm rot="10800000" flipV="1">
              <a:off x="5896824" y="2041125"/>
              <a:ext cx="605392" cy="172471"/>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31" name="Elbow Connector 30"/>
            <p:cNvCxnSpPr>
              <a:stCxn id="8" idx="1"/>
              <a:endCxn id="26" idx="4"/>
            </p:cNvCxnSpPr>
            <p:nvPr/>
          </p:nvCxnSpPr>
          <p:spPr bwMode="auto">
            <a:xfrm rot="10800000" flipV="1">
              <a:off x="7213174" y="2038274"/>
              <a:ext cx="392857" cy="2852"/>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32" name="Elbow Connector 31"/>
            <p:cNvCxnSpPr>
              <a:stCxn id="24" idx="1"/>
            </p:cNvCxnSpPr>
            <p:nvPr/>
          </p:nvCxnSpPr>
          <p:spPr bwMode="auto">
            <a:xfrm rot="10800000" flipV="1">
              <a:off x="4834891" y="2387743"/>
              <a:ext cx="530399" cy="379781"/>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33" name="Elbow Connector 32"/>
            <p:cNvCxnSpPr>
              <a:stCxn id="50" idx="1"/>
              <a:endCxn id="7" idx="4"/>
            </p:cNvCxnSpPr>
            <p:nvPr/>
          </p:nvCxnSpPr>
          <p:spPr bwMode="auto">
            <a:xfrm rot="10800000">
              <a:off x="3688081" y="3202157"/>
              <a:ext cx="238125" cy="422883"/>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a:stCxn id="7" idx="2"/>
              <a:endCxn id="13" idx="3"/>
            </p:cNvCxnSpPr>
            <p:nvPr/>
          </p:nvCxnSpPr>
          <p:spPr bwMode="auto">
            <a:xfrm flipH="1" flipV="1">
              <a:off x="2753995" y="3197076"/>
              <a:ext cx="148590" cy="5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Elbow Connector 34"/>
            <p:cNvCxnSpPr>
              <a:endCxn id="7" idx="4"/>
            </p:cNvCxnSpPr>
            <p:nvPr/>
          </p:nvCxnSpPr>
          <p:spPr bwMode="auto">
            <a:xfrm rot="10800000" flipV="1">
              <a:off x="3688081" y="2767524"/>
              <a:ext cx="245745" cy="43463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pic>
          <p:nvPicPr>
            <p:cNvPr id="36" name="Picture 35" descr="200235995-001.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19149" y="5151719"/>
              <a:ext cx="562099" cy="562099"/>
            </a:xfrm>
            <a:prstGeom prst="rect">
              <a:avLst/>
            </a:prstGeom>
          </p:spPr>
        </p:pic>
        <p:sp>
          <p:nvSpPr>
            <p:cNvPr id="37" name="TextBox 36"/>
            <p:cNvSpPr txBox="1"/>
            <p:nvPr/>
          </p:nvSpPr>
          <p:spPr>
            <a:xfrm>
              <a:off x="3551365" y="5225415"/>
              <a:ext cx="770547" cy="400110"/>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Arial"/>
                  <a:cs typeface="+mn-cs"/>
                </a:rPr>
                <a:t>OGC Services</a:t>
              </a:r>
              <a:endParaRPr lang="en-US" sz="1000" dirty="0">
                <a:solidFill>
                  <a:prstClr val="black"/>
                </a:solidFill>
                <a:latin typeface="Arial"/>
                <a:cs typeface="+mn-cs"/>
              </a:endParaRPr>
            </a:p>
          </p:txBody>
        </p:sp>
        <p:cxnSp>
          <p:nvCxnSpPr>
            <p:cNvPr id="38" name="Straight Arrow Connector 37"/>
            <p:cNvCxnSpPr>
              <a:stCxn id="20" idx="3"/>
              <a:endCxn id="19" idx="3"/>
            </p:cNvCxnSpPr>
            <p:nvPr/>
          </p:nvCxnSpPr>
          <p:spPr bwMode="auto">
            <a:xfrm flipH="1">
              <a:off x="6694854" y="4246187"/>
              <a:ext cx="945608" cy="173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Elbow Connector 116"/>
            <p:cNvCxnSpPr>
              <a:stCxn id="36" idx="1"/>
              <a:endCxn id="13" idx="2"/>
            </p:cNvCxnSpPr>
            <p:nvPr/>
          </p:nvCxnSpPr>
          <p:spPr bwMode="auto">
            <a:xfrm rot="10800000">
              <a:off x="2217103" y="3531065"/>
              <a:ext cx="702046" cy="1901704"/>
            </a:xfrm>
            <a:prstGeom prst="bentConnector2">
              <a:avLst/>
            </a:prstGeom>
            <a:solidFill>
              <a:schemeClr val="accent1"/>
            </a:solidFill>
            <a:ln w="9525" cap="flat" cmpd="sng" algn="ctr">
              <a:solidFill>
                <a:schemeClr val="tx1"/>
              </a:solidFill>
              <a:prstDash val="dash"/>
              <a:round/>
              <a:headEnd type="none" w="med" len="med"/>
              <a:tailEnd type="arrow"/>
            </a:ln>
            <a:effectLst/>
          </p:spPr>
        </p:cxnSp>
        <p:sp>
          <p:nvSpPr>
            <p:cNvPr id="40" name="TextBox 39"/>
            <p:cNvSpPr txBox="1"/>
            <p:nvPr/>
          </p:nvSpPr>
          <p:spPr>
            <a:xfrm>
              <a:off x="634823" y="2199777"/>
              <a:ext cx="567232" cy="246221"/>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Arial"/>
                  <a:cs typeface="+mn-cs"/>
                </a:rPr>
                <a:t>Users</a:t>
              </a:r>
              <a:endParaRPr lang="en-US" sz="1000" dirty="0">
                <a:solidFill>
                  <a:prstClr val="black"/>
                </a:solidFill>
                <a:latin typeface="Arial"/>
                <a:cs typeface="+mn-cs"/>
              </a:endParaRPr>
            </a:p>
          </p:txBody>
        </p:sp>
        <p:sp>
          <p:nvSpPr>
            <p:cNvPr id="41" name="Rectangle 40"/>
            <p:cNvSpPr>
              <a:spLocks noChangeArrowheads="1"/>
            </p:cNvSpPr>
            <p:nvPr/>
          </p:nvSpPr>
          <p:spPr bwMode="auto">
            <a:xfrm>
              <a:off x="4763861" y="5385848"/>
              <a:ext cx="737063" cy="3187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en-US" sz="1100" dirty="0" smtClean="0">
                  <a:solidFill>
                    <a:prstClr val="black"/>
                  </a:solidFill>
                  <a:latin typeface="Calibri" pitchFamily="34" charset="0"/>
                  <a:ea typeface="Calibri" pitchFamily="34" charset="0"/>
                  <a:cs typeface="Arial" pitchFamily="34" charset="0"/>
                </a:rPr>
                <a:t> </a:t>
              </a:r>
              <a:r>
                <a:rPr lang="en-US" sz="1100" dirty="0" err="1" smtClean="0">
                  <a:solidFill>
                    <a:prstClr val="black"/>
                  </a:solidFill>
                  <a:latin typeface="Calibri" pitchFamily="34" charset="0"/>
                  <a:ea typeface="Calibri" pitchFamily="34" charset="0"/>
                  <a:cs typeface="Arial" pitchFamily="34" charset="0"/>
                </a:rPr>
                <a:t>DataOne</a:t>
              </a:r>
              <a:endParaRPr lang="en-US" dirty="0" smtClean="0">
                <a:solidFill>
                  <a:prstClr val="black"/>
                </a:solidFill>
                <a:latin typeface="Arial" pitchFamily="34" charset="0"/>
                <a:cs typeface="Arial" pitchFamily="34" charset="0"/>
              </a:endParaRPr>
            </a:p>
          </p:txBody>
        </p:sp>
        <p:cxnSp>
          <p:nvCxnSpPr>
            <p:cNvPr id="42" name="Curved Connector 41"/>
            <p:cNvCxnSpPr>
              <a:stCxn id="7" idx="3"/>
              <a:endCxn id="41" idx="0"/>
            </p:cNvCxnSpPr>
            <p:nvPr/>
          </p:nvCxnSpPr>
          <p:spPr bwMode="auto">
            <a:xfrm rot="16200000" flipH="1">
              <a:off x="3268693" y="3522147"/>
              <a:ext cx="1890341" cy="1837060"/>
            </a:xfrm>
            <a:prstGeom prst="curvedConnector3">
              <a:avLst>
                <a:gd name="adj1" fmla="val 59485"/>
              </a:avLst>
            </a:prstGeom>
            <a:solidFill>
              <a:schemeClr val="accent1"/>
            </a:solidFill>
            <a:ln w="9525" cap="flat" cmpd="sng" algn="ctr">
              <a:solidFill>
                <a:schemeClr val="tx1"/>
              </a:solidFill>
              <a:prstDash val="dash"/>
              <a:round/>
              <a:headEnd type="none" w="med" len="med"/>
              <a:tailEnd type="arrow"/>
            </a:ln>
            <a:effectLst/>
          </p:spPr>
        </p:cxnSp>
        <p:sp>
          <p:nvSpPr>
            <p:cNvPr id="43" name="TextBox 42"/>
            <p:cNvSpPr txBox="1"/>
            <p:nvPr/>
          </p:nvSpPr>
          <p:spPr>
            <a:xfrm>
              <a:off x="3170553" y="4093504"/>
              <a:ext cx="770547"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Arial"/>
                  <a:cs typeface="+mn-cs"/>
                </a:rPr>
                <a:t>USGS member node</a:t>
              </a:r>
              <a:endParaRPr lang="en-US" sz="1000" dirty="0">
                <a:solidFill>
                  <a:prstClr val="black"/>
                </a:solidFill>
                <a:latin typeface="Arial"/>
                <a:cs typeface="+mn-cs"/>
              </a:endParaRPr>
            </a:p>
          </p:txBody>
        </p:sp>
        <p:pic>
          <p:nvPicPr>
            <p:cNvPr id="44" name="Picture 15" descr="j0292020"/>
            <p:cNvPicPr>
              <a:picLocks noChangeAspect="1" noChangeArrowheads="1"/>
            </p:cNvPicPr>
            <p:nvPr/>
          </p:nvPicPr>
          <p:blipFill>
            <a:blip r:embed="rId2" cstate="print"/>
            <a:srcRect/>
            <a:stretch>
              <a:fillRect/>
            </a:stretch>
          </p:blipFill>
          <p:spPr bwMode="auto">
            <a:xfrm flipH="1">
              <a:off x="5919482" y="5312278"/>
              <a:ext cx="435218" cy="457806"/>
            </a:xfrm>
            <a:prstGeom prst="rect">
              <a:avLst/>
            </a:prstGeom>
            <a:noFill/>
            <a:ln w="9525">
              <a:noFill/>
              <a:miter lim="800000"/>
              <a:headEnd/>
              <a:tailEnd/>
            </a:ln>
          </p:spPr>
        </p:pic>
        <p:cxnSp>
          <p:nvCxnSpPr>
            <p:cNvPr id="45" name="Straight Arrow Connector 44"/>
            <p:cNvCxnSpPr>
              <a:stCxn id="41" idx="3"/>
              <a:endCxn id="44" idx="3"/>
            </p:cNvCxnSpPr>
            <p:nvPr/>
          </p:nvCxnSpPr>
          <p:spPr bwMode="auto">
            <a:xfrm flipV="1">
              <a:off x="5500924" y="5541181"/>
              <a:ext cx="418558" cy="40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55" name="Title 1"/>
          <p:cNvSpPr txBox="1">
            <a:spLocks/>
          </p:cNvSpPr>
          <p:nvPr/>
        </p:nvSpPr>
        <p:spPr>
          <a:xfrm>
            <a:off x="381000" y="381000"/>
            <a:ext cx="83058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99"/>
                </a:solidFill>
                <a:effectLst/>
                <a:uLnTx/>
                <a:uFillTx/>
                <a:latin typeface="+mj-lt"/>
                <a:ea typeface="+mj-ea"/>
                <a:cs typeface="+mj-cs"/>
              </a:rPr>
              <a:t>BISON</a:t>
            </a:r>
            <a:r>
              <a:rPr kumimoji="0" lang="en-US" sz="3600" b="1" i="0" u="none" strike="noStrike" kern="0" cap="none" spc="0" normalizeH="0" noProof="0" dirty="0" smtClean="0">
                <a:ln>
                  <a:noFill/>
                </a:ln>
                <a:solidFill>
                  <a:srgbClr val="FFFF99"/>
                </a:solidFill>
                <a:effectLst/>
                <a:uLnTx/>
                <a:uFillTx/>
                <a:latin typeface="+mj-lt"/>
                <a:ea typeface="+mj-ea"/>
                <a:cs typeface="+mj-cs"/>
              </a:rPr>
              <a:t> Architecture</a:t>
            </a:r>
            <a:endParaRPr kumimoji="0" lang="en-US" sz="3600" b="1" i="0" u="none" strike="noStrike" kern="0" cap="none" spc="0" normalizeH="0" baseline="0" noProof="0" dirty="0">
              <a:ln>
                <a:noFill/>
              </a:ln>
              <a:solidFill>
                <a:srgbClr val="FFFF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BISON will include…</a:t>
            </a:r>
            <a:endParaRPr lang="en-US" dirty="0"/>
          </a:p>
        </p:txBody>
      </p:sp>
      <p:sp>
        <p:nvSpPr>
          <p:cNvPr id="3" name="Content Placeholder 2"/>
          <p:cNvSpPr>
            <a:spLocks noGrp="1"/>
          </p:cNvSpPr>
          <p:nvPr>
            <p:ph idx="1"/>
          </p:nvPr>
        </p:nvSpPr>
        <p:spPr/>
        <p:txBody>
          <a:bodyPr/>
          <a:lstStyle/>
          <a:p>
            <a:r>
              <a:rPr lang="en-US" sz="2400" dirty="0" smtClean="0"/>
              <a:t>Powerful and flexible data search &amp; filter capabilities</a:t>
            </a:r>
          </a:p>
          <a:p>
            <a:endParaRPr lang="en-US" sz="1200" dirty="0" smtClean="0"/>
          </a:p>
          <a:p>
            <a:r>
              <a:rPr lang="en-US" sz="2400" dirty="0" smtClean="0"/>
              <a:t>Easy download of data</a:t>
            </a:r>
          </a:p>
          <a:p>
            <a:endParaRPr lang="en-US" sz="1200" dirty="0" smtClean="0"/>
          </a:p>
          <a:p>
            <a:r>
              <a:rPr lang="en-US" sz="2400" dirty="0" smtClean="0"/>
              <a:t>GIS &amp; data visualization component - access to high resolution base layers for the U.S.</a:t>
            </a:r>
          </a:p>
          <a:p>
            <a:endParaRPr lang="en-US" sz="1200" dirty="0" smtClean="0"/>
          </a:p>
          <a:p>
            <a:r>
              <a:rPr lang="en-US" sz="2400" dirty="0" smtClean="0"/>
              <a:t>Easily spun off web &amp; map services, widgets, templates, stats for partners and users</a:t>
            </a:r>
          </a:p>
          <a:p>
            <a:endParaRPr lang="en-US" sz="1200" dirty="0" smtClean="0"/>
          </a:p>
          <a:p>
            <a:r>
              <a:rPr lang="en-US" sz="2400" dirty="0" smtClean="0"/>
              <a:t>Citizen science component - engage the public</a:t>
            </a:r>
          </a:p>
          <a:p>
            <a:endParaRPr lang="en-US" sz="1200" dirty="0" smtClean="0"/>
          </a:p>
          <a:p>
            <a:r>
              <a:rPr lang="en-US" sz="2400" dirty="0" smtClean="0"/>
              <a:t>Social science component - track societal relevance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dirty="0" smtClean="0"/>
              <a:t>Data in BISON</a:t>
            </a:r>
            <a:endParaRPr lang="en-US" dirty="0"/>
          </a:p>
        </p:txBody>
      </p:sp>
      <p:sp>
        <p:nvSpPr>
          <p:cNvPr id="3" name="Content Placeholder 2"/>
          <p:cNvSpPr>
            <a:spLocks noGrp="1"/>
          </p:cNvSpPr>
          <p:nvPr>
            <p:ph idx="1"/>
          </p:nvPr>
        </p:nvSpPr>
        <p:spPr>
          <a:xfrm>
            <a:off x="533400" y="1524000"/>
            <a:ext cx="8382000" cy="4495800"/>
          </a:xfrm>
        </p:spPr>
        <p:txBody>
          <a:bodyPr/>
          <a:lstStyle/>
          <a:p>
            <a:r>
              <a:rPr lang="en-US" dirty="0" smtClean="0"/>
              <a:t>Over 106 million records as of Sept. 2012</a:t>
            </a:r>
          </a:p>
          <a:p>
            <a:endParaRPr lang="en-US" sz="1200" dirty="0" smtClean="0"/>
          </a:p>
          <a:p>
            <a:r>
              <a:rPr lang="en-US" dirty="0" smtClean="0"/>
              <a:t>Majority of records </a:t>
            </a:r>
            <a:r>
              <a:rPr lang="en-US" dirty="0" smtClean="0"/>
              <a:t>from GBIF</a:t>
            </a:r>
            <a:endParaRPr lang="en-US" dirty="0" smtClean="0"/>
          </a:p>
          <a:p>
            <a:endParaRPr lang="en-US" sz="1200" dirty="0" smtClean="0"/>
          </a:p>
          <a:p>
            <a:r>
              <a:rPr lang="en-US" dirty="0" smtClean="0"/>
              <a:t>Initial </a:t>
            </a:r>
            <a:r>
              <a:rPr lang="en-US" dirty="0" smtClean="0"/>
              <a:t>new data input emphases:</a:t>
            </a:r>
          </a:p>
          <a:p>
            <a:pPr lvl="1"/>
            <a:r>
              <a:rPr lang="en-US" dirty="0" smtClean="0"/>
              <a:t>Federal datasets</a:t>
            </a:r>
          </a:p>
          <a:p>
            <a:pPr lvl="1"/>
            <a:r>
              <a:rPr lang="en-US" dirty="0" smtClean="0"/>
              <a:t>Invasive species data</a:t>
            </a:r>
            <a:endParaRPr lang="en-US" dirty="0" smtClean="0"/>
          </a:p>
          <a:p>
            <a:endParaRPr lang="en-US" sz="1200" dirty="0" smtClean="0"/>
          </a:p>
          <a:p>
            <a:r>
              <a:rPr lang="en-US" dirty="0" smtClean="0"/>
              <a:t>New data </a:t>
            </a:r>
            <a:r>
              <a:rPr lang="en-US" dirty="0" smtClean="0"/>
              <a:t>from </a:t>
            </a:r>
            <a:r>
              <a:rPr lang="en-US" dirty="0" smtClean="0"/>
              <a:t>USGS to be added this year</a:t>
            </a:r>
            <a:endParaRPr lang="en-US" dirty="0" smtClean="0"/>
          </a:p>
          <a:p>
            <a:pPr lvl="1"/>
            <a:r>
              <a:rPr lang="en-US" dirty="0" smtClean="0"/>
              <a:t>Amphibians, birds, fish and invasive species</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lstStyle/>
          <a:p>
            <a:r>
              <a:rPr lang="en-US" dirty="0" smtClean="0"/>
              <a:t>BISON Web Portal</a:t>
            </a:r>
            <a:endParaRPr lang="en-US" dirty="0"/>
          </a:p>
        </p:txBody>
      </p:sp>
      <p:pic>
        <p:nvPicPr>
          <p:cNvPr id="7" name="Picture 6" descr="ruby crowned kinglet search results.jpg"/>
          <p:cNvPicPr>
            <a:picLocks noChangeAspect="1"/>
          </p:cNvPicPr>
          <p:nvPr/>
        </p:nvPicPr>
        <p:blipFill>
          <a:blip r:embed="rId2" cstate="print"/>
          <a:stretch>
            <a:fillRect/>
          </a:stretch>
        </p:blipFill>
        <p:spPr>
          <a:xfrm>
            <a:off x="1219200" y="1386336"/>
            <a:ext cx="6705600" cy="4252464"/>
          </a:xfrm>
          <a:prstGeom prst="rect">
            <a:avLst/>
          </a:prstGeom>
        </p:spPr>
      </p:pic>
      <p:sp>
        <p:nvSpPr>
          <p:cNvPr id="4" name="TextBox 3"/>
          <p:cNvSpPr txBox="1"/>
          <p:nvPr/>
        </p:nvSpPr>
        <p:spPr>
          <a:xfrm>
            <a:off x="1905000" y="5867400"/>
            <a:ext cx="5654112" cy="400110"/>
          </a:xfrm>
          <a:prstGeom prst="rect">
            <a:avLst/>
          </a:prstGeom>
          <a:noFill/>
        </p:spPr>
        <p:txBody>
          <a:bodyPr wrap="none" rtlCol="0">
            <a:spAutoFit/>
          </a:bodyPr>
          <a:lstStyle/>
          <a:p>
            <a:r>
              <a:rPr lang="en-US" sz="2000" b="1" dirty="0" smtClean="0">
                <a:solidFill>
                  <a:schemeClr val="bg1"/>
                </a:solidFill>
              </a:rPr>
              <a:t>Public release scheduled for early November</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Documentation &amp; Download</a:t>
            </a:r>
            <a:endParaRPr lang="en-US" dirty="0"/>
          </a:p>
        </p:txBody>
      </p:sp>
      <p:grpSp>
        <p:nvGrpSpPr>
          <p:cNvPr id="17" name="Group 16"/>
          <p:cNvGrpSpPr/>
          <p:nvPr/>
        </p:nvGrpSpPr>
        <p:grpSpPr>
          <a:xfrm>
            <a:off x="457200" y="1143000"/>
            <a:ext cx="8305800" cy="5334000"/>
            <a:chOff x="457200" y="1143000"/>
            <a:chExt cx="8305800" cy="5334000"/>
          </a:xfrm>
        </p:grpSpPr>
        <p:pic>
          <p:nvPicPr>
            <p:cNvPr id="16" name="Picture 15" descr="Bison Wyoming map.jpg"/>
            <p:cNvPicPr>
              <a:picLocks noChangeAspect="1"/>
            </p:cNvPicPr>
            <p:nvPr/>
          </p:nvPicPr>
          <p:blipFill>
            <a:blip r:embed="rId2" cstate="print"/>
            <a:stretch>
              <a:fillRect/>
            </a:stretch>
          </p:blipFill>
          <p:spPr>
            <a:xfrm>
              <a:off x="457200" y="1143000"/>
              <a:ext cx="8305800" cy="4035586"/>
            </a:xfrm>
            <a:prstGeom prst="rect">
              <a:avLst/>
            </a:prstGeom>
          </p:spPr>
        </p:pic>
        <p:pic>
          <p:nvPicPr>
            <p:cNvPr id="11" name="Picture 10" descr="Bison Wyoming location record.jpg"/>
            <p:cNvPicPr>
              <a:picLocks noChangeAspect="1"/>
            </p:cNvPicPr>
            <p:nvPr/>
          </p:nvPicPr>
          <p:blipFill>
            <a:blip r:embed="rId3" cstate="print"/>
            <a:stretch>
              <a:fillRect/>
            </a:stretch>
          </p:blipFill>
          <p:spPr>
            <a:xfrm>
              <a:off x="4191000" y="2514600"/>
              <a:ext cx="2484361" cy="1981200"/>
            </a:xfrm>
            <a:prstGeom prst="rect">
              <a:avLst/>
            </a:prstGeom>
          </p:spPr>
        </p:pic>
        <p:pic>
          <p:nvPicPr>
            <p:cNvPr id="9" name="Picture 8" descr="Bison WY detailed record.jpg"/>
            <p:cNvPicPr>
              <a:picLocks noChangeAspect="1"/>
            </p:cNvPicPr>
            <p:nvPr/>
          </p:nvPicPr>
          <p:blipFill>
            <a:blip r:embed="rId4" cstate="print"/>
            <a:stretch>
              <a:fillRect/>
            </a:stretch>
          </p:blipFill>
          <p:spPr>
            <a:xfrm>
              <a:off x="1752600" y="3886200"/>
              <a:ext cx="3181878" cy="2590800"/>
            </a:xfrm>
            <a:prstGeom prst="rect">
              <a:avLst/>
            </a:prstGeom>
          </p:spPr>
        </p:pic>
        <p:pic>
          <p:nvPicPr>
            <p:cNvPr id="15" name="Picture 14" descr="download file.jpg"/>
            <p:cNvPicPr>
              <a:picLocks noChangeAspect="1"/>
            </p:cNvPicPr>
            <p:nvPr/>
          </p:nvPicPr>
          <p:blipFill>
            <a:blip r:embed="rId5" cstate="print"/>
            <a:stretch>
              <a:fillRect/>
            </a:stretch>
          </p:blipFill>
          <p:spPr>
            <a:xfrm>
              <a:off x="5638800" y="4038600"/>
              <a:ext cx="2547095" cy="1457325"/>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7551</TotalTime>
  <Pages>4</Pages>
  <Words>530</Words>
  <Application>Microsoft Office PowerPoint</Application>
  <PresentationFormat>On-screen Show (4:3)</PresentationFormat>
  <Paragraphs>147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Desktop</vt:lpstr>
      <vt:lpstr>Biodiversity Information Serving Our Nation (BISON): A National Resource for Species Occurrence Data</vt:lpstr>
      <vt:lpstr>What is BISON?</vt:lpstr>
      <vt:lpstr>BISON Background &amp; Goals</vt:lpstr>
      <vt:lpstr>BISON and Federal Collections</vt:lpstr>
      <vt:lpstr>Slide 5</vt:lpstr>
      <vt:lpstr>BISON will include…</vt:lpstr>
      <vt:lpstr>Data in BISON</vt:lpstr>
      <vt:lpstr>BISON Web Portal</vt:lpstr>
      <vt:lpstr>Data Documentation &amp; Download</vt:lpstr>
      <vt:lpstr>Data Visualization</vt:lpstr>
      <vt:lpstr>Engaging Public Participation</vt:lpstr>
      <vt:lpstr>Citizen Science Observation Platform</vt:lpstr>
      <vt:lpstr>How it Works…</vt:lpstr>
      <vt:lpstr>Twitter Submissions Demo Projects</vt:lpstr>
      <vt:lpstr>Twitter Submissions Demo Projects, cont’d.</vt:lpstr>
      <vt:lpstr>Hawaii Bee Bowl Surveys</vt:lpstr>
      <vt:lpstr>Thank You</vt:lpstr>
    </vt:vector>
  </TitlesOfParts>
  <Company>USGS</Company>
  <LinksUpToDate>false</LinksUpToDate>
  <SharedDoc>false</SharedDoc>
  <HyperlinkBase>http://www.usgs.gov/visual-id/specs/slides/slide.html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VIScom</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Elizabeth Martin</cp:lastModifiedBy>
  <cp:revision>387</cp:revision>
  <cp:lastPrinted>1998-03-23T17:09:44Z</cp:lastPrinted>
  <dcterms:created xsi:type="dcterms:W3CDTF">1998-01-16T15:44:57Z</dcterms:created>
  <dcterms:modified xsi:type="dcterms:W3CDTF">2012-09-27T14:56:06Z</dcterms:modified>
</cp:coreProperties>
</file>