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76" r:id="rId4"/>
    <p:sldId id="277" r:id="rId5"/>
    <p:sldId id="259" r:id="rId6"/>
    <p:sldId id="287" r:id="rId7"/>
    <p:sldId id="278" r:id="rId8"/>
    <p:sldId id="273" r:id="rId9"/>
    <p:sldId id="284" r:id="rId10"/>
    <p:sldId id="285" r:id="rId11"/>
    <p:sldId id="283" r:id="rId12"/>
    <p:sldId id="280" r:id="rId13"/>
    <p:sldId id="286" r:id="rId14"/>
    <p:sldId id="282" r:id="rId15"/>
    <p:sldId id="279" r:id="rId16"/>
    <p:sldId id="272" r:id="rId17"/>
    <p:sldId id="269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2642" autoAdjust="0"/>
  </p:normalViewPr>
  <p:slideViewPr>
    <p:cSldViewPr snapToGrid="0" snapToObjects="1">
      <p:cViewPr varScale="1">
        <p:scale>
          <a:sx n="153" d="100"/>
          <a:sy n="153" d="100"/>
        </p:scale>
        <p:origin x="-1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51273-0E32-CF4E-A21F-40AEAF43EE1A}" type="datetimeFigureOut">
              <a:rPr lang="en-US" smtClean="0"/>
              <a:t>9/28/12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CAFBA-3A43-854B-9245-D26D9E47FE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F039-DA13-CF4C-BE0E-1AF26566984E}" type="datetimeFigureOut">
              <a:rPr lang="en-US" smtClean="0"/>
              <a:pPr/>
              <a:t>9/28/12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AFF93-FE89-1646-9AF2-A6DB0FF74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80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Notes from Nature: a scalable citizen science platform for transcribing records from natural history collections.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870" y="3998531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M.W. Denslow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Belonge</a:t>
            </a:r>
            <a:r>
              <a:rPr lang="en-US" dirty="0" smtClean="0"/>
              <a:t>, R. Gillespie, R. </a:t>
            </a:r>
            <a:r>
              <a:rPr lang="en-US" dirty="0" err="1" smtClean="0"/>
              <a:t>Guralnick</a:t>
            </a:r>
            <a:r>
              <a:rPr lang="en-US" dirty="0" smtClean="0"/>
              <a:t>, </a:t>
            </a:r>
          </a:p>
          <a:p>
            <a:r>
              <a:rPr lang="en-US" dirty="0" smtClean="0"/>
              <a:t>J. Gross, A. Hill, Z. Murrell, P. </a:t>
            </a:r>
            <a:r>
              <a:rPr lang="en-US" dirty="0" err="1" smtClean="0"/>
              <a:t>Oboyski</a:t>
            </a:r>
            <a:r>
              <a:rPr lang="en-US" dirty="0" smtClean="0"/>
              <a:t>, 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Sallans</a:t>
            </a:r>
            <a:r>
              <a:rPr lang="en-US" dirty="0" smtClean="0"/>
              <a:t> &amp; A. Smith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Nature: 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Projected outcomes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Improved transcription tool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Ways to engage with new volunteers</a:t>
            </a:r>
          </a:p>
          <a:p>
            <a:pPr lvl="2"/>
            <a:endParaRPr lang="en-US" dirty="0"/>
          </a:p>
        </p:txBody>
      </p:sp>
      <p:pic>
        <p:nvPicPr>
          <p:cNvPr id="4" name="Content Placeholder 3" descr="figure_3b_nfn.png"/>
          <p:cNvPicPr>
            <a:picLocks noChangeAspect="1"/>
          </p:cNvPicPr>
          <p:nvPr/>
        </p:nvPicPr>
        <p:blipFill>
          <a:blip r:embed="rId2"/>
          <a:srcRect l="-575" r="-680" b="34853"/>
          <a:stretch>
            <a:fillRect/>
          </a:stretch>
        </p:blipFill>
        <p:spPr>
          <a:xfrm>
            <a:off x="41500" y="2821810"/>
            <a:ext cx="8973858" cy="39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Nature: Phase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innovations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Accuracy assessment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User engagement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Optical Character Recognition (OCR) </a:t>
            </a:r>
            <a:r>
              <a:rPr lang="en-US" dirty="0" smtClean="0"/>
              <a:t>integration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Scalable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20126" y="441511"/>
            <a:ext cx="5987630" cy="443487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11059" y="5720023"/>
            <a:ext cx="7354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Text based fields pose greater challenges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content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Inline tutorials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Advanced Interfaces</a:t>
            </a:r>
          </a:p>
        </p:txBody>
      </p:sp>
      <p:pic>
        <p:nvPicPr>
          <p:cNvPr id="8" name="Picture 7" descr="collection_detail2.png"/>
          <p:cNvPicPr>
            <a:picLocks noChangeAspect="1"/>
          </p:cNvPicPr>
          <p:nvPr/>
        </p:nvPicPr>
        <p:blipFill>
          <a:blip r:embed="rId2"/>
          <a:srcRect l="13176" t="41143" r="14509" b="16729"/>
          <a:stretch>
            <a:fillRect/>
          </a:stretch>
        </p:blipFill>
        <p:spPr>
          <a:xfrm>
            <a:off x="4283038" y="1284608"/>
            <a:ext cx="4436962" cy="525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Curriculum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5541963"/>
            <a:ext cx="9042400" cy="116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17" y="2410718"/>
            <a:ext cx="7408925" cy="2702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_3b_nfn.png"/>
          <p:cNvPicPr>
            <a:picLocks noChangeAspect="1"/>
          </p:cNvPicPr>
          <p:nvPr/>
        </p:nvPicPr>
        <p:blipFill>
          <a:blip r:embed="rId2"/>
          <a:srcRect l="-575" r="-680"/>
          <a:stretch>
            <a:fillRect/>
          </a:stretch>
        </p:blipFill>
        <p:spPr>
          <a:xfrm>
            <a:off x="556224" y="574784"/>
            <a:ext cx="8201713" cy="5592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644" y="6167315"/>
            <a:ext cx="6705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Providing content from</a:t>
            </a:r>
            <a:r>
              <a:rPr lang="en-US" sz="2600" dirty="0" smtClean="0"/>
              <a:t> Encyclopedia of Life, </a:t>
            </a:r>
            <a:r>
              <a:rPr lang="en-US" sz="2600" dirty="0" smtClean="0"/>
              <a:t>etc.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OCR Integration</a:t>
            </a:r>
            <a:endParaRPr lang="en-US" dirty="0"/>
          </a:p>
        </p:txBody>
      </p:sp>
      <p:pic>
        <p:nvPicPr>
          <p:cNvPr id="4" name="Content Placeholder 3" descr="OCRa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9121" t="3368" r="9032" b="7262"/>
          <a:stretch>
            <a:fillRect/>
          </a:stretch>
        </p:blipFill>
        <p:spPr>
          <a:xfrm>
            <a:off x="426448" y="1724342"/>
            <a:ext cx="4097476" cy="456839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Two approaches</a:t>
            </a:r>
          </a:p>
          <a:p>
            <a:pPr lvl="1">
              <a:buFont typeface="Arial"/>
              <a:buChar char="•"/>
            </a:pPr>
            <a:r>
              <a:rPr lang="en-US" i="1" dirty="0" smtClean="0"/>
              <a:t>In the wild</a:t>
            </a:r>
          </a:p>
          <a:p>
            <a:pPr lvl="1">
              <a:buFont typeface="Arial"/>
              <a:buChar char="•"/>
            </a:pPr>
            <a:r>
              <a:rPr lang="en-US" i="1" dirty="0" smtClean="0"/>
              <a:t>Word spotting</a:t>
            </a:r>
          </a:p>
          <a:p>
            <a:r>
              <a:rPr lang="en-US" dirty="0" smtClean="0"/>
              <a:t>Workflow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Machine readable parts</a:t>
            </a:r>
          </a:p>
          <a:p>
            <a:pPr lvl="1">
              <a:buFont typeface="Arial"/>
              <a:buChar char="•"/>
            </a:pPr>
            <a:r>
              <a:rPr lang="en-US" i="1" dirty="0" smtClean="0"/>
              <a:t>Human-in-the-loop</a:t>
            </a:r>
          </a:p>
          <a:p>
            <a:r>
              <a:rPr lang="en-US" dirty="0" smtClean="0"/>
              <a:t>OCR Web API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ure_2_nfn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128" r="-3664"/>
          <a:stretch>
            <a:fillRect/>
          </a:stretch>
        </p:blipFill>
        <p:spPr>
          <a:xfrm>
            <a:off x="1409087" y="398640"/>
            <a:ext cx="6411347" cy="6173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Broader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iDigBio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Research, evaluate digitization methods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Engaging citizen scientists</a:t>
            </a:r>
          </a:p>
          <a:p>
            <a:r>
              <a:rPr lang="en-US" dirty="0" smtClean="0"/>
              <a:t>Thematic Collections Networks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Communicate scalable and effective digitization solution</a:t>
            </a:r>
          </a:p>
          <a:p>
            <a:r>
              <a:rPr lang="en-US" dirty="0" smtClean="0"/>
              <a:t>Other OCR efforts (SALIX)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Improved OCR engine and Web API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history collections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Use of data to full potential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Volume</a:t>
            </a:r>
          </a:p>
          <a:p>
            <a:pPr lvl="2"/>
            <a:r>
              <a:rPr lang="en-US" dirty="0" smtClean="0"/>
              <a:t>Total digitized ~33%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Heterogeneity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3" descr="figure_1_nfn.png"/>
          <p:cNvPicPr>
            <a:picLocks noChangeAspect="1"/>
          </p:cNvPicPr>
          <p:nvPr/>
        </p:nvPicPr>
        <p:blipFill>
          <a:blip r:embed="rId2"/>
          <a:srcRect t="-1554" b="-2441"/>
          <a:stretch>
            <a:fillRect/>
          </a:stretch>
        </p:blipFill>
        <p:spPr>
          <a:xfrm>
            <a:off x="195357" y="4273826"/>
            <a:ext cx="8764353" cy="1974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engagement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Promote knowledge about</a:t>
            </a:r>
          </a:p>
          <a:p>
            <a:pPr lvl="2"/>
            <a:r>
              <a:rPr lang="en-US" dirty="0" smtClean="0"/>
              <a:t>Organisms</a:t>
            </a:r>
          </a:p>
          <a:p>
            <a:pPr lvl="2"/>
            <a:r>
              <a:rPr lang="en-US" dirty="0" smtClean="0"/>
              <a:t>Natural history collections</a:t>
            </a:r>
          </a:p>
          <a:p>
            <a:pPr lvl="2"/>
            <a:r>
              <a:rPr lang="en-US" dirty="0" smtClean="0"/>
              <a:t>Use of specimens in research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 descr="Populus_xjackii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715" y="2485382"/>
            <a:ext cx="3224076" cy="4171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4257"/>
            <a:ext cx="8229600" cy="4525963"/>
          </a:xfrm>
        </p:spPr>
        <p:txBody>
          <a:bodyPr/>
          <a:lstStyle/>
          <a:p>
            <a:r>
              <a:rPr lang="en-US" dirty="0" smtClean="0"/>
              <a:t>Citizen science </a:t>
            </a:r>
            <a:r>
              <a:rPr lang="en-US" dirty="0"/>
              <a:t>t</a:t>
            </a:r>
            <a:r>
              <a:rPr lang="en-US" dirty="0" smtClean="0"/>
              <a:t>ranscription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Success in other domains</a:t>
            </a:r>
          </a:p>
          <a:p>
            <a:pPr lvl="2"/>
            <a:r>
              <a:rPr lang="en-US" dirty="0" smtClean="0"/>
              <a:t>Old Weather</a:t>
            </a:r>
          </a:p>
          <a:p>
            <a:pPr lvl="2"/>
            <a:r>
              <a:rPr lang="en-US" dirty="0" smtClean="0"/>
              <a:t>25,000 volunteers, 1.5 million records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621" y="5674303"/>
            <a:ext cx="3272419" cy="903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006" y="3411617"/>
            <a:ext cx="2496189" cy="324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80" y="3411617"/>
            <a:ext cx="2475186" cy="32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0" y="172339"/>
            <a:ext cx="4582528" cy="642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3677" y="2252780"/>
            <a:ext cx="3480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Hanny's</a:t>
            </a:r>
            <a:r>
              <a:rPr lang="en-US" b="1" dirty="0" smtClean="0"/>
              <a:t> </a:t>
            </a:r>
            <a:r>
              <a:rPr lang="en-US" b="1" dirty="0" err="1" smtClean="0"/>
              <a:t>Voorwerp</a:t>
            </a:r>
            <a:r>
              <a:rPr lang="en-US" b="1" dirty="0" smtClean="0"/>
              <a:t> </a:t>
            </a:r>
            <a:r>
              <a:rPr lang="en-US" dirty="0" smtClean="0"/>
              <a:t>‘</a:t>
            </a:r>
            <a:r>
              <a:rPr lang="en-US" i="1" dirty="0" err="1" smtClean="0"/>
              <a:t>Hanny's</a:t>
            </a:r>
            <a:r>
              <a:rPr lang="en-US" i="1" dirty="0" smtClean="0"/>
              <a:t> object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Discovered by a Dutch school </a:t>
            </a:r>
          </a:p>
          <a:p>
            <a:r>
              <a:rPr lang="en-US" dirty="0" smtClean="0"/>
              <a:t>teacher named </a:t>
            </a:r>
            <a:r>
              <a:rPr lang="en-US" dirty="0" err="1" smtClean="0"/>
              <a:t>Hanny</a:t>
            </a:r>
            <a:r>
              <a:rPr lang="en-US" dirty="0" smtClean="0"/>
              <a:t> van </a:t>
            </a:r>
            <a:r>
              <a:rPr lang="en-US" dirty="0" err="1" smtClean="0"/>
              <a:t>Arkel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Citizen Science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199" y="1567000"/>
            <a:ext cx="8345807" cy="47828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indent="-285750">
              <a:spcBef>
                <a:spcPts val="560"/>
              </a:spcBef>
              <a:buClr>
                <a:schemeClr val="dk1"/>
              </a:buClr>
              <a:buSzPct val="101190"/>
            </a:pPr>
            <a:r>
              <a:rPr lang="x-none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</a:t>
            </a:r>
            <a:r>
              <a:rPr lang="x-none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a way to gather data</a:t>
            </a:r>
          </a:p>
          <a:p>
            <a:pPr indent="-285750">
              <a:spcBef>
                <a:spcPts val="560"/>
              </a:spcBef>
              <a:buClr>
                <a:schemeClr val="dk1"/>
              </a:buClr>
              <a:buSzPct val="101190"/>
            </a:pPr>
            <a:r>
              <a:rPr lang="x-none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Mutually beneficial partnership</a:t>
            </a:r>
          </a:p>
          <a:p>
            <a:endParaRPr lang="en-US" dirty="0" smtClean="0"/>
          </a:p>
          <a:p>
            <a:endParaRPr lang="en-US" dirty="0" smtClean="0"/>
          </a:p>
          <a:p>
            <a:pPr lvl="1">
              <a:spcBef>
                <a:spcPts val="560"/>
              </a:spcBef>
              <a:buClr>
                <a:schemeClr val="dk1"/>
              </a:buClr>
              <a:buSzPct val="101190"/>
              <a:buFont typeface="Arial"/>
              <a:buChar char="•"/>
            </a:pPr>
            <a:r>
              <a:rPr lang="x-none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 </a:t>
            </a:r>
            <a:r>
              <a:rPr lang="x-none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data, analyses or </a:t>
            </a:r>
            <a:r>
              <a:rPr lang="x-none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 </a:t>
            </a:r>
            <a:r>
              <a:rPr lang="x-none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toward scientific research by </a:t>
            </a:r>
            <a:r>
              <a:rPr lang="x-none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volunteers</a:t>
            </a:r>
            <a:endParaRPr dirty="0" smtClean="0"/>
          </a:p>
          <a:p>
            <a:pPr marL="742950" marR="0" lvl="1" indent="-285750" algn="l" rtl="0">
              <a:spcBef>
                <a:spcPts val="560"/>
              </a:spcBef>
              <a:buClr>
                <a:schemeClr val="dk1"/>
              </a:buClr>
              <a:buSzPct val="101190"/>
              <a:buFont typeface="Arial"/>
              <a:buChar char="•"/>
            </a:pPr>
            <a:r>
              <a:rPr lang="x-none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Citizen scientists contributions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x-none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history are not </a:t>
            </a:r>
            <a:r>
              <a:rPr lang="x-none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x-none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55" y="1213024"/>
            <a:ext cx="2328645" cy="27398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Citizen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efforts</a:t>
            </a:r>
          </a:p>
          <a:p>
            <a:pPr lvl="1">
              <a:buNone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Compare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Excellent models to build upon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Generalized solution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Volume, scalable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93" y="2265647"/>
            <a:ext cx="4605600" cy="1268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893" y="2265647"/>
            <a:ext cx="42799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225" y="2929974"/>
            <a:ext cx="3865268" cy="876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517" y="274638"/>
            <a:ext cx="1349863" cy="158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Nature: 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Citizen Science Alliance </a:t>
            </a:r>
            <a:r>
              <a:rPr lang="en-US" dirty="0"/>
              <a:t>p</a:t>
            </a:r>
            <a:r>
              <a:rPr lang="en-US" dirty="0" smtClean="0"/>
              <a:t>roposal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Limited resources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Software development </a:t>
            </a:r>
          </a:p>
          <a:p>
            <a:pPr lvl="2"/>
            <a:r>
              <a:rPr lang="en-US" dirty="0" err="1" smtClean="0"/>
              <a:t>Vizzuality</a:t>
            </a:r>
            <a:r>
              <a:rPr lang="en-US" dirty="0" smtClean="0"/>
              <a:t> / Adler Planetarium</a:t>
            </a:r>
          </a:p>
          <a:p>
            <a:r>
              <a:rPr lang="en-US" dirty="0" smtClean="0"/>
              <a:t>Phase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/>
              <a:t>g</a:t>
            </a:r>
            <a:r>
              <a:rPr lang="en-US" dirty="0" smtClean="0"/>
              <a:t>oals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Transcription interface prototype</a:t>
            </a:r>
          </a:p>
          <a:p>
            <a:pPr lvl="2"/>
            <a:r>
              <a:rPr lang="en-US" dirty="0" smtClean="0"/>
              <a:t>Simple, direct interaction with specimens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Address complexities of multiple collections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Plan to recruit new pool of volunteers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From Nature: Phase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4522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Progress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Private Beta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Public Beta prototype </a:t>
            </a:r>
          </a:p>
          <a:p>
            <a:pPr lvl="2"/>
            <a:r>
              <a:rPr lang="en-US" dirty="0" smtClean="0"/>
              <a:t>November 2012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Focus on project needs</a:t>
            </a:r>
          </a:p>
          <a:p>
            <a:pPr lvl="2"/>
            <a:r>
              <a:rPr lang="en-US" dirty="0" smtClean="0"/>
              <a:t>SERNEC, </a:t>
            </a:r>
            <a:r>
              <a:rPr lang="en-US" dirty="0" err="1" smtClean="0"/>
              <a:t>CalBug</a:t>
            </a:r>
            <a:r>
              <a:rPr lang="en-US" dirty="0" smtClean="0"/>
              <a:t>, Natural History Museum London</a:t>
            </a:r>
          </a:p>
        </p:txBody>
      </p:sp>
      <p:pic>
        <p:nvPicPr>
          <p:cNvPr id="4" name="Picture 3" descr="home.png"/>
          <p:cNvPicPr>
            <a:picLocks noChangeAspect="1"/>
          </p:cNvPicPr>
          <p:nvPr/>
        </p:nvPicPr>
        <p:blipFill>
          <a:blip r:embed="rId2"/>
          <a:srcRect l="11547" t="6051" r="13561" b="20878"/>
          <a:stretch>
            <a:fillRect/>
          </a:stretch>
        </p:blipFill>
        <p:spPr>
          <a:xfrm>
            <a:off x="5612425" y="1303124"/>
            <a:ext cx="3440275" cy="548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2576</TotalTime>
  <Words>353</Words>
  <Application>Microsoft Macintosh PowerPoint</Application>
  <PresentationFormat>On-screen Show (4:3)</PresentationFormat>
  <Paragraphs>94</Paragraphs>
  <Slides>18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Notes from Nature: a scalable citizen science platform for transcribing records from natural history collections. </vt:lpstr>
      <vt:lpstr>Challenges</vt:lpstr>
      <vt:lpstr>Challenges</vt:lpstr>
      <vt:lpstr>Solution</vt:lpstr>
      <vt:lpstr>Slide 5</vt:lpstr>
      <vt:lpstr>Citizen Science</vt:lpstr>
      <vt:lpstr>Citizen Science</vt:lpstr>
      <vt:lpstr>Notes From Nature: Phase 1</vt:lpstr>
      <vt:lpstr>Notes From Nature: Phase 1</vt:lpstr>
      <vt:lpstr>Notes From Nature: Phase 1</vt:lpstr>
      <vt:lpstr>Notes From Nature: Phase 2</vt:lpstr>
      <vt:lpstr>Slide 12</vt:lpstr>
      <vt:lpstr>Engagement</vt:lpstr>
      <vt:lpstr>Engagement</vt:lpstr>
      <vt:lpstr>Slide 15</vt:lpstr>
      <vt:lpstr>OCR Integration</vt:lpstr>
      <vt:lpstr>Slide 17</vt:lpstr>
      <vt:lpstr>Broader Interest</vt:lpstr>
    </vt:vector>
  </TitlesOfParts>
  <Company>Appalachian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Denslow</dc:creator>
  <cp:lastModifiedBy>Michael Denslow</cp:lastModifiedBy>
  <cp:revision>32</cp:revision>
  <dcterms:created xsi:type="dcterms:W3CDTF">2012-09-28T14:48:38Z</dcterms:created>
  <dcterms:modified xsi:type="dcterms:W3CDTF">2012-09-28T16:03:07Z</dcterms:modified>
</cp:coreProperties>
</file>