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49" r:id="rId2"/>
    <p:sldId id="346" r:id="rId3"/>
    <p:sldId id="347" r:id="rId4"/>
    <p:sldId id="412" r:id="rId5"/>
    <p:sldId id="354" r:id="rId6"/>
    <p:sldId id="286" r:id="rId7"/>
    <p:sldId id="418" r:id="rId8"/>
    <p:sldId id="419" r:id="rId9"/>
    <p:sldId id="420" r:id="rId10"/>
    <p:sldId id="421" r:id="rId11"/>
    <p:sldId id="529" r:id="rId12"/>
    <p:sldId id="534" r:id="rId13"/>
    <p:sldId id="328" r:id="rId14"/>
    <p:sldId id="338" r:id="rId15"/>
    <p:sldId id="339" r:id="rId16"/>
    <p:sldId id="340" r:id="rId17"/>
    <p:sldId id="532" r:id="rId18"/>
    <p:sldId id="352" r:id="rId19"/>
    <p:sldId id="533" r:id="rId20"/>
    <p:sldId id="458" r:id="rId21"/>
    <p:sldId id="494" r:id="rId22"/>
    <p:sldId id="498" r:id="rId23"/>
    <p:sldId id="499" r:id="rId24"/>
    <p:sldId id="504" r:id="rId25"/>
    <p:sldId id="506" r:id="rId26"/>
    <p:sldId id="507" r:id="rId27"/>
    <p:sldId id="508" r:id="rId28"/>
    <p:sldId id="514" r:id="rId29"/>
    <p:sldId id="438" r:id="rId30"/>
    <p:sldId id="448" r:id="rId31"/>
    <p:sldId id="445" r:id="rId32"/>
    <p:sldId id="449" r:id="rId33"/>
    <p:sldId id="455" r:id="rId34"/>
    <p:sldId id="518" r:id="rId35"/>
    <p:sldId id="408" r:id="rId36"/>
    <p:sldId id="531" r:id="rId37"/>
    <p:sldId id="522" r:id="rId38"/>
    <p:sldId id="523" r:id="rId39"/>
    <p:sldId id="524" r:id="rId40"/>
    <p:sldId id="525" r:id="rId41"/>
    <p:sldId id="526" r:id="rId42"/>
    <p:sldId id="519" r:id="rId43"/>
    <p:sldId id="510" r:id="rId44"/>
    <p:sldId id="511" r:id="rId45"/>
  </p:sldIdLst>
  <p:sldSz cx="9144000" cy="6858000" type="screen4x3"/>
  <p:notesSz cx="6858000" cy="9296400"/>
  <p:defaultTextStyle>
    <a:defPPr>
      <a:defRPr lang="en-US"/>
    </a:defPPr>
    <a:lvl1pPr algn="l" rtl="0" fontAlgn="base">
      <a:spcBef>
        <a:spcPct val="20000"/>
      </a:spcBef>
      <a:spcAft>
        <a:spcPct val="0"/>
      </a:spcAft>
      <a:defRPr sz="2800" kern="1200">
        <a:solidFill>
          <a:schemeClr val="bg1"/>
        </a:solidFill>
        <a:latin typeface="Arial" pitchFamily="34" charset="0"/>
        <a:ea typeface="+mn-ea"/>
        <a:cs typeface="+mn-cs"/>
      </a:defRPr>
    </a:lvl1pPr>
    <a:lvl2pPr marL="457200" algn="l" rtl="0" fontAlgn="base">
      <a:spcBef>
        <a:spcPct val="20000"/>
      </a:spcBef>
      <a:spcAft>
        <a:spcPct val="0"/>
      </a:spcAft>
      <a:defRPr sz="2800" kern="1200">
        <a:solidFill>
          <a:schemeClr val="bg1"/>
        </a:solidFill>
        <a:latin typeface="Arial" pitchFamily="34" charset="0"/>
        <a:ea typeface="+mn-ea"/>
        <a:cs typeface="+mn-cs"/>
      </a:defRPr>
    </a:lvl2pPr>
    <a:lvl3pPr marL="914400" algn="l" rtl="0" fontAlgn="base">
      <a:spcBef>
        <a:spcPct val="20000"/>
      </a:spcBef>
      <a:spcAft>
        <a:spcPct val="0"/>
      </a:spcAft>
      <a:defRPr sz="2800" kern="1200">
        <a:solidFill>
          <a:schemeClr val="bg1"/>
        </a:solidFill>
        <a:latin typeface="Arial" pitchFamily="34" charset="0"/>
        <a:ea typeface="+mn-ea"/>
        <a:cs typeface="+mn-cs"/>
      </a:defRPr>
    </a:lvl3pPr>
    <a:lvl4pPr marL="1371600" algn="l" rtl="0" fontAlgn="base">
      <a:spcBef>
        <a:spcPct val="20000"/>
      </a:spcBef>
      <a:spcAft>
        <a:spcPct val="0"/>
      </a:spcAft>
      <a:defRPr sz="2800" kern="1200">
        <a:solidFill>
          <a:schemeClr val="bg1"/>
        </a:solidFill>
        <a:latin typeface="Arial" pitchFamily="34" charset="0"/>
        <a:ea typeface="+mn-ea"/>
        <a:cs typeface="+mn-cs"/>
      </a:defRPr>
    </a:lvl4pPr>
    <a:lvl5pPr marL="1828800" algn="l" rtl="0" fontAlgn="base">
      <a:spcBef>
        <a:spcPct val="20000"/>
      </a:spcBef>
      <a:spcAft>
        <a:spcPct val="0"/>
      </a:spcAft>
      <a:defRPr sz="2800" kern="1200">
        <a:solidFill>
          <a:schemeClr val="bg1"/>
        </a:solidFill>
        <a:latin typeface="Arial" pitchFamily="34" charset="0"/>
        <a:ea typeface="+mn-ea"/>
        <a:cs typeface="+mn-cs"/>
      </a:defRPr>
    </a:lvl5pPr>
    <a:lvl6pPr marL="2286000" algn="l" defTabSz="914400" rtl="0" eaLnBrk="1" latinLnBrk="0" hangingPunct="1">
      <a:defRPr sz="2800" kern="1200">
        <a:solidFill>
          <a:schemeClr val="bg1"/>
        </a:solidFill>
        <a:latin typeface="Arial" pitchFamily="34" charset="0"/>
        <a:ea typeface="+mn-ea"/>
        <a:cs typeface="+mn-cs"/>
      </a:defRPr>
    </a:lvl6pPr>
    <a:lvl7pPr marL="2743200" algn="l" defTabSz="914400" rtl="0" eaLnBrk="1" latinLnBrk="0" hangingPunct="1">
      <a:defRPr sz="2800" kern="1200">
        <a:solidFill>
          <a:schemeClr val="bg1"/>
        </a:solidFill>
        <a:latin typeface="Arial" pitchFamily="34" charset="0"/>
        <a:ea typeface="+mn-ea"/>
        <a:cs typeface="+mn-cs"/>
      </a:defRPr>
    </a:lvl7pPr>
    <a:lvl8pPr marL="3200400" algn="l" defTabSz="914400" rtl="0" eaLnBrk="1" latinLnBrk="0" hangingPunct="1">
      <a:defRPr sz="2800" kern="1200">
        <a:solidFill>
          <a:schemeClr val="bg1"/>
        </a:solidFill>
        <a:latin typeface="Arial" pitchFamily="34" charset="0"/>
        <a:ea typeface="+mn-ea"/>
        <a:cs typeface="+mn-cs"/>
      </a:defRPr>
    </a:lvl8pPr>
    <a:lvl9pPr marL="3657600" algn="l" defTabSz="914400" rtl="0" eaLnBrk="1" latinLnBrk="0" hangingPunct="1">
      <a:defRPr sz="2800"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67073" autoAdjust="0"/>
  </p:normalViewPr>
  <p:slideViewPr>
    <p:cSldViewPr>
      <p:cViewPr varScale="1">
        <p:scale>
          <a:sx n="61" d="100"/>
          <a:sy n="61" d="100"/>
        </p:scale>
        <p:origin x="-1248"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90" d="100"/>
        <a:sy n="90" d="100"/>
      </p:scale>
      <p:origin x="0" y="1794"/>
    </p:cViewPr>
  </p:sorterViewPr>
  <p:notesViewPr>
    <p:cSldViewPr>
      <p:cViewPr varScale="1">
        <p:scale>
          <a:sx n="82" d="100"/>
          <a:sy n="82" d="100"/>
        </p:scale>
        <p:origin x="-1326"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slide" Target="slides/slide11.xml"/><Relationship Id="rId1" Type="http://schemas.openxmlformats.org/officeDocument/2006/relationships/slide" Target="slides/slide3.xml"/><Relationship Id="rId4"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defRPr>
            </a:lvl1pPr>
          </a:lstStyle>
          <a:p>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defRPr>
            </a:lvl1pPr>
          </a:lstStyle>
          <a:p>
            <a:endParaRPr lang="en-US"/>
          </a:p>
        </p:txBody>
      </p:sp>
      <p:sp>
        <p:nvSpPr>
          <p:cNvPr id="410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defRPr>
            </a:lvl1pPr>
          </a:lstStyle>
          <a:p>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defRPr>
            </a:lvl1pPr>
          </a:lstStyle>
          <a:p>
            <a:fld id="{C584C376-0F02-49B0-8F64-C746BEFE5779}" type="slidenum">
              <a:rPr lang="en-US"/>
              <a:pPr/>
              <a:t>‹#›</a:t>
            </a:fld>
            <a:endParaRPr lang="en-US"/>
          </a:p>
        </p:txBody>
      </p:sp>
    </p:spTree>
    <p:extLst>
      <p:ext uri="{BB962C8B-B14F-4D97-AF65-F5344CB8AC3E}">
        <p14:creationId xmlns:p14="http://schemas.microsoft.com/office/powerpoint/2010/main" val="41812742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A1B93DE9-3E94-4C5F-9B4D-71B7B86F844F}" type="slidenum">
              <a:rPr lang="en-US" sz="1200" smtClean="0">
                <a:solidFill>
                  <a:schemeClr val="tx1"/>
                </a:solidFill>
              </a:rPr>
              <a:pPr eaLnBrk="1" hangingPunct="1"/>
              <a:t>1</a:t>
            </a:fld>
            <a:endParaRPr lang="en-US" sz="1200" smtClean="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dirty="0" smtClean="0">
              <a:solidFill>
                <a:schemeClr val="bg1"/>
              </a:solidFill>
              <a:latin typeface="Times New  Roman , serif ;"/>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FeederWatch</a:t>
            </a:r>
            <a:r>
              <a:rPr lang="en-US" baseline="0" dirty="0" smtClean="0"/>
              <a:t> has also proven to be a useful research platform from which to engage in more detailed studies. The prime example of this involves the development of the House Finch Disease Survey to explore the dynamics and impacts of a novel strain of MG – a disease that has had profound impacts on House Finch populations. </a:t>
            </a:r>
          </a:p>
          <a:p>
            <a:endParaRPr lang="en-US" baseline="0" dirty="0" smtClean="0"/>
          </a:p>
          <a:p>
            <a:r>
              <a:rPr lang="en-US" baseline="0" dirty="0" smtClean="0"/>
              <a:t>In order to assess the impact of any event, like a new disease, you need data gathered prior to the event as well as during and after the event. Now entering our 25</a:t>
            </a:r>
            <a:r>
              <a:rPr lang="en-US" baseline="30000" dirty="0" smtClean="0"/>
              <a:t>th</a:t>
            </a:r>
            <a:r>
              <a:rPr lang="en-US" baseline="0" dirty="0" smtClean="0"/>
              <a:t> season, FeederWatch provides the temporal scale that is truly critical for placing events into context. </a:t>
            </a:r>
            <a:endParaRPr lang="en-US" dirty="0" smtClean="0"/>
          </a:p>
        </p:txBody>
      </p:sp>
      <p:sp>
        <p:nvSpPr>
          <p:cNvPr id="4" name="Slide Number Placeholder 3"/>
          <p:cNvSpPr>
            <a:spLocks noGrp="1"/>
          </p:cNvSpPr>
          <p:nvPr>
            <p:ph type="sldNum" sz="quarter" idx="10"/>
          </p:nvPr>
        </p:nvSpPr>
        <p:spPr/>
        <p:txBody>
          <a:bodyPr/>
          <a:lstStyle/>
          <a:p>
            <a:fld id="{95DD97C0-F338-4806-8D50-38D641647F38}" type="slidenum">
              <a:rPr lang="en-US" smtClean="0"/>
              <a:t>10</a:t>
            </a:fld>
            <a:endParaRPr lang="en-US"/>
          </a:p>
        </p:txBody>
      </p:sp>
    </p:spTree>
    <p:extLst>
      <p:ext uri="{BB962C8B-B14F-4D97-AF65-F5344CB8AC3E}">
        <p14:creationId xmlns:p14="http://schemas.microsoft.com/office/powerpoint/2010/main" val="313490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22F08D52-C28E-4873-B8AC-A8DDC4357AF3}" type="slidenum">
              <a:rPr lang="en-US" sz="1200" smtClean="0">
                <a:solidFill>
                  <a:schemeClr val="tx1"/>
                </a:solidFill>
              </a:rPr>
              <a:pPr eaLnBrk="1" hangingPunct="1"/>
              <a:t>11</a:t>
            </a:fld>
            <a:endParaRPr lang="en-US" sz="1200" smtClean="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participants really are the key to the project – they provide all of the data, they return year after year, and they completely support the program financially. </a:t>
            </a:r>
          </a:p>
          <a:p>
            <a:pPr eaLnBrk="1" hangingPunct="1"/>
            <a:endParaRPr lang="en-US" smtClean="0">
              <a:latin typeface="Arial" pitchFamily="34" charset="0"/>
            </a:endParaRPr>
          </a:p>
          <a:p>
            <a:pPr eaLnBrk="1" hangingPunct="1"/>
            <a:r>
              <a:rPr lang="en-US" smtClean="0">
                <a:latin typeface="Arial" pitchFamily="34" charset="0"/>
              </a:rPr>
              <a:t>…. And, occasionally they even visit the Lab like this participant from Alabama to make sure that our feeders are filled and properly maintained.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22F08D52-C28E-4873-B8AC-A8DDC4357AF3}" type="slidenum">
              <a:rPr lang="en-US" sz="1200" smtClean="0">
                <a:solidFill>
                  <a:schemeClr val="tx1"/>
                </a:solidFill>
              </a:rPr>
              <a:pPr eaLnBrk="1" hangingPunct="1"/>
              <a:t>12</a:t>
            </a:fld>
            <a:endParaRPr lang="en-US" sz="1200" smtClean="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B592B-E802-4F11-95FC-91E930C52702}" type="slidenum">
              <a:rPr lang="en-US"/>
              <a:pPr/>
              <a:t>13</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nSpc>
                <a:spcPct val="90000"/>
              </a:lnSpc>
            </a:pPr>
            <a:r>
              <a:rPr lang="en-US" sz="900"/>
              <a:t>Validating data sets is time-consuming and expensive. Obviously, error prevention is far superior to error detection and cleaning, as it is cheaper and more efficient to</a:t>
            </a:r>
          </a:p>
          <a:p>
            <a:pPr>
              <a:lnSpc>
                <a:spcPct val="90000"/>
              </a:lnSpc>
            </a:pPr>
            <a:r>
              <a:rPr lang="en-US" sz="900"/>
              <a:t>prevent errors than to try and find them and correct them later. </a:t>
            </a:r>
          </a:p>
          <a:p>
            <a:pPr>
              <a:lnSpc>
                <a:spcPct val="90000"/>
              </a:lnSpc>
            </a:pPr>
            <a:endParaRPr lang="en-US" sz="900"/>
          </a:p>
          <a:p>
            <a:pPr>
              <a:lnSpc>
                <a:spcPct val="90000"/>
              </a:lnSpc>
            </a:pPr>
            <a:r>
              <a:rPr lang="en-US" sz="900"/>
              <a:t>As the program develops, we continue to tweak how we gather the data in order to reduce errors, and we also invest in new resources in order to help participants succeed. One such resource that is remarkably simple is an identification poster depicting the common feeder birds that are likely to be seen in the participant’s region. If you can match…</a:t>
            </a:r>
          </a:p>
          <a:p>
            <a:pPr>
              <a:lnSpc>
                <a:spcPct val="90000"/>
              </a:lnSpc>
            </a:pPr>
            <a:endParaRPr lang="en-US" sz="900"/>
          </a:p>
          <a:p>
            <a:pPr>
              <a:lnSpc>
                <a:spcPct val="90000"/>
              </a:lnSpc>
            </a:pPr>
            <a:endParaRPr lang="en-US" sz="900"/>
          </a:p>
          <a:p>
            <a:pPr>
              <a:lnSpc>
                <a:spcPct val="90000"/>
              </a:lnSpc>
            </a:pPr>
            <a:r>
              <a:rPr lang="en-US" sz="900"/>
              <a:t>/*</a:t>
            </a:r>
          </a:p>
          <a:p>
            <a:pPr>
              <a:lnSpc>
                <a:spcPct val="90000"/>
              </a:lnSpc>
            </a:pPr>
            <a:r>
              <a:rPr lang="en-US" sz="900"/>
              <a:t>A process used to determine inaccurate, incomplete, or unreasonable data and then improving the</a:t>
            </a:r>
          </a:p>
          <a:p>
            <a:pPr>
              <a:lnSpc>
                <a:spcPct val="90000"/>
              </a:lnSpc>
            </a:pPr>
            <a:r>
              <a:rPr lang="en-US" sz="900"/>
              <a:t>quality through correction of detected errors and omissions. The process may include format</a:t>
            </a:r>
          </a:p>
          <a:p>
            <a:pPr>
              <a:lnSpc>
                <a:spcPct val="90000"/>
              </a:lnSpc>
            </a:pPr>
            <a:r>
              <a:rPr lang="en-US" sz="900"/>
              <a:t>checks, completeness checks, reasonableness checks, limit checks, review of the data to identify</a:t>
            </a:r>
          </a:p>
          <a:p>
            <a:pPr>
              <a:lnSpc>
                <a:spcPct val="90000"/>
              </a:lnSpc>
            </a:pPr>
            <a:r>
              <a:rPr lang="en-US" sz="900"/>
              <a:t>outliers (geographic, statistical, temporal or environmental) or other errors, and assessment of data</a:t>
            </a:r>
          </a:p>
          <a:p>
            <a:pPr>
              <a:lnSpc>
                <a:spcPct val="90000"/>
              </a:lnSpc>
            </a:pPr>
            <a:r>
              <a:rPr lang="en-US" sz="900"/>
              <a:t>by subject area experts (e.g. taxonomic specialists). These processes usually result in flagging,</a:t>
            </a:r>
          </a:p>
          <a:p>
            <a:pPr>
              <a:lnSpc>
                <a:spcPct val="90000"/>
              </a:lnSpc>
            </a:pPr>
            <a:r>
              <a:rPr lang="en-US" sz="900"/>
              <a:t>documenting and subsequent checking and correction of suspect records. Validation checks may</a:t>
            </a:r>
          </a:p>
          <a:p>
            <a:pPr>
              <a:lnSpc>
                <a:spcPct val="90000"/>
              </a:lnSpc>
            </a:pPr>
            <a:r>
              <a:rPr lang="en-US" sz="900"/>
              <a:t>also involve checking for compliance against applicable standards, rules, and conventions.</a:t>
            </a:r>
          </a:p>
          <a:p>
            <a:pPr>
              <a:lnSpc>
                <a:spcPct val="90000"/>
              </a:lnSpc>
            </a:pPr>
            <a:r>
              <a:rPr lang="en-US" sz="900"/>
              <a:t>The general framework for data cleaning (after Maletic &amp; Marcus 2000) is:</a:t>
            </a:r>
          </a:p>
          <a:p>
            <a:pPr>
              <a:lnSpc>
                <a:spcPct val="90000"/>
              </a:lnSpc>
            </a:pPr>
            <a:r>
              <a:rPr lang="en-US" sz="900"/>
              <a:t>􀁹 Define and determine error types;</a:t>
            </a:r>
          </a:p>
          <a:p>
            <a:pPr>
              <a:lnSpc>
                <a:spcPct val="90000"/>
              </a:lnSpc>
            </a:pPr>
            <a:r>
              <a:rPr lang="en-US" sz="900"/>
              <a:t>􀁹 Search and identify error instances;</a:t>
            </a:r>
          </a:p>
          <a:p>
            <a:pPr>
              <a:lnSpc>
                <a:spcPct val="90000"/>
              </a:lnSpc>
            </a:pPr>
            <a:r>
              <a:rPr lang="en-US" sz="900"/>
              <a:t>􀁹 Correct the errors;</a:t>
            </a:r>
          </a:p>
          <a:p>
            <a:pPr>
              <a:lnSpc>
                <a:spcPct val="90000"/>
              </a:lnSpc>
            </a:pPr>
            <a:r>
              <a:rPr lang="en-US" sz="900"/>
              <a:t>􀁹 Document error instances and error types; and</a:t>
            </a:r>
          </a:p>
          <a:p>
            <a:pPr>
              <a:lnSpc>
                <a:spcPct val="90000"/>
              </a:lnSpc>
            </a:pPr>
            <a:r>
              <a:rPr lang="en-US" sz="900"/>
              <a:t>􀁹 Modify data entry procedures to reduce future errors.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CD4AD-DF0E-4628-9569-CDCAFD9FA882}" type="slidenum">
              <a:rPr lang="en-US"/>
              <a:pPr/>
              <a:t>14</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t>Instructions—online and in print—are being constantly revised to clarify language and eliminate ambiguity. People generally do not like to read instructions, so brevity is key.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CFABA-662F-4BF9-BC3E-7E2615B42503}" type="slidenum">
              <a:rPr lang="en-US"/>
              <a:pPr/>
              <a:t>15</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t>We know that they are suites of species that are tricky to distinguish from one another regardless of your background knowledge or level of expertise. As such, we have developed a series of print and online materials to help participants determine which of these “tricky birds” are in their own backyard.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5C6F9-E2CA-41D0-A8B1-DF92D775B0AA}" type="slidenum">
              <a:rPr lang="en-US"/>
              <a:pPr/>
              <a:t>16</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t>We also answer thousands of emails and several hundred phone calls from participants each year. These one-on-one interactions are often necessary to help participants succeed in identifying a species or understanding the protocol. </a:t>
            </a:r>
          </a:p>
          <a:p>
            <a:endParaRPr lang="en-US"/>
          </a:p>
          <a:p>
            <a:r>
              <a:rPr lang="en-US"/>
              <a:t>A participant listserv allows participants to use one another as a resource. </a:t>
            </a:r>
          </a:p>
          <a:p>
            <a:endParaRPr lang="en-US"/>
          </a:p>
          <a:p>
            <a:r>
              <a:rPr lang="en-US"/>
              <a:t>Finally, digital photography has proven to be a wonderful thing for validating observations and educating the public. It is now easy and inexpensive for participants to snap a photo, send it to the Lab of Ornithology, and often receive identification assistance while the bird is still at their feeders. Even a lousy photo, like this one of a rare Brambling in Alaska, can be good enough for identification purposes.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E3C4381F-90CE-4D7E-9396-3061859560B7}" type="slidenum">
              <a:rPr lang="en-US" sz="1200" smtClean="0">
                <a:solidFill>
                  <a:schemeClr val="tx1"/>
                </a:solidFill>
              </a:rPr>
              <a:pPr eaLnBrk="1" hangingPunct="1"/>
              <a:t>17</a:t>
            </a:fld>
            <a:endParaRPr lang="en-US" sz="1200" smtClean="0">
              <a:solidFill>
                <a:schemeClr val="tx1"/>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48" tIns="45274" rIns="90548" bIns="45274"/>
          <a:lstStyle/>
          <a:p>
            <a:pPr eaLnBrk="1" hangingPunct="1"/>
            <a:r>
              <a:rPr lang="en-US" smtClean="0">
                <a:latin typeface="Arial" pitchFamily="34" charset="0"/>
              </a:rPr>
              <a:t>So how do we make sure that people are following our protocols and collecting useful data? </a:t>
            </a:r>
          </a:p>
          <a:p>
            <a:pPr eaLnBrk="1" hangingPunct="1"/>
            <a:endParaRPr lang="en-US" smtClean="0">
              <a:latin typeface="Arial" pitchFamily="34" charset="0"/>
            </a:endParaRPr>
          </a:p>
          <a:p>
            <a:pPr eaLnBrk="1" hangingPunct="1"/>
            <a:r>
              <a:rPr lang="en-US" smtClean="0">
                <a:latin typeface="Arial" pitchFamily="34" charset="0"/>
              </a:rPr>
              <a:t>First, we send each participant a research kit that includes….</a:t>
            </a:r>
          </a:p>
          <a:p>
            <a:pPr eaLnBrk="1" hangingPunct="1"/>
            <a:endParaRPr lang="en-US" smtClean="0">
              <a:latin typeface="Arial" pitchFamily="34" charset="0"/>
            </a:endParaRPr>
          </a:p>
          <a:p>
            <a:pPr eaLnBrk="1" hangingPunct="1"/>
            <a:r>
              <a:rPr lang="en-US" smtClean="0">
                <a:latin typeface="Arial" pitchFamily="34" charset="0"/>
              </a:rPr>
              <a:t>Also, behind the scenes, we maintain a series of filters that flag records that are unexpected for a certain location and a specific time of year. Those flagged records are reviewed by ornithologists at the Lab and at Bird Studies Canada. We often ask for confirmation of unusual reports, and, for the most part, adequate photos are provided as documentation to confirm unexpected reports. If sufficient evidence is not provided, the information remains flagged in the database and will not be used in analyses.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9499DF36-4A0C-4049-B487-23373E64657D}" type="slidenum">
              <a:rPr lang="en-US" sz="1200" smtClean="0">
                <a:solidFill>
                  <a:schemeClr val="tx1"/>
                </a:solidFill>
              </a:rPr>
              <a:pPr eaLnBrk="1" hangingPunct="1"/>
              <a:t>18</a:t>
            </a:fld>
            <a:endParaRPr lang="en-US" sz="1200" smtClean="0">
              <a:solidFill>
                <a:schemeClr val="tx1"/>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By asking the participants to contribute time, energy and money to the project, we need to provide feedback in multiple formats. </a:t>
            </a:r>
          </a:p>
          <a:p>
            <a:pPr eaLnBrk="1" hangingPunct="1"/>
            <a:endParaRPr lang="en-US" smtClean="0">
              <a:latin typeface="Arial" pitchFamily="34" charset="0"/>
            </a:endParaRPr>
          </a:p>
          <a:p>
            <a:pPr eaLnBrk="1" hangingPunct="1"/>
            <a:r>
              <a:rPr lang="en-US" smtClean="0">
                <a:latin typeface="Arial" pitchFamily="34" charset="0"/>
              </a:rPr>
              <a:t>We publish Focus on Citizen Science magazine each fall that summarizes the major findings and trends from the previous FeederWatch season. This publication is sent to all project participants and all members of the Lab of Ornithology. We also publish popular articles in BirdScope, the newsletter of the Lab. </a:t>
            </a:r>
          </a:p>
          <a:p>
            <a:pPr eaLnBrk="1" hangingPunct="1"/>
            <a:endParaRPr lang="en-US" smtClean="0">
              <a:latin typeface="Arial" pitchFamily="34" charset="0"/>
            </a:endParaRPr>
          </a:p>
          <a:p>
            <a:pPr eaLnBrk="1" hangingPunct="1"/>
            <a:r>
              <a:rPr lang="en-US" smtClean="0">
                <a:latin typeface="Arial" pitchFamily="34" charset="0"/>
              </a:rPr>
              <a:t>The Explore Data section of our web site contains a wealth of information that is accessible to anyone….</a:t>
            </a:r>
          </a:p>
          <a:p>
            <a:pPr eaLnBrk="1" hangingPunct="1"/>
            <a:endParaRPr lang="en-US" smtClean="0">
              <a:latin typeface="Arial" pitchFamily="34" charset="0"/>
            </a:endParaRPr>
          </a:p>
          <a:p>
            <a:pPr eaLnBrk="1" hangingPunct="1"/>
            <a:r>
              <a:rPr lang="en-US" smtClean="0">
                <a:latin typeface="Arial" pitchFamily="34" charset="0"/>
              </a:rPr>
              <a:t>Participants can also login to the system and see the data that they have submitted.</a:t>
            </a:r>
          </a:p>
          <a:p>
            <a:pPr eaLnBrk="1" hangingPunct="1"/>
            <a:endParaRPr lang="en-US" smtClean="0">
              <a:latin typeface="Arial" pitchFamily="34" charset="0"/>
            </a:endParaRPr>
          </a:p>
          <a:p>
            <a:pPr eaLnBrk="1" hangingPunct="1"/>
            <a:r>
              <a:rPr lang="en-US" smtClean="0">
                <a:latin typeface="Arial" pitchFamily="34" charset="0"/>
              </a:rPr>
              <a:t>And, of course, we also publish in scientific journals.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Mention Alerts functionality, google gadget, </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B4A227-7187-8543-A315-D864703BC006}"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184343A9-584B-4080-87AF-1B6F6863527D}" type="slidenum">
              <a:rPr lang="en-US" sz="1200" smtClean="0">
                <a:solidFill>
                  <a:schemeClr val="tx1"/>
                </a:solidFill>
              </a:rPr>
              <a:pPr eaLnBrk="1" hangingPunct="1"/>
              <a:t>2</a:t>
            </a:fld>
            <a:endParaRPr lang="en-US" sz="1200" smtClean="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Before we get to the grosbeak mystery, however, I’d like to provide a bit of background about the citizen science program at the Lab, in particular Project FeederWatch -- the program that I now manage. </a:t>
            </a:r>
          </a:p>
          <a:p>
            <a:pPr eaLnBrk="1" hangingPunct="1"/>
            <a:endParaRPr lang="en-US" smtClean="0">
              <a:latin typeface="Arial" pitchFamily="34" charset="0"/>
            </a:endParaRPr>
          </a:p>
          <a:p>
            <a:pPr eaLnBrk="1" hangingPunct="1"/>
            <a:r>
              <a:rPr lang="en-US" smtClean="0">
                <a:latin typeface="Arial" pitchFamily="34" charset="0"/>
              </a:rPr>
              <a:t>The beginning of large-scale citizen science projects in North America can be traced to the beginnings of projects like the Christmas Bird Count, the Breeding Bird Survey, and early Lab programs such as the Nest Record Card Program. FeederWatch one of the older generation of projects and is a keystone of the Lab’s Citizen Science program. </a:t>
            </a:r>
          </a:p>
          <a:p>
            <a:pPr eaLnBrk="1" hangingPunct="1"/>
            <a:endParaRPr lang="en-US" smtClean="0">
              <a:latin typeface="Arial" pitchFamily="34" charset="0"/>
            </a:endParaRPr>
          </a:p>
          <a:p>
            <a:pPr eaLnBrk="1" hangingPunct="1"/>
            <a:r>
              <a:rPr lang="en-US" smtClean="0">
                <a:latin typeface="Arial" pitchFamily="34" charset="0"/>
              </a:rPr>
              <a:t>In the last decade, the number of citizen science projects at the Lab and elsewhere has grown rapidly.  (FrogWatch, WormWatch – name an organism and add the word “watch”. </a:t>
            </a:r>
          </a:p>
          <a:p>
            <a:pPr eaLnBrk="1" hangingPunct="1"/>
            <a:endParaRPr lang="en-US" smtClean="0">
              <a:latin typeface="Arial" pitchFamily="34" charset="0"/>
            </a:endParaRPr>
          </a:p>
          <a:p>
            <a:pPr eaLnBrk="1" hangingPunct="1"/>
            <a:r>
              <a:rPr lang="en-US" smtClean="0">
                <a:latin typeface="Arial" pitchFamily="34" charset="0"/>
              </a:rPr>
              <a:t>For example, another citizen science project at the Lab is NestWatch, which enlists volunteers to record the reproductive activity of birds. The program also streams the immensely popular nest box cameras over the Internet.  Here we see a bluebird nest in Kentucky at various stages. This site alone receives hundred of thousands of unique viewers/year– so it has tremendous reach and impact.</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What do we, the biologists and ecologists</a:t>
            </a:r>
            <a:r>
              <a:rPr lang="en-US" baseline="0" dirty="0" smtClean="0">
                <a:latin typeface="Calibri" charset="0"/>
                <a:ea typeface="ＭＳ Ｐゴシック" charset="0"/>
                <a:cs typeface="ＭＳ Ｐゴシック" charset="0"/>
              </a:rPr>
              <a:t>, want to get from the project? </a:t>
            </a:r>
            <a:endParaRPr lang="en-US" dirty="0">
              <a:latin typeface="Calibri" charset="0"/>
              <a:ea typeface="ＭＳ Ｐゴシック" charset="0"/>
              <a:cs typeface="ＭＳ Ｐゴシック"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57C02-8E4F-2748-8023-1C11FEA64F2D}"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57C02-8E4F-2748-8023-1C11FEA64F2D}"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57C02-8E4F-2748-8023-1C11FEA64F2D}"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Fast and efficient system, 4-letter codes, ancillary info, most probable lists, upload data, mobile apps in development.</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0F6243-BF49-4643-B582-E097D5514C71}"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a:t>
            </a:r>
            <a:r>
              <a:rPr lang="en-US" baseline="0" dirty="0" smtClean="0"/>
              <a:t> are inspired by a sense of place. More likely to engage if there is a local connection. Back-end technology is all the same – just a different “wrapper” and often locally-focused news items on the home page (maintained by local partner organization). </a:t>
            </a:r>
            <a:endParaRPr lang="en-US" dirty="0"/>
          </a:p>
        </p:txBody>
      </p:sp>
      <p:sp>
        <p:nvSpPr>
          <p:cNvPr id="4" name="Slide Number Placeholder 3"/>
          <p:cNvSpPr>
            <a:spLocks noGrp="1"/>
          </p:cNvSpPr>
          <p:nvPr>
            <p:ph type="sldNum" sz="quarter" idx="10"/>
          </p:nvPr>
        </p:nvSpPr>
        <p:spPr/>
        <p:txBody>
          <a:bodyPr/>
          <a:lstStyle/>
          <a:p>
            <a:pPr>
              <a:defRPr/>
            </a:pPr>
            <a:fld id="{ED7D252C-4CBE-461E-B9CB-A0206888199F}" type="slidenum">
              <a:rPr lang="en-US"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1ED71F-F8C9-49BD-B845-E828189A7C6E}" type="slidenum">
              <a:rPr lang="en-US" smtClean="0"/>
              <a:pPr/>
              <a:t>33</a:t>
            </a:fld>
            <a:endParaRPr lang="en-US"/>
          </a:p>
        </p:txBody>
      </p:sp>
    </p:spTree>
    <p:extLst>
      <p:ext uri="{BB962C8B-B14F-4D97-AF65-F5344CB8AC3E}">
        <p14:creationId xmlns:p14="http://schemas.microsoft.com/office/powerpoint/2010/main" val="3075051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022A34-4001-4067-A5FE-CE921D414F51}" type="slidenum">
              <a:rPr lang="en-US" smtClean="0"/>
              <a:pPr/>
              <a:t>35</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2A63C-F4EA-4E7E-BCD1-56F57C4BED6A}" type="slidenum">
              <a:rPr lang="en-US"/>
              <a:pPr/>
              <a:t>37</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t>We currently have filters that review records at the level of state or province. Each filter first identifies a list of allowable species for that state. Then, based on historic counts, the filters create a limit on the number of each species that will be allowed in each month of the year. Reports that exceed these maximum values will be “flagged”. </a:t>
            </a:r>
          </a:p>
          <a:p>
            <a:endParaRPr lang="en-US"/>
          </a:p>
          <a:p>
            <a:r>
              <a:rPr lang="en-US"/>
              <a:t>For instance, here in Wisconsin, a participant can report as many as 66 Mourning Doves in January, but only 15 in April without triggering a flag. These limits are based on the biology of the species.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BFBC9-8A52-4F9E-9FD8-1178446FCE82}" type="slidenum">
              <a:rPr lang="en-US"/>
              <a:pPr/>
              <a:t>38</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t>Fortunately, the vast majority of our participants now use our online data entry system. This allows for instantaneous feedback to the participant. </a:t>
            </a:r>
          </a:p>
          <a:p>
            <a:endParaRPr lang="en-US"/>
          </a:p>
          <a:p>
            <a:r>
              <a:rPr lang="en-US"/>
              <a:t>For instance, here I have attempted to report a Painted Redstart on one of my FeederWatch counts in New York. This would indeed be a rare sighting in my area, so they data entry system politely stops me, informs me that this report is highly unusual, and asks for confirmation. If I click yes, I really did see a Painted Restart, that report will then be forwarded to a review system to be evaluated by a scientist.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6710A-4D63-4D4E-A8B9-0ABF60ACD0AD}" type="slidenum">
              <a:rPr lang="en-US"/>
              <a:pPr/>
              <a:t>39</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a:t>Dickcissels winter primarily in Venezuela, so seeing one in Nova Scotia in January would indeed be unusual. Within the review system, we can click on the submission number to see the entire checklist submitted by this participant, we can click on their name to find out more details about the participant, we can click on the location to see a map pinpointing the location…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F879E4E1-0D42-4321-A70F-66BAF19D2C25}" type="slidenum">
              <a:rPr lang="en-US" sz="1200" smtClean="0">
                <a:solidFill>
                  <a:schemeClr val="tx1"/>
                </a:solidFill>
              </a:rPr>
              <a:pPr eaLnBrk="1" hangingPunct="1"/>
              <a:t>3</a:t>
            </a:fld>
            <a:endParaRPr lang="en-US" sz="120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5" tIns="44862" rIns="89725" bIns="44862"/>
          <a:lstStyle/>
          <a:p>
            <a:pPr eaLnBrk="1" hangingPunct="1"/>
            <a:r>
              <a:rPr lang="en-US" dirty="0" smtClean="0">
                <a:latin typeface="Arial" pitchFamily="34" charset="0"/>
              </a:rPr>
              <a:t>Our model of citizen science seeks to form a link between individuals interested in birds and scientists interested in the biology and status of bird populations. Our programs generally cover vast spatial and temporal scales – most programs allowing participation from across the U.S. and Canada and increasingly, beyond North America. </a:t>
            </a:r>
          </a:p>
          <a:p>
            <a:pPr eaLnBrk="1" hangingPunct="1"/>
            <a:endParaRPr lang="en-US" dirty="0" smtClean="0">
              <a:latin typeface="Arial" pitchFamily="34" charset="0"/>
            </a:endParaRPr>
          </a:p>
          <a:p>
            <a:pPr eaLnBrk="1" hangingPunct="1"/>
            <a:r>
              <a:rPr lang="en-US" dirty="0" smtClean="0">
                <a:latin typeface="Arial" pitchFamily="34" charset="0"/>
              </a:rPr>
              <a:t>Audiences targeted</a:t>
            </a:r>
            <a:r>
              <a:rPr lang="en-US" baseline="0" dirty="0" smtClean="0">
                <a:latin typeface="Arial" pitchFamily="34" charset="0"/>
              </a:rPr>
              <a:t> and audiences reached vary; do not necessarily overlap. </a:t>
            </a:r>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Although some of our programs require a relatively high skill level, we do have programs that encourage participation from all age groups and all levels of experience with birds and with science. </a:t>
            </a:r>
          </a:p>
          <a:p>
            <a:pPr eaLnBrk="1" hangingPunct="1"/>
            <a:endParaRPr lang="en-US" dirty="0" smtClean="0">
              <a:latin typeface="Arial" pitchFamily="34" charset="0"/>
            </a:endParaRPr>
          </a:p>
          <a:p>
            <a:pPr eaLnBrk="1" hangingPunct="1"/>
            <a:r>
              <a:rPr lang="en-US" dirty="0" err="1" smtClean="0">
                <a:latin typeface="Arial" pitchFamily="34" charset="0"/>
              </a:rPr>
              <a:t>FeederWatch</a:t>
            </a:r>
            <a:r>
              <a:rPr lang="en-US" dirty="0" smtClean="0">
                <a:latin typeface="Arial" pitchFamily="34" charset="0"/>
              </a:rPr>
              <a:t> is a relatively simple program that can be successfully conquered by a beginning birder or an elementary school class, although approximately 35% of our participants do hold either Master’s or doctorate degrees.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5BAC4-40DE-46DC-B9AC-CF58DA7D1DB1}" type="slidenum">
              <a:rPr lang="en-US"/>
              <a:pPr/>
              <a:t>40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t>… and we can click on a mail icon in order to automatically generate an email that requests additional information about the report…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FeederWatcher</a:t>
            </a:r>
            <a:r>
              <a:rPr lang="en-US" baseline="0" dirty="0" smtClean="0"/>
              <a:t>s are not only watching their feeders, counting birds, and sharing that information with us, they are also paying for the opportunity to work for us. Each FeederWatcher pays at least $12 per year… many make contributions well above the standard participant fees. </a:t>
            </a:r>
          </a:p>
          <a:p>
            <a:endParaRPr lang="en-US" baseline="0" dirty="0" smtClean="0"/>
          </a:p>
          <a:p>
            <a:r>
              <a:rPr lang="en-US" baseline="0" dirty="0" smtClean="0"/>
              <a:t>$2.4 is the amount of money that FeederWatchers have contributed in the last decade, and the program brings in more than $200,000 / year.</a:t>
            </a:r>
            <a:endParaRPr lang="en-US" dirty="0"/>
          </a:p>
        </p:txBody>
      </p:sp>
      <p:sp>
        <p:nvSpPr>
          <p:cNvPr id="4" name="Slide Number Placeholder 3"/>
          <p:cNvSpPr>
            <a:spLocks noGrp="1"/>
          </p:cNvSpPr>
          <p:nvPr>
            <p:ph type="sldNum" sz="quarter" idx="10"/>
          </p:nvPr>
        </p:nvSpPr>
        <p:spPr/>
        <p:txBody>
          <a:bodyPr/>
          <a:lstStyle/>
          <a:p>
            <a:fld id="{95DD97C0-F338-4806-8D50-38D641647F38}" type="slidenum">
              <a:rPr lang="en-US" smtClean="0"/>
              <a:t>42</a:t>
            </a:fld>
            <a:endParaRPr lang="en-US"/>
          </a:p>
        </p:txBody>
      </p:sp>
    </p:spTree>
    <p:extLst>
      <p:ext uri="{BB962C8B-B14F-4D97-AF65-F5344CB8AC3E}">
        <p14:creationId xmlns:p14="http://schemas.microsoft.com/office/powerpoint/2010/main" val="1642560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57C02-8E4F-2748-8023-1C11FEA64F2D}" type="slidenum">
              <a:rPr lang="en-US" sz="1200">
                <a:latin typeface="Calibri" charset="0"/>
              </a:rPr>
              <a:pPr eaLnBrk="1" hangingPunct="1"/>
              <a:t>43</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Fast and efficient system, 4-letter codes, ancillary info, most probable lists, upload data, mobile apps in development.</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141598-FB3F-4148-AB76-462670FBAAC9}"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1987 the Lab teamed up with our</a:t>
            </a:r>
            <a:r>
              <a:rPr lang="en-US" baseline="0" dirty="0" smtClean="0"/>
              <a:t> Canadian partners at Bird Studies Canada to launch Project FeederWatch, a continent-wide citizen science project designed to track changes in the abundance and distribution of birds in winter. Tomorrow marks the starting day of our 25</a:t>
            </a:r>
            <a:r>
              <a:rPr lang="en-US" baseline="30000" dirty="0" smtClean="0"/>
              <a:t>th</a:t>
            </a:r>
            <a:r>
              <a:rPr lang="en-US" baseline="0" dirty="0" smtClean="0"/>
              <a:t> season of FeederWatch, and I wanted to take this opportunity to highlight some of what we have accomplished in the past, and to start the discussion about where we can take FeederWatch in the future. </a:t>
            </a:r>
            <a:endParaRPr lang="en-US" dirty="0"/>
          </a:p>
        </p:txBody>
      </p:sp>
      <p:sp>
        <p:nvSpPr>
          <p:cNvPr id="4" name="Slide Number Placeholder 3"/>
          <p:cNvSpPr>
            <a:spLocks noGrp="1"/>
          </p:cNvSpPr>
          <p:nvPr>
            <p:ph type="sldNum" sz="quarter" idx="10"/>
          </p:nvPr>
        </p:nvSpPr>
        <p:spPr/>
        <p:txBody>
          <a:bodyPr/>
          <a:lstStyle/>
          <a:p>
            <a:fld id="{95DD97C0-F338-4806-8D50-38D641647F38}" type="slidenum">
              <a:rPr lang="en-US" smtClean="0"/>
              <a:t>4</a:t>
            </a:fld>
            <a:endParaRPr lang="en-US"/>
          </a:p>
        </p:txBody>
      </p:sp>
    </p:spTree>
    <p:extLst>
      <p:ext uri="{BB962C8B-B14F-4D97-AF65-F5344CB8AC3E}">
        <p14:creationId xmlns:p14="http://schemas.microsoft.com/office/powerpoint/2010/main" val="163289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eaLnBrk="1" hangingPunct="1"/>
            <a:fld id="{59C9DE35-6951-4AD0-B3C2-B3B05A73F647}" type="slidenum">
              <a:rPr lang="en-US" sz="1200" smtClean="0">
                <a:solidFill>
                  <a:schemeClr val="tx1"/>
                </a:solidFill>
              </a:rPr>
              <a:pPr eaLnBrk="1" hangingPunct="1"/>
              <a:t>5</a:t>
            </a:fld>
            <a:endParaRPr lang="en-US" sz="1200" smtClean="0">
              <a:solidFill>
                <a:schemeClr val="tx1"/>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So in FeederWatch we are paying close attention to all species that come to backyard bird feeders in the US and Canada, like the Blue Jay here.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F9B37-66EF-4E6F-8168-533EDACC4FA7}" type="slidenum">
              <a:rPr lang="en-US"/>
              <a:pPr/>
              <a:t>6</a:t>
            </a:fld>
            <a:endParaRPr lang="en-US"/>
          </a:p>
        </p:txBody>
      </p:sp>
      <p:sp>
        <p:nvSpPr>
          <p:cNvPr id="61442" name="Rectangle 2"/>
          <p:cNvSpPr>
            <a:spLocks noGrp="1" noRot="1" noChangeAspect="1" noChangeArrowheads="1" noTextEdit="1"/>
          </p:cNvSpPr>
          <p:nvPr>
            <p:ph type="sldImg"/>
          </p:nvPr>
        </p:nvSpPr>
        <p:spPr>
          <a:xfrm>
            <a:off x="1123950" y="692150"/>
            <a:ext cx="4608513" cy="3455988"/>
          </a:xfrm>
          <a:ln/>
        </p:spPr>
      </p:sp>
      <p:sp>
        <p:nvSpPr>
          <p:cNvPr id="61443" name="Rectangle 3"/>
          <p:cNvSpPr>
            <a:spLocks noGrp="1" noChangeArrowheads="1"/>
          </p:cNvSpPr>
          <p:nvPr>
            <p:ph type="body" idx="1"/>
          </p:nvPr>
        </p:nvSpPr>
        <p:spPr>
          <a:xfrm>
            <a:off x="904875" y="4379913"/>
            <a:ext cx="5046663" cy="4224337"/>
          </a:xfrm>
        </p:spPr>
        <p:txBody>
          <a:bodyPr/>
          <a:lstStyle/>
          <a:p>
            <a:r>
              <a:rPr lang="en-US"/>
              <a:t>FeederWatch participants periodically count the maximum number of each species seen in the proximity of a bird feeding station during two-day counts that are repeated as often as every week between November and April each winter. By requiring that participants only report the maximum number of each species in view at one time during the count, we are attempting to ensure that participants are not repeatedly counting the same individual birds. </a:t>
            </a:r>
          </a:p>
          <a:p>
            <a:endParaRPr lang="en-US"/>
          </a:p>
          <a:p>
            <a:r>
              <a:rPr lang="en-US"/>
              <a:t>Participants also record some basic weather data including temperature extremes, precipitation, and snow cover. And they record their effort – the amount of time they spent watching their bird feeding area during the two-day FeederWatch count.</a:t>
            </a:r>
          </a:p>
          <a:p>
            <a:endParaRPr lang="en-US"/>
          </a:p>
          <a:p>
            <a:r>
              <a:rPr lang="en-US"/>
              <a:t>People are reporting all of the species that they see, so we know where birds ARE as well as where birds ARE NOT, and we have an idea of relative abundance at a location based on the maximum flock size that was recorded.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FeederWatch began, only a few hundred Eurasian Collared-Doves were found in North America. We’ve been able to track the remarkable conquest of the continent by this non-native species as it rapidly spread from Florida to Alaska in the last decade. A species that was unknown to most Americans when FeederWatch began is now one of the most common feeder birds in many parts of the country. </a:t>
            </a:r>
            <a:endParaRPr lang="en-US" dirty="0"/>
          </a:p>
        </p:txBody>
      </p:sp>
      <p:sp>
        <p:nvSpPr>
          <p:cNvPr id="4" name="Slide Number Placeholder 3"/>
          <p:cNvSpPr>
            <a:spLocks noGrp="1"/>
          </p:cNvSpPr>
          <p:nvPr>
            <p:ph type="sldNum" sz="quarter" idx="10"/>
          </p:nvPr>
        </p:nvSpPr>
        <p:spPr/>
        <p:txBody>
          <a:bodyPr/>
          <a:lstStyle/>
          <a:p>
            <a:fld id="{95DD97C0-F338-4806-8D50-38D641647F38}" type="slidenum">
              <a:rPr lang="en-US" smtClean="0"/>
              <a:t>7</a:t>
            </a:fld>
            <a:endParaRPr lang="en-US"/>
          </a:p>
        </p:txBody>
      </p:sp>
    </p:spTree>
    <p:extLst>
      <p:ext uri="{BB962C8B-B14F-4D97-AF65-F5344CB8AC3E}">
        <p14:creationId xmlns:p14="http://schemas.microsoft.com/office/powerpoint/2010/main" val="3892717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Trending in the opposite direction is the Evening</a:t>
            </a:r>
            <a:r>
              <a:rPr lang="en-US" baseline="0" dirty="0" smtClean="0"/>
              <a:t> Grosbeak… In the early years of the project, this species was among the most familiar feeder birds, seen in large gregarious flocks throughout the northern US and throughout Canada. Populations have dramatically declined, and FeederWatch was there to quantify the extent and scope of changes in this species’ populations. </a:t>
            </a:r>
            <a:endParaRPr lang="en-US" dirty="0"/>
          </a:p>
        </p:txBody>
      </p:sp>
      <p:sp>
        <p:nvSpPr>
          <p:cNvPr id="4" name="Slide Number Placeholder 3"/>
          <p:cNvSpPr>
            <a:spLocks noGrp="1"/>
          </p:cNvSpPr>
          <p:nvPr>
            <p:ph type="sldNum" sz="quarter" idx="10"/>
          </p:nvPr>
        </p:nvSpPr>
        <p:spPr/>
        <p:txBody>
          <a:bodyPr/>
          <a:lstStyle/>
          <a:p>
            <a:fld id="{95DD97C0-F338-4806-8D50-38D641647F38}" type="slidenum">
              <a:rPr lang="en-US" smtClean="0"/>
              <a:t>8</a:t>
            </a:fld>
            <a:endParaRPr lang="en-US"/>
          </a:p>
        </p:txBody>
      </p:sp>
    </p:spTree>
    <p:extLst>
      <p:ext uri="{BB962C8B-B14F-4D97-AF65-F5344CB8AC3E}">
        <p14:creationId xmlns:p14="http://schemas.microsoft.com/office/powerpoint/2010/main" val="1142088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grosbeaks range is contracting, most other common feeder species are doing quite well. Several, in fact, are</a:t>
            </a:r>
            <a:r>
              <a:rPr lang="en-US" baseline="0" dirty="0" smtClean="0"/>
              <a:t> expanding their ranges to the north.</a:t>
            </a:r>
          </a:p>
          <a:p>
            <a:endParaRPr lang="en-US" baseline="0" dirty="0" smtClean="0"/>
          </a:p>
          <a:p>
            <a:r>
              <a:rPr lang="en-US" baseline="0" dirty="0" smtClean="0"/>
              <a:t>NOCA, RBWO, TUTI, CARW, and Anna’s Hummingbirds are excellent examples of these expansions. And we are linking bird observations from FeederWatch with external datasets the study the influence of climate and habitat on the distributions and abundances of birds. </a:t>
            </a:r>
            <a:endParaRPr lang="en-US" dirty="0"/>
          </a:p>
        </p:txBody>
      </p:sp>
      <p:sp>
        <p:nvSpPr>
          <p:cNvPr id="4" name="Slide Number Placeholder 3"/>
          <p:cNvSpPr>
            <a:spLocks noGrp="1"/>
          </p:cNvSpPr>
          <p:nvPr>
            <p:ph type="sldNum" sz="quarter" idx="10"/>
          </p:nvPr>
        </p:nvSpPr>
        <p:spPr/>
        <p:txBody>
          <a:bodyPr/>
          <a:lstStyle/>
          <a:p>
            <a:fld id="{95DD97C0-F338-4806-8D50-38D641647F38}" type="slidenum">
              <a:rPr lang="en-US" smtClean="0"/>
              <a:t>9</a:t>
            </a:fld>
            <a:endParaRPr lang="en-US"/>
          </a:p>
        </p:txBody>
      </p:sp>
    </p:spTree>
    <p:extLst>
      <p:ext uri="{BB962C8B-B14F-4D97-AF65-F5344CB8AC3E}">
        <p14:creationId xmlns:p14="http://schemas.microsoft.com/office/powerpoint/2010/main" val="372479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9B7E00-466F-4799-A031-AC02E044FAC6}" type="slidenum">
              <a:rPr lang="en-US"/>
              <a:pPr/>
              <a:t>‹#›</a:t>
            </a:fld>
            <a:endParaRPr lang="en-US"/>
          </a:p>
        </p:txBody>
      </p:sp>
    </p:spTree>
    <p:extLst>
      <p:ext uri="{BB962C8B-B14F-4D97-AF65-F5344CB8AC3E}">
        <p14:creationId xmlns:p14="http://schemas.microsoft.com/office/powerpoint/2010/main" val="153050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4DBCA5-C1EE-4EB3-A459-A0682E08F899}" type="slidenum">
              <a:rPr lang="en-US"/>
              <a:pPr/>
              <a:t>‹#›</a:t>
            </a:fld>
            <a:endParaRPr lang="en-US"/>
          </a:p>
        </p:txBody>
      </p:sp>
    </p:spTree>
    <p:extLst>
      <p:ext uri="{BB962C8B-B14F-4D97-AF65-F5344CB8AC3E}">
        <p14:creationId xmlns:p14="http://schemas.microsoft.com/office/powerpoint/2010/main" val="1372183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6D3678-E0B9-474D-AE94-C71F3E9CDABC}" type="slidenum">
              <a:rPr lang="en-US"/>
              <a:pPr/>
              <a:t>‹#›</a:t>
            </a:fld>
            <a:endParaRPr lang="en-US"/>
          </a:p>
        </p:txBody>
      </p:sp>
    </p:spTree>
    <p:extLst>
      <p:ext uri="{BB962C8B-B14F-4D97-AF65-F5344CB8AC3E}">
        <p14:creationId xmlns:p14="http://schemas.microsoft.com/office/powerpoint/2010/main" val="3585124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6D720D9-8D38-4F9F-94FF-1861E5F5B823}" type="slidenum">
              <a:rPr lang="en-US"/>
              <a:pPr/>
              <a:t>‹#›</a:t>
            </a:fld>
            <a:endParaRPr lang="en-US"/>
          </a:p>
        </p:txBody>
      </p:sp>
    </p:spTree>
    <p:extLst>
      <p:ext uri="{BB962C8B-B14F-4D97-AF65-F5344CB8AC3E}">
        <p14:creationId xmlns:p14="http://schemas.microsoft.com/office/powerpoint/2010/main" val="201371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817174-DF99-4A1E-87C4-9F8CA541A44C}" type="slidenum">
              <a:rPr lang="en-US"/>
              <a:pPr>
                <a:defRPr/>
              </a:pPr>
              <a:t>‹#›</a:t>
            </a:fld>
            <a:endParaRPr lang="en-US"/>
          </a:p>
        </p:txBody>
      </p:sp>
    </p:spTree>
    <p:extLst>
      <p:ext uri="{BB962C8B-B14F-4D97-AF65-F5344CB8AC3E}">
        <p14:creationId xmlns:p14="http://schemas.microsoft.com/office/powerpoint/2010/main" val="214044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7363682"/>
      </p:ext>
    </p:extLst>
  </p:cSld>
  <p:clrMapOvr>
    <a:masterClrMapping/>
  </p:clrMapOvr>
  <p:transition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7363682"/>
      </p:ext>
    </p:extLst>
  </p:cSld>
  <p:clrMapOvr>
    <a:masterClrMapping/>
  </p:clrMapOvr>
  <p:transition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1783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0"/>
            <a:ext cx="8686800" cy="715962"/>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7363682"/>
      </p:ext>
    </p:extLst>
  </p:cSld>
  <p:clrMapOvr>
    <a:masterClrMapping/>
  </p:clrMapOvr>
  <p:transition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5962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7320A3-CC08-4A01-8AEE-F8A20DD266FB}" type="slidenum">
              <a:rPr lang="en-US"/>
              <a:pPr/>
              <a:t>‹#›</a:t>
            </a:fld>
            <a:endParaRPr lang="en-US"/>
          </a:p>
        </p:txBody>
      </p:sp>
    </p:spTree>
    <p:extLst>
      <p:ext uri="{BB962C8B-B14F-4D97-AF65-F5344CB8AC3E}">
        <p14:creationId xmlns:p14="http://schemas.microsoft.com/office/powerpoint/2010/main" val="143582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5F529E-BC1C-4A55-8E67-F61F97B846C4}" type="slidenum">
              <a:rPr lang="en-US"/>
              <a:pPr/>
              <a:t>‹#›</a:t>
            </a:fld>
            <a:endParaRPr lang="en-US"/>
          </a:p>
        </p:txBody>
      </p:sp>
    </p:spTree>
    <p:extLst>
      <p:ext uri="{BB962C8B-B14F-4D97-AF65-F5344CB8AC3E}">
        <p14:creationId xmlns:p14="http://schemas.microsoft.com/office/powerpoint/2010/main" val="418745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5E309F-1ACA-4EF9-B7CC-ED9B9CF2420E}" type="slidenum">
              <a:rPr lang="en-US"/>
              <a:pPr/>
              <a:t>‹#›</a:t>
            </a:fld>
            <a:endParaRPr lang="en-US"/>
          </a:p>
        </p:txBody>
      </p:sp>
    </p:spTree>
    <p:extLst>
      <p:ext uri="{BB962C8B-B14F-4D97-AF65-F5344CB8AC3E}">
        <p14:creationId xmlns:p14="http://schemas.microsoft.com/office/powerpoint/2010/main" val="427507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3253F0E-86AC-4822-B6B1-31D512D2EC99}" type="slidenum">
              <a:rPr lang="en-US"/>
              <a:pPr/>
              <a:t>‹#›</a:t>
            </a:fld>
            <a:endParaRPr lang="en-US"/>
          </a:p>
        </p:txBody>
      </p:sp>
    </p:spTree>
    <p:extLst>
      <p:ext uri="{BB962C8B-B14F-4D97-AF65-F5344CB8AC3E}">
        <p14:creationId xmlns:p14="http://schemas.microsoft.com/office/powerpoint/2010/main" val="13493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DC8A7B9-6ECB-453B-A757-47B03345BE71}" type="slidenum">
              <a:rPr lang="en-US"/>
              <a:pPr/>
              <a:t>‹#›</a:t>
            </a:fld>
            <a:endParaRPr lang="en-US"/>
          </a:p>
        </p:txBody>
      </p:sp>
    </p:spTree>
    <p:extLst>
      <p:ext uri="{BB962C8B-B14F-4D97-AF65-F5344CB8AC3E}">
        <p14:creationId xmlns:p14="http://schemas.microsoft.com/office/powerpoint/2010/main" val="95599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81FAD7-A7EB-4BF3-844C-402E3C98AF15}" type="slidenum">
              <a:rPr lang="en-US"/>
              <a:pPr/>
              <a:t>‹#›</a:t>
            </a:fld>
            <a:endParaRPr lang="en-US"/>
          </a:p>
        </p:txBody>
      </p:sp>
    </p:spTree>
    <p:extLst>
      <p:ext uri="{BB962C8B-B14F-4D97-AF65-F5344CB8AC3E}">
        <p14:creationId xmlns:p14="http://schemas.microsoft.com/office/powerpoint/2010/main" val="17802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B148F6-89E2-4CAC-AB41-52C76687B852}" type="slidenum">
              <a:rPr lang="en-US"/>
              <a:pPr/>
              <a:t>‹#›</a:t>
            </a:fld>
            <a:endParaRPr lang="en-US"/>
          </a:p>
        </p:txBody>
      </p:sp>
    </p:spTree>
    <p:extLst>
      <p:ext uri="{BB962C8B-B14F-4D97-AF65-F5344CB8AC3E}">
        <p14:creationId xmlns:p14="http://schemas.microsoft.com/office/powerpoint/2010/main" val="1669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0FE422-984D-45DA-9D83-069D1335BA31}" type="slidenum">
              <a:rPr lang="en-US"/>
              <a:pPr/>
              <a:t>‹#›</a:t>
            </a:fld>
            <a:endParaRPr lang="en-US"/>
          </a:p>
        </p:txBody>
      </p:sp>
    </p:spTree>
    <p:extLst>
      <p:ext uri="{BB962C8B-B14F-4D97-AF65-F5344CB8AC3E}">
        <p14:creationId xmlns:p14="http://schemas.microsoft.com/office/powerpoint/2010/main" val="342941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fld id="{F07EE071-ECFA-47D5-92FD-4DFDC8B5916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75" r:id="rId15"/>
    <p:sldLayoutId id="2147483678" r:id="rId16"/>
    <p:sldLayoutId id="2147483679" r:id="rId17"/>
    <p:sldLayoutId id="2147483685" r:id="rId1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15.pn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2.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g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hyperlink" Target="http://www.birds.cornell.edu/citscitoolkit/"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3" descr="haiwoo235536_07Cal"/>
          <p:cNvPicPr>
            <a:picLocks noChangeAspect="1" noChangeArrowheads="1"/>
          </p:cNvPicPr>
          <p:nvPr/>
        </p:nvPicPr>
        <p:blipFill>
          <a:blip r:embed="rId3">
            <a:extLst>
              <a:ext uri="{28A0092B-C50C-407E-A947-70E740481C1C}">
                <a14:useLocalDpi xmlns:a14="http://schemas.microsoft.com/office/drawing/2010/main" val="0"/>
              </a:ext>
            </a:extLst>
          </a:blip>
          <a:srcRect r="10448"/>
          <a:stretch>
            <a:fillRect/>
          </a:stretch>
        </p:blipFill>
        <p:spPr bwMode="auto">
          <a:xfrm>
            <a:off x="0" y="-25400"/>
            <a:ext cx="9245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sp>
        <p:nvSpPr>
          <p:cNvPr id="4" name="Rectangle 3"/>
          <p:cNvSpPr/>
          <p:nvPr/>
        </p:nvSpPr>
        <p:spPr>
          <a:xfrm>
            <a:off x="0" y="6172200"/>
            <a:ext cx="9144000" cy="685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149"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4974848"/>
            <a:ext cx="8763000" cy="892552"/>
          </a:xfrm>
          <a:prstGeom prst="rect">
            <a:avLst/>
          </a:prstGeom>
          <a:solidFill>
            <a:schemeClr val="bg1">
              <a:alpha val="74000"/>
            </a:schemeClr>
          </a:solidFill>
        </p:spPr>
        <p:txBody>
          <a:bodyPr wrap="square" rtlCol="0">
            <a:spAutoFit/>
          </a:bodyPr>
          <a:lstStyle/>
          <a:p>
            <a:pPr algn="ctr"/>
            <a:r>
              <a:rPr lang="en-US" dirty="0" smtClean="0">
                <a:solidFill>
                  <a:schemeClr val="tx1"/>
                </a:solidFill>
              </a:rPr>
              <a:t>Engaging the public in ornithological </a:t>
            </a:r>
            <a:r>
              <a:rPr lang="en-US" dirty="0" smtClean="0">
                <a:solidFill>
                  <a:schemeClr val="tx1"/>
                </a:solidFill>
              </a:rPr>
              <a:t>research:</a:t>
            </a:r>
            <a:br>
              <a:rPr lang="en-US" dirty="0" smtClean="0">
                <a:solidFill>
                  <a:schemeClr val="tx1"/>
                </a:solidFill>
              </a:rPr>
            </a:br>
            <a:r>
              <a:rPr lang="en-US" sz="2400" dirty="0" smtClean="0">
                <a:solidFill>
                  <a:schemeClr val="tx1"/>
                </a:solidFill>
              </a:rPr>
              <a:t>Lessons </a:t>
            </a:r>
            <a:r>
              <a:rPr lang="en-US" sz="2400" dirty="0" smtClean="0">
                <a:solidFill>
                  <a:schemeClr val="tx1"/>
                </a:solidFill>
              </a:rPr>
              <a:t>learned from 50 years of citizen science at Cornell</a:t>
            </a:r>
            <a:endParaRPr lang="en-US" sz="2400" dirty="0">
              <a:solidFill>
                <a:schemeClr val="tx1"/>
              </a:solidFill>
            </a:endParaRPr>
          </a:p>
        </p:txBody>
      </p:sp>
      <p:sp>
        <p:nvSpPr>
          <p:cNvPr id="5" name="TextBox 4"/>
          <p:cNvSpPr txBox="1"/>
          <p:nvPr/>
        </p:nvSpPr>
        <p:spPr>
          <a:xfrm>
            <a:off x="0" y="6172200"/>
            <a:ext cx="9144000" cy="461665"/>
          </a:xfrm>
          <a:prstGeom prst="rect">
            <a:avLst/>
          </a:prstGeom>
          <a:noFill/>
        </p:spPr>
        <p:txBody>
          <a:bodyPr wrap="square" rtlCol="0">
            <a:spAutoFit/>
          </a:bodyPr>
          <a:lstStyle/>
          <a:p>
            <a:pPr algn="ctr"/>
            <a:r>
              <a:rPr lang="en-US" sz="2400" dirty="0" smtClean="0"/>
              <a:t>David Bonter, dnb23@cornell.edu</a:t>
            </a:r>
            <a:endParaRPr lang="en-US" sz="2400" dirty="0"/>
          </a:p>
        </p:txBody>
      </p:sp>
    </p:spTree>
    <p:extLst>
      <p:ext uri="{BB962C8B-B14F-4D97-AF65-F5344CB8AC3E}">
        <p14:creationId xmlns:p14="http://schemas.microsoft.com/office/powerpoint/2010/main" val="940107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spTree>
    <p:extLst>
      <p:ext uri="{BB962C8B-B14F-4D97-AF65-F5344CB8AC3E}">
        <p14:creationId xmlns:p14="http://schemas.microsoft.com/office/powerpoint/2010/main" val="128108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81000" y="2286000"/>
            <a:ext cx="3733800" cy="3200400"/>
          </a:xfrm>
        </p:spPr>
        <p:txBody>
          <a:bodyPr/>
          <a:lstStyle/>
          <a:p>
            <a:pPr eaLnBrk="1" hangingPunct="1">
              <a:lnSpc>
                <a:spcPct val="90000"/>
              </a:lnSpc>
              <a:spcBef>
                <a:spcPct val="65000"/>
              </a:spcBef>
            </a:pPr>
            <a:r>
              <a:rPr lang="en-US" sz="2800" dirty="0" smtClean="0">
                <a:solidFill>
                  <a:schemeClr val="bg1"/>
                </a:solidFill>
              </a:rPr>
              <a:t>All data collected by citizen scientists</a:t>
            </a:r>
          </a:p>
          <a:p>
            <a:pPr>
              <a:lnSpc>
                <a:spcPct val="90000"/>
              </a:lnSpc>
              <a:spcBef>
                <a:spcPct val="65000"/>
              </a:spcBef>
            </a:pPr>
            <a:r>
              <a:rPr lang="en-US" sz="2800" dirty="0">
                <a:solidFill>
                  <a:schemeClr val="bg1"/>
                </a:solidFill>
              </a:rPr>
              <a:t>Fully funded by participant fees</a:t>
            </a:r>
          </a:p>
          <a:p>
            <a:pPr eaLnBrk="1" hangingPunct="1">
              <a:lnSpc>
                <a:spcPct val="90000"/>
              </a:lnSpc>
              <a:spcBef>
                <a:spcPct val="65000"/>
              </a:spcBef>
            </a:pPr>
            <a:r>
              <a:rPr lang="en-US" sz="2800" dirty="0" smtClean="0">
                <a:solidFill>
                  <a:schemeClr val="bg1"/>
                </a:solidFill>
              </a:rPr>
              <a:t>70% annual retention rate </a:t>
            </a:r>
          </a:p>
        </p:txBody>
      </p:sp>
      <p:sp>
        <p:nvSpPr>
          <p:cNvPr id="8195" name="Text Box 5"/>
          <p:cNvSpPr txBox="1">
            <a:spLocks noChangeArrowheads="1"/>
          </p:cNvSpPr>
          <p:nvPr/>
        </p:nvSpPr>
        <p:spPr bwMode="auto">
          <a:xfrm>
            <a:off x="0" y="7302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algn="ctr" eaLnBrk="1" hangingPunct="1">
              <a:spcBef>
                <a:spcPct val="50000"/>
              </a:spcBef>
            </a:pPr>
            <a:r>
              <a:rPr lang="en-US" sz="3600" dirty="0">
                <a:solidFill>
                  <a:schemeClr val="bg1"/>
                </a:solidFill>
                <a:latin typeface="Arial Unicode MS" pitchFamily="34" charset="-128"/>
              </a:rPr>
              <a:t>“FeederWatchers” are the key</a:t>
            </a:r>
          </a:p>
        </p:txBody>
      </p:sp>
      <p:pic>
        <p:nvPicPr>
          <p:cNvPr id="8196" name="Picture 6" descr="janet_johnson_big"/>
          <p:cNvPicPr>
            <a:picLocks noChangeAspect="1" noChangeArrowheads="1"/>
          </p:cNvPicPr>
          <p:nvPr/>
        </p:nvPicPr>
        <p:blipFill>
          <a:blip r:embed="rId3">
            <a:extLst>
              <a:ext uri="{28A0092B-C50C-407E-A947-70E740481C1C}">
                <a14:useLocalDpi xmlns:a14="http://schemas.microsoft.com/office/drawing/2010/main" val="0"/>
              </a:ext>
            </a:extLst>
          </a:blip>
          <a:srcRect l="25075" t="8965" r="10001"/>
          <a:stretch>
            <a:fillRect/>
          </a:stretch>
        </p:blipFill>
        <p:spPr bwMode="auto">
          <a:xfrm>
            <a:off x="4500563" y="1527175"/>
            <a:ext cx="4203700" cy="4416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146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81000" y="1828800"/>
            <a:ext cx="3733800" cy="3200400"/>
          </a:xfrm>
        </p:spPr>
        <p:txBody>
          <a:bodyPr/>
          <a:lstStyle/>
          <a:p>
            <a:pPr marL="0" indent="0" eaLnBrk="1" hangingPunct="1">
              <a:lnSpc>
                <a:spcPct val="90000"/>
              </a:lnSpc>
              <a:spcBef>
                <a:spcPct val="65000"/>
              </a:spcBef>
              <a:buNone/>
            </a:pPr>
            <a:r>
              <a:rPr lang="en-US" sz="2800" dirty="0" smtClean="0">
                <a:solidFill>
                  <a:schemeClr val="bg1"/>
                </a:solidFill>
              </a:rPr>
              <a:t>Demographics:</a:t>
            </a:r>
          </a:p>
          <a:p>
            <a:pPr eaLnBrk="1" hangingPunct="1">
              <a:lnSpc>
                <a:spcPct val="90000"/>
              </a:lnSpc>
              <a:spcBef>
                <a:spcPct val="65000"/>
              </a:spcBef>
            </a:pPr>
            <a:r>
              <a:rPr lang="en-US" sz="2800" dirty="0" smtClean="0">
                <a:solidFill>
                  <a:schemeClr val="bg1"/>
                </a:solidFill>
              </a:rPr>
              <a:t>Women over 50</a:t>
            </a:r>
          </a:p>
          <a:p>
            <a:pPr eaLnBrk="1" hangingPunct="1">
              <a:lnSpc>
                <a:spcPct val="90000"/>
              </a:lnSpc>
              <a:spcBef>
                <a:spcPct val="65000"/>
              </a:spcBef>
            </a:pPr>
            <a:r>
              <a:rPr lang="en-US" sz="2800" dirty="0" smtClean="0">
                <a:solidFill>
                  <a:schemeClr val="bg1"/>
                </a:solidFill>
              </a:rPr>
              <a:t>Highly educated</a:t>
            </a:r>
          </a:p>
        </p:txBody>
      </p:sp>
      <p:sp>
        <p:nvSpPr>
          <p:cNvPr id="8195" name="Text Box 5"/>
          <p:cNvSpPr txBox="1">
            <a:spLocks noChangeArrowheads="1"/>
          </p:cNvSpPr>
          <p:nvPr/>
        </p:nvSpPr>
        <p:spPr bwMode="auto">
          <a:xfrm>
            <a:off x="0" y="7302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2"/>
                </a:solidFill>
                <a:latin typeface="Arial" pitchFamily="34" charset="0"/>
              </a:defRPr>
            </a:lvl1pPr>
            <a:lvl2pPr marL="742950" indent="-285750" eaLnBrk="0" hangingPunct="0">
              <a:defRPr sz="4000">
                <a:solidFill>
                  <a:schemeClr val="tx2"/>
                </a:solidFill>
                <a:latin typeface="Arial" pitchFamily="34" charset="0"/>
              </a:defRPr>
            </a:lvl2pPr>
            <a:lvl3pPr marL="1143000" indent="-228600" eaLnBrk="0" hangingPunct="0">
              <a:defRPr sz="4000">
                <a:solidFill>
                  <a:schemeClr val="tx2"/>
                </a:solidFill>
                <a:latin typeface="Arial" pitchFamily="34" charset="0"/>
              </a:defRPr>
            </a:lvl3pPr>
            <a:lvl4pPr marL="1600200" indent="-228600" eaLnBrk="0" hangingPunct="0">
              <a:defRPr sz="4000">
                <a:solidFill>
                  <a:schemeClr val="tx2"/>
                </a:solidFill>
                <a:latin typeface="Arial" pitchFamily="34" charset="0"/>
              </a:defRPr>
            </a:lvl4pPr>
            <a:lvl5pPr marL="2057400" indent="-228600" eaLnBrk="0" hangingPunct="0">
              <a:defRPr sz="4000">
                <a:solidFill>
                  <a:schemeClr val="tx2"/>
                </a:solidFill>
                <a:latin typeface="Arial" pitchFamily="34" charset="0"/>
              </a:defRPr>
            </a:lvl5pPr>
            <a:lvl6pPr marL="2514600" indent="-228600" algn="ctr" eaLnBrk="0" fontAlgn="base" hangingPunct="0">
              <a:spcBef>
                <a:spcPct val="0"/>
              </a:spcBef>
              <a:spcAft>
                <a:spcPct val="0"/>
              </a:spcAft>
              <a:defRPr sz="4000">
                <a:solidFill>
                  <a:schemeClr val="tx2"/>
                </a:solidFill>
                <a:latin typeface="Arial" pitchFamily="34" charset="0"/>
              </a:defRPr>
            </a:lvl6pPr>
            <a:lvl7pPr marL="2971800" indent="-228600" algn="ctr" eaLnBrk="0" fontAlgn="base" hangingPunct="0">
              <a:spcBef>
                <a:spcPct val="0"/>
              </a:spcBef>
              <a:spcAft>
                <a:spcPct val="0"/>
              </a:spcAft>
              <a:defRPr sz="4000">
                <a:solidFill>
                  <a:schemeClr val="tx2"/>
                </a:solidFill>
                <a:latin typeface="Arial" pitchFamily="34" charset="0"/>
              </a:defRPr>
            </a:lvl7pPr>
            <a:lvl8pPr marL="3429000" indent="-228600" algn="ctr" eaLnBrk="0" fontAlgn="base" hangingPunct="0">
              <a:spcBef>
                <a:spcPct val="0"/>
              </a:spcBef>
              <a:spcAft>
                <a:spcPct val="0"/>
              </a:spcAft>
              <a:defRPr sz="4000">
                <a:solidFill>
                  <a:schemeClr val="tx2"/>
                </a:solidFill>
                <a:latin typeface="Arial" pitchFamily="34" charset="0"/>
              </a:defRPr>
            </a:lvl8pPr>
            <a:lvl9pPr marL="3886200" indent="-228600" algn="ctr" eaLnBrk="0" fontAlgn="base" hangingPunct="0">
              <a:spcBef>
                <a:spcPct val="0"/>
              </a:spcBef>
              <a:spcAft>
                <a:spcPct val="0"/>
              </a:spcAft>
              <a:defRPr sz="4000">
                <a:solidFill>
                  <a:schemeClr val="tx2"/>
                </a:solidFill>
                <a:latin typeface="Arial" pitchFamily="34" charset="0"/>
              </a:defRPr>
            </a:lvl9pPr>
          </a:lstStyle>
          <a:p>
            <a:pPr algn="ctr" eaLnBrk="1" hangingPunct="1">
              <a:spcBef>
                <a:spcPct val="50000"/>
              </a:spcBef>
            </a:pPr>
            <a:r>
              <a:rPr lang="en-US" sz="3600" dirty="0" smtClean="0">
                <a:solidFill>
                  <a:schemeClr val="bg1"/>
                </a:solidFill>
                <a:latin typeface="Arial Unicode MS" pitchFamily="34" charset="-128"/>
              </a:rPr>
              <a:t>Recruitment – Try Everything</a:t>
            </a:r>
            <a:endParaRPr lang="en-US" sz="3600" dirty="0">
              <a:solidFill>
                <a:schemeClr val="bg1"/>
              </a:solidFill>
              <a:latin typeface="Arial Unicode MS" pitchFamily="34" charset="-128"/>
            </a:endParaRPr>
          </a:p>
        </p:txBody>
      </p:sp>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birds.cornell.edu/pfw/News/Images/MarthaStewartShow_DBonter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057400"/>
            <a:ext cx="4762500" cy="3219451"/>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http://projectfeederwatch.files.wordpress.com/2011/03/mslb6120_0150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4028786"/>
            <a:ext cx="3429000" cy="2654887"/>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0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457200"/>
            <a:ext cx="8229600" cy="1143000"/>
          </a:xfrm>
        </p:spPr>
        <p:txBody>
          <a:bodyPr/>
          <a:lstStyle/>
          <a:p>
            <a:r>
              <a:rPr lang="en-US" dirty="0">
                <a:solidFill>
                  <a:schemeClr val="bg1"/>
                </a:solidFill>
              </a:rPr>
              <a:t>Resources for success</a:t>
            </a:r>
          </a:p>
        </p:txBody>
      </p:sp>
      <p:sp>
        <p:nvSpPr>
          <p:cNvPr id="148483" name="Rectangle 3"/>
          <p:cNvSpPr>
            <a:spLocks noGrp="1" noChangeArrowheads="1"/>
          </p:cNvSpPr>
          <p:nvPr>
            <p:ph type="body" idx="1"/>
          </p:nvPr>
        </p:nvSpPr>
        <p:spPr>
          <a:xfrm>
            <a:off x="228600" y="1600200"/>
            <a:ext cx="4800600" cy="4525963"/>
          </a:xfrm>
        </p:spPr>
        <p:txBody>
          <a:bodyPr/>
          <a:lstStyle/>
          <a:p>
            <a:r>
              <a:rPr lang="en-US" sz="2800" dirty="0">
                <a:solidFill>
                  <a:schemeClr val="bg1"/>
                </a:solidFill>
              </a:rPr>
              <a:t>Educational resources</a:t>
            </a:r>
          </a:p>
          <a:p>
            <a:pPr lvl="1"/>
            <a:r>
              <a:rPr lang="en-US" sz="2400" dirty="0">
                <a:solidFill>
                  <a:schemeClr val="bg1"/>
                </a:solidFill>
              </a:rPr>
              <a:t>Identification poster</a:t>
            </a:r>
          </a:p>
          <a:p>
            <a:pPr lvl="1"/>
            <a:endParaRPr lang="en-US" sz="2400" dirty="0">
              <a:solidFill>
                <a:schemeClr val="bg2"/>
              </a:solidFill>
            </a:endParaRPr>
          </a:p>
          <a:p>
            <a:pPr lvl="1"/>
            <a:endParaRPr lang="en-US" sz="2400" dirty="0">
              <a:solidFill>
                <a:schemeClr val="bg2"/>
              </a:solidFill>
            </a:endParaRPr>
          </a:p>
        </p:txBody>
      </p:sp>
      <p:pic>
        <p:nvPicPr>
          <p:cNvPr id="148484" name="Picture 4" descr="00174--PFWPosterEAS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948113" cy="510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457200"/>
            <a:ext cx="8229600" cy="1143000"/>
          </a:xfrm>
        </p:spPr>
        <p:txBody>
          <a:bodyPr/>
          <a:lstStyle/>
          <a:p>
            <a:r>
              <a:rPr lang="en-US" dirty="0">
                <a:solidFill>
                  <a:schemeClr val="bg1"/>
                </a:solidFill>
              </a:rPr>
              <a:t>Resources for success</a:t>
            </a:r>
          </a:p>
        </p:txBody>
      </p:sp>
      <p:sp>
        <p:nvSpPr>
          <p:cNvPr id="160771" name="Rectangle 3"/>
          <p:cNvSpPr>
            <a:spLocks noGrp="1" noChangeArrowheads="1"/>
          </p:cNvSpPr>
          <p:nvPr>
            <p:ph type="body" idx="1"/>
          </p:nvPr>
        </p:nvSpPr>
        <p:spPr>
          <a:xfrm>
            <a:off x="228600" y="1600200"/>
            <a:ext cx="4800600" cy="4525963"/>
          </a:xfrm>
        </p:spPr>
        <p:txBody>
          <a:bodyPr/>
          <a:lstStyle/>
          <a:p>
            <a:r>
              <a:rPr lang="en-US" sz="2800" dirty="0">
                <a:solidFill>
                  <a:schemeClr val="bg1"/>
                </a:solidFill>
              </a:rPr>
              <a:t>Educational resources</a:t>
            </a:r>
          </a:p>
          <a:p>
            <a:pPr lvl="1"/>
            <a:r>
              <a:rPr lang="en-US" sz="2400" dirty="0">
                <a:solidFill>
                  <a:schemeClr val="bg2"/>
                </a:solidFill>
              </a:rPr>
              <a:t>Identification poster</a:t>
            </a:r>
          </a:p>
          <a:p>
            <a:pPr lvl="1"/>
            <a:r>
              <a:rPr lang="en-US" sz="2400" dirty="0">
                <a:solidFill>
                  <a:schemeClr val="bg1"/>
                </a:solidFill>
              </a:rPr>
              <a:t>Online and print instructions</a:t>
            </a:r>
          </a:p>
          <a:p>
            <a:pPr lvl="1"/>
            <a:endParaRPr lang="en-US" sz="2400" dirty="0">
              <a:solidFill>
                <a:schemeClr val="bg2"/>
              </a:solidFill>
            </a:endParaRPr>
          </a:p>
          <a:p>
            <a:pPr lvl="1"/>
            <a:endParaRPr lang="en-US" sz="2400" dirty="0">
              <a:solidFill>
                <a:schemeClr val="bg2"/>
              </a:solidFill>
            </a:endParaRPr>
          </a:p>
        </p:txBody>
      </p:sp>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085" y="1676400"/>
            <a:ext cx="3498715" cy="452410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228600" y="1600200"/>
            <a:ext cx="4800600" cy="4525963"/>
          </a:xfrm>
        </p:spPr>
        <p:txBody>
          <a:bodyPr/>
          <a:lstStyle/>
          <a:p>
            <a:r>
              <a:rPr lang="en-US" sz="2800" dirty="0">
                <a:solidFill>
                  <a:schemeClr val="bg1"/>
                </a:solidFill>
              </a:rPr>
              <a:t>Educational resources</a:t>
            </a:r>
          </a:p>
          <a:p>
            <a:pPr lvl="1"/>
            <a:r>
              <a:rPr lang="en-US" sz="2400" dirty="0">
                <a:solidFill>
                  <a:schemeClr val="bg2"/>
                </a:solidFill>
              </a:rPr>
              <a:t>Identification poster</a:t>
            </a:r>
          </a:p>
          <a:p>
            <a:pPr lvl="1"/>
            <a:r>
              <a:rPr lang="en-US" sz="2400" dirty="0">
                <a:solidFill>
                  <a:schemeClr val="bg2"/>
                </a:solidFill>
              </a:rPr>
              <a:t>Online and print instructions</a:t>
            </a:r>
          </a:p>
          <a:p>
            <a:pPr lvl="1"/>
            <a:r>
              <a:rPr lang="en-US" sz="2400" dirty="0">
                <a:solidFill>
                  <a:schemeClr val="bg1"/>
                </a:solidFill>
              </a:rPr>
              <a:t>“Tricky bird” identification</a:t>
            </a:r>
          </a:p>
          <a:p>
            <a:pPr lvl="1"/>
            <a:endParaRPr lang="en-US" sz="2400" dirty="0">
              <a:solidFill>
                <a:schemeClr val="bg2"/>
              </a:solidFill>
            </a:endParaRPr>
          </a:p>
          <a:p>
            <a:pPr marL="457200" lvl="1" indent="0">
              <a:buNone/>
            </a:pPr>
            <a:endParaRPr lang="en-US" sz="2400" dirty="0">
              <a:solidFill>
                <a:schemeClr val="bg2"/>
              </a:solidFill>
            </a:endParaRPr>
          </a:p>
          <a:p>
            <a:pPr lvl="1"/>
            <a:endParaRPr lang="en-US" sz="2400" dirty="0">
              <a:solidFill>
                <a:schemeClr val="bg2"/>
              </a:solidFill>
            </a:endParaRPr>
          </a:p>
        </p:txBody>
      </p:sp>
      <p:pic>
        <p:nvPicPr>
          <p:cNvPr id="161797" name="Picture 5" descr="2008PFWAnnualReport5"/>
          <p:cNvPicPr>
            <a:picLocks noChangeAspect="1" noChangeArrowheads="1"/>
          </p:cNvPicPr>
          <p:nvPr/>
        </p:nvPicPr>
        <p:blipFill>
          <a:blip r:embed="rId3" cstate="print">
            <a:extLst>
              <a:ext uri="{28A0092B-C50C-407E-A947-70E740481C1C}">
                <a14:useLocalDpi xmlns:a14="http://schemas.microsoft.com/office/drawing/2010/main" val="0"/>
              </a:ext>
            </a:extLst>
          </a:blip>
          <a:srcRect l="5882"/>
          <a:stretch>
            <a:fillRect/>
          </a:stretch>
        </p:blipFill>
        <p:spPr bwMode="auto">
          <a:xfrm>
            <a:off x="5105400" y="1447800"/>
            <a:ext cx="3713439" cy="510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457200" y="457200"/>
            <a:ext cx="8229600" cy="1143000"/>
          </a:xfrm>
        </p:spPr>
        <p:txBody>
          <a:bodyPr/>
          <a:lstStyle/>
          <a:p>
            <a:r>
              <a:rPr lang="en-US" dirty="0">
                <a:solidFill>
                  <a:schemeClr val="bg1"/>
                </a:solidFill>
              </a:rPr>
              <a:t>Resources for success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457200"/>
            <a:ext cx="8229600" cy="1143000"/>
          </a:xfrm>
        </p:spPr>
        <p:txBody>
          <a:bodyPr/>
          <a:lstStyle/>
          <a:p>
            <a:r>
              <a:rPr lang="en-US" dirty="0">
                <a:solidFill>
                  <a:schemeClr val="bg1"/>
                </a:solidFill>
              </a:rPr>
              <a:t>Resources for success</a:t>
            </a:r>
          </a:p>
        </p:txBody>
      </p:sp>
      <p:sp>
        <p:nvSpPr>
          <p:cNvPr id="162819" name="Rectangle 3"/>
          <p:cNvSpPr>
            <a:spLocks noGrp="1" noChangeArrowheads="1"/>
          </p:cNvSpPr>
          <p:nvPr>
            <p:ph type="body" idx="1"/>
          </p:nvPr>
        </p:nvSpPr>
        <p:spPr>
          <a:xfrm>
            <a:off x="228600" y="1600200"/>
            <a:ext cx="4800600" cy="4525963"/>
          </a:xfrm>
        </p:spPr>
        <p:txBody>
          <a:bodyPr/>
          <a:lstStyle/>
          <a:p>
            <a:r>
              <a:rPr lang="en-US" sz="2800" dirty="0">
                <a:solidFill>
                  <a:schemeClr val="bg2"/>
                </a:solidFill>
              </a:rPr>
              <a:t>Educational resources</a:t>
            </a:r>
          </a:p>
          <a:p>
            <a:pPr lvl="1"/>
            <a:r>
              <a:rPr lang="en-US" sz="2400" dirty="0">
                <a:solidFill>
                  <a:schemeClr val="bg2"/>
                </a:solidFill>
              </a:rPr>
              <a:t>Identification poster</a:t>
            </a:r>
          </a:p>
          <a:p>
            <a:pPr lvl="1"/>
            <a:r>
              <a:rPr lang="en-US" sz="2400" dirty="0">
                <a:solidFill>
                  <a:schemeClr val="bg2"/>
                </a:solidFill>
              </a:rPr>
              <a:t>Online and print instructions</a:t>
            </a:r>
          </a:p>
          <a:p>
            <a:pPr lvl="1"/>
            <a:r>
              <a:rPr lang="en-US" sz="2400" dirty="0">
                <a:solidFill>
                  <a:schemeClr val="bg2"/>
                </a:solidFill>
              </a:rPr>
              <a:t>“Tricky bird” identification</a:t>
            </a:r>
          </a:p>
          <a:p>
            <a:pPr lvl="1"/>
            <a:endParaRPr lang="en-US" sz="2400" dirty="0">
              <a:solidFill>
                <a:schemeClr val="bg2"/>
              </a:solidFill>
            </a:endParaRPr>
          </a:p>
          <a:p>
            <a:r>
              <a:rPr lang="en-US" sz="2800" dirty="0">
                <a:solidFill>
                  <a:schemeClr val="bg1"/>
                </a:solidFill>
              </a:rPr>
              <a:t>Participant support</a:t>
            </a:r>
          </a:p>
          <a:p>
            <a:pPr lvl="1"/>
            <a:r>
              <a:rPr lang="en-US" sz="2400" dirty="0">
                <a:solidFill>
                  <a:schemeClr val="bg1"/>
                </a:solidFill>
              </a:rPr>
              <a:t>Online field guides</a:t>
            </a:r>
          </a:p>
          <a:p>
            <a:pPr lvl="1"/>
            <a:r>
              <a:rPr lang="en-US" sz="2400" dirty="0">
                <a:solidFill>
                  <a:schemeClr val="bg1"/>
                </a:solidFill>
              </a:rPr>
              <a:t>Participant </a:t>
            </a:r>
            <a:r>
              <a:rPr lang="en-US" sz="2400" dirty="0" smtClean="0">
                <a:solidFill>
                  <a:schemeClr val="bg1"/>
                </a:solidFill>
              </a:rPr>
              <a:t>forum</a:t>
            </a:r>
            <a:endParaRPr lang="en-US" sz="2400" dirty="0">
              <a:solidFill>
                <a:schemeClr val="bg1"/>
              </a:solidFill>
            </a:endParaRPr>
          </a:p>
          <a:p>
            <a:pPr lvl="1"/>
            <a:r>
              <a:rPr lang="en-US" sz="2400" dirty="0">
                <a:solidFill>
                  <a:schemeClr val="bg1"/>
                </a:solidFill>
              </a:rPr>
              <a:t>P</a:t>
            </a:r>
            <a:r>
              <a:rPr lang="en-US" sz="2400" dirty="0" smtClean="0">
                <a:solidFill>
                  <a:schemeClr val="bg1"/>
                </a:solidFill>
              </a:rPr>
              <a:t>hoto ID</a:t>
            </a:r>
            <a:endParaRPr lang="en-US" sz="2400" dirty="0">
              <a:solidFill>
                <a:schemeClr val="bg1"/>
              </a:solidFill>
            </a:endParaRPr>
          </a:p>
        </p:txBody>
      </p:sp>
      <p:pic>
        <p:nvPicPr>
          <p:cNvPr id="162821" name="Picture 5" descr="brambl248278RREF5078_08"/>
          <p:cNvPicPr>
            <a:picLocks noChangeAspect="1" noChangeArrowheads="1"/>
          </p:cNvPicPr>
          <p:nvPr/>
        </p:nvPicPr>
        <p:blipFill>
          <a:blip r:embed="rId3">
            <a:extLst>
              <a:ext uri="{28A0092B-C50C-407E-A947-70E740481C1C}">
                <a14:useLocalDpi xmlns:a14="http://schemas.microsoft.com/office/drawing/2010/main" val="0"/>
              </a:ext>
            </a:extLst>
          </a:blip>
          <a:srcRect l="20717"/>
          <a:stretch>
            <a:fillRect/>
          </a:stretch>
        </p:blipFill>
        <p:spPr bwMode="auto">
          <a:xfrm>
            <a:off x="5027613" y="1828800"/>
            <a:ext cx="3751262" cy="4114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4" name="Rectangle 4"/>
          <p:cNvSpPr>
            <a:spLocks noGrp="1" noChangeArrowheads="1"/>
          </p:cNvSpPr>
          <p:nvPr>
            <p:ph type="body" sz="half" idx="1"/>
          </p:nvPr>
        </p:nvSpPr>
        <p:spPr>
          <a:xfrm>
            <a:off x="533400" y="2057400"/>
            <a:ext cx="3810000" cy="2344738"/>
          </a:xfrm>
        </p:spPr>
        <p:txBody>
          <a:bodyPr/>
          <a:lstStyle/>
          <a:p>
            <a:pPr eaLnBrk="1" hangingPunct="1">
              <a:spcBef>
                <a:spcPct val="50000"/>
              </a:spcBef>
              <a:spcAft>
                <a:spcPct val="25000"/>
              </a:spcAft>
            </a:pPr>
            <a:r>
              <a:rPr lang="en-US" dirty="0" smtClean="0">
                <a:solidFill>
                  <a:schemeClr val="bg1"/>
                </a:solidFill>
              </a:rPr>
              <a:t>Research kit</a:t>
            </a:r>
          </a:p>
          <a:p>
            <a:pPr eaLnBrk="1" hangingPunct="1">
              <a:spcBef>
                <a:spcPct val="50000"/>
              </a:spcBef>
              <a:spcAft>
                <a:spcPct val="25000"/>
              </a:spcAft>
            </a:pPr>
            <a:r>
              <a:rPr lang="en-US" dirty="0" smtClean="0">
                <a:solidFill>
                  <a:schemeClr val="bg1"/>
                </a:solidFill>
              </a:rPr>
              <a:t>Data filters &amp; flagging system</a:t>
            </a:r>
          </a:p>
        </p:txBody>
      </p:sp>
      <p:sp>
        <p:nvSpPr>
          <p:cNvPr id="10247" name="Rectangle 7"/>
          <p:cNvSpPr>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3600">
                <a:solidFill>
                  <a:schemeClr val="bg1"/>
                </a:solidFill>
              </a:rPr>
              <a:t>Data quality control</a:t>
            </a:r>
            <a:endParaRPr lang="en-US" sz="2800">
              <a:solidFill>
                <a:schemeClr val="bg1"/>
              </a:solidFill>
            </a:endParaRPr>
          </a:p>
        </p:txBody>
      </p:sp>
      <p:sp>
        <p:nvSpPr>
          <p:cNvPr id="8" name="Rectangle 7"/>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9" name="Picture 21" descr="CL_logo_RGB_inv.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Project FeederWatch.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0370" t="13662" r="24074" b="7490"/>
          <a:stretch/>
        </p:blipFill>
        <p:spPr>
          <a:xfrm>
            <a:off x="4395237" y="1447800"/>
            <a:ext cx="4467951" cy="5072945"/>
          </a:xfrm>
          <a:prstGeom prst="rect">
            <a:avLst/>
          </a:prstGeom>
        </p:spPr>
      </p:pic>
    </p:spTree>
    <p:extLst>
      <p:ext uri="{BB962C8B-B14F-4D97-AF65-F5344CB8AC3E}">
        <p14:creationId xmlns:p14="http://schemas.microsoft.com/office/powerpoint/2010/main" val="2979548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544513"/>
            <a:ext cx="9144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smtClean="0">
                <a:solidFill>
                  <a:schemeClr val="bg1"/>
                </a:solidFill>
              </a:rPr>
              <a:t>Feedback!</a:t>
            </a:r>
            <a:r>
              <a:rPr lang="en-US" sz="3200" dirty="0" smtClean="0">
                <a:solidFill>
                  <a:schemeClr val="bg1"/>
                </a:solidFill>
              </a:rPr>
              <a:t> Data </a:t>
            </a:r>
            <a:r>
              <a:rPr lang="en-US" sz="3200" dirty="0">
                <a:solidFill>
                  <a:schemeClr val="bg1"/>
                </a:solidFill>
              </a:rPr>
              <a:t>output, education</a:t>
            </a:r>
            <a:r>
              <a:rPr lang="en-US" sz="3200" dirty="0" smtClean="0">
                <a:solidFill>
                  <a:schemeClr val="bg1"/>
                </a:solidFill>
              </a:rPr>
              <a:t>, </a:t>
            </a:r>
            <a:r>
              <a:rPr lang="en-US" sz="3200" dirty="0">
                <a:solidFill>
                  <a:schemeClr val="bg1"/>
                </a:solidFill>
              </a:rPr>
              <a:t>outreach</a:t>
            </a:r>
          </a:p>
        </p:txBody>
      </p:sp>
      <p:sp>
        <p:nvSpPr>
          <p:cNvPr id="9221" name="Rectangle 9"/>
          <p:cNvSpPr>
            <a:spLocks noChangeArrowheads="1"/>
          </p:cNvSpPr>
          <p:nvPr/>
        </p:nvSpPr>
        <p:spPr bwMode="auto">
          <a:xfrm>
            <a:off x="3325813" y="2578100"/>
            <a:ext cx="4595812"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9222" name="Group 10"/>
          <p:cNvGrpSpPr>
            <a:grpSpLocks/>
          </p:cNvGrpSpPr>
          <p:nvPr/>
        </p:nvGrpSpPr>
        <p:grpSpPr bwMode="auto">
          <a:xfrm>
            <a:off x="4762500" y="2578100"/>
            <a:ext cx="6270625" cy="0"/>
            <a:chOff x="0" y="0"/>
            <a:chExt cx="3950" cy="0"/>
          </a:xfrm>
        </p:grpSpPr>
        <p:sp>
          <p:nvSpPr>
            <p:cNvPr id="9226" name="Rectangle 11"/>
            <p:cNvSpPr>
              <a:spLocks noChangeArrowheads="1"/>
            </p:cNvSpPr>
            <p:nvPr/>
          </p:nvSpPr>
          <p:spPr bwMode="auto">
            <a:xfrm>
              <a:off x="0" y="0"/>
              <a:ext cx="395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27" name="Rectangle 12"/>
            <p:cNvSpPr>
              <a:spLocks noChangeArrowheads="1"/>
            </p:cNvSpPr>
            <p:nvPr/>
          </p:nvSpPr>
          <p:spPr bwMode="auto">
            <a:xfrm>
              <a:off x="0" y="0"/>
              <a:ext cx="395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sp>
        <p:nvSpPr>
          <p:cNvPr id="9223" name="Rectangle 13"/>
          <p:cNvSpPr>
            <a:spLocks noChangeArrowheads="1"/>
          </p:cNvSpPr>
          <p:nvPr/>
        </p:nvSpPr>
        <p:spPr bwMode="auto">
          <a:xfrm>
            <a:off x="3325813" y="2578100"/>
            <a:ext cx="4595812"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9225" name="Picture 16"/>
          <p:cNvPicPr>
            <a:picLocks noChangeAspect="1" noChangeArrowheads="1"/>
          </p:cNvPicPr>
          <p:nvPr/>
        </p:nvPicPr>
        <p:blipFill>
          <a:blip r:embed="rId3">
            <a:extLst>
              <a:ext uri="{28A0092B-C50C-407E-A947-70E740481C1C}">
                <a14:useLocalDpi xmlns:a14="http://schemas.microsoft.com/office/drawing/2010/main" val="0"/>
              </a:ext>
            </a:extLst>
          </a:blip>
          <a:srcRect l="17697" r="18973" b="9465"/>
          <a:stretch>
            <a:fillRect/>
          </a:stretch>
        </p:blipFill>
        <p:spPr bwMode="auto">
          <a:xfrm>
            <a:off x="379413" y="1524000"/>
            <a:ext cx="4713287" cy="5180013"/>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15"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905000"/>
            <a:ext cx="3326958" cy="4305476"/>
          </a:xfrm>
          <a:prstGeom prst="rect">
            <a:avLst/>
          </a:prstGeom>
        </p:spPr>
      </p:pic>
    </p:spTree>
    <p:extLst>
      <p:ext uri="{BB962C8B-B14F-4D97-AF65-F5344CB8AC3E}">
        <p14:creationId xmlns:p14="http://schemas.microsoft.com/office/powerpoint/2010/main" val="980376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6" descr="logo_ebird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875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337341"/>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3600" dirty="0" smtClean="0">
                <a:solidFill>
                  <a:srgbClr val="FFFFFF"/>
                </a:solidFill>
                <a:latin typeface="Arial Unicode MS" pitchFamily="34" charset="-128"/>
              </a:rPr>
              <a:t>Citizen </a:t>
            </a:r>
            <a:r>
              <a:rPr lang="en-US" altLang="en-US" sz="3600" dirty="0">
                <a:solidFill>
                  <a:srgbClr val="FFFFFF"/>
                </a:solidFill>
                <a:latin typeface="Arial Unicode MS" pitchFamily="34" charset="-128"/>
              </a:rPr>
              <a:t>Science Projects</a:t>
            </a:r>
          </a:p>
        </p:txBody>
      </p:sp>
      <p:sp>
        <p:nvSpPr>
          <p:cNvPr id="3075" name="Rectangle 3"/>
          <p:cNvSpPr>
            <a:spLocks noChangeArrowheads="1"/>
          </p:cNvSpPr>
          <p:nvPr/>
        </p:nvSpPr>
        <p:spPr bwMode="auto">
          <a:xfrm>
            <a:off x="2209800" y="15240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Nest Record Card Program (1965)</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Project FeederWatch (1987)</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Birds In Forested Landscapes (1991)</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Project </a:t>
            </a:r>
            <a:r>
              <a:rPr lang="en-US" altLang="en-US" sz="1800" dirty="0" err="1">
                <a:solidFill>
                  <a:srgbClr val="FFFFFF"/>
                </a:solidFill>
                <a:latin typeface="Arial Unicode MS" pitchFamily="34" charset="-128"/>
              </a:rPr>
              <a:t>PigeonWatch</a:t>
            </a:r>
            <a:r>
              <a:rPr lang="en-US" altLang="en-US" sz="1800" dirty="0">
                <a:solidFill>
                  <a:srgbClr val="FFFFFF"/>
                </a:solidFill>
                <a:latin typeface="Arial Unicode MS" pitchFamily="34" charset="-128"/>
              </a:rPr>
              <a:t> (1991)</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House Finch Disease Survey (1993)</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The Birdhouse Network (1995)</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Cerulean Warbler Atlas (1997)</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Golden-Winged Warbler Atlas (1999)</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Great Backyard Bird Count (1999)</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eBird (2001)</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Urban Bird Studies (2001)</a:t>
            </a:r>
          </a:p>
          <a:p>
            <a:pPr marL="342900" indent="-342900" algn="l">
              <a:lnSpc>
                <a:spcPct val="110000"/>
              </a:lnSpc>
              <a:spcBef>
                <a:spcPct val="20000"/>
              </a:spcBef>
              <a:buClr>
                <a:srgbClr val="CCCC00"/>
              </a:buClr>
              <a:buSzPct val="80000"/>
            </a:pPr>
            <a:r>
              <a:rPr lang="en-US" altLang="en-US" sz="1800" dirty="0">
                <a:solidFill>
                  <a:srgbClr val="FFFFFF"/>
                </a:solidFill>
                <a:latin typeface="Arial Unicode MS" pitchFamily="34" charset="-128"/>
              </a:rPr>
              <a:t>NestWatch (2006)</a:t>
            </a:r>
          </a:p>
          <a:p>
            <a:pPr marL="342900" indent="-342900" algn="l">
              <a:lnSpc>
                <a:spcPct val="110000"/>
              </a:lnSpc>
              <a:spcBef>
                <a:spcPct val="20000"/>
              </a:spcBef>
              <a:buClr>
                <a:srgbClr val="CCCC00"/>
              </a:buClr>
              <a:buSzPct val="80000"/>
            </a:pPr>
            <a:r>
              <a:rPr lang="en-US" altLang="en-US" sz="1800" dirty="0" err="1">
                <a:solidFill>
                  <a:srgbClr val="FFFFFF"/>
                </a:solidFill>
                <a:latin typeface="Arial Unicode MS" pitchFamily="34" charset="-128"/>
              </a:rPr>
              <a:t>YardMap</a:t>
            </a:r>
            <a:r>
              <a:rPr lang="en-US" altLang="en-US" sz="1800" dirty="0">
                <a:solidFill>
                  <a:srgbClr val="FFFFFF"/>
                </a:solidFill>
                <a:latin typeface="Arial Unicode MS" pitchFamily="34" charset="-128"/>
              </a:rPr>
              <a:t> (2011)</a:t>
            </a:r>
          </a:p>
          <a:p>
            <a:pPr marL="342900" indent="-342900" algn="l">
              <a:lnSpc>
                <a:spcPct val="110000"/>
              </a:lnSpc>
              <a:spcBef>
                <a:spcPct val="20000"/>
              </a:spcBef>
              <a:buClr>
                <a:srgbClr val="FFCC99"/>
              </a:buClr>
              <a:buSzPct val="80000"/>
              <a:buFont typeface="Zapf Dingbats" charset="2"/>
              <a:buNone/>
            </a:pPr>
            <a:endParaRPr lang="en-US" altLang="en-US" sz="2000" dirty="0">
              <a:solidFill>
                <a:srgbClr val="FFFFFF"/>
              </a:solidFill>
              <a:latin typeface="Arial Unicode MS" pitchFamily="34" charset="-128"/>
            </a:endParaRPr>
          </a:p>
        </p:txBody>
      </p:sp>
      <p:sp>
        <p:nvSpPr>
          <p:cNvPr id="66564" name="Rectangle 4"/>
          <p:cNvSpPr>
            <a:spLocks noChangeArrowheads="1"/>
          </p:cNvSpPr>
          <p:nvPr/>
        </p:nvSpPr>
        <p:spPr bwMode="auto">
          <a:xfrm>
            <a:off x="1981200" y="4387850"/>
            <a:ext cx="339725" cy="427038"/>
          </a:xfrm>
          <a:prstGeom prst="rect">
            <a:avLst/>
          </a:prstGeom>
          <a:noFill/>
          <a:ln w="12700">
            <a:noFill/>
            <a:miter lim="800000"/>
            <a:headEnd/>
            <a:tailEnd type="none" w="lg" len="lg"/>
          </a:ln>
          <a:effectLst/>
        </p:spPr>
        <p:txBody>
          <a:bodyPr wrap="none" anchor="ctr">
            <a:spAutoFit/>
          </a:bodyPr>
          <a:lstStyle/>
          <a:p>
            <a:pPr algn="l" eaLnBrk="0" hangingPunct="0">
              <a:buClr>
                <a:schemeClr val="hlink"/>
              </a:buClr>
              <a:buSzPct val="80000"/>
              <a:buFont typeface="Zapf Dingbats" charset="2"/>
              <a:buNone/>
              <a:defRPr/>
            </a:pPr>
            <a:r>
              <a:rPr lang="en-US" altLang="en-US" sz="2200" b="1">
                <a:solidFill>
                  <a:schemeClr val="hlink"/>
                </a:solidFill>
                <a:effectLst>
                  <a:outerShdw blurRad="38100" dist="38100" dir="2700000" algn="tl">
                    <a:srgbClr val="000000"/>
                  </a:outerShdw>
                </a:effectLst>
                <a:latin typeface="Arial" charset="0"/>
              </a:rPr>
              <a:t>  </a:t>
            </a:r>
            <a:endParaRPr lang="en-US" altLang="en-US" sz="2200" b="1">
              <a:solidFill>
                <a:srgbClr val="FFCC99"/>
              </a:solidFill>
              <a:effectLst>
                <a:outerShdw blurRad="38100" dist="38100" dir="2700000" algn="tl">
                  <a:srgbClr val="000000"/>
                </a:outerShdw>
              </a:effectLst>
              <a:latin typeface="Arial" charset="0"/>
            </a:endParaRPr>
          </a:p>
        </p:txBody>
      </p:sp>
      <p:sp>
        <p:nvSpPr>
          <p:cNvPr id="3077" name="Line 5"/>
          <p:cNvSpPr>
            <a:spLocks noChangeShapeType="1"/>
          </p:cNvSpPr>
          <p:nvPr/>
        </p:nvSpPr>
        <p:spPr bwMode="auto">
          <a:xfrm>
            <a:off x="533400" y="1219200"/>
            <a:ext cx="8001000" cy="0"/>
          </a:xfrm>
          <a:prstGeom prst="line">
            <a:avLst/>
          </a:prstGeom>
          <a:noFill/>
          <a:ln w="19050">
            <a:solidFill>
              <a:schemeClr val="hlink"/>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pic>
        <p:nvPicPr>
          <p:cNvPr id="3078" name="Picture 6" descr="Heath2003Jun05-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Heath2003Jun1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Heath2003Jun13-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006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Heath2003Jun15-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002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Heath2003Jun23-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32004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bluebird.jpg (17913 by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8768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13" name="Picture 21" descr="CL_logo_RGB_inv.e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542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05000" y="1369993"/>
            <a:ext cx="5702300" cy="3539431"/>
          </a:xfrm>
          <a:prstGeom prst="rect">
            <a:avLst/>
          </a:prstGeom>
          <a:noFill/>
        </p:spPr>
        <p:txBody>
          <a:bodyPr wrap="square" rtlCol="0">
            <a:spAutoFit/>
          </a:bodyPr>
          <a:lstStyle/>
          <a:p>
            <a:r>
              <a:rPr lang="en-US" sz="2800" dirty="0" smtClean="0"/>
              <a:t>Get birders involved by giving them features they want.</a:t>
            </a:r>
          </a:p>
          <a:p>
            <a:endParaRPr lang="en-US" sz="2800" dirty="0" smtClean="0"/>
          </a:p>
          <a:p>
            <a:r>
              <a:rPr lang="en-US" sz="2800" dirty="0" smtClean="0"/>
              <a:t>Encourage birders to gather more meaningful data.</a:t>
            </a:r>
          </a:p>
          <a:p>
            <a:endParaRPr lang="en-US" sz="2800" dirty="0" smtClean="0"/>
          </a:p>
          <a:p>
            <a:r>
              <a:rPr lang="en-US" sz="2800" dirty="0" smtClean="0"/>
              <a:t>Use the data for science, education, and conservation.</a:t>
            </a:r>
            <a:endParaRPr lang="en-US" sz="2800" dirty="0"/>
          </a:p>
        </p:txBody>
      </p:sp>
      <p:pic>
        <p:nvPicPr>
          <p:cNvPr id="3" name="Picture 6" descr="logo_ebird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875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235042"/>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6" descr="logo_ebird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txBox="1">
            <a:spLocks/>
          </p:cNvSpPr>
          <p:nvPr/>
        </p:nvSpPr>
        <p:spPr bwMode="auto">
          <a:xfrm>
            <a:off x="330462" y="850900"/>
            <a:ext cx="29461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FCDB01"/>
                </a:solidFill>
                <a:latin typeface="Georgia" charset="0"/>
                <a:cs typeface="Georgia" charset="0"/>
              </a:rPr>
              <a:t>Personal Records</a:t>
            </a:r>
            <a:endParaRPr lang="en-US" sz="2800" dirty="0">
              <a:solidFill>
                <a:srgbClr val="FCDB01"/>
              </a:solidFill>
              <a:latin typeface="Georgia" charset="0"/>
              <a:cs typeface="Georgia" charset="0"/>
            </a:endParaRPr>
          </a:p>
        </p:txBody>
      </p:sp>
      <p:pic>
        <p:nvPicPr>
          <p:cNvPr id="5" name="Picture 4" descr="Screen Shot 2011-09-22 at 10.31.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100" y="355600"/>
            <a:ext cx="5143500" cy="6153349"/>
          </a:xfrm>
          <a:prstGeom prst="rect">
            <a:avLst/>
          </a:prstGeom>
        </p:spPr>
      </p:pic>
      <p:sp>
        <p:nvSpPr>
          <p:cNvPr id="2" name="Oval 1"/>
          <p:cNvSpPr/>
          <p:nvPr/>
        </p:nvSpPr>
        <p:spPr bwMode="auto">
          <a:xfrm>
            <a:off x="3505200" y="1828800"/>
            <a:ext cx="2787650" cy="609600"/>
          </a:xfrm>
          <a:prstGeom prst="ellipse">
            <a:avLst/>
          </a:prstGeom>
          <a:noFill/>
          <a:ln w="539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36707447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6" descr="logo_ebird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txBox="1">
            <a:spLocks/>
          </p:cNvSpPr>
          <p:nvPr/>
        </p:nvSpPr>
        <p:spPr bwMode="auto">
          <a:xfrm>
            <a:off x="330462" y="1041400"/>
            <a:ext cx="31366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FCDB01"/>
                </a:solidFill>
                <a:latin typeface="Georgia" charset="0"/>
                <a:cs typeface="Georgia" charset="0"/>
              </a:rPr>
              <a:t>Personal</a:t>
            </a:r>
          </a:p>
          <a:p>
            <a:pPr eaLnBrk="1" hangingPunct="1"/>
            <a:r>
              <a:rPr lang="en-US" sz="2800" dirty="0" smtClean="0">
                <a:solidFill>
                  <a:srgbClr val="FCDB01"/>
                </a:solidFill>
                <a:latin typeface="Georgia" charset="0"/>
                <a:cs typeface="Georgia" charset="0"/>
              </a:rPr>
              <a:t>Records</a:t>
            </a:r>
            <a:endParaRPr lang="en-US" sz="2800" dirty="0">
              <a:solidFill>
                <a:srgbClr val="FCDB01"/>
              </a:solidFill>
              <a:latin typeface="Georgia" charset="0"/>
              <a:cs typeface="Georgia" charset="0"/>
            </a:endParaRPr>
          </a:p>
        </p:txBody>
      </p:sp>
      <p:pic>
        <p:nvPicPr>
          <p:cNvPr id="2" name="Picture 1" descr="Screen Shot 2011-09-22 at 10.43.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681" y="355600"/>
            <a:ext cx="6569819" cy="6096000"/>
          </a:xfrm>
          <a:prstGeom prst="rect">
            <a:avLst/>
          </a:prstGeom>
        </p:spPr>
      </p:pic>
    </p:spTree>
    <p:extLst>
      <p:ext uri="{BB962C8B-B14F-4D97-AF65-F5344CB8AC3E}">
        <p14:creationId xmlns:p14="http://schemas.microsoft.com/office/powerpoint/2010/main" val="203450970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3" name="Picture 6" descr="logo_ebird_rev.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1"/>
          <p:cNvSpPr txBox="1">
            <a:spLocks/>
          </p:cNvSpPr>
          <p:nvPr/>
        </p:nvSpPr>
        <p:spPr bwMode="auto">
          <a:xfrm>
            <a:off x="2667000" y="4191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smtClean="0">
                <a:solidFill>
                  <a:srgbClr val="FCDB01"/>
                </a:solidFill>
                <a:latin typeface="Georgia" charset="0"/>
                <a:cs typeface="Georgia" charset="0"/>
              </a:rPr>
              <a:t>Friendly Competition</a:t>
            </a:r>
            <a:endParaRPr lang="en-US" sz="2800" dirty="0">
              <a:solidFill>
                <a:srgbClr val="FCDB01"/>
              </a:solidFill>
              <a:latin typeface="Georgia" charset="0"/>
              <a:cs typeface="Georgia" charset="0"/>
            </a:endParaRPr>
          </a:p>
        </p:txBody>
      </p:sp>
      <p:pic>
        <p:nvPicPr>
          <p:cNvPr id="2" name="Picture 1" descr="Screen Shot 2011-09-22 at 10.46.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76" y="1117600"/>
            <a:ext cx="6864710" cy="5499100"/>
          </a:xfrm>
          <a:prstGeom prst="rect">
            <a:avLst/>
          </a:prstGeom>
        </p:spPr>
      </p:pic>
    </p:spTree>
    <p:extLst>
      <p:ext uri="{BB962C8B-B14F-4D97-AF65-F5344CB8AC3E}">
        <p14:creationId xmlns:p14="http://schemas.microsoft.com/office/powerpoint/2010/main" val="108493844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5"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p:cNvSpPr txBox="1">
            <a:spLocks/>
          </p:cNvSpPr>
          <p:nvPr/>
        </p:nvSpPr>
        <p:spPr bwMode="auto">
          <a:xfrm>
            <a:off x="2733261" y="419100"/>
            <a:ext cx="502644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rgbClr val="FCDB01"/>
                </a:solidFill>
                <a:latin typeface="Georgia" charset="0"/>
                <a:cs typeface="Georgia" charset="0"/>
              </a:rPr>
              <a:t>Alerts for “wanted” birds</a:t>
            </a:r>
            <a:endParaRPr lang="en-US" sz="2800" dirty="0">
              <a:solidFill>
                <a:srgbClr val="FCDB01"/>
              </a:solidFill>
              <a:latin typeface="Georgia" charset="0"/>
              <a:cs typeface="Georgia" charset="0"/>
            </a:endParaRPr>
          </a:p>
        </p:txBody>
      </p:sp>
      <p:pic>
        <p:nvPicPr>
          <p:cNvPr id="2" name="Picture 1" descr="Screen Shot 2011-09-22 at 12.41.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261" y="1112578"/>
            <a:ext cx="5026439" cy="5377121"/>
          </a:xfrm>
          <a:prstGeom prst="rect">
            <a:avLst/>
          </a:prstGeom>
        </p:spPr>
      </p:pic>
    </p:spTree>
    <p:extLst>
      <p:ext uri="{BB962C8B-B14F-4D97-AF65-F5344CB8AC3E}">
        <p14:creationId xmlns:p14="http://schemas.microsoft.com/office/powerpoint/2010/main" val="54273372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24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61880"/>
            <a:ext cx="9144000" cy="2640723"/>
          </a:xfrm>
          <a:prstGeom prst="rect">
            <a:avLst/>
          </a:prstGeom>
          <a:noFill/>
        </p:spPr>
        <p:txBody>
          <a:bodyPr wrap="square" rtlCol="0">
            <a:spAutoFit/>
          </a:bodyPr>
          <a:lstStyle/>
          <a:p>
            <a:pPr algn="ctr"/>
            <a:r>
              <a:rPr lang="en-US" sz="3600" dirty="0" smtClean="0"/>
              <a:t>Location</a:t>
            </a:r>
          </a:p>
          <a:p>
            <a:pPr algn="ctr"/>
            <a:r>
              <a:rPr lang="en-US" sz="3600" dirty="0" smtClean="0"/>
              <a:t>Date</a:t>
            </a:r>
          </a:p>
          <a:p>
            <a:pPr algn="ctr"/>
            <a:r>
              <a:rPr lang="en-US" sz="3600" dirty="0" smtClean="0"/>
              <a:t>Effort</a:t>
            </a:r>
          </a:p>
          <a:p>
            <a:pPr algn="ctr"/>
            <a:r>
              <a:rPr lang="en-US" sz="3600" dirty="0" smtClean="0"/>
              <a:t>Species</a:t>
            </a:r>
          </a:p>
        </p:txBody>
      </p:sp>
      <p:sp>
        <p:nvSpPr>
          <p:cNvPr id="2" name="TextBox 1"/>
          <p:cNvSpPr txBox="1"/>
          <p:nvPr/>
        </p:nvSpPr>
        <p:spPr>
          <a:xfrm>
            <a:off x="0" y="1524000"/>
            <a:ext cx="9144000" cy="646331"/>
          </a:xfrm>
          <a:prstGeom prst="rect">
            <a:avLst/>
          </a:prstGeom>
          <a:noFill/>
        </p:spPr>
        <p:txBody>
          <a:bodyPr wrap="square" rtlCol="0">
            <a:spAutoFit/>
          </a:bodyPr>
          <a:lstStyle/>
          <a:p>
            <a:pPr algn="ctr"/>
            <a:r>
              <a:rPr lang="en-US" sz="3600" dirty="0" smtClean="0"/>
              <a:t>What information is required?</a:t>
            </a:r>
            <a:endParaRPr lang="en-US" sz="3600" dirty="0"/>
          </a:p>
        </p:txBody>
      </p:sp>
    </p:spTree>
    <p:extLst>
      <p:ext uri="{BB962C8B-B14F-4D97-AF65-F5344CB8AC3E}">
        <p14:creationId xmlns:p14="http://schemas.microsoft.com/office/powerpoint/2010/main" val="136645390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24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p:cNvSpPr txBox="1">
            <a:spLocks/>
          </p:cNvSpPr>
          <p:nvPr/>
        </p:nvSpPr>
        <p:spPr bwMode="auto">
          <a:xfrm>
            <a:off x="2667000" y="1524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a:solidFill>
                  <a:srgbClr val="FCDB01"/>
                </a:solidFill>
                <a:latin typeface="Georgia" charset="0"/>
                <a:cs typeface="Georgia" charset="0"/>
              </a:rPr>
              <a:t>Streamlined data entry</a:t>
            </a:r>
          </a:p>
        </p:txBody>
      </p:sp>
      <p:pic>
        <p:nvPicPr>
          <p:cNvPr id="5" name="Picture 4" descr="Screen Shot 2011-09-22 at 10.56.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7711"/>
            <a:ext cx="9144000" cy="6080289"/>
          </a:xfrm>
          <a:prstGeom prst="rect">
            <a:avLst/>
          </a:prstGeom>
        </p:spPr>
      </p:pic>
    </p:spTree>
    <p:extLst>
      <p:ext uri="{BB962C8B-B14F-4D97-AF65-F5344CB8AC3E}">
        <p14:creationId xmlns:p14="http://schemas.microsoft.com/office/powerpoint/2010/main" val="412187903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24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p:cNvSpPr txBox="1">
            <a:spLocks/>
          </p:cNvSpPr>
          <p:nvPr/>
        </p:nvSpPr>
        <p:spPr bwMode="auto">
          <a:xfrm>
            <a:off x="2667000" y="1524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a:solidFill>
                  <a:srgbClr val="FCDB01"/>
                </a:solidFill>
                <a:latin typeface="Georgia" charset="0"/>
                <a:cs typeface="Georgia" charset="0"/>
              </a:rPr>
              <a:t>Streamlined data entry</a:t>
            </a:r>
          </a:p>
        </p:txBody>
      </p:sp>
      <p:pic>
        <p:nvPicPr>
          <p:cNvPr id="3" name="Picture 2" descr="Screen Shot 2011-09-22 at 11.00.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6772"/>
            <a:ext cx="9144000" cy="6101228"/>
          </a:xfrm>
          <a:prstGeom prst="rect">
            <a:avLst/>
          </a:prstGeom>
        </p:spPr>
      </p:pic>
      <p:sp>
        <p:nvSpPr>
          <p:cNvPr id="2" name="TextBox 1"/>
          <p:cNvSpPr txBox="1"/>
          <p:nvPr/>
        </p:nvSpPr>
        <p:spPr>
          <a:xfrm>
            <a:off x="3124200" y="4191000"/>
            <a:ext cx="3200400" cy="1754326"/>
          </a:xfrm>
          <a:prstGeom prst="rect">
            <a:avLst/>
          </a:prstGeom>
          <a:solidFill>
            <a:schemeClr val="bg2">
              <a:alpha val="61000"/>
            </a:schemeClr>
          </a:solidFill>
        </p:spPr>
        <p:txBody>
          <a:bodyPr wrap="square" rtlCol="0">
            <a:spAutoFit/>
          </a:bodyPr>
          <a:lstStyle/>
          <a:p>
            <a:pPr algn="ctr"/>
            <a:r>
              <a:rPr lang="en-US" sz="3600" b="1" dirty="0" smtClean="0">
                <a:solidFill>
                  <a:schemeClr val="tx1"/>
                </a:solidFill>
              </a:rPr>
              <a:t>Participants “get” Google Maps</a:t>
            </a:r>
            <a:endParaRPr lang="en-US" sz="3600" b="1" dirty="0">
              <a:solidFill>
                <a:schemeClr val="tx1"/>
              </a:solidFill>
            </a:endParaRPr>
          </a:p>
        </p:txBody>
      </p:sp>
    </p:spTree>
    <p:extLst>
      <p:ext uri="{BB962C8B-B14F-4D97-AF65-F5344CB8AC3E}">
        <p14:creationId xmlns:p14="http://schemas.microsoft.com/office/powerpoint/2010/main" val="11503382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3"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txBox="1">
            <a:spLocks/>
          </p:cNvSpPr>
          <p:nvPr/>
        </p:nvSpPr>
        <p:spPr bwMode="auto">
          <a:xfrm>
            <a:off x="2667000" y="4191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a:solidFill>
                  <a:srgbClr val="FCDB01"/>
                </a:solidFill>
                <a:latin typeface="Georgia" charset="0"/>
                <a:cs typeface="Georgia" charset="0"/>
              </a:rPr>
              <a:t>Streamlined data entry</a:t>
            </a:r>
          </a:p>
        </p:txBody>
      </p:sp>
      <p:pic>
        <p:nvPicPr>
          <p:cNvPr id="2" name="Picture 1" descr="Screen Shot 2011-09-22 at 11.09.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5498"/>
            <a:ext cx="9144000" cy="5788404"/>
          </a:xfrm>
          <a:prstGeom prst="rect">
            <a:avLst/>
          </a:prstGeom>
        </p:spPr>
      </p:pic>
    </p:spTree>
    <p:extLst>
      <p:ext uri="{BB962C8B-B14F-4D97-AF65-F5344CB8AC3E}">
        <p14:creationId xmlns:p14="http://schemas.microsoft.com/office/powerpoint/2010/main" val="183820225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34583" t="8519" r="25833" b="81851"/>
          <a:stretch>
            <a:fillRect/>
          </a:stretch>
        </p:blipFill>
        <p:spPr bwMode="auto">
          <a:xfrm>
            <a:off x="76200" y="152400"/>
            <a:ext cx="7239000" cy="990600"/>
          </a:xfrm>
          <a:prstGeom prst="rect">
            <a:avLst/>
          </a:prstGeom>
          <a:noFill/>
          <a:ln w="9525">
            <a:noFill/>
            <a:miter lim="800000"/>
            <a:headEnd/>
            <a:tailEnd/>
          </a:ln>
        </p:spPr>
      </p:pic>
      <p:pic>
        <p:nvPicPr>
          <p:cNvPr id="2051" name="Picture 3"/>
          <p:cNvPicPr>
            <a:picLocks noChangeAspect="1" noChangeArrowheads="1"/>
          </p:cNvPicPr>
          <p:nvPr/>
        </p:nvPicPr>
        <p:blipFill>
          <a:blip r:embed="rId4"/>
          <a:srcRect l="35000" t="8889" r="25417" b="82222"/>
          <a:stretch>
            <a:fillRect/>
          </a:stretch>
        </p:blipFill>
        <p:spPr bwMode="auto">
          <a:xfrm>
            <a:off x="2514600" y="1295400"/>
            <a:ext cx="7239000" cy="914400"/>
          </a:xfrm>
          <a:prstGeom prst="rect">
            <a:avLst/>
          </a:prstGeom>
          <a:noFill/>
          <a:ln w="9525">
            <a:noFill/>
            <a:miter lim="800000"/>
            <a:headEnd/>
            <a:tailEnd/>
          </a:ln>
        </p:spPr>
      </p:pic>
      <p:pic>
        <p:nvPicPr>
          <p:cNvPr id="2052" name="Picture 4"/>
          <p:cNvPicPr>
            <a:picLocks noChangeAspect="1" noChangeArrowheads="1"/>
          </p:cNvPicPr>
          <p:nvPr/>
        </p:nvPicPr>
        <p:blipFill>
          <a:blip r:embed="rId5"/>
          <a:srcRect l="34583" t="8519" r="25833" b="81851"/>
          <a:stretch>
            <a:fillRect/>
          </a:stretch>
        </p:blipFill>
        <p:spPr bwMode="auto">
          <a:xfrm>
            <a:off x="228600" y="2362200"/>
            <a:ext cx="7239000" cy="990600"/>
          </a:xfrm>
          <a:prstGeom prst="rect">
            <a:avLst/>
          </a:prstGeom>
          <a:noFill/>
          <a:ln w="9525">
            <a:noFill/>
            <a:miter lim="800000"/>
            <a:headEnd/>
            <a:tailEnd/>
          </a:ln>
        </p:spPr>
      </p:pic>
      <p:pic>
        <p:nvPicPr>
          <p:cNvPr id="2053" name="Picture 5"/>
          <p:cNvPicPr>
            <a:picLocks noChangeAspect="1" noChangeArrowheads="1"/>
          </p:cNvPicPr>
          <p:nvPr/>
        </p:nvPicPr>
        <p:blipFill>
          <a:blip r:embed="rId6"/>
          <a:srcRect l="34583" t="11111" r="25833" b="80000"/>
          <a:stretch>
            <a:fillRect/>
          </a:stretch>
        </p:blipFill>
        <p:spPr bwMode="auto">
          <a:xfrm>
            <a:off x="1905000" y="3429000"/>
            <a:ext cx="7239000" cy="914400"/>
          </a:xfrm>
          <a:prstGeom prst="rect">
            <a:avLst/>
          </a:prstGeom>
          <a:noFill/>
          <a:ln w="9525">
            <a:noFill/>
            <a:miter lim="800000"/>
            <a:headEnd/>
            <a:tailEnd/>
          </a:ln>
        </p:spPr>
      </p:pic>
      <p:pic>
        <p:nvPicPr>
          <p:cNvPr id="2054" name="Picture 6"/>
          <p:cNvPicPr>
            <a:picLocks noChangeAspect="1" noChangeArrowheads="1"/>
          </p:cNvPicPr>
          <p:nvPr/>
        </p:nvPicPr>
        <p:blipFill>
          <a:blip r:embed="rId7"/>
          <a:srcRect l="34583" t="11481" r="25833" b="79630"/>
          <a:stretch>
            <a:fillRect/>
          </a:stretch>
        </p:blipFill>
        <p:spPr bwMode="auto">
          <a:xfrm>
            <a:off x="76200" y="4445000"/>
            <a:ext cx="7239000" cy="914400"/>
          </a:xfrm>
          <a:prstGeom prst="rect">
            <a:avLst/>
          </a:prstGeom>
          <a:noFill/>
          <a:ln w="9525">
            <a:noFill/>
            <a:miter lim="800000"/>
            <a:headEnd/>
            <a:tailEnd/>
          </a:ln>
        </p:spPr>
      </p:pic>
      <p:pic>
        <p:nvPicPr>
          <p:cNvPr id="2055" name="Picture 7"/>
          <p:cNvPicPr>
            <a:picLocks noChangeAspect="1" noChangeArrowheads="1"/>
          </p:cNvPicPr>
          <p:nvPr/>
        </p:nvPicPr>
        <p:blipFill>
          <a:blip r:embed="rId8"/>
          <a:srcRect l="34583" t="11111" r="25833" b="80000"/>
          <a:stretch>
            <a:fillRect/>
          </a:stretch>
        </p:blipFill>
        <p:spPr bwMode="auto">
          <a:xfrm>
            <a:off x="2438400" y="5499100"/>
            <a:ext cx="7239000" cy="914400"/>
          </a:xfrm>
          <a:prstGeom prst="rect">
            <a:avLst/>
          </a:prstGeom>
          <a:noFill/>
          <a:ln w="9525">
            <a:noFill/>
            <a:miter lim="800000"/>
            <a:headEnd/>
            <a:tailEnd/>
          </a:ln>
        </p:spPr>
      </p:pic>
      <p:pic>
        <p:nvPicPr>
          <p:cNvPr id="2056" name="Picture 8"/>
          <p:cNvPicPr>
            <a:picLocks noChangeAspect="1" noChangeArrowheads="1"/>
          </p:cNvPicPr>
          <p:nvPr/>
        </p:nvPicPr>
        <p:blipFill>
          <a:blip r:embed="rId9"/>
          <a:srcRect l="34583" t="11481" r="25833" b="78889"/>
          <a:stretch>
            <a:fillRect/>
          </a:stretch>
        </p:blipFill>
        <p:spPr bwMode="auto">
          <a:xfrm>
            <a:off x="2057400" y="152400"/>
            <a:ext cx="7239000" cy="990600"/>
          </a:xfrm>
          <a:prstGeom prst="rect">
            <a:avLst/>
          </a:prstGeom>
          <a:noFill/>
          <a:ln w="9525">
            <a:noFill/>
            <a:miter lim="800000"/>
            <a:headEnd/>
            <a:tailEnd/>
          </a:ln>
        </p:spPr>
      </p:pic>
      <p:pic>
        <p:nvPicPr>
          <p:cNvPr id="2057" name="Picture 9"/>
          <p:cNvPicPr>
            <a:picLocks noChangeAspect="1" noChangeArrowheads="1"/>
          </p:cNvPicPr>
          <p:nvPr/>
        </p:nvPicPr>
        <p:blipFill>
          <a:blip r:embed="rId10"/>
          <a:srcRect l="35417" t="11111" r="25833" b="79259"/>
          <a:stretch>
            <a:fillRect/>
          </a:stretch>
        </p:blipFill>
        <p:spPr bwMode="auto">
          <a:xfrm>
            <a:off x="76200" y="1219200"/>
            <a:ext cx="7086600" cy="990600"/>
          </a:xfrm>
          <a:prstGeom prst="rect">
            <a:avLst/>
          </a:prstGeom>
          <a:noFill/>
          <a:ln w="9525">
            <a:noFill/>
            <a:miter lim="800000"/>
            <a:headEnd/>
            <a:tailEnd/>
          </a:ln>
        </p:spPr>
      </p:pic>
      <p:pic>
        <p:nvPicPr>
          <p:cNvPr id="2058" name="Picture 10"/>
          <p:cNvPicPr>
            <a:picLocks noChangeAspect="1" noChangeArrowheads="1"/>
          </p:cNvPicPr>
          <p:nvPr/>
        </p:nvPicPr>
        <p:blipFill>
          <a:blip r:embed="rId11"/>
          <a:srcRect l="35000" t="11111" r="25833" b="79259"/>
          <a:stretch>
            <a:fillRect/>
          </a:stretch>
        </p:blipFill>
        <p:spPr bwMode="auto">
          <a:xfrm>
            <a:off x="1828800" y="2362200"/>
            <a:ext cx="7162800" cy="990600"/>
          </a:xfrm>
          <a:prstGeom prst="rect">
            <a:avLst/>
          </a:prstGeom>
          <a:noFill/>
          <a:ln w="9525">
            <a:noFill/>
            <a:miter lim="800000"/>
            <a:headEnd/>
            <a:tailEnd/>
          </a:ln>
        </p:spPr>
      </p:pic>
      <p:pic>
        <p:nvPicPr>
          <p:cNvPr id="2059" name="Picture 11"/>
          <p:cNvPicPr>
            <a:picLocks noChangeAspect="1" noChangeArrowheads="1"/>
          </p:cNvPicPr>
          <p:nvPr/>
        </p:nvPicPr>
        <p:blipFill>
          <a:blip r:embed="rId12"/>
          <a:srcRect l="35000" t="11481" r="25833" b="79630"/>
          <a:stretch>
            <a:fillRect/>
          </a:stretch>
        </p:blipFill>
        <p:spPr bwMode="auto">
          <a:xfrm>
            <a:off x="76200" y="3429000"/>
            <a:ext cx="7162800" cy="914400"/>
          </a:xfrm>
          <a:prstGeom prst="rect">
            <a:avLst/>
          </a:prstGeom>
          <a:noFill/>
          <a:ln w="9525">
            <a:noFill/>
            <a:miter lim="800000"/>
            <a:headEnd/>
            <a:tailEnd/>
          </a:ln>
        </p:spPr>
      </p:pic>
      <p:pic>
        <p:nvPicPr>
          <p:cNvPr id="2060" name="Picture 12"/>
          <p:cNvPicPr>
            <a:picLocks noChangeAspect="1" noChangeArrowheads="1"/>
          </p:cNvPicPr>
          <p:nvPr/>
        </p:nvPicPr>
        <p:blipFill>
          <a:blip r:embed="rId13"/>
          <a:srcRect l="35000" t="11481" r="28750" b="79630"/>
          <a:stretch>
            <a:fillRect/>
          </a:stretch>
        </p:blipFill>
        <p:spPr bwMode="auto">
          <a:xfrm>
            <a:off x="2438400" y="4445000"/>
            <a:ext cx="6629400" cy="914400"/>
          </a:xfrm>
          <a:prstGeom prst="rect">
            <a:avLst/>
          </a:prstGeom>
          <a:noFill/>
          <a:ln w="9525">
            <a:noFill/>
            <a:miter lim="800000"/>
            <a:headEnd/>
            <a:tailEnd/>
          </a:ln>
        </p:spPr>
      </p:pic>
      <p:pic>
        <p:nvPicPr>
          <p:cNvPr id="2061" name="Picture 13"/>
          <p:cNvPicPr>
            <a:picLocks noChangeAspect="1" noChangeArrowheads="1"/>
          </p:cNvPicPr>
          <p:nvPr/>
        </p:nvPicPr>
        <p:blipFill>
          <a:blip r:embed="rId14"/>
          <a:srcRect l="34583" t="11111" r="25833" b="80000"/>
          <a:stretch>
            <a:fillRect/>
          </a:stretch>
        </p:blipFill>
        <p:spPr bwMode="auto">
          <a:xfrm>
            <a:off x="228600" y="5499100"/>
            <a:ext cx="7239000" cy="914400"/>
          </a:xfrm>
          <a:prstGeom prst="rect">
            <a:avLst/>
          </a:prstGeom>
          <a:noFill/>
          <a:ln w="9525">
            <a:noFill/>
            <a:miter lim="800000"/>
            <a:headEnd/>
            <a:tailEnd/>
          </a:ln>
        </p:spPr>
      </p:pic>
    </p:spTree>
    <p:extLst>
      <p:ext uri="{BB962C8B-B14F-4D97-AF65-F5344CB8AC3E}">
        <p14:creationId xmlns:p14="http://schemas.microsoft.com/office/powerpoint/2010/main" val="43675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05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05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05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05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2055"/>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205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2057"/>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205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205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2060"/>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381000"/>
            <a:ext cx="7772400" cy="1143000"/>
          </a:xfrm>
        </p:spPr>
        <p:txBody>
          <a:bodyPr/>
          <a:lstStyle/>
          <a:p>
            <a:pPr eaLnBrk="1" hangingPunct="1"/>
            <a:r>
              <a:rPr lang="en-US" sz="4000" smtClean="0">
                <a:solidFill>
                  <a:schemeClr val="bg1"/>
                </a:solidFill>
              </a:rPr>
              <a:t>“Citizen Science”</a:t>
            </a:r>
          </a:p>
        </p:txBody>
      </p:sp>
      <p:sp>
        <p:nvSpPr>
          <p:cNvPr id="4099" name="Rectangle 3"/>
          <p:cNvSpPr>
            <a:spLocks noGrp="1" noChangeArrowheads="1"/>
          </p:cNvSpPr>
          <p:nvPr>
            <p:ph type="body" idx="1"/>
          </p:nvPr>
        </p:nvSpPr>
        <p:spPr>
          <a:xfrm>
            <a:off x="381000" y="2209800"/>
            <a:ext cx="4267200" cy="3429000"/>
          </a:xfrm>
        </p:spPr>
        <p:txBody>
          <a:bodyPr/>
          <a:lstStyle/>
          <a:p>
            <a:pPr eaLnBrk="1" hangingPunct="1">
              <a:spcBef>
                <a:spcPct val="50000"/>
              </a:spcBef>
              <a:spcAft>
                <a:spcPct val="40000"/>
              </a:spcAft>
            </a:pPr>
            <a:r>
              <a:rPr lang="en-US" sz="2400" smtClean="0">
                <a:solidFill>
                  <a:schemeClr val="bg1"/>
                </a:solidFill>
              </a:rPr>
              <a:t>Involves the public in professional research</a:t>
            </a:r>
          </a:p>
          <a:p>
            <a:pPr eaLnBrk="1" hangingPunct="1">
              <a:spcBef>
                <a:spcPct val="50000"/>
              </a:spcBef>
              <a:spcAft>
                <a:spcPct val="40000"/>
              </a:spcAft>
            </a:pPr>
            <a:r>
              <a:rPr lang="en-US" sz="2400" smtClean="0">
                <a:solidFill>
                  <a:schemeClr val="bg1"/>
                </a:solidFill>
              </a:rPr>
              <a:t>Answers large-scale scientific questions</a:t>
            </a:r>
          </a:p>
          <a:p>
            <a:pPr eaLnBrk="1" hangingPunct="1">
              <a:spcBef>
                <a:spcPct val="50000"/>
              </a:spcBef>
              <a:spcAft>
                <a:spcPct val="40000"/>
              </a:spcAft>
            </a:pPr>
            <a:r>
              <a:rPr lang="en-US" sz="2400" smtClean="0">
                <a:solidFill>
                  <a:schemeClr val="bg1"/>
                </a:solidFill>
              </a:rPr>
              <a:t>Promotes environmental awareness and scientific literacy</a:t>
            </a:r>
          </a:p>
        </p:txBody>
      </p:sp>
      <p:pic>
        <p:nvPicPr>
          <p:cNvPr id="4100" name="Picture 4" descr="KI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4178300"/>
            <a:ext cx="3179763" cy="2346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5" descr="BFLJimSarah.GIF (39102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475" y="2514600"/>
            <a:ext cx="2449513" cy="18113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6" descr="feederwat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524000"/>
            <a:ext cx="1889125" cy="2463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8" name="Picture 21" descr="CL_logo_RGB_inv.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969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188720"/>
            <a:ext cx="1524000" cy="2209800"/>
          </a:xfrm>
          <a:prstGeom prst="rect">
            <a:avLst/>
          </a:prstGeom>
        </p:spPr>
        <p:txBody>
          <a:bodyPr/>
          <a:lstStyle/>
          <a:p>
            <a:pPr>
              <a:lnSpc>
                <a:spcPts val="3200"/>
              </a:lnSpc>
            </a:pPr>
            <a:r>
              <a:rPr lang="en-US" sz="2200" dirty="0" smtClean="0">
                <a:solidFill>
                  <a:schemeClr val="bg1"/>
                </a:solidFill>
              </a:rPr>
              <a:t>Indigo</a:t>
            </a:r>
            <a:r>
              <a:rPr lang="en-US" sz="2200" baseline="0" dirty="0" smtClean="0">
                <a:solidFill>
                  <a:schemeClr val="bg1"/>
                </a:solidFill>
              </a:rPr>
              <a:t> </a:t>
            </a:r>
            <a:br>
              <a:rPr lang="en-US" sz="2200" baseline="0" dirty="0" smtClean="0">
                <a:solidFill>
                  <a:schemeClr val="bg1"/>
                </a:solidFill>
              </a:rPr>
            </a:br>
            <a:r>
              <a:rPr lang="en-US" sz="2200" baseline="0" dirty="0" smtClean="0">
                <a:solidFill>
                  <a:schemeClr val="bg1"/>
                </a:solidFill>
              </a:rPr>
              <a:t>Bunting</a:t>
            </a:r>
            <a:r>
              <a:rPr lang="en-US" sz="2200" baseline="0" dirty="0" smtClean="0"/>
              <a:t/>
            </a:r>
            <a:br>
              <a:rPr lang="en-US" sz="2200" baseline="0" dirty="0" smtClean="0"/>
            </a:br>
            <a:r>
              <a:rPr lang="en-US" sz="2200" b="0" dirty="0" smtClean="0">
                <a:solidFill>
                  <a:schemeClr val="bg1">
                    <a:lumMod val="50000"/>
                    <a:lumOff val="50000"/>
                  </a:schemeClr>
                </a:solidFill>
              </a:rPr>
              <a:t>Spring</a:t>
            </a:r>
            <a:br>
              <a:rPr lang="en-US" sz="2200" b="0" dirty="0" smtClean="0">
                <a:solidFill>
                  <a:schemeClr val="bg1">
                    <a:lumMod val="50000"/>
                    <a:lumOff val="50000"/>
                  </a:schemeClr>
                </a:solidFill>
              </a:rPr>
            </a:br>
            <a:r>
              <a:rPr lang="en-US" sz="2200" b="0" dirty="0" smtClean="0">
                <a:solidFill>
                  <a:schemeClr val="bg1">
                    <a:lumMod val="50000"/>
                    <a:lumOff val="50000"/>
                  </a:schemeClr>
                </a:solidFill>
              </a:rPr>
              <a:t>Migration</a:t>
            </a:r>
            <a:endParaRPr lang="en-US" sz="2200" b="0" dirty="0">
              <a:solidFill>
                <a:schemeClr val="bg1">
                  <a:lumMod val="50000"/>
                  <a:lumOff val="50000"/>
                </a:schemeClr>
              </a:solidFill>
            </a:endParaRPr>
          </a:p>
        </p:txBody>
      </p:sp>
      <p:pic>
        <p:nvPicPr>
          <p:cNvPr id="9" name="Picture 8" descr="ib_mig_a.png"/>
          <p:cNvPicPr>
            <a:picLocks noChangeAspect="1"/>
          </p:cNvPicPr>
          <p:nvPr/>
        </p:nvPicPr>
        <p:blipFill>
          <a:blip r:embed="rId2"/>
          <a:stretch>
            <a:fillRect/>
          </a:stretch>
        </p:blipFill>
        <p:spPr>
          <a:xfrm>
            <a:off x="1905000" y="330201"/>
            <a:ext cx="3429000" cy="2854555"/>
          </a:xfrm>
          <a:prstGeom prst="rect">
            <a:avLst/>
          </a:prstGeom>
        </p:spPr>
      </p:pic>
      <p:pic>
        <p:nvPicPr>
          <p:cNvPr id="10" name="Picture 9" descr="ib_mig_b.png"/>
          <p:cNvPicPr>
            <a:picLocks noChangeAspect="1"/>
          </p:cNvPicPr>
          <p:nvPr/>
        </p:nvPicPr>
        <p:blipFill>
          <a:blip r:embed="rId3"/>
          <a:stretch>
            <a:fillRect/>
          </a:stretch>
        </p:blipFill>
        <p:spPr>
          <a:xfrm>
            <a:off x="5401734" y="330201"/>
            <a:ext cx="3429000" cy="2854555"/>
          </a:xfrm>
          <a:prstGeom prst="rect">
            <a:avLst/>
          </a:prstGeom>
        </p:spPr>
      </p:pic>
      <p:pic>
        <p:nvPicPr>
          <p:cNvPr id="11" name="Picture 10" descr="ib_mig_c.png"/>
          <p:cNvPicPr>
            <a:picLocks noChangeAspect="1"/>
          </p:cNvPicPr>
          <p:nvPr/>
        </p:nvPicPr>
        <p:blipFill>
          <a:blip r:embed="rId4"/>
          <a:stretch>
            <a:fillRect/>
          </a:stretch>
        </p:blipFill>
        <p:spPr>
          <a:xfrm>
            <a:off x="1905000" y="3510531"/>
            <a:ext cx="3429000" cy="2854555"/>
          </a:xfrm>
          <a:prstGeom prst="rect">
            <a:avLst/>
          </a:prstGeom>
        </p:spPr>
      </p:pic>
      <p:pic>
        <p:nvPicPr>
          <p:cNvPr id="12" name="Picture 11" descr="ib_mig_d.png"/>
          <p:cNvPicPr>
            <a:picLocks noChangeAspect="1"/>
          </p:cNvPicPr>
          <p:nvPr/>
        </p:nvPicPr>
        <p:blipFill>
          <a:blip r:embed="rId5"/>
          <a:stretch>
            <a:fillRect/>
          </a:stretch>
        </p:blipFill>
        <p:spPr>
          <a:xfrm>
            <a:off x="5401734" y="3510531"/>
            <a:ext cx="3429000" cy="2854555"/>
          </a:xfrm>
          <a:prstGeom prst="rect">
            <a:avLst/>
          </a:prstGeom>
        </p:spPr>
      </p:pic>
      <p:sp>
        <p:nvSpPr>
          <p:cNvPr id="14" name="TextBox 13"/>
          <p:cNvSpPr txBox="1"/>
          <p:nvPr/>
        </p:nvSpPr>
        <p:spPr>
          <a:xfrm>
            <a:off x="1905000" y="2971800"/>
            <a:ext cx="3429000" cy="307777"/>
          </a:xfrm>
          <a:prstGeom prst="rect">
            <a:avLst/>
          </a:prstGeom>
          <a:noFill/>
        </p:spPr>
        <p:txBody>
          <a:bodyPr wrap="square" rtlCol="0">
            <a:spAutoFit/>
          </a:bodyPr>
          <a:lstStyle/>
          <a:p>
            <a:pPr algn="ctr"/>
            <a:r>
              <a:rPr lang="en-US" sz="1400" dirty="0" smtClean="0">
                <a:latin typeface="Arial"/>
                <a:cs typeface="Arial"/>
              </a:rPr>
              <a:t>April 7</a:t>
            </a:r>
            <a:endParaRPr lang="en-US" sz="1400" dirty="0">
              <a:latin typeface="Arial"/>
              <a:cs typeface="Arial"/>
            </a:endParaRPr>
          </a:p>
        </p:txBody>
      </p:sp>
      <p:sp>
        <p:nvSpPr>
          <p:cNvPr id="15" name="TextBox 14"/>
          <p:cNvSpPr txBox="1"/>
          <p:nvPr/>
        </p:nvSpPr>
        <p:spPr>
          <a:xfrm>
            <a:off x="5393267" y="2971800"/>
            <a:ext cx="3429000" cy="307777"/>
          </a:xfrm>
          <a:prstGeom prst="rect">
            <a:avLst/>
          </a:prstGeom>
          <a:noFill/>
        </p:spPr>
        <p:txBody>
          <a:bodyPr wrap="square" rtlCol="0">
            <a:spAutoFit/>
          </a:bodyPr>
          <a:lstStyle/>
          <a:p>
            <a:pPr algn="ctr"/>
            <a:r>
              <a:rPr lang="en-US" sz="1400" dirty="0" smtClean="0">
                <a:latin typeface="Arial"/>
                <a:cs typeface="Arial"/>
              </a:rPr>
              <a:t>April 15</a:t>
            </a:r>
            <a:endParaRPr lang="en-US" sz="1400" dirty="0">
              <a:latin typeface="Arial"/>
              <a:cs typeface="Arial"/>
            </a:endParaRPr>
          </a:p>
        </p:txBody>
      </p:sp>
      <p:sp>
        <p:nvSpPr>
          <p:cNvPr id="16" name="TextBox 15"/>
          <p:cNvSpPr txBox="1"/>
          <p:nvPr/>
        </p:nvSpPr>
        <p:spPr>
          <a:xfrm>
            <a:off x="1905000" y="6146800"/>
            <a:ext cx="3429000" cy="307777"/>
          </a:xfrm>
          <a:prstGeom prst="rect">
            <a:avLst/>
          </a:prstGeom>
          <a:noFill/>
        </p:spPr>
        <p:txBody>
          <a:bodyPr wrap="square" rtlCol="0">
            <a:spAutoFit/>
          </a:bodyPr>
          <a:lstStyle/>
          <a:p>
            <a:pPr algn="ctr"/>
            <a:r>
              <a:rPr lang="en-US" sz="1400" dirty="0" smtClean="0">
                <a:latin typeface="Arial"/>
                <a:cs typeface="Arial"/>
              </a:rPr>
              <a:t>April 26</a:t>
            </a:r>
            <a:endParaRPr lang="en-US" sz="1400" dirty="0">
              <a:latin typeface="Arial"/>
              <a:cs typeface="Arial"/>
            </a:endParaRPr>
          </a:p>
        </p:txBody>
      </p:sp>
      <p:sp>
        <p:nvSpPr>
          <p:cNvPr id="17" name="TextBox 16"/>
          <p:cNvSpPr txBox="1"/>
          <p:nvPr/>
        </p:nvSpPr>
        <p:spPr>
          <a:xfrm>
            <a:off x="5393267" y="6146800"/>
            <a:ext cx="3429000" cy="307777"/>
          </a:xfrm>
          <a:prstGeom prst="rect">
            <a:avLst/>
          </a:prstGeom>
          <a:noFill/>
        </p:spPr>
        <p:txBody>
          <a:bodyPr wrap="square" rtlCol="0">
            <a:spAutoFit/>
          </a:bodyPr>
          <a:lstStyle/>
          <a:p>
            <a:pPr algn="ctr"/>
            <a:r>
              <a:rPr lang="en-US" sz="1400" dirty="0" smtClean="0">
                <a:latin typeface="Arial"/>
                <a:cs typeface="Arial"/>
              </a:rPr>
              <a:t>May 14</a:t>
            </a:r>
            <a:endParaRPr lang="en-US" sz="1400" dirty="0">
              <a:latin typeface="Arial"/>
              <a:cs typeface="Arial"/>
            </a:endParaRPr>
          </a:p>
        </p:txBody>
      </p:sp>
      <p:pic>
        <p:nvPicPr>
          <p:cNvPr id="18" name="Picture 17"/>
          <p:cNvPicPr>
            <a:picLocks noChangeAspect="1"/>
          </p:cNvPicPr>
          <p:nvPr/>
        </p:nvPicPr>
        <p:blipFill>
          <a:blip r:embed="rId6"/>
          <a:stretch>
            <a:fillRect/>
          </a:stretch>
        </p:blipFill>
        <p:spPr>
          <a:xfrm>
            <a:off x="8467" y="3474720"/>
            <a:ext cx="1735666" cy="1249680"/>
          </a:xfrm>
          <a:prstGeom prst="rect">
            <a:avLst/>
          </a:prstGeom>
        </p:spPr>
      </p:pic>
      <p:pic>
        <p:nvPicPr>
          <p:cNvPr id="19" name="Picture 6" descr="logo_ebird_rev.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23296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fullyear_animation_chimney_swift.gif"/>
          <p:cNvPicPr>
            <a:picLocks noChangeAspect="1"/>
          </p:cNvPicPr>
          <p:nvPr/>
        </p:nvPicPr>
        <p:blipFill>
          <a:blip r:embed="rId2"/>
          <a:stretch>
            <a:fillRect/>
          </a:stretch>
        </p:blipFill>
        <p:spPr>
          <a:xfrm>
            <a:off x="0" y="556260"/>
            <a:ext cx="9144000" cy="5745480"/>
          </a:xfrm>
          <a:prstGeom prst="rect">
            <a:avLst/>
          </a:prstGeom>
        </p:spPr>
      </p:pic>
      <p:sp>
        <p:nvSpPr>
          <p:cNvPr id="2" name="Title 1"/>
          <p:cNvSpPr>
            <a:spLocks noGrp="1"/>
          </p:cNvSpPr>
          <p:nvPr>
            <p:ph type="title"/>
          </p:nvPr>
        </p:nvSpPr>
        <p:spPr/>
        <p:txBody>
          <a:bodyPr/>
          <a:lstStyle/>
          <a:p>
            <a:r>
              <a:rPr lang="en-US" dirty="0" smtClean="0"/>
              <a:t>Chimney Swift  </a:t>
            </a:r>
            <a:r>
              <a:rPr lang="en-US" b="0" dirty="0" smtClean="0">
                <a:solidFill>
                  <a:srgbClr val="7F7F7F"/>
                </a:solidFill>
              </a:rPr>
              <a:t>|</a:t>
            </a:r>
            <a:r>
              <a:rPr lang="en-US" b="0" dirty="0" smtClean="0">
                <a:solidFill>
                  <a:schemeClr val="bg1">
                    <a:lumMod val="85000"/>
                    <a:lumOff val="15000"/>
                  </a:schemeClr>
                </a:solidFill>
              </a:rPr>
              <a:t> </a:t>
            </a:r>
            <a:r>
              <a:rPr lang="en-US" b="0" dirty="0" smtClean="0">
                <a:solidFill>
                  <a:srgbClr val="7F7F7F"/>
                </a:solidFill>
              </a:rPr>
              <a:t> Full Year</a:t>
            </a:r>
            <a:endParaRPr lang="en-US" dirty="0"/>
          </a:p>
        </p:txBody>
      </p:sp>
      <p:pic>
        <p:nvPicPr>
          <p:cNvPr id="5"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64552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june29_indigo_bunting_full.png"/>
          <p:cNvPicPr>
            <a:picLocks noChangeAspect="1"/>
          </p:cNvPicPr>
          <p:nvPr/>
        </p:nvPicPr>
        <p:blipFill>
          <a:blip r:embed="rId2"/>
          <a:srcRect l="26943"/>
          <a:stretch>
            <a:fillRect/>
          </a:stretch>
        </p:blipFill>
        <p:spPr>
          <a:xfrm>
            <a:off x="1444645" y="452138"/>
            <a:ext cx="3950970" cy="2845700"/>
          </a:xfrm>
          <a:prstGeom prst="rect">
            <a:avLst/>
          </a:prstGeom>
        </p:spPr>
      </p:pic>
      <p:pic>
        <p:nvPicPr>
          <p:cNvPr id="4" name="Picture 3" descr="june29_indigo_bunting_full.png"/>
          <p:cNvPicPr>
            <a:picLocks noChangeAspect="1"/>
          </p:cNvPicPr>
          <p:nvPr/>
        </p:nvPicPr>
        <p:blipFill>
          <a:blip r:embed="rId3"/>
          <a:srcRect l="27001"/>
          <a:stretch>
            <a:fillRect/>
          </a:stretch>
        </p:blipFill>
        <p:spPr>
          <a:xfrm>
            <a:off x="1447800" y="3813862"/>
            <a:ext cx="3947815" cy="2845700"/>
          </a:xfrm>
          <a:prstGeom prst="rect">
            <a:avLst/>
          </a:prstGeom>
        </p:spPr>
      </p:pic>
      <p:pic>
        <p:nvPicPr>
          <p:cNvPr id="10" name="Picture 9" descr="ib_cs_graphs.png"/>
          <p:cNvPicPr>
            <a:picLocks noChangeAspect="1"/>
          </p:cNvPicPr>
          <p:nvPr/>
        </p:nvPicPr>
        <p:blipFill>
          <a:blip r:embed="rId4"/>
          <a:srcRect l="10219" t="52222" b="6667"/>
          <a:stretch>
            <a:fillRect/>
          </a:stretch>
        </p:blipFill>
        <p:spPr>
          <a:xfrm>
            <a:off x="5696258" y="1219200"/>
            <a:ext cx="3447742" cy="2362200"/>
          </a:xfrm>
          <a:prstGeom prst="rect">
            <a:avLst/>
          </a:prstGeom>
        </p:spPr>
      </p:pic>
      <p:pic>
        <p:nvPicPr>
          <p:cNvPr id="11" name="Picture 10" descr="ib_cs_graphs.png"/>
          <p:cNvPicPr>
            <a:picLocks noChangeAspect="1"/>
          </p:cNvPicPr>
          <p:nvPr/>
        </p:nvPicPr>
        <p:blipFill>
          <a:blip r:embed="rId4"/>
          <a:srcRect l="10219" t="5556" b="54815"/>
          <a:stretch>
            <a:fillRect/>
          </a:stretch>
        </p:blipFill>
        <p:spPr>
          <a:xfrm>
            <a:off x="5696258" y="4382486"/>
            <a:ext cx="3447742" cy="2277076"/>
          </a:xfrm>
          <a:prstGeom prst="rect">
            <a:avLst/>
          </a:prstGeom>
        </p:spPr>
      </p:pic>
      <p:sp>
        <p:nvSpPr>
          <p:cNvPr id="2" name="Title 1"/>
          <p:cNvSpPr>
            <a:spLocks noGrp="1"/>
          </p:cNvSpPr>
          <p:nvPr>
            <p:ph type="title"/>
          </p:nvPr>
        </p:nvSpPr>
        <p:spPr>
          <a:xfrm>
            <a:off x="457200" y="152400"/>
            <a:ext cx="8229600" cy="715962"/>
          </a:xfrm>
        </p:spPr>
        <p:txBody>
          <a:bodyPr/>
          <a:lstStyle/>
          <a:p>
            <a:r>
              <a:rPr lang="en-US" sz="1800" b="1" dirty="0" smtClean="0"/>
              <a:t>Chimney Swift</a:t>
            </a:r>
            <a:endParaRPr lang="en-US" sz="1800" b="1" dirty="0"/>
          </a:p>
        </p:txBody>
      </p:sp>
      <p:sp>
        <p:nvSpPr>
          <p:cNvPr id="6" name="Title 1"/>
          <p:cNvSpPr txBox="1">
            <a:spLocks/>
          </p:cNvSpPr>
          <p:nvPr/>
        </p:nvSpPr>
        <p:spPr>
          <a:xfrm>
            <a:off x="3562658" y="3475038"/>
            <a:ext cx="2133600" cy="715962"/>
          </a:xfrm>
          <a:prstGeom prst="rect">
            <a:avLst/>
          </a:prstGeom>
        </p:spPr>
        <p:txBody>
          <a:bodyPr vert="horz"/>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Arial"/>
                <a:ea typeface="+mj-ea"/>
                <a:cs typeface="Arial"/>
              </a:rPr>
              <a:t>Indigo Bunting</a:t>
            </a:r>
            <a:endParaRPr kumimoji="0" lang="en-US" sz="1800" b="1" i="0" u="none" strike="noStrike" kern="1200" cap="none" spc="0" normalizeH="0" baseline="0" noProof="0" dirty="0">
              <a:ln>
                <a:noFill/>
              </a:ln>
              <a:effectLst/>
              <a:uLnTx/>
              <a:uFillTx/>
              <a:latin typeface="Arial"/>
              <a:ea typeface="+mj-ea"/>
              <a:cs typeface="Arial"/>
            </a:endParaRPr>
          </a:p>
        </p:txBody>
      </p:sp>
      <p:pic>
        <p:nvPicPr>
          <p:cNvPr id="8" name="Picture 6" descr="logo_ebird_rev.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79079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tate of the Birds 090319 Kenhires"/>
          <p:cNvPicPr>
            <a:picLocks noChangeAspect="1" noChangeArrowheads="1"/>
          </p:cNvPicPr>
          <p:nvPr/>
        </p:nvPicPr>
        <p:blipFill>
          <a:blip r:embed="rId3"/>
          <a:srcRect/>
          <a:stretch>
            <a:fillRect/>
          </a:stretch>
        </p:blipFill>
        <p:spPr bwMode="auto">
          <a:xfrm>
            <a:off x="1524000" y="1295400"/>
            <a:ext cx="6245225" cy="4826017"/>
          </a:xfrm>
          <a:prstGeom prst="rect">
            <a:avLst/>
          </a:prstGeom>
          <a:noFill/>
        </p:spPr>
      </p:pic>
      <p:pic>
        <p:nvPicPr>
          <p:cNvPr id="4" name="Picture 21" descr="CL_logo_RGB_inv.emf"/>
          <p:cNvPicPr>
            <a:picLocks noChangeAspect="1"/>
          </p:cNvPicPr>
          <p:nvPr/>
        </p:nvPicPr>
        <p:blipFill>
          <a:blip r:embed="rId4" cstate="print"/>
          <a:srcRect/>
          <a:stretch>
            <a:fillRect/>
          </a:stretch>
        </p:blipFill>
        <p:spPr bwMode="auto">
          <a:xfrm>
            <a:off x="534988" y="109538"/>
            <a:ext cx="2513012" cy="282575"/>
          </a:xfrm>
          <a:prstGeom prst="rect">
            <a:avLst/>
          </a:prstGeom>
          <a:noFill/>
          <a:ln w="9525">
            <a:noFill/>
            <a:miter lim="800000"/>
            <a:headEnd/>
            <a:tailEnd/>
          </a:ln>
        </p:spPr>
      </p:pic>
    </p:spTree>
    <p:extLst>
      <p:ext uri="{BB962C8B-B14F-4D97-AF65-F5344CB8AC3E}">
        <p14:creationId xmlns:p14="http://schemas.microsoft.com/office/powerpoint/2010/main" val="998239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75" t="9631" r="26082" b="20724"/>
          <a:stretch/>
        </p:blipFill>
        <p:spPr bwMode="auto">
          <a:xfrm>
            <a:off x="762000" y="381000"/>
            <a:ext cx="7535119" cy="597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351251"/>
            <a:ext cx="9144000" cy="523220"/>
          </a:xfrm>
          <a:prstGeom prst="rect">
            <a:avLst/>
          </a:prstGeom>
        </p:spPr>
        <p:txBody>
          <a:bodyPr wrap="square">
            <a:spAutoFit/>
          </a:bodyPr>
          <a:lstStyle/>
          <a:p>
            <a:pPr algn="ctr"/>
            <a:r>
              <a:rPr lang="en-US" dirty="0" smtClean="0">
                <a:solidFill>
                  <a:schemeClr val="bg1">
                    <a:lumMod val="95000"/>
                  </a:schemeClr>
                </a:solidFill>
                <a:hlinkClick r:id="rId3"/>
              </a:rPr>
              <a:t>http://www.birds.cornell.edu/citscitoolkit/</a:t>
            </a:r>
            <a:endParaRPr lang="en-US" dirty="0">
              <a:solidFill>
                <a:schemeClr val="bg1">
                  <a:lumMod val="95000"/>
                </a:schemeClr>
              </a:solidFill>
            </a:endParaRPr>
          </a:p>
        </p:txBody>
      </p:sp>
      <p:sp>
        <p:nvSpPr>
          <p:cNvPr id="4" name="Oval 3"/>
          <p:cNvSpPr/>
          <p:nvPr/>
        </p:nvSpPr>
        <p:spPr bwMode="auto">
          <a:xfrm>
            <a:off x="4495692" y="5257800"/>
            <a:ext cx="1828800" cy="457200"/>
          </a:xfrm>
          <a:prstGeom prst="ellipse">
            <a:avLst/>
          </a:prstGeom>
          <a:noFill/>
          <a:ln w="34925">
            <a:solidFill>
              <a:srgbClr val="FF0000"/>
            </a:solid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2129310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
        <p:nvSpPr>
          <p:cNvPr id="23554" name="Text Box 6"/>
          <p:cNvSpPr txBox="1">
            <a:spLocks noChangeArrowheads="1"/>
          </p:cNvSpPr>
          <p:nvPr/>
        </p:nvSpPr>
        <p:spPr bwMode="auto">
          <a:xfrm>
            <a:off x="533400" y="685800"/>
            <a:ext cx="8077200" cy="830997"/>
          </a:xfrm>
          <a:prstGeom prst="rect">
            <a:avLst/>
          </a:prstGeom>
          <a:noFill/>
          <a:ln w="9525">
            <a:noFill/>
            <a:miter lim="800000"/>
            <a:headEnd/>
            <a:tailEnd/>
          </a:ln>
        </p:spPr>
        <p:txBody>
          <a:bodyPr>
            <a:spAutoFit/>
          </a:bodyPr>
          <a:lstStyle/>
          <a:p>
            <a:pPr algn="ctr">
              <a:spcBef>
                <a:spcPct val="50000"/>
              </a:spcBef>
            </a:pPr>
            <a:r>
              <a:rPr lang="en-US" sz="2400" dirty="0" smtClean="0">
                <a:solidFill>
                  <a:schemeClr val="bg1"/>
                </a:solidFill>
              </a:rPr>
              <a:t>Special thanks </a:t>
            </a:r>
            <a:r>
              <a:rPr lang="en-US" sz="2400" dirty="0">
                <a:solidFill>
                  <a:schemeClr val="bg1"/>
                </a:solidFill>
              </a:rPr>
              <a:t>to the thousands of citizen scientists who make Project FeederWatch and </a:t>
            </a:r>
            <a:r>
              <a:rPr lang="en-US" sz="2400" dirty="0" smtClean="0">
                <a:solidFill>
                  <a:schemeClr val="bg1"/>
                </a:solidFill>
              </a:rPr>
              <a:t>eBird possible</a:t>
            </a:r>
            <a:r>
              <a:rPr lang="en-US" sz="2400" dirty="0">
                <a:solidFill>
                  <a:schemeClr val="bg1"/>
                </a:solidFill>
              </a:rPr>
              <a:t>.</a:t>
            </a:r>
          </a:p>
        </p:txBody>
      </p:sp>
      <p:sp>
        <p:nvSpPr>
          <p:cNvPr id="8" name="Content Placeholder 2"/>
          <p:cNvSpPr>
            <a:spLocks noGrp="1"/>
          </p:cNvSpPr>
          <p:nvPr>
            <p:ph idx="1"/>
          </p:nvPr>
        </p:nvSpPr>
        <p:spPr>
          <a:xfrm>
            <a:off x="4419600" y="4343400"/>
            <a:ext cx="4495800" cy="2667000"/>
          </a:xfrm>
        </p:spPr>
        <p:txBody>
          <a:bodyPr>
            <a:noAutofit/>
          </a:bodyPr>
          <a:lstStyle/>
          <a:p>
            <a:r>
              <a:rPr lang="en-US" sz="1800" dirty="0" smtClean="0">
                <a:solidFill>
                  <a:schemeClr val="bg1"/>
                </a:solidFill>
              </a:rPr>
              <a:t>Janis Dickinson, Benjamin Zuckerberg, the Citizen Science staff, the Information Science staff</a:t>
            </a:r>
          </a:p>
          <a:p>
            <a:r>
              <a:rPr lang="en-US" sz="1800" dirty="0" smtClean="0">
                <a:solidFill>
                  <a:schemeClr val="bg1"/>
                </a:solidFill>
              </a:rPr>
              <a:t>Team FeederWatch: Anne Marie Johnson, Susan Newman</a:t>
            </a:r>
          </a:p>
          <a:p>
            <a:r>
              <a:rPr lang="en-US" sz="1800" dirty="0" smtClean="0">
                <a:solidFill>
                  <a:schemeClr val="bg1"/>
                </a:solidFill>
              </a:rPr>
              <a:t>Team eBird: Chris Wood, Brian Sullivan, Marshall </a:t>
            </a:r>
            <a:r>
              <a:rPr lang="en-US" sz="1800" dirty="0" err="1" smtClean="0">
                <a:solidFill>
                  <a:schemeClr val="bg1"/>
                </a:solidFill>
              </a:rPr>
              <a:t>Illiff</a:t>
            </a:r>
            <a:endParaRPr lang="en-US" sz="1800" dirty="0" smtClean="0">
              <a:solidFill>
                <a:schemeClr val="bg1"/>
              </a:solidFill>
              <a:latin typeface="Calibri"/>
              <a:cs typeface="Calibri"/>
            </a:endParaRPr>
          </a:p>
        </p:txBody>
      </p:sp>
      <p:sp>
        <p:nvSpPr>
          <p:cNvPr id="12" name="Rectangle 11"/>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96" charset="-128"/>
            </a:endParaRPr>
          </a:p>
        </p:txBody>
      </p:sp>
      <p:sp>
        <p:nvSpPr>
          <p:cNvPr id="13" name="Rectangle 12"/>
          <p:cNvSpPr/>
          <p:nvPr/>
        </p:nvSpPr>
        <p:spPr>
          <a:xfrm>
            <a:off x="0" y="6629400"/>
            <a:ext cx="9144000" cy="228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96" charset="-128"/>
            </a:endParaRPr>
          </a:p>
        </p:txBody>
      </p:sp>
      <p:pic>
        <p:nvPicPr>
          <p:cNvPr id="14" name="Picture 21" descr="CL_logo_RGB_inv.emf"/>
          <p:cNvPicPr>
            <a:picLocks noChangeAspect="1"/>
          </p:cNvPicPr>
          <p:nvPr/>
        </p:nvPicPr>
        <p:blipFill>
          <a:blip r:embed="rId4" cstate="print"/>
          <a:srcRect/>
          <a:stretch>
            <a:fillRect/>
          </a:stretch>
        </p:blipFill>
        <p:spPr bwMode="auto">
          <a:xfrm>
            <a:off x="534988" y="109538"/>
            <a:ext cx="2513012" cy="282575"/>
          </a:xfrm>
          <a:prstGeom prst="rect">
            <a:avLst/>
          </a:prstGeom>
          <a:noFill/>
          <a:ln w="9525">
            <a:noFill/>
            <a:miter lim="800000"/>
            <a:headEnd/>
            <a:tailEnd/>
          </a:ln>
        </p:spPr>
      </p:pic>
    </p:spTree>
    <p:extLst>
      <p:ext uri="{BB962C8B-B14F-4D97-AF65-F5344CB8AC3E}">
        <p14:creationId xmlns:p14="http://schemas.microsoft.com/office/powerpoint/2010/main" val="1991497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7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28600" y="152400"/>
            <a:ext cx="2590800" cy="3657600"/>
          </a:xfrm>
        </p:spPr>
        <p:txBody>
          <a:bodyPr/>
          <a:lstStyle/>
          <a:p>
            <a:pPr algn="l"/>
            <a:r>
              <a:rPr lang="en-US" sz="2800" b="1">
                <a:solidFill>
                  <a:schemeClr val="bg1"/>
                </a:solidFill>
              </a:rPr>
              <a:t>Data Filters</a:t>
            </a:r>
            <a:r>
              <a:rPr lang="en-US" sz="2800">
                <a:solidFill>
                  <a:schemeClr val="bg1"/>
                </a:solidFill>
              </a:rPr>
              <a:t/>
            </a:r>
            <a:br>
              <a:rPr lang="en-US" sz="2800">
                <a:solidFill>
                  <a:schemeClr val="bg1"/>
                </a:solidFill>
              </a:rPr>
            </a:br>
            <a:r>
              <a:rPr lang="en-US" sz="2800">
                <a:solidFill>
                  <a:schemeClr val="bg1"/>
                </a:solidFill>
              </a:rPr>
              <a:t/>
            </a:r>
            <a:br>
              <a:rPr lang="en-US" sz="2800">
                <a:solidFill>
                  <a:schemeClr val="bg1"/>
                </a:solidFill>
              </a:rPr>
            </a:br>
            <a:r>
              <a:rPr lang="en-US" sz="2400">
                <a:solidFill>
                  <a:schemeClr val="bg1"/>
                </a:solidFill>
              </a:rPr>
              <a:t>- Quantifiable</a:t>
            </a:r>
            <a:br>
              <a:rPr lang="en-US" sz="2400">
                <a:solidFill>
                  <a:schemeClr val="bg1"/>
                </a:solidFill>
              </a:rPr>
            </a:br>
            <a:r>
              <a:rPr lang="en-US" sz="2400">
                <a:solidFill>
                  <a:schemeClr val="bg1"/>
                </a:solidFill>
              </a:rPr>
              <a:t>- Historic</a:t>
            </a:r>
            <a:br>
              <a:rPr lang="en-US" sz="2400">
                <a:solidFill>
                  <a:schemeClr val="bg1"/>
                </a:solidFill>
              </a:rPr>
            </a:br>
            <a:r>
              <a:rPr lang="en-US" sz="2400">
                <a:solidFill>
                  <a:schemeClr val="bg1"/>
                </a:solidFill>
              </a:rPr>
              <a:t>- Geographically</a:t>
            </a:r>
            <a:br>
              <a:rPr lang="en-US" sz="2400">
                <a:solidFill>
                  <a:schemeClr val="bg1"/>
                </a:solidFill>
              </a:rPr>
            </a:br>
            <a:r>
              <a:rPr lang="en-US" sz="2400">
                <a:solidFill>
                  <a:schemeClr val="bg1"/>
                </a:solidFill>
              </a:rPr>
              <a:t>  specific</a:t>
            </a:r>
            <a:br>
              <a:rPr lang="en-US" sz="2400">
                <a:solidFill>
                  <a:schemeClr val="bg1"/>
                </a:solidFill>
              </a:rPr>
            </a:br>
            <a:r>
              <a:rPr lang="en-US" sz="2400">
                <a:solidFill>
                  <a:schemeClr val="bg1"/>
                </a:solidFill>
              </a:rPr>
              <a:t>- Temporally</a:t>
            </a:r>
            <a:br>
              <a:rPr lang="en-US" sz="2400">
                <a:solidFill>
                  <a:schemeClr val="bg1"/>
                </a:solidFill>
              </a:rPr>
            </a:br>
            <a:r>
              <a:rPr lang="en-US" sz="2400">
                <a:solidFill>
                  <a:schemeClr val="bg1"/>
                </a:solidFill>
              </a:rPr>
              <a:t>  specific</a:t>
            </a:r>
          </a:p>
        </p:txBody>
      </p:sp>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r="47084" b="30728"/>
          <a:stretch>
            <a:fillRect/>
          </a:stretch>
        </p:blipFill>
        <p:spPr bwMode="auto">
          <a:xfrm>
            <a:off x="2667000" y="228600"/>
            <a:ext cx="636111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Oval 5"/>
          <p:cNvSpPr>
            <a:spLocks noChangeArrowheads="1"/>
          </p:cNvSpPr>
          <p:nvPr/>
        </p:nvSpPr>
        <p:spPr bwMode="auto">
          <a:xfrm>
            <a:off x="2590800" y="4648200"/>
            <a:ext cx="6553200" cy="609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0535" name="Picture 7" descr="moudov272337Pre08"/>
          <p:cNvPicPr>
            <a:picLocks noChangeAspect="1" noChangeArrowheads="1"/>
          </p:cNvPicPr>
          <p:nvPr/>
        </p:nvPicPr>
        <p:blipFill>
          <a:blip r:embed="rId4" cstate="print">
            <a:extLst>
              <a:ext uri="{28A0092B-C50C-407E-A947-70E740481C1C}">
                <a14:useLocalDpi xmlns:a14="http://schemas.microsoft.com/office/drawing/2010/main" val="0"/>
              </a:ext>
            </a:extLst>
          </a:blip>
          <a:srcRect l="20924" t="10477" r="6982"/>
          <a:stretch>
            <a:fillRect/>
          </a:stretch>
        </p:blipFill>
        <p:spPr bwMode="auto">
          <a:xfrm>
            <a:off x="152400" y="4038600"/>
            <a:ext cx="2362200" cy="1954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929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228600"/>
            <a:ext cx="2819400" cy="3048000"/>
          </a:xfrm>
        </p:spPr>
        <p:txBody>
          <a:bodyPr/>
          <a:lstStyle/>
          <a:p>
            <a:r>
              <a:rPr lang="en-US" sz="4000">
                <a:solidFill>
                  <a:schemeClr val="bg1"/>
                </a:solidFill>
              </a:rPr>
              <a:t>Flagged Reports</a:t>
            </a:r>
            <a:br>
              <a:rPr lang="en-US" sz="4000">
                <a:solidFill>
                  <a:schemeClr val="bg1"/>
                </a:solidFill>
              </a:rPr>
            </a:br>
            <a:r>
              <a:rPr lang="en-US" sz="4000">
                <a:solidFill>
                  <a:schemeClr val="bg1"/>
                </a:solidFill>
              </a:rPr>
              <a:t>Step </a:t>
            </a:r>
            <a:r>
              <a:rPr lang="en-US" sz="3600">
                <a:solidFill>
                  <a:schemeClr val="bg1"/>
                </a:solidFill>
              </a:rPr>
              <a:t>1: </a:t>
            </a:r>
            <a:br>
              <a:rPr lang="en-US" sz="3600">
                <a:solidFill>
                  <a:schemeClr val="bg1"/>
                </a:solidFill>
              </a:rPr>
            </a:br>
            <a:r>
              <a:rPr lang="en-US" sz="3600">
                <a:solidFill>
                  <a:srgbClr val="FFFF00"/>
                </a:solidFill>
              </a:rPr>
              <a:t>Request confirmation</a:t>
            </a:r>
          </a:p>
        </p:txBody>
      </p:sp>
      <p:pic>
        <p:nvPicPr>
          <p:cNvPr id="151556" name="Picture 4"/>
          <p:cNvPicPr>
            <a:picLocks noChangeAspect="1" noChangeArrowheads="1"/>
          </p:cNvPicPr>
          <p:nvPr/>
        </p:nvPicPr>
        <p:blipFill>
          <a:blip r:embed="rId3">
            <a:extLst>
              <a:ext uri="{28A0092B-C50C-407E-A947-70E740481C1C}">
                <a14:useLocalDpi xmlns:a14="http://schemas.microsoft.com/office/drawing/2010/main" val="0"/>
              </a:ext>
            </a:extLst>
          </a:blip>
          <a:srcRect r="41837" b="22815"/>
          <a:stretch>
            <a:fillRect/>
          </a:stretch>
        </p:blipFill>
        <p:spPr bwMode="auto">
          <a:xfrm>
            <a:off x="2819400" y="381000"/>
            <a:ext cx="605155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7" name="Oval 5"/>
          <p:cNvSpPr>
            <a:spLocks noChangeArrowheads="1"/>
          </p:cNvSpPr>
          <p:nvPr/>
        </p:nvSpPr>
        <p:spPr bwMode="auto">
          <a:xfrm>
            <a:off x="4572000" y="4724400"/>
            <a:ext cx="4343400" cy="1828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58" name="Oval 6"/>
          <p:cNvSpPr>
            <a:spLocks noChangeArrowheads="1"/>
          </p:cNvSpPr>
          <p:nvPr/>
        </p:nvSpPr>
        <p:spPr bwMode="auto">
          <a:xfrm>
            <a:off x="4343400" y="4724400"/>
            <a:ext cx="4191000" cy="16764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1560" name="Picture 8"/>
          <p:cNvPicPr>
            <a:picLocks noChangeAspect="1" noChangeArrowheads="1"/>
          </p:cNvPicPr>
          <p:nvPr/>
        </p:nvPicPr>
        <p:blipFill>
          <a:blip r:embed="rId4">
            <a:extLst>
              <a:ext uri="{28A0092B-C50C-407E-A947-70E740481C1C}">
                <a14:useLocalDpi xmlns:a14="http://schemas.microsoft.com/office/drawing/2010/main" val="0"/>
              </a:ext>
            </a:extLst>
          </a:blip>
          <a:srcRect l="18486" t="14102" r="5333" b="6873"/>
          <a:stretch>
            <a:fillRect/>
          </a:stretch>
        </p:blipFill>
        <p:spPr bwMode="auto">
          <a:xfrm>
            <a:off x="230188" y="4191000"/>
            <a:ext cx="2435225" cy="175260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502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8727" name="Picture 7"/>
          <p:cNvPicPr>
            <a:picLocks noChangeAspect="1" noChangeArrowheads="1"/>
          </p:cNvPicPr>
          <p:nvPr/>
        </p:nvPicPr>
        <p:blipFill>
          <a:blip r:embed="rId3">
            <a:extLst>
              <a:ext uri="{28A0092B-C50C-407E-A947-70E740481C1C}">
                <a14:useLocalDpi xmlns:a14="http://schemas.microsoft.com/office/drawing/2010/main" val="0"/>
              </a:ext>
            </a:extLst>
          </a:blip>
          <a:srcRect t="8670" r="22667" b="34105"/>
          <a:stretch>
            <a:fillRect/>
          </a:stretch>
        </p:blipFill>
        <p:spPr bwMode="auto">
          <a:xfrm>
            <a:off x="381000" y="1501775"/>
            <a:ext cx="86106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2" name="Rectangle 2"/>
          <p:cNvSpPr>
            <a:spLocks noGrp="1" noChangeArrowheads="1"/>
          </p:cNvSpPr>
          <p:nvPr>
            <p:ph type="title"/>
          </p:nvPr>
        </p:nvSpPr>
        <p:spPr>
          <a:xfrm>
            <a:off x="0" y="228600"/>
            <a:ext cx="8610600" cy="1295400"/>
          </a:xfrm>
        </p:spPr>
        <p:txBody>
          <a:bodyPr/>
          <a:lstStyle/>
          <a:p>
            <a:r>
              <a:rPr lang="en-US" sz="4000">
                <a:solidFill>
                  <a:schemeClr val="bg1"/>
                </a:solidFill>
              </a:rPr>
              <a:t>Flagged Reports Step </a:t>
            </a:r>
            <a:r>
              <a:rPr lang="en-US" sz="3600">
                <a:solidFill>
                  <a:schemeClr val="bg1"/>
                </a:solidFill>
              </a:rPr>
              <a:t>2: </a:t>
            </a:r>
            <a:br>
              <a:rPr lang="en-US" sz="3600">
                <a:solidFill>
                  <a:schemeClr val="bg1"/>
                </a:solidFill>
              </a:rPr>
            </a:br>
            <a:r>
              <a:rPr lang="en-US" sz="3200">
                <a:solidFill>
                  <a:srgbClr val="FFFF00"/>
                </a:solidFill>
              </a:rPr>
              <a:t>Scientific review, request documentation</a:t>
            </a:r>
          </a:p>
        </p:txBody>
      </p:sp>
      <p:sp>
        <p:nvSpPr>
          <p:cNvPr id="158724" name="Oval 4"/>
          <p:cNvSpPr>
            <a:spLocks noChangeArrowheads="1"/>
          </p:cNvSpPr>
          <p:nvPr/>
        </p:nvSpPr>
        <p:spPr bwMode="auto">
          <a:xfrm>
            <a:off x="4572000" y="4724400"/>
            <a:ext cx="4343400" cy="1828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5" name="Oval 5"/>
          <p:cNvSpPr>
            <a:spLocks noChangeArrowheads="1"/>
          </p:cNvSpPr>
          <p:nvPr/>
        </p:nvSpPr>
        <p:spPr bwMode="auto">
          <a:xfrm>
            <a:off x="76200" y="4876800"/>
            <a:ext cx="8991600" cy="685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96248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spTree>
    <p:extLst>
      <p:ext uri="{BB962C8B-B14F-4D97-AF65-F5344CB8AC3E}">
        <p14:creationId xmlns:p14="http://schemas.microsoft.com/office/powerpoint/2010/main" val="129728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lum contrast="-66000"/>
            <a:extLst>
              <a:ext uri="{28A0092B-C50C-407E-A947-70E740481C1C}">
                <a14:useLocalDpi xmlns:a14="http://schemas.microsoft.com/office/drawing/2010/main" val="0"/>
              </a:ext>
            </a:extLst>
          </a:blip>
          <a:srcRect t="8670" r="22667" b="34105"/>
          <a:stretch>
            <a:fillRect/>
          </a:stretch>
        </p:blipFill>
        <p:spPr bwMode="auto">
          <a:xfrm>
            <a:off x="381000" y="1501775"/>
            <a:ext cx="86106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4" name="Oval 4"/>
          <p:cNvSpPr>
            <a:spLocks noChangeArrowheads="1"/>
          </p:cNvSpPr>
          <p:nvPr/>
        </p:nvSpPr>
        <p:spPr bwMode="auto">
          <a:xfrm>
            <a:off x="4572000" y="4724400"/>
            <a:ext cx="4343400" cy="1828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8966" name="Picture 6"/>
          <p:cNvPicPr>
            <a:picLocks noChangeAspect="1" noChangeArrowheads="1"/>
          </p:cNvPicPr>
          <p:nvPr/>
        </p:nvPicPr>
        <p:blipFill>
          <a:blip r:embed="rId4">
            <a:extLst>
              <a:ext uri="{28A0092B-C50C-407E-A947-70E740481C1C}">
                <a14:useLocalDpi xmlns:a14="http://schemas.microsoft.com/office/drawing/2010/main" val="0"/>
              </a:ext>
            </a:extLst>
          </a:blip>
          <a:srcRect t="15652" b="8498"/>
          <a:stretch>
            <a:fillRect/>
          </a:stretch>
        </p:blipFill>
        <p:spPr bwMode="auto">
          <a:xfrm>
            <a:off x="4038600" y="152400"/>
            <a:ext cx="450532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679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lum contrast="-66000"/>
            <a:extLst>
              <a:ext uri="{28A0092B-C50C-407E-A947-70E740481C1C}">
                <a14:useLocalDpi xmlns:a14="http://schemas.microsoft.com/office/drawing/2010/main" val="0"/>
              </a:ext>
            </a:extLst>
          </a:blip>
          <a:srcRect t="8670" r="22667" b="34105"/>
          <a:stretch>
            <a:fillRect/>
          </a:stretch>
        </p:blipFill>
        <p:spPr bwMode="auto">
          <a:xfrm>
            <a:off x="381000" y="1501775"/>
            <a:ext cx="86106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2" name="Oval 4"/>
          <p:cNvSpPr>
            <a:spLocks noChangeArrowheads="1"/>
          </p:cNvSpPr>
          <p:nvPr/>
        </p:nvSpPr>
        <p:spPr bwMode="auto">
          <a:xfrm>
            <a:off x="4572000" y="4724400"/>
            <a:ext cx="4343400" cy="1828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1014" name="Picture 6"/>
          <p:cNvPicPr>
            <a:picLocks noChangeAspect="1" noChangeArrowheads="1"/>
          </p:cNvPicPr>
          <p:nvPr/>
        </p:nvPicPr>
        <p:blipFill>
          <a:blip r:embed="rId3">
            <a:extLst>
              <a:ext uri="{28A0092B-C50C-407E-A947-70E740481C1C}">
                <a14:useLocalDpi xmlns:a14="http://schemas.microsoft.com/office/drawing/2010/main" val="0"/>
              </a:ext>
            </a:extLst>
          </a:blip>
          <a:srcRect t="8788"/>
          <a:stretch>
            <a:fillRect/>
          </a:stretch>
        </p:blipFill>
        <p:spPr bwMode="auto">
          <a:xfrm>
            <a:off x="2438400" y="152400"/>
            <a:ext cx="63627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75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sp>
        <p:nvSpPr>
          <p:cNvPr id="2" name="Title 1"/>
          <p:cNvSpPr>
            <a:spLocks noGrp="1"/>
          </p:cNvSpPr>
          <p:nvPr>
            <p:ph type="ctrTitle"/>
          </p:nvPr>
        </p:nvSpPr>
        <p:spPr>
          <a:xfrm>
            <a:off x="1" y="2130425"/>
            <a:ext cx="9144000" cy="1470025"/>
          </a:xfrm>
        </p:spPr>
        <p:txBody>
          <a:bodyPr>
            <a:noAutofit/>
          </a:bodyPr>
          <a:lstStyle/>
          <a:p>
            <a:r>
              <a:rPr lang="en-US" sz="11500" dirty="0" smtClean="0">
                <a:solidFill>
                  <a:schemeClr val="bg1"/>
                </a:solidFill>
              </a:rPr>
              <a:t>$2,427,732</a:t>
            </a:r>
            <a:endParaRPr lang="en-US" sz="11500" dirty="0">
              <a:solidFill>
                <a:schemeClr val="bg1"/>
              </a:solidFill>
            </a:endParaRPr>
          </a:p>
        </p:txBody>
      </p:sp>
      <p:sp>
        <p:nvSpPr>
          <p:cNvPr id="3" name="Subtitle 2"/>
          <p:cNvSpPr>
            <a:spLocks noGrp="1"/>
          </p:cNvSpPr>
          <p:nvPr>
            <p:ph type="subTitle" idx="1"/>
          </p:nvPr>
        </p:nvSpPr>
        <p:spPr>
          <a:xfrm>
            <a:off x="1" y="4196593"/>
            <a:ext cx="9144000" cy="1752600"/>
          </a:xfrm>
        </p:spPr>
        <p:txBody>
          <a:bodyPr>
            <a:normAutofit/>
          </a:bodyPr>
          <a:lstStyle/>
          <a:p>
            <a:r>
              <a:rPr lang="en-US" sz="4400" dirty="0" smtClean="0">
                <a:solidFill>
                  <a:schemeClr val="bg1"/>
                </a:solidFill>
              </a:rPr>
              <a:t>Fees &amp; Donations Since 2001</a:t>
            </a:r>
            <a:endParaRPr lang="en-US" sz="4400" dirty="0">
              <a:solidFill>
                <a:schemeClr val="bg1"/>
              </a:solidFill>
            </a:endParaRPr>
          </a:p>
        </p:txBody>
      </p:sp>
    </p:spTree>
    <p:extLst>
      <p:ext uri="{BB962C8B-B14F-4D97-AF65-F5344CB8AC3E}">
        <p14:creationId xmlns:p14="http://schemas.microsoft.com/office/powerpoint/2010/main" val="33934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24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p:cNvSpPr txBox="1">
            <a:spLocks/>
          </p:cNvSpPr>
          <p:nvPr/>
        </p:nvSpPr>
        <p:spPr bwMode="auto">
          <a:xfrm>
            <a:off x="2667000" y="1524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dirty="0">
                <a:solidFill>
                  <a:srgbClr val="FCDB01"/>
                </a:solidFill>
                <a:latin typeface="Georgia" charset="0"/>
                <a:cs typeface="Georgia" charset="0"/>
              </a:rPr>
              <a:t>Streamlined data entry</a:t>
            </a:r>
          </a:p>
        </p:txBody>
      </p:sp>
      <p:pic>
        <p:nvPicPr>
          <p:cNvPr id="4" name="Picture 3" descr="Screen Shot 2011-09-22 at 11.03.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8957"/>
            <a:ext cx="9144000" cy="5939043"/>
          </a:xfrm>
          <a:prstGeom prst="rect">
            <a:avLst/>
          </a:prstGeom>
        </p:spPr>
      </p:pic>
    </p:spTree>
    <p:extLst>
      <p:ext uri="{BB962C8B-B14F-4D97-AF65-F5344CB8AC3E}">
        <p14:creationId xmlns:p14="http://schemas.microsoft.com/office/powerpoint/2010/main" val="252926659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7" name="Picture 6" descr="logo_ebird_rev.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5600"/>
            <a:ext cx="1447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txBox="1">
            <a:spLocks/>
          </p:cNvSpPr>
          <p:nvPr/>
        </p:nvSpPr>
        <p:spPr bwMode="auto">
          <a:xfrm>
            <a:off x="2667000" y="419100"/>
            <a:ext cx="6248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a:solidFill>
                  <a:srgbClr val="FCDB01"/>
                </a:solidFill>
                <a:latin typeface="Georgia" charset="0"/>
                <a:cs typeface="Georgia" charset="0"/>
              </a:rPr>
              <a:t>Streamlined data entry</a:t>
            </a:r>
          </a:p>
        </p:txBody>
      </p:sp>
      <p:pic>
        <p:nvPicPr>
          <p:cNvPr id="2" name="Picture 1" descr="Screen Shot 2011-09-22 at 11.05.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336"/>
            <a:ext cx="9144000" cy="5846664"/>
          </a:xfrm>
          <a:prstGeom prst="rect">
            <a:avLst/>
          </a:prstGeom>
        </p:spPr>
      </p:pic>
    </p:spTree>
    <p:extLst>
      <p:ext uri="{BB962C8B-B14F-4D97-AF65-F5344CB8AC3E}">
        <p14:creationId xmlns:p14="http://schemas.microsoft.com/office/powerpoint/2010/main" val="15847441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381000" y="609600"/>
            <a:ext cx="4953000" cy="3048000"/>
          </a:xfrm>
        </p:spPr>
        <p:txBody>
          <a:bodyPr>
            <a:normAutofit fontScale="70000" lnSpcReduction="20000"/>
          </a:bodyPr>
          <a:lstStyle/>
          <a:p>
            <a:pPr>
              <a:spcAft>
                <a:spcPct val="25000"/>
              </a:spcAft>
              <a:buFontTx/>
              <a:buNone/>
              <a:defRPr/>
            </a:pPr>
            <a:r>
              <a:rPr lang="en-US" dirty="0" smtClean="0">
                <a:solidFill>
                  <a:schemeClr val="bg1"/>
                </a:solidFill>
              </a:rPr>
              <a:t>Project FeederWatch</a:t>
            </a:r>
          </a:p>
          <a:p>
            <a:pPr>
              <a:spcAft>
                <a:spcPct val="25000"/>
              </a:spcAft>
              <a:defRPr/>
            </a:pPr>
            <a:r>
              <a:rPr lang="en-US" dirty="0" smtClean="0">
                <a:solidFill>
                  <a:schemeClr val="bg1"/>
                </a:solidFill>
              </a:rPr>
              <a:t>16,969 </a:t>
            </a:r>
            <a:r>
              <a:rPr lang="en-US" dirty="0">
                <a:solidFill>
                  <a:schemeClr val="bg1"/>
                </a:solidFill>
              </a:rPr>
              <a:t>participants in </a:t>
            </a:r>
            <a:r>
              <a:rPr lang="en-US" dirty="0" smtClean="0">
                <a:solidFill>
                  <a:schemeClr val="bg1"/>
                </a:solidFill>
              </a:rPr>
              <a:t>2011-12</a:t>
            </a:r>
            <a:endParaRPr lang="en-US" dirty="0">
              <a:solidFill>
                <a:schemeClr val="bg1"/>
              </a:solidFill>
            </a:endParaRPr>
          </a:p>
          <a:p>
            <a:pPr>
              <a:spcAft>
                <a:spcPct val="25000"/>
              </a:spcAft>
              <a:defRPr/>
            </a:pPr>
            <a:r>
              <a:rPr lang="en-US" dirty="0" smtClean="0">
                <a:solidFill>
                  <a:schemeClr val="bg1"/>
                </a:solidFill>
              </a:rPr>
              <a:t>1.8 </a:t>
            </a:r>
            <a:r>
              <a:rPr lang="en-US" i="1" dirty="0">
                <a:solidFill>
                  <a:schemeClr val="bg1"/>
                </a:solidFill>
              </a:rPr>
              <a:t>million</a:t>
            </a:r>
            <a:r>
              <a:rPr lang="en-US" dirty="0">
                <a:solidFill>
                  <a:schemeClr val="bg1"/>
                </a:solidFill>
              </a:rPr>
              <a:t> checklists</a:t>
            </a:r>
          </a:p>
          <a:p>
            <a:pPr>
              <a:spcAft>
                <a:spcPct val="25000"/>
              </a:spcAft>
              <a:defRPr/>
            </a:pPr>
            <a:r>
              <a:rPr lang="en-US" dirty="0">
                <a:solidFill>
                  <a:schemeClr val="bg1"/>
                </a:solidFill>
              </a:rPr>
              <a:t>&gt; </a:t>
            </a:r>
            <a:r>
              <a:rPr lang="en-US" dirty="0" smtClean="0">
                <a:solidFill>
                  <a:schemeClr val="bg1"/>
                </a:solidFill>
              </a:rPr>
              <a:t>52,000 </a:t>
            </a:r>
            <a:r>
              <a:rPr lang="en-US" dirty="0">
                <a:solidFill>
                  <a:schemeClr val="bg1"/>
                </a:solidFill>
              </a:rPr>
              <a:t>count sites</a:t>
            </a:r>
          </a:p>
          <a:p>
            <a:pPr>
              <a:spcAft>
                <a:spcPct val="25000"/>
              </a:spcAft>
              <a:defRPr/>
            </a:pPr>
            <a:r>
              <a:rPr lang="en-US" dirty="0" smtClean="0">
                <a:solidFill>
                  <a:schemeClr val="bg1"/>
                </a:solidFill>
              </a:rPr>
              <a:t>&gt; </a:t>
            </a:r>
            <a:r>
              <a:rPr lang="en-US" dirty="0">
                <a:solidFill>
                  <a:schemeClr val="bg1"/>
                </a:solidFill>
              </a:rPr>
              <a:t>110,000 checklists / </a:t>
            </a:r>
            <a:r>
              <a:rPr lang="en-US" dirty="0" smtClean="0">
                <a:solidFill>
                  <a:schemeClr val="bg1"/>
                </a:solidFill>
              </a:rPr>
              <a:t>year</a:t>
            </a:r>
          </a:p>
          <a:p>
            <a:pPr>
              <a:spcAft>
                <a:spcPct val="25000"/>
              </a:spcAft>
              <a:defRPr/>
            </a:pPr>
            <a:r>
              <a:rPr lang="en-US" dirty="0" smtClean="0">
                <a:solidFill>
                  <a:schemeClr val="bg1"/>
                </a:solidFill>
              </a:rPr>
              <a:t>4.2 </a:t>
            </a:r>
            <a:r>
              <a:rPr lang="en-US" i="1" dirty="0" smtClean="0">
                <a:solidFill>
                  <a:schemeClr val="bg1"/>
                </a:solidFill>
              </a:rPr>
              <a:t>million</a:t>
            </a:r>
            <a:r>
              <a:rPr lang="en-US" dirty="0" smtClean="0">
                <a:solidFill>
                  <a:schemeClr val="bg1"/>
                </a:solidFill>
              </a:rPr>
              <a:t> hours of volunteer time</a:t>
            </a:r>
          </a:p>
          <a:p>
            <a:pPr>
              <a:spcAft>
                <a:spcPct val="25000"/>
              </a:spcAft>
              <a:defRPr/>
            </a:pPr>
            <a:r>
              <a:rPr lang="en-US" dirty="0" smtClean="0">
                <a:solidFill>
                  <a:schemeClr val="bg1"/>
                </a:solidFill>
              </a:rPr>
              <a:t>2 books, 26 scientific papers</a:t>
            </a:r>
            <a:endParaRPr lang="en-US" dirty="0">
              <a:solidFill>
                <a:schemeClr val="bg1"/>
              </a:solidFill>
            </a:endParaRPr>
          </a:p>
        </p:txBody>
      </p:sp>
      <p:pic>
        <p:nvPicPr>
          <p:cNvPr id="11267" name="Picture 7" descr="blujay2_287344_08"/>
          <p:cNvPicPr>
            <a:picLocks noChangeAspect="1" noChangeArrowheads="1"/>
          </p:cNvPicPr>
          <p:nvPr/>
        </p:nvPicPr>
        <p:blipFill>
          <a:blip r:embed="rId3" cstate="print">
            <a:extLst>
              <a:ext uri="{28A0092B-C50C-407E-A947-70E740481C1C}">
                <a14:useLocalDpi xmlns:a14="http://schemas.microsoft.com/office/drawing/2010/main" val="0"/>
              </a:ext>
            </a:extLst>
          </a:blip>
          <a:srcRect l="16835" r="44565"/>
          <a:stretch>
            <a:fillRect/>
          </a:stretch>
        </p:blipFill>
        <p:spPr bwMode="auto">
          <a:xfrm>
            <a:off x="5867400" y="290513"/>
            <a:ext cx="335280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all_sites_all_years r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733800"/>
            <a:ext cx="40243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sp>
        <p:nvSpPr>
          <p:cNvPr id="8" name="Rectangle 7"/>
          <p:cNvSpPr/>
          <p:nvPr/>
        </p:nvSpPr>
        <p:spPr>
          <a:xfrm>
            <a:off x="0" y="6629400"/>
            <a:ext cx="9144000" cy="228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11271" name="Picture 21" descr="CL_logo_RGB_inv.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5" descr="Project FeederWatch.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17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arwre5_276189_05"/>
          <p:cNvPicPr>
            <a:picLocks noChangeAspect="1" noChangeArrowheads="1"/>
          </p:cNvPicPr>
          <p:nvPr/>
        </p:nvPicPr>
        <p:blipFill>
          <a:blip r:embed="rId3" cstate="print">
            <a:extLst>
              <a:ext uri="{28A0092B-C50C-407E-A947-70E740481C1C}">
                <a14:useLocalDpi xmlns:a14="http://schemas.microsoft.com/office/drawing/2010/main" val="0"/>
              </a:ext>
            </a:extLst>
          </a:blip>
          <a:srcRect r="1111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p:cNvSpPr>
            <a:spLocks noGrp="1" noChangeArrowheads="1"/>
          </p:cNvSpPr>
          <p:nvPr>
            <p:ph type="title"/>
          </p:nvPr>
        </p:nvSpPr>
        <p:spPr>
          <a:xfrm>
            <a:off x="152400" y="381000"/>
            <a:ext cx="7772400" cy="1143000"/>
          </a:xfrm>
        </p:spPr>
        <p:txBody>
          <a:bodyPr/>
          <a:lstStyle/>
          <a:p>
            <a:pPr algn="l"/>
            <a:r>
              <a:rPr lang="en-US" dirty="0">
                <a:solidFill>
                  <a:schemeClr val="bg1"/>
                </a:solidFill>
              </a:rPr>
              <a:t>FeederWatch Protocol</a:t>
            </a:r>
          </a:p>
        </p:txBody>
      </p:sp>
      <p:sp>
        <p:nvSpPr>
          <p:cNvPr id="60420" name="Rectangle 4"/>
          <p:cNvSpPr>
            <a:spLocks noGrp="1" noChangeArrowheads="1"/>
          </p:cNvSpPr>
          <p:nvPr>
            <p:ph type="body" idx="1"/>
          </p:nvPr>
        </p:nvSpPr>
        <p:spPr>
          <a:xfrm>
            <a:off x="152400" y="1447800"/>
            <a:ext cx="7772400" cy="5638800"/>
          </a:xfrm>
        </p:spPr>
        <p:txBody>
          <a:bodyPr/>
          <a:lstStyle/>
          <a:p>
            <a:pPr>
              <a:lnSpc>
                <a:spcPct val="90000"/>
              </a:lnSpc>
            </a:pPr>
            <a:r>
              <a:rPr lang="en-US" sz="2800">
                <a:solidFill>
                  <a:schemeClr val="bg1"/>
                </a:solidFill>
              </a:rPr>
              <a:t>Two-day counts</a:t>
            </a:r>
          </a:p>
          <a:p>
            <a:pPr>
              <a:lnSpc>
                <a:spcPct val="90000"/>
              </a:lnSpc>
            </a:pPr>
            <a:r>
              <a:rPr lang="en-US" sz="2800">
                <a:solidFill>
                  <a:schemeClr val="bg1"/>
                </a:solidFill>
              </a:rPr>
              <a:t>Maximum number of each species</a:t>
            </a:r>
          </a:p>
          <a:p>
            <a:pPr>
              <a:lnSpc>
                <a:spcPct val="90000"/>
              </a:lnSpc>
            </a:pPr>
            <a:r>
              <a:rPr lang="en-US" sz="2800">
                <a:solidFill>
                  <a:schemeClr val="bg1"/>
                </a:solidFill>
              </a:rPr>
              <a:t>Repeated counts</a:t>
            </a:r>
          </a:p>
          <a:p>
            <a:pPr>
              <a:lnSpc>
                <a:spcPct val="90000"/>
              </a:lnSpc>
            </a:pPr>
            <a:endParaRPr lang="en-US" sz="2800">
              <a:solidFill>
                <a:schemeClr val="bg1"/>
              </a:solidFill>
            </a:endParaRPr>
          </a:p>
          <a:p>
            <a:pPr>
              <a:lnSpc>
                <a:spcPct val="90000"/>
              </a:lnSpc>
            </a:pPr>
            <a:endParaRPr lang="en-US" sz="2800">
              <a:solidFill>
                <a:schemeClr val="bg1"/>
              </a:solidFill>
            </a:endParaRPr>
          </a:p>
          <a:p>
            <a:pPr>
              <a:lnSpc>
                <a:spcPct val="90000"/>
              </a:lnSpc>
            </a:pPr>
            <a:endParaRPr lang="en-US" sz="2800">
              <a:solidFill>
                <a:schemeClr val="bg1"/>
              </a:solidFill>
            </a:endParaRPr>
          </a:p>
          <a:p>
            <a:pPr>
              <a:lnSpc>
                <a:spcPct val="90000"/>
              </a:lnSpc>
            </a:pPr>
            <a:endParaRPr lang="en-US" sz="2800">
              <a:solidFill>
                <a:schemeClr val="bg1"/>
              </a:solidFill>
            </a:endParaRPr>
          </a:p>
          <a:p>
            <a:pPr>
              <a:lnSpc>
                <a:spcPct val="90000"/>
              </a:lnSpc>
            </a:pPr>
            <a:endParaRPr lang="en-US" sz="2800">
              <a:solidFill>
                <a:schemeClr val="bg1"/>
              </a:solidFill>
            </a:endParaRPr>
          </a:p>
          <a:p>
            <a:pPr>
              <a:lnSpc>
                <a:spcPct val="90000"/>
              </a:lnSpc>
              <a:buFontTx/>
              <a:buNone/>
            </a:pPr>
            <a:endParaRPr lang="en-US" sz="2800">
              <a:solidFill>
                <a:schemeClr val="bg1"/>
              </a:solidFill>
            </a:endParaRPr>
          </a:p>
          <a:p>
            <a:pPr>
              <a:lnSpc>
                <a:spcPct val="90000"/>
              </a:lnSpc>
            </a:pPr>
            <a:r>
              <a:rPr lang="en-US" sz="2800">
                <a:solidFill>
                  <a:schemeClr val="bg1"/>
                </a:solidFill>
              </a:rPr>
              <a:t>Weather &amp; effort data</a:t>
            </a:r>
          </a:p>
          <a:p>
            <a:pPr>
              <a:lnSpc>
                <a:spcPct val="90000"/>
              </a:lnSpc>
            </a:pPr>
            <a:r>
              <a:rPr lang="en-US" sz="2800">
                <a:solidFill>
                  <a:schemeClr val="bg1"/>
                </a:solidFill>
              </a:rPr>
              <a:t>Provides presence </a:t>
            </a:r>
            <a:r>
              <a:rPr lang="en-US" sz="2800" i="1">
                <a:solidFill>
                  <a:schemeClr val="bg1"/>
                </a:solidFill>
              </a:rPr>
              <a:t>and</a:t>
            </a:r>
            <a:r>
              <a:rPr lang="en-US" sz="2800">
                <a:solidFill>
                  <a:schemeClr val="bg1"/>
                </a:solidFill>
              </a:rPr>
              <a:t> absence data</a:t>
            </a:r>
          </a:p>
        </p:txBody>
      </p:sp>
      <p:sp>
        <p:nvSpPr>
          <p:cNvPr id="5" name="Rectangle 4"/>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a typeface="ＭＳ Ｐゴシック" pitchFamily="96" charset="-128"/>
            </a:endParaRPr>
          </a:p>
        </p:txBody>
      </p:sp>
      <p:pic>
        <p:nvPicPr>
          <p:cNvPr id="6" name="Picture 21" descr="CL_logo_RGB_inv.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09538"/>
            <a:ext cx="25130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roject FeederWatch.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158750"/>
            <a:ext cx="1739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6" descr="strept_animation_2009.gif"/>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bwMode="auto">
          <a:xfrm>
            <a:off x="817288" y="2506112"/>
            <a:ext cx="3222116" cy="22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46" y="2388254"/>
            <a:ext cx="3581400" cy="2488546"/>
          </a:xfrm>
          <a:prstGeom prst="rect">
            <a:avLst/>
          </a:prstGeom>
        </p:spPr>
      </p:pic>
    </p:spTree>
    <p:extLst>
      <p:ext uri="{BB962C8B-B14F-4D97-AF65-F5344CB8AC3E}">
        <p14:creationId xmlns:p14="http://schemas.microsoft.com/office/powerpoint/2010/main" val="114777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spTree>
    <p:extLst>
      <p:ext uri="{BB962C8B-B14F-4D97-AF65-F5344CB8AC3E}">
        <p14:creationId xmlns:p14="http://schemas.microsoft.com/office/powerpoint/2010/main" val="3162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5"/>
            <a:ext cx="9144000" cy="6672649"/>
          </a:xfrm>
          <a:prstGeom prst="rect">
            <a:avLst/>
          </a:prstGeom>
        </p:spPr>
      </p:pic>
    </p:spTree>
    <p:extLst>
      <p:ext uri="{BB962C8B-B14F-4D97-AF65-F5344CB8AC3E}">
        <p14:creationId xmlns:p14="http://schemas.microsoft.com/office/powerpoint/2010/main" val="67379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4133</TotalTime>
  <Words>2690</Words>
  <Application>Microsoft Office PowerPoint</Application>
  <PresentationFormat>On-screen Show (4:3)</PresentationFormat>
  <Paragraphs>236</Paragraphs>
  <Slides>44</Slides>
  <Notes>33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PowerPoint Presentation</vt:lpstr>
      <vt:lpstr>PowerPoint Presentation</vt:lpstr>
      <vt:lpstr>“Citizen Science”</vt:lpstr>
      <vt:lpstr>PowerPoint Presentation</vt:lpstr>
      <vt:lpstr>PowerPoint Presentation</vt:lpstr>
      <vt:lpstr>FeederWatch Protocol</vt:lpstr>
      <vt:lpstr>PowerPoint Presentation</vt:lpstr>
      <vt:lpstr>PowerPoint Presentation</vt:lpstr>
      <vt:lpstr>PowerPoint Presentation</vt:lpstr>
      <vt:lpstr>PowerPoint Presentation</vt:lpstr>
      <vt:lpstr>PowerPoint Presentation</vt:lpstr>
      <vt:lpstr>PowerPoint Presentation</vt:lpstr>
      <vt:lpstr>Resources for success</vt:lpstr>
      <vt:lpstr>Resources for success</vt:lpstr>
      <vt:lpstr>Resources for success</vt:lpstr>
      <vt:lpstr>Resources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Indigo  Bunting Spring Migration</vt:lpstr>
      <vt:lpstr>Chimney Swift  |  Full Year</vt:lpstr>
      <vt:lpstr>Chimney Swift</vt:lpstr>
      <vt:lpstr>PowerPoint Presentation</vt:lpstr>
      <vt:lpstr>PowerPoint Presentation</vt:lpstr>
      <vt:lpstr>PowerPoint Presentation</vt:lpstr>
      <vt:lpstr>PowerPoint Presentation</vt:lpstr>
      <vt:lpstr>Data Filters  - Quantifiable - Historic - Geographically   specific - Temporally   specific</vt:lpstr>
      <vt:lpstr>Flagged Reports Step 1:  Request confirmation</vt:lpstr>
      <vt:lpstr>Flagged Reports Step 2:  Scientific review, request documentation</vt:lpstr>
      <vt:lpstr>PowerPoint Presentation</vt:lpstr>
      <vt:lpstr>PowerPoint Presentation</vt:lpstr>
      <vt:lpstr>$2,427,732</vt:lpstr>
      <vt:lpstr>PowerPoint Presentation</vt:lpstr>
      <vt:lpstr>PowerPoint Presentation</vt:lpstr>
    </vt:vector>
  </TitlesOfParts>
  <Company>Cornell Lab of Ornithology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monitoring through Project FeederWatch: The case of the  disappearing Evening Grosbeaks</dc:title>
  <dc:creator>David Bonter</dc:creator>
  <cp:lastModifiedBy>David Bonter</cp:lastModifiedBy>
  <cp:revision>166</cp:revision>
  <dcterms:created xsi:type="dcterms:W3CDTF">2007-04-24T13:57:06Z</dcterms:created>
  <dcterms:modified xsi:type="dcterms:W3CDTF">2012-09-29T09:55:38Z</dcterms:modified>
</cp:coreProperties>
</file>