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4" r:id="rId4"/>
    <p:sldMasterId id="2147483676" r:id="rId5"/>
    <p:sldMasterId id="2147483688" r:id="rId6"/>
    <p:sldMasterId id="2147483724" r:id="rId7"/>
    <p:sldMasterId id="2147483760" r:id="rId8"/>
    <p:sldMasterId id="2147483772" r:id="rId9"/>
    <p:sldMasterId id="2147483784" r:id="rId10"/>
  </p:sldMasterIdLst>
  <p:notesMasterIdLst>
    <p:notesMasterId r:id="rId23"/>
  </p:notesMasterIdLst>
  <p:handoutMasterIdLst>
    <p:handoutMasterId r:id="rId24"/>
  </p:handoutMasterIdLst>
  <p:sldIdLst>
    <p:sldId id="257" r:id="rId11"/>
    <p:sldId id="259" r:id="rId12"/>
    <p:sldId id="344" r:id="rId13"/>
    <p:sldId id="262" r:id="rId14"/>
    <p:sldId id="346" r:id="rId15"/>
    <p:sldId id="328" r:id="rId16"/>
    <p:sldId id="351" r:id="rId17"/>
    <p:sldId id="332" r:id="rId18"/>
    <p:sldId id="349" r:id="rId19"/>
    <p:sldId id="347" r:id="rId20"/>
    <p:sldId id="350" r:id="rId21"/>
    <p:sldId id="35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E3DC3E-5DED-4C30-A407-FD1DA4A48405}">
          <p14:sldIdLst>
            <p14:sldId id="257"/>
            <p14:sldId id="259"/>
            <p14:sldId id="344"/>
            <p14:sldId id="262"/>
            <p14:sldId id="346"/>
            <p14:sldId id="328"/>
            <p14:sldId id="351"/>
            <p14:sldId id="332"/>
            <p14:sldId id="349"/>
            <p14:sldId id="347"/>
            <p14:sldId id="350"/>
          </p14:sldIdLst>
        </p14:section>
        <p14:section name="Graveyard" id="{E7E8FCEF-EB7B-4B36-A9F2-84469183C82A}">
          <p14:sldIdLst>
            <p14:sldId id="35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652" autoAdjust="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78"/>
    </p:cViewPr>
  </p:sorterViewPr>
  <p:notesViewPr>
    <p:cSldViewPr>
      <p:cViewPr varScale="1">
        <p:scale>
          <a:sx n="50" d="100"/>
          <a:sy n="50" d="100"/>
        </p:scale>
        <p:origin x="-239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C7B5D-AFE0-4D2C-895F-051D14B91B83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973DA-FCAF-4651-A79C-B46FE362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6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E0419-5924-4A25-9383-3391C191BF55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DA2E-F0E1-4580-A29C-27EE34D1C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8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7C4035E-D9C8-43E6-92B1-8FB9D2A4E640}" type="slidenum">
              <a:rPr 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hangingPunct="1">
              <a:buFontTx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Representation of all Natural History disciplines</a:t>
            </a:r>
          </a:p>
          <a:p>
            <a:pPr algn="ctr" eaLnBrk="1" hangingPunct="1">
              <a:buFontTx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 Over 375 collections in 26 countries</a:t>
            </a:r>
          </a:p>
          <a:p>
            <a:pPr algn="ctr" eaLnBrk="1" hangingPunct="1">
              <a:buFontTx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 Over 140 US institutions in 43 states</a:t>
            </a:r>
          </a:p>
          <a:p>
            <a:pPr algn="ctr" eaLnBrk="1" hangingPunct="1">
              <a:buFontTx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 Over 10 million specimens cataloged</a:t>
            </a:r>
          </a:p>
          <a:p>
            <a:pPr algn="ctr" eaLnBrk="1" hangingPunct="1">
              <a:buFontTx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 Increasing all the time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Lifemapper?</a:t>
            </a:r>
          </a:p>
          <a:p>
            <a:endParaRPr lang="en-US" dirty="0" smtClean="0"/>
          </a:p>
          <a:p>
            <a:r>
              <a:rPr lang="en-US" dirty="0" smtClean="0"/>
              <a:t>Simply,</a:t>
            </a:r>
            <a:r>
              <a:rPr lang="en-US" baseline="0" dirty="0" smtClean="0"/>
              <a:t> it is an archive of ecological data and a suite of tools to analyze that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see an example of both data and the application of one of the analysis tools.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of the yellow “push pins” are observed occurrence points of Kirtland’s warbler retrieved from a local cache of the Global Biodiversity Information Facility’s specimen records database.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red areas represent a probability map indicating areas where Kirtland’s warbler could potentially live where a greater color intensity indicates a higher probability.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8586-3D7F-4232-B7C9-0C1E8CF9B73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2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Lifemapper?</a:t>
            </a:r>
          </a:p>
          <a:p>
            <a:endParaRPr lang="en-US" dirty="0" smtClean="0"/>
          </a:p>
          <a:p>
            <a:r>
              <a:rPr lang="en-US" dirty="0" smtClean="0"/>
              <a:t>Simply,</a:t>
            </a:r>
            <a:r>
              <a:rPr lang="en-US" baseline="0" dirty="0" smtClean="0"/>
              <a:t> it is an archive of ecological data and a suite of tools to analyze that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see an example of both data and the application of one of the analysis tools.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of the yellow “push pins” are observed occurrence points of Kirtland’s warbler retrieved from a local cache of the Global Biodiversity Information Facility’s specimen records database.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red areas represent a probability map indicating areas where Kirtland’s warbler could potentially live where a greater color intensity indicates a higher probability.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8586-3D7F-4232-B7C9-0C1E8CF9B73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22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dirty="0" smtClean="0"/>
              <a:t>We currently have 2 primary sets of tools</a:t>
            </a:r>
            <a:r>
              <a:rPr lang="en-US" baseline="0" dirty="0" smtClean="0"/>
              <a:t> – the first is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Species Distribution Modeling </a:t>
            </a:r>
            <a:r>
              <a:rPr lang="en-US" b="0" kern="1200" dirty="0" smtClean="0">
                <a:solidFill>
                  <a:schemeClr val="tx1"/>
                </a:solidFill>
                <a:effectLst/>
              </a:rPr>
              <a:t>or</a:t>
            </a:r>
            <a:r>
              <a:rPr lang="en-US" b="0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kern="1200" dirty="0" err="1" smtClean="0">
                <a:solidFill>
                  <a:schemeClr val="tx1"/>
                </a:solidFill>
                <a:effectLst/>
              </a:rPr>
              <a:t>LmSDM</a:t>
            </a:r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marL="628650" lvl="1" indent="-171450">
              <a:buFont typeface="Arial"/>
              <a:buChar char="•"/>
            </a:pPr>
            <a:r>
              <a:rPr lang="en-US" kern="1200" dirty="0" err="1" smtClean="0">
                <a:solidFill>
                  <a:schemeClr val="tx1"/>
                </a:solidFill>
                <a:effectLst/>
              </a:rPr>
              <a:t>LmSDM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 calculates predicted </a:t>
            </a:r>
            <a:r>
              <a:rPr lang="en-US" dirty="0" smtClean="0"/>
              <a:t>habitat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models using occurrence and environmental data and an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OS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 software framework called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openModeller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, created by CRIA (Reference Center on Environmental Information) in Brazil 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 smtClean="0"/>
              <a:t>openModeller currently implements </a:t>
            </a:r>
            <a:r>
              <a:rPr lang="en-US" b="1" dirty="0" smtClean="0"/>
              <a:t>11 algorithms </a:t>
            </a:r>
            <a:r>
              <a:rPr lang="en-US" dirty="0" smtClean="0"/>
              <a:t>for calculating SDM, </a:t>
            </a:r>
            <a:r>
              <a:rPr lang="en-US" b="1" dirty="0" smtClean="0"/>
              <a:t>each</a:t>
            </a:r>
            <a:r>
              <a:rPr lang="en-US" dirty="0" smtClean="0"/>
              <a:t> with multiple parameters to </a:t>
            </a:r>
            <a:r>
              <a:rPr lang="en-US" b="1" dirty="0" smtClean="0"/>
              <a:t>tune</a:t>
            </a:r>
            <a:r>
              <a:rPr lang="en-US" b="1" baseline="0" dirty="0" smtClean="0"/>
              <a:t> the calculations </a:t>
            </a:r>
            <a:r>
              <a:rPr lang="en-US" b="0" baseline="0" dirty="0" smtClean="0"/>
              <a:t>and</a:t>
            </a:r>
            <a:r>
              <a:rPr lang="en-US" b="1" baseline="0" dirty="0" smtClean="0"/>
              <a:t> can be extended </a:t>
            </a:r>
            <a:r>
              <a:rPr lang="en-US" dirty="0" smtClean="0"/>
              <a:t>to include new algorithms</a:t>
            </a:r>
          </a:p>
          <a:p>
            <a:pPr marL="628650" lvl="1" indent="-171450">
              <a:buFont typeface="Arial"/>
              <a:buChar char="•"/>
            </a:pPr>
            <a:r>
              <a:rPr lang="en-US" kern="1200" dirty="0" smtClean="0">
                <a:solidFill>
                  <a:schemeClr val="tx1"/>
                </a:solidFill>
                <a:effectLst/>
              </a:rPr>
              <a:t>Our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primary data source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for specimen occurrence data is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GBIF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.  GBIF give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s us a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copy of their cache 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approximately once a month.  These data are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organized by scientific name 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and available through LM services for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download and modeling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.  Alternatively researchers can upload their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own datasets 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for </a:t>
            </a:r>
            <a:r>
              <a:rPr lang="en-US" kern="1200" baseline="0" dirty="0" err="1" smtClean="0">
                <a:solidFill>
                  <a:schemeClr val="tx1"/>
                </a:solidFill>
                <a:effectLst/>
              </a:rPr>
              <a:t>LmSDM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 computation </a:t>
            </a:r>
          </a:p>
          <a:p>
            <a:pPr marL="628650" lvl="1" indent="-171450">
              <a:buFont typeface="Arial"/>
              <a:buChar char="•"/>
            </a:pP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Environmental layers 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are also served through LM services, including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WorldClim elevation 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and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bioclimatic variables 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and the same bioclimatic variables calculated from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predicted future 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climate values from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global climate models</a:t>
            </a:r>
            <a:r>
              <a:rPr lang="en-US" b="0" kern="1200" baseline="0" dirty="0" smtClean="0">
                <a:solidFill>
                  <a:schemeClr val="tx1"/>
                </a:solidFill>
                <a:effectLst/>
              </a:rPr>
              <a:t>. Once again, researchers can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upload their own environmental </a:t>
            </a:r>
            <a:r>
              <a:rPr lang="en-US" b="0" kern="1200" baseline="0" dirty="0" smtClean="0">
                <a:solidFill>
                  <a:schemeClr val="tx1"/>
                </a:solidFill>
                <a:effectLst/>
              </a:rPr>
              <a:t>layers for use in </a:t>
            </a:r>
            <a:r>
              <a:rPr lang="en-US" b="0" kern="1200" baseline="0" dirty="0" err="1" smtClean="0">
                <a:solidFill>
                  <a:schemeClr val="tx1"/>
                </a:solidFill>
                <a:effectLst/>
              </a:rPr>
              <a:t>LmSDM</a:t>
            </a:r>
            <a:endParaRPr lang="en-US" b="1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CF649-5B55-544D-AA2E-68C53F24AC5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6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I’d like to step back a bit now and describe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 architecture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how it addresses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 goals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project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goals I want to emphasize are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other community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projects, data and services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shared resources with other scientific communities and 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Flexibility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 in the sense of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being able to interact with multiple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and metadata formats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applications,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also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 flexibility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ability to extend to different types of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and science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right of this slide, we see applications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projects that we can communicate with via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WebServices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chose QGIS as our first client to the Range and Diversity, LmRAD, services because it is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open-source, multi-platform, free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powerful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desktop Geographic Information System, or GIS.  The nature of the LmRAD experiments is geospatial, tying biodiversity, ecology and species ranges together, so operating from a powerful, visual GIS platform allows the user to edit, analyze, visualize inputs and outputs using standard GIS operations.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VisTrails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here is the workflow application that we created a plugin for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an easy interface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our other module,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LmSDM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/>
              <a:buChar char="•"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PRAGMA, EDAC, DataONE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just 3 of the many data sources, and in some cases data sinks, that we do or will interact with.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 library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tiny, easy to use library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we wrote to simplify communications between our web services and both the VisTrails and QGIS plugins.  We will release a new version soon, it can be used by other applications or even simple scripts.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can see in this diagram,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 to the left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internet ‘cloud’,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our effort, goes towards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storage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really want to say about the backend is that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 were designed for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re-use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that forethought is now paying off.  While everything always takes longer than we want, we are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increasingly speedy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when adding new features, as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underlying building blocks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already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D2BD-54B9-4740-9875-D039D222C0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4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kern="1200" dirty="0" smtClean="0">
                <a:solidFill>
                  <a:schemeClr val="tx1"/>
                </a:solidFill>
                <a:effectLst/>
              </a:rPr>
              <a:t>Our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goal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 is to Develop a software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architecture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 and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tools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 that are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modular, allow open access </a:t>
            </a:r>
            <a:r>
              <a:rPr lang="en-US" b="0" kern="1200" dirty="0" smtClean="0">
                <a:solidFill>
                  <a:schemeClr val="tx1"/>
                </a:solidFill>
                <a:effectLst/>
              </a:rPr>
              <a:t>and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kern="1200" dirty="0" smtClean="0">
                <a:solidFill>
                  <a:schemeClr val="tx1"/>
                </a:solidFill>
                <a:effectLst/>
              </a:rPr>
              <a:t>enable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 innovative science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by streamlining difficult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time-consuming tasks.</a:t>
            </a:r>
          </a:p>
          <a:p>
            <a:pPr marL="0" lvl="0" indent="0">
              <a:buFont typeface="Arial"/>
              <a:buNone/>
            </a:pPr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marL="171450" lvl="0" indent="-171450">
              <a:buFont typeface="Arial"/>
              <a:buChar char="•"/>
            </a:pPr>
            <a:r>
              <a:rPr lang="en-US" kern="1200" dirty="0" smtClean="0">
                <a:solidFill>
                  <a:schemeClr val="tx1"/>
                </a:solidFill>
                <a:effectLst/>
              </a:rPr>
              <a:t>The architecture uses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standard protocols and formats</a:t>
            </a:r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marL="628650" lvl="1" indent="-171450">
              <a:buFont typeface="Arial"/>
              <a:buChar char="•"/>
            </a:pPr>
            <a:r>
              <a:rPr lang="en-US" kern="1200" dirty="0" smtClean="0">
                <a:solidFill>
                  <a:schemeClr val="tx1"/>
                </a:solidFill>
                <a:effectLst/>
              </a:rPr>
              <a:t>To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Integrate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scientific data and analyses in clients, such as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scientific workflow tools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and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GIS tools</a:t>
            </a:r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To </a:t>
            </a:r>
            <a:r>
              <a:rPr lang="en-US" b="1" dirty="0" smtClean="0"/>
              <a:t>A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rchive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dirty="0" smtClean="0"/>
              <a:t>and document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data, tools, metadata, and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entire research experiments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in public repositories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o allow creative, transparent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, repeatable science.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CF649-5B55-544D-AA2E-68C53F24AC5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1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8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F222-573D-401F-869B-63C6968A74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DABF8-9AE7-4576-B7C3-3C3AC8C847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89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46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27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29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2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77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70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55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5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93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4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0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33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49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92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39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41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16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53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43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446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169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6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36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953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287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425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28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4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67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997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648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8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59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692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470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630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8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976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937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180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46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20785-FBA7-485C-A6EB-878F35BAB8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1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F0C0A-37E9-4C8A-B421-FAD6334A8A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572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4988B-23A4-48F9-A8C6-22E4C03CEE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552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10E75-AFD1-40DF-9AF1-B5212CFBBE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43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28B3A-87CC-4B33-8FF0-CC101D13F5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569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A4BA5-DBB3-4A7D-9D32-C89D53F3AA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70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351BB-53AD-4C02-A0CC-8A42D4477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088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FF50A-95A8-4458-8879-8C542EB87C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489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639E9-D0E2-4B9D-BE5E-D36805CA1C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526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96E12-B35B-417A-80BF-B927C452A7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080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CF30E-438B-42C3-A443-604E714031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9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8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2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5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470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175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731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0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48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8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812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702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8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3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13.jpeg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9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8.pn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6.png"/><Relationship Id="rId22" Type="http://schemas.openxmlformats.org/officeDocument/2006/relationships/image" Target="../media/image1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9D703-4F44-493C-B2C9-A6AB4FBA8726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6000">
              <a:schemeClr val="bg1"/>
            </a:gs>
            <a:gs pos="100000">
              <a:srgbClr val="8FACD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world_white"/>
          <p:cNvPicPr>
            <a:picLocks noChangeAspect="1" noChangeArrowheads="1"/>
          </p:cNvPicPr>
          <p:nvPr userDrawn="1"/>
        </p:nvPicPr>
        <p:blipFill>
          <a:blip r:embed="rId13" cstate="print"/>
          <a:srcRect t="5162"/>
          <a:stretch>
            <a:fillRect/>
          </a:stretch>
        </p:blipFill>
        <p:spPr bwMode="auto">
          <a:xfrm>
            <a:off x="2819400" y="114308"/>
            <a:ext cx="58674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4532" y="228609"/>
            <a:ext cx="7292275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7" descr="spcircl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" y="114309"/>
            <a:ext cx="108108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resent_bottom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181156" y="4911725"/>
            <a:ext cx="1847851" cy="184785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1394532" y="1027113"/>
            <a:ext cx="7292275" cy="82296"/>
          </a:xfrm>
          <a:prstGeom prst="rect">
            <a:avLst/>
          </a:prstGeom>
          <a:solidFill>
            <a:srgbClr val="031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031B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4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031B4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6000">
              <a:schemeClr val="bg1"/>
            </a:gs>
            <a:gs pos="100000">
              <a:srgbClr val="8FACD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world_white"/>
          <p:cNvPicPr>
            <a:picLocks noChangeAspect="1" noChangeArrowheads="1"/>
          </p:cNvPicPr>
          <p:nvPr userDrawn="1"/>
        </p:nvPicPr>
        <p:blipFill>
          <a:blip r:embed="rId13" cstate="print"/>
          <a:srcRect t="5162"/>
          <a:stretch>
            <a:fillRect/>
          </a:stretch>
        </p:blipFill>
        <p:spPr bwMode="auto">
          <a:xfrm>
            <a:off x="2819400" y="114308"/>
            <a:ext cx="58674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4532" y="228609"/>
            <a:ext cx="7292275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A7ED-6C43-214B-B582-DAE9E7AEEFDD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7" descr="spcircl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" y="114309"/>
            <a:ext cx="108108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resent_bottom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181156" y="4911725"/>
            <a:ext cx="1847851" cy="184785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1394532" y="1027113"/>
            <a:ext cx="7292275" cy="82296"/>
          </a:xfrm>
          <a:prstGeom prst="rect">
            <a:avLst/>
          </a:prstGeom>
          <a:solidFill>
            <a:srgbClr val="031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031B4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031B4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33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99910"/>
            <a:ext cx="8229600" cy="45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50"/>
            <a:ext cx="2133600" cy="364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CB2C0C-C781-40BE-8F91-2F11AAC70D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50"/>
            <a:ext cx="2895600" cy="364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50"/>
            <a:ext cx="2133600" cy="364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E7C5B8-F748-400A-BFD7-68BC643427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1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380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80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380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380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380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285750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571500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857250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143000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305" indent="-342305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56" indent="-285750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203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6" indent="-228203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05" indent="-228203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rgbClr val="237A42"/>
            </a:gs>
            <a:gs pos="33000">
              <a:srgbClr val="94C3A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world_outline_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14791"/>
          </a:xfrm>
          <a:prstGeom prst="rect">
            <a:avLst/>
          </a:prstGeom>
        </p:spPr>
      </p:pic>
      <p:pic>
        <p:nvPicPr>
          <p:cNvPr id="9" name="Picture 8" descr="worl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" y="65501"/>
            <a:ext cx="1371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0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237A42"/>
            </a:gs>
            <a:gs pos="33000">
              <a:srgbClr val="94C3A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world_outline_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14791"/>
          </a:xfrm>
          <a:prstGeom prst="rect">
            <a:avLst/>
          </a:prstGeom>
        </p:spPr>
      </p:pic>
      <p:pic>
        <p:nvPicPr>
          <p:cNvPr id="9" name="Picture 8" descr="worl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" y="65501"/>
            <a:ext cx="1371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2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237A42"/>
            </a:gs>
            <a:gs pos="33000">
              <a:srgbClr val="94C3A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world_outline_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14791"/>
          </a:xfrm>
          <a:prstGeom prst="rect">
            <a:avLst/>
          </a:prstGeom>
        </p:spPr>
      </p:pic>
      <p:pic>
        <p:nvPicPr>
          <p:cNvPr id="9" name="Picture 8" descr="worl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" y="65501"/>
            <a:ext cx="1371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0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237A4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world_outline_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14791"/>
          </a:xfrm>
          <a:prstGeom prst="rect">
            <a:avLst/>
          </a:prstGeom>
        </p:spPr>
      </p:pic>
      <p:pic>
        <p:nvPicPr>
          <p:cNvPr id="11" name="Picture 10" descr="worl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" y="65501"/>
            <a:ext cx="1371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9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6000">
              <a:schemeClr val="bg1"/>
            </a:gs>
            <a:gs pos="100000">
              <a:srgbClr val="8FACD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world_white"/>
          <p:cNvPicPr>
            <a:picLocks noChangeAspect="1" noChangeArrowheads="1"/>
          </p:cNvPicPr>
          <p:nvPr userDrawn="1"/>
        </p:nvPicPr>
        <p:blipFill>
          <a:blip r:embed="rId13" cstate="print"/>
          <a:srcRect t="5162"/>
          <a:stretch>
            <a:fillRect/>
          </a:stretch>
        </p:blipFill>
        <p:spPr bwMode="auto">
          <a:xfrm>
            <a:off x="2819400" y="114308"/>
            <a:ext cx="58674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4532" y="228609"/>
            <a:ext cx="7292275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7" descr="spcircl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" y="114309"/>
            <a:ext cx="108108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resent_bottom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181156" y="4911725"/>
            <a:ext cx="1847851" cy="184785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1394532" y="1027113"/>
            <a:ext cx="7292275" cy="82296"/>
          </a:xfrm>
          <a:prstGeom prst="rect">
            <a:avLst/>
          </a:prstGeom>
          <a:solidFill>
            <a:srgbClr val="031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031B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7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031B4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100000">
              <a:schemeClr val="bg1"/>
            </a:gs>
            <a:gs pos="100000">
              <a:schemeClr val="accent2">
                <a:lumMod val="60000"/>
                <a:lumOff val="40000"/>
              </a:schemeClr>
            </a:gs>
            <a:gs pos="0">
              <a:srgbClr val="95B5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orld_whi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/>
          <a:stretch>
            <a:fillRect/>
          </a:stretch>
        </p:blipFill>
        <p:spPr bwMode="auto">
          <a:xfrm>
            <a:off x="3276600" y="0"/>
            <a:ext cx="5867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779E68-AE9F-4786-BCFA-EA3262B074F6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1" name="Picture 7" descr="spcircl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108108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8" descr="dna_bar_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42"/>
          <a:stretch>
            <a:fillRect/>
          </a:stretch>
        </p:blipFill>
        <p:spPr bwMode="auto">
          <a:xfrm>
            <a:off x="228600" y="1219200"/>
            <a:ext cx="84248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clone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58838"/>
            <a:ext cx="9906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botany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700963" y="1066800"/>
            <a:ext cx="604837" cy="758825"/>
          </a:xfrm>
          <a:prstGeom prst="rect">
            <a:avLst/>
          </a:prstGeom>
          <a:noFill/>
          <a:ln w="3175">
            <a:solidFill>
              <a:srgbClr val="558ED5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035" name="Picture 16" descr="snakeupclose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elephanteyes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228600"/>
            <a:ext cx="7810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8" descr="orchid_3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91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pollination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7772400" y="228600"/>
            <a:ext cx="1143000" cy="857250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039" name="Picture 13" descr="lowerplant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0"/>
            <a:ext cx="609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36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sf.gov/awardsearch/showAward.do?AwardNumber=120847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png"/><Relationship Id="rId11" Type="http://schemas.openxmlformats.org/officeDocument/2006/relationships/image" Target="../media/image37.jpe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9"/>
            <a:ext cx="9144000" cy="68580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  <a:gs pos="44000">
                <a:schemeClr val="bg1"/>
              </a:gs>
              <a:gs pos="54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4" name="Picture 3" descr="SpecifyBigSpla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2190" y="1715604"/>
            <a:ext cx="6334247" cy="322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ChangeThinking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0104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Collaboration with School of Education, Animal Diversity Web, KUBI Informatics</a:t>
            </a:r>
          </a:p>
          <a:p>
            <a:r>
              <a:rPr lang="en-US" sz="2400" dirty="0" smtClean="0"/>
              <a:t>Junior and senior high schools</a:t>
            </a:r>
          </a:p>
          <a:p>
            <a:r>
              <a:rPr lang="en-US" sz="2400" dirty="0" smtClean="0"/>
              <a:t>Really research on how kids develop mental models about complex topics, e.g. climate change.</a:t>
            </a:r>
          </a:p>
          <a:p>
            <a:r>
              <a:rPr lang="en-US" sz="2400" dirty="0" smtClean="0"/>
              <a:t>Schools in MI, KS, CA, MD, NC…</a:t>
            </a:r>
          </a:p>
          <a:p>
            <a:r>
              <a:rPr lang="en-US" sz="2400" dirty="0" smtClean="0"/>
              <a:t>Video  “SPECIES”  Students </a:t>
            </a:r>
            <a:r>
              <a:rPr lang="en-US" sz="2400" dirty="0"/>
              <a:t>Predicting the Effects of Climate In Ecological </a:t>
            </a:r>
            <a:r>
              <a:rPr lang="en-US" sz="2400" dirty="0" smtClean="0"/>
              <a:t>Systems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600" b="1" dirty="0" smtClean="0">
                <a:solidFill>
                  <a:schemeClr val="bg1"/>
                </a:solidFill>
              </a:rPr>
              <a:t>http</a:t>
            </a:r>
            <a:r>
              <a:rPr lang="en-US" sz="2600" b="1" dirty="0">
                <a:solidFill>
                  <a:schemeClr val="bg1"/>
                </a:solidFill>
              </a:rPr>
              <a:t>://www.youtube.com/watch?v=VCFixtqlimg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292275" cy="79851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Specify Insight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72390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err="1" smtClean="0"/>
              <a:t>iPad</a:t>
            </a:r>
            <a:r>
              <a:rPr lang="en-US" sz="2400" dirty="0" smtClean="0"/>
              <a:t> II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72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927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Lifemapper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39233" y="1585009"/>
            <a:ext cx="2527177" cy="2286000"/>
            <a:chOff x="6017580" y="1828800"/>
            <a:chExt cx="2527177" cy="2286000"/>
          </a:xfrm>
        </p:grpSpPr>
        <p:sp>
          <p:nvSpPr>
            <p:cNvPr id="16" name="Rectangle 15"/>
            <p:cNvSpPr/>
            <p:nvPr/>
          </p:nvSpPr>
          <p:spPr>
            <a:xfrm>
              <a:off x="6017580" y="2286000"/>
              <a:ext cx="2514600" cy="1828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30157" y="1828800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400" b="1" dirty="0" smtClean="0">
                  <a:solidFill>
                    <a:prstClr val="black"/>
                  </a:solidFill>
                </a:rPr>
                <a:t>Integration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435" y="2390903"/>
              <a:ext cx="2428043" cy="388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871" y="2895600"/>
              <a:ext cx="2315633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539233" y="4177117"/>
            <a:ext cx="2486587" cy="2300056"/>
            <a:chOff x="3379006" y="4267200"/>
            <a:chExt cx="2486587" cy="2300056"/>
          </a:xfrm>
        </p:grpSpPr>
        <p:sp>
          <p:nvSpPr>
            <p:cNvPr id="12" name="Rectangle 11"/>
            <p:cNvSpPr/>
            <p:nvPr/>
          </p:nvSpPr>
          <p:spPr>
            <a:xfrm>
              <a:off x="3379006" y="4738456"/>
              <a:ext cx="2474212" cy="1828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91381" y="4267200"/>
              <a:ext cx="2474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400" b="1" dirty="0" smtClean="0">
                  <a:solidFill>
                    <a:prstClr val="black"/>
                  </a:solidFill>
                </a:rPr>
                <a:t>Archiving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473" y="4876800"/>
              <a:ext cx="2322028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297" y="5336964"/>
              <a:ext cx="819973" cy="1122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725" y="5342213"/>
              <a:ext cx="1362726" cy="62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692412" y="6052066"/>
              <a:ext cx="70178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</a:rPr>
                <a:t>EEML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18727" y="1569061"/>
            <a:ext cx="2529766" cy="2286000"/>
            <a:chOff x="3344107" y="1743075"/>
            <a:chExt cx="2529766" cy="2286000"/>
          </a:xfrm>
        </p:grpSpPr>
        <p:sp>
          <p:nvSpPr>
            <p:cNvPr id="25" name="Rectangle 24"/>
            <p:cNvSpPr/>
            <p:nvPr/>
          </p:nvSpPr>
          <p:spPr>
            <a:xfrm>
              <a:off x="3344107" y="2200275"/>
              <a:ext cx="2514600" cy="1828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9273" y="1743075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400" b="1" dirty="0" smtClean="0">
                  <a:solidFill>
                    <a:prstClr val="black"/>
                  </a:solidFill>
                </a:rPr>
                <a:t>Work Flow Tools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048" y="2312858"/>
              <a:ext cx="2286000" cy="390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 descr="C:\Users\beach\Dropbox\AAAS Review\beach temp\wf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43" y="2774167"/>
              <a:ext cx="2283458" cy="1173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933893" y="4005733"/>
            <a:ext cx="2516820" cy="2486025"/>
            <a:chOff x="6017580" y="4067175"/>
            <a:chExt cx="2516820" cy="2486025"/>
          </a:xfrm>
        </p:grpSpPr>
        <p:sp>
          <p:nvSpPr>
            <p:cNvPr id="20" name="Rectangle 19"/>
            <p:cNvSpPr/>
            <p:nvPr/>
          </p:nvSpPr>
          <p:spPr>
            <a:xfrm>
              <a:off x="6019800" y="4724400"/>
              <a:ext cx="2514600" cy="1828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7580" y="4067175"/>
              <a:ext cx="251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000" b="1" dirty="0" smtClean="0">
                  <a:solidFill>
                    <a:prstClr val="black"/>
                  </a:solidFill>
                </a:rPr>
                <a:t>Repeatable Transparent Science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4900" y="5118416"/>
              <a:ext cx="2404399" cy="1341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097868" y="4786307"/>
              <a:ext cx="2403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400" dirty="0" smtClean="0">
                  <a:solidFill>
                    <a:prstClr val="black"/>
                  </a:solidFill>
                </a:rPr>
                <a:t>Ellison, A. 2010.  J. Ecology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7277100" y="6322814"/>
              <a:ext cx="2762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7268406" y="6255782"/>
              <a:ext cx="2762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7287457" y="5667145"/>
              <a:ext cx="2762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7287457" y="5300609"/>
              <a:ext cx="2762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7287457" y="5557838"/>
              <a:ext cx="2762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7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Specify Software Project – Quick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7239000" cy="2971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Biological Collections Data Management </a:t>
            </a:r>
            <a:r>
              <a:rPr lang="en-US" sz="2400" dirty="0" smtClean="0"/>
              <a:t>Platform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Java</a:t>
            </a:r>
            <a:r>
              <a:rPr lang="en-US" sz="2000" dirty="0">
                <a:solidFill>
                  <a:prstClr val="black"/>
                </a:solidFill>
              </a:rPr>
              <a:t>, open source, 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thick clients: Win, Mac, </a:t>
            </a:r>
            <a:r>
              <a:rPr lang="en-US" sz="2000" dirty="0" smtClean="0">
                <a:solidFill>
                  <a:prstClr val="black"/>
                </a:solidFill>
              </a:rPr>
              <a:t>Linux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Configurable and Customizable, Multidisciplinary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Modular designed to implant plug-ins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sz="2400" dirty="0" smtClean="0"/>
              <a:t>25 years, </a:t>
            </a:r>
            <a:r>
              <a:rPr lang="en-US" sz="2400" dirty="0"/>
              <a:t>NSF, </a:t>
            </a:r>
            <a:r>
              <a:rPr lang="en-US" sz="2400" dirty="0" smtClean="0"/>
              <a:t>2010-2014, $400K/</a:t>
            </a:r>
            <a:r>
              <a:rPr lang="en-US" sz="2400" dirty="0" err="1" smtClean="0"/>
              <a:t>yr</a:t>
            </a:r>
            <a:r>
              <a:rPr lang="en-US" sz="2400" dirty="0" smtClean="0"/>
              <a:t> funded by ABI and ADBC Programs at NSF.</a:t>
            </a:r>
            <a:endParaRPr lang="en-US" sz="2400" dirty="0"/>
          </a:p>
          <a:p>
            <a:r>
              <a:rPr lang="en-US" sz="2400" dirty="0"/>
              <a:t>Staff</a:t>
            </a:r>
            <a:r>
              <a:rPr lang="en-US" sz="2400"/>
              <a:t>:  </a:t>
            </a:r>
            <a:r>
              <a:rPr lang="en-US" sz="2400" smtClean="0"/>
              <a:t>3 software </a:t>
            </a:r>
            <a:r>
              <a:rPr lang="en-US" sz="2400" dirty="0"/>
              <a:t>engineers, 1 </a:t>
            </a:r>
            <a:r>
              <a:rPr lang="en-US" sz="2400" dirty="0" smtClean="0"/>
              <a:t>helpdesk manager, </a:t>
            </a:r>
            <a:r>
              <a:rPr lang="en-US" sz="2400" dirty="0"/>
              <a:t>2 student software testers, 1 trainer, 1 </a:t>
            </a:r>
            <a:r>
              <a:rPr lang="en-US" sz="2400" dirty="0" smtClean="0"/>
              <a:t>director</a:t>
            </a:r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0482" name="Picture 5" descr="worl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3"/>
          <a:stretch>
            <a:fillRect/>
          </a:stretch>
        </p:blipFill>
        <p:spPr bwMode="auto">
          <a:xfrm>
            <a:off x="79412" y="152400"/>
            <a:ext cx="8915400" cy="4497388"/>
          </a:xfrm>
          <a:prstGeom prst="rect">
            <a:avLst/>
          </a:prstGeom>
          <a:solidFill>
            <a:srgbClr val="BBE0E3"/>
          </a:solidFill>
          <a:ln w="635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0483" name="Picture 6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3679825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32740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388620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3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4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031875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5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127000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6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7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8900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8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281305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9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2701925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20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2473325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21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241935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22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15900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23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196215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24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173355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25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82245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26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08585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27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23825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28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39065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29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368425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30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647825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31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228725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32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1349375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0" name="Picture 33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470025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1" name="Picture 34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619375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2" name="Picture 35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1489075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Picture 36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704975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Picture 37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55575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Picture 38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26365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Picture 39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1400175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7" name="Picture 40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69545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8" name="Picture 41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9385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9" name="Picture 42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1317625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0" name="Picture 43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343025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1" name="Picture 44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1336675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2" name="Picture 45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533525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3" name="Picture 46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56845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4211638" y="449263"/>
            <a:ext cx="66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Norway</a:t>
            </a: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1916113" y="28194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Ecuador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1720850" y="2438400"/>
            <a:ext cx="971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Colombia (3)</a:t>
            </a: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1308100" y="22733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Guatemala (2)</a:t>
            </a: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1366838" y="2041525"/>
            <a:ext cx="63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Mexico</a:t>
            </a: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1524000" y="890588"/>
            <a:ext cx="857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Canada (2)</a:t>
            </a: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3429000" y="1447800"/>
            <a:ext cx="92204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Portugal (4)</a:t>
            </a:r>
            <a:endParaRPr lang="en-US" sz="9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3848100" y="990600"/>
            <a:ext cx="577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UK (2)</a:t>
            </a: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4195763" y="601663"/>
            <a:ext cx="742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Denmark</a:t>
            </a:r>
          </a:p>
        </p:txBody>
      </p:sp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8334375" y="3522663"/>
            <a:ext cx="685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New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Zealand</a:t>
            </a:r>
          </a:p>
        </p:txBody>
      </p:sp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5378450" y="777875"/>
            <a:ext cx="946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Germany (6)</a:t>
            </a:r>
          </a:p>
        </p:txBody>
      </p:sp>
      <p:sp>
        <p:nvSpPr>
          <p:cNvPr id="5178" name="Text Box 58"/>
          <p:cNvSpPr txBox="1">
            <a:spLocks noChangeArrowheads="1"/>
          </p:cNvSpPr>
          <p:nvPr/>
        </p:nvSpPr>
        <p:spPr bwMode="auto">
          <a:xfrm>
            <a:off x="5310188" y="938213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Poland</a:t>
            </a:r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5149850" y="1143000"/>
            <a:ext cx="704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Hungary</a:t>
            </a: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5318125" y="3757613"/>
            <a:ext cx="1162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South Africa (3)</a:t>
            </a: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5607050" y="2895600"/>
            <a:ext cx="577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Kenya</a:t>
            </a: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6284913" y="2651125"/>
            <a:ext cx="736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Malaysia</a:t>
            </a:r>
          </a:p>
        </p:txBody>
      </p:sp>
      <p:pic>
        <p:nvPicPr>
          <p:cNvPr id="20540" name="Picture 63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3636963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1" name="Picture 64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1119188"/>
            <a:ext cx="211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2" name="Picture 65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3662363" y="3200400"/>
            <a:ext cx="742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Brazil (9)</a:t>
            </a: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3043238" y="2365375"/>
            <a:ext cx="831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Venezuela</a:t>
            </a:r>
          </a:p>
        </p:txBody>
      </p:sp>
      <p:pic>
        <p:nvPicPr>
          <p:cNvPr id="20545" name="Picture 68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3587750"/>
            <a:ext cx="2111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2090738" y="3584575"/>
            <a:ext cx="704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Chile (3)</a:t>
            </a:r>
          </a:p>
        </p:txBody>
      </p:sp>
      <p:pic>
        <p:nvPicPr>
          <p:cNvPr id="20547" name="Picture 70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151063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5935663" y="2257425"/>
            <a:ext cx="495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India</a:t>
            </a:r>
          </a:p>
        </p:txBody>
      </p:sp>
      <p:pic>
        <p:nvPicPr>
          <p:cNvPr id="20549" name="Picture 72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2992438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3" name="Text Box 73"/>
          <p:cNvSpPr txBox="1">
            <a:spLocks noChangeArrowheads="1"/>
          </p:cNvSpPr>
          <p:nvPr/>
        </p:nvSpPr>
        <p:spPr bwMode="auto">
          <a:xfrm>
            <a:off x="1981200" y="3016250"/>
            <a:ext cx="67839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Peru (2)</a:t>
            </a:r>
            <a:endParaRPr lang="en-US" sz="9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194" name="Text Box 74"/>
          <p:cNvSpPr txBox="1">
            <a:spLocks noChangeArrowheads="1"/>
          </p:cNvSpPr>
          <p:nvPr/>
        </p:nvSpPr>
        <p:spPr bwMode="auto">
          <a:xfrm>
            <a:off x="1689657" y="4885648"/>
            <a:ext cx="57646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Representation </a:t>
            </a:r>
            <a:r>
              <a:rPr lang="en-US" sz="2000" dirty="0">
                <a:latin typeface="+mn-lt"/>
              </a:rPr>
              <a:t>of all </a:t>
            </a:r>
            <a:r>
              <a:rPr lang="en-US" sz="2000" dirty="0" smtClean="0">
                <a:latin typeface="+mn-lt"/>
              </a:rPr>
              <a:t>natural </a:t>
            </a:r>
            <a:r>
              <a:rPr lang="en-US" sz="2000" dirty="0">
                <a:latin typeface="+mn-lt"/>
              </a:rPr>
              <a:t>h</a:t>
            </a:r>
            <a:r>
              <a:rPr lang="en-US" sz="2000" dirty="0" smtClean="0">
                <a:latin typeface="+mn-lt"/>
              </a:rPr>
              <a:t>istory </a:t>
            </a:r>
            <a:r>
              <a:rPr lang="en-US" sz="2000" dirty="0">
                <a:latin typeface="+mn-lt"/>
              </a:rPr>
              <a:t>disciplines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435 (296 U.S.) collections </a:t>
            </a:r>
            <a:r>
              <a:rPr lang="en-US" sz="2000" dirty="0">
                <a:latin typeface="+mn-lt"/>
              </a:rPr>
              <a:t>in </a:t>
            </a:r>
            <a:r>
              <a:rPr lang="en-US" sz="2000" dirty="0" smtClean="0">
                <a:latin typeface="+mn-lt"/>
              </a:rPr>
              <a:t>29 </a:t>
            </a:r>
            <a:r>
              <a:rPr lang="en-US" sz="2000" dirty="0">
                <a:latin typeface="+mn-lt"/>
              </a:rPr>
              <a:t>countries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247 (166 U.S.) institutions</a:t>
            </a:r>
            <a:endParaRPr lang="en-US" sz="2000" dirty="0">
              <a:latin typeface="+mn-lt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latin typeface="+mn-lt"/>
              </a:rPr>
              <a:t> 15</a:t>
            </a:r>
            <a:r>
              <a:rPr lang="en-US" sz="2000" dirty="0" smtClean="0">
                <a:latin typeface="+mn-lt"/>
              </a:rPr>
              <a:t>% annual adoption rate</a:t>
            </a:r>
            <a:endParaRPr lang="en-US" sz="2000" dirty="0">
              <a:latin typeface="+mn-lt"/>
            </a:endParaRPr>
          </a:p>
        </p:txBody>
      </p:sp>
      <p:sp>
        <p:nvSpPr>
          <p:cNvPr id="5199" name="Text Box 79"/>
          <p:cNvSpPr txBox="1">
            <a:spLocks noChangeArrowheads="1"/>
          </p:cNvSpPr>
          <p:nvPr/>
        </p:nvSpPr>
        <p:spPr bwMode="auto">
          <a:xfrm>
            <a:off x="4724400" y="15240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Spain</a:t>
            </a:r>
          </a:p>
        </p:txBody>
      </p:sp>
      <p:pic>
        <p:nvPicPr>
          <p:cNvPr id="20553" name="Picture 80" descr="S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211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 Box 60"/>
          <p:cNvSpPr txBox="1">
            <a:spLocks noChangeArrowheads="1"/>
          </p:cNvSpPr>
          <p:nvPr/>
        </p:nvSpPr>
        <p:spPr bwMode="auto">
          <a:xfrm>
            <a:off x="6858000" y="3886200"/>
            <a:ext cx="9620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Australia (6)</a:t>
            </a:r>
          </a:p>
        </p:txBody>
      </p:sp>
      <p:pic>
        <p:nvPicPr>
          <p:cNvPr id="77" name="Picture 6" descr="S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3527425"/>
            <a:ext cx="211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6" descr="S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2224" y="3617912"/>
            <a:ext cx="211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6" descr="S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8738" y="3325812"/>
            <a:ext cx="211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6" descr="S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9876" y="3700462"/>
            <a:ext cx="211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6" descr="S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2143" y="3440112"/>
            <a:ext cx="211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6" descr="S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5445" y="3792537"/>
            <a:ext cx="211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0" descr="S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3375" y="1646237"/>
            <a:ext cx="211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 Box 59"/>
          <p:cNvSpPr txBox="1">
            <a:spLocks noChangeArrowheads="1"/>
          </p:cNvSpPr>
          <p:nvPr/>
        </p:nvSpPr>
        <p:spPr bwMode="auto">
          <a:xfrm>
            <a:off x="5640387" y="1646237"/>
            <a:ext cx="54373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pitchFamily="34" charset="-128"/>
              </a:rPr>
              <a:t>Israel</a:t>
            </a:r>
            <a:endParaRPr lang="en-US" sz="9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ＭＳ Ｐゴシック" pitchFamily="34" charset="-128"/>
            </a:endParaRPr>
          </a:p>
        </p:txBody>
      </p:sp>
      <p:pic>
        <p:nvPicPr>
          <p:cNvPr id="85" name="Picture 10" descr="S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8994" y="2027237"/>
            <a:ext cx="211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Text Box 59"/>
          <p:cNvSpPr txBox="1">
            <a:spLocks noChangeArrowheads="1"/>
          </p:cNvSpPr>
          <p:nvPr/>
        </p:nvSpPr>
        <p:spPr bwMode="auto">
          <a:xfrm>
            <a:off x="6024563" y="1878656"/>
            <a:ext cx="5501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pitchFamily="34" charset="-128"/>
              </a:rPr>
              <a:t>Oman</a:t>
            </a:r>
            <a:endParaRPr lang="en-US" sz="9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ＭＳ Ｐゴシック" pitchFamily="34" charset="-128"/>
            </a:endParaRPr>
          </a:p>
        </p:txBody>
      </p:sp>
      <p:sp>
        <p:nvSpPr>
          <p:cNvPr id="87" name="Text Box 47"/>
          <p:cNvSpPr txBox="1">
            <a:spLocks noChangeArrowheads="1"/>
          </p:cNvSpPr>
          <p:nvPr/>
        </p:nvSpPr>
        <p:spPr bwMode="auto">
          <a:xfrm>
            <a:off x="4008437" y="760412"/>
            <a:ext cx="68480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pitchFamily="34" charset="-128"/>
              </a:rPr>
              <a:t>Sweden</a:t>
            </a:r>
            <a:endParaRPr lang="en-US" sz="9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ＭＳ Ｐゴシック" pitchFamily="34" charset="-128"/>
            </a:endParaRPr>
          </a:p>
        </p:txBody>
      </p:sp>
      <p:sp>
        <p:nvSpPr>
          <p:cNvPr id="88" name="Text Box 47"/>
          <p:cNvSpPr txBox="1">
            <a:spLocks noChangeArrowheads="1"/>
          </p:cNvSpPr>
          <p:nvPr/>
        </p:nvSpPr>
        <p:spPr bwMode="auto">
          <a:xfrm>
            <a:off x="4781550" y="381000"/>
            <a:ext cx="6463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ＭＳ Ｐゴシック" pitchFamily="34" charset="-128"/>
              </a:rPr>
              <a:t>Finland</a:t>
            </a:r>
            <a:endParaRPr lang="en-US" sz="9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ＭＳ Ｐゴシック" pitchFamily="34" charset="-128"/>
            </a:endParaRPr>
          </a:p>
        </p:txBody>
      </p:sp>
      <p:sp>
        <p:nvSpPr>
          <p:cNvPr id="89" name="Text Box 48"/>
          <p:cNvSpPr txBox="1">
            <a:spLocks noChangeArrowheads="1"/>
          </p:cNvSpPr>
          <p:nvPr/>
        </p:nvSpPr>
        <p:spPr bwMode="auto">
          <a:xfrm>
            <a:off x="1849443" y="2610793"/>
            <a:ext cx="78739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Honduras</a:t>
            </a:r>
            <a:endParaRPr lang="en-US" sz="9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Specify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162800" cy="4953000"/>
          </a:xfrm>
        </p:spPr>
        <p:txBody>
          <a:bodyPr>
            <a:normAutofit/>
          </a:bodyPr>
          <a:lstStyle/>
          <a:p>
            <a:r>
              <a:rPr lang="en-US" sz="2400" b="1" dirty="0"/>
              <a:t>Specify 6 Platform – </a:t>
            </a:r>
            <a:r>
              <a:rPr lang="en-US" sz="2400" dirty="0" smtClean="0"/>
              <a:t>Clients </a:t>
            </a:r>
            <a:r>
              <a:rPr lang="en-US" sz="2400" dirty="0"/>
              <a:t>for </a:t>
            </a:r>
            <a:r>
              <a:rPr lang="en-US" sz="2400" dirty="0" err="1" smtClean="0"/>
              <a:t>MacOS</a:t>
            </a:r>
            <a:r>
              <a:rPr lang="en-US" sz="2400" dirty="0" smtClean="0"/>
              <a:t>, </a:t>
            </a:r>
            <a:r>
              <a:rPr lang="en-US" sz="2400" dirty="0"/>
              <a:t>Windows, Linux, uses MySQL data </a:t>
            </a:r>
            <a:r>
              <a:rPr lang="en-US" sz="2400" dirty="0" smtClean="0"/>
              <a:t>manager, extendible plug-ins</a:t>
            </a:r>
            <a:endParaRPr lang="en-US" sz="2400" b="1" dirty="0"/>
          </a:p>
          <a:p>
            <a:r>
              <a:rPr lang="en-US" sz="2400" b="1" dirty="0"/>
              <a:t>Specify EZDB</a:t>
            </a:r>
            <a:r>
              <a:rPr lang="en-US" sz="2400" dirty="0"/>
              <a:t> – No MySQL installation needed</a:t>
            </a:r>
          </a:p>
          <a:p>
            <a:r>
              <a:rPr lang="en-US" sz="2400" b="1" dirty="0" err="1" smtClean="0"/>
              <a:t>WorkBench</a:t>
            </a:r>
            <a:r>
              <a:rPr lang="en-US" sz="2400" b="1" dirty="0" smtClean="0"/>
              <a:t> </a:t>
            </a:r>
            <a:r>
              <a:rPr lang="en-US" sz="2400" dirty="0"/>
              <a:t>– 2D data entry, and </a:t>
            </a:r>
            <a:r>
              <a:rPr lang="en-US" sz="2400" dirty="0" err="1"/>
              <a:t>MobileWB</a:t>
            </a:r>
            <a:endParaRPr lang="en-US" sz="2400" dirty="0"/>
          </a:p>
          <a:p>
            <a:r>
              <a:rPr lang="en-US" sz="2400" b="1" dirty="0" smtClean="0"/>
              <a:t>Schema </a:t>
            </a:r>
            <a:r>
              <a:rPr lang="en-US" sz="2400" b="1" dirty="0"/>
              <a:t>Mapper </a:t>
            </a:r>
            <a:r>
              <a:rPr lang="en-US" sz="2400" dirty="0"/>
              <a:t>– Graphical mapping of </a:t>
            </a:r>
            <a:r>
              <a:rPr lang="en-US" sz="2400" dirty="0" smtClean="0"/>
              <a:t>incoming or outgoing data</a:t>
            </a:r>
            <a:endParaRPr lang="en-US" sz="2400" dirty="0"/>
          </a:p>
          <a:p>
            <a:r>
              <a:rPr lang="en-US" sz="2400" b="1" dirty="0" smtClean="0"/>
              <a:t>Collection </a:t>
            </a:r>
            <a:r>
              <a:rPr lang="en-US" sz="2400" b="1" dirty="0"/>
              <a:t>Wizard </a:t>
            </a:r>
            <a:r>
              <a:rPr lang="en-US" sz="2400" dirty="0"/>
              <a:t>– </a:t>
            </a:r>
            <a:r>
              <a:rPr lang="en-US" sz="2400" dirty="0" smtClean="0"/>
              <a:t>Defining a </a:t>
            </a:r>
            <a:r>
              <a:rPr lang="en-US" sz="2400" dirty="0"/>
              <a:t>new </a:t>
            </a:r>
            <a:r>
              <a:rPr lang="en-US" sz="2400" dirty="0" smtClean="0"/>
              <a:t>Database</a:t>
            </a:r>
            <a:endParaRPr lang="en-US" sz="2400" dirty="0"/>
          </a:p>
          <a:p>
            <a:r>
              <a:rPr lang="en-US" sz="2400" b="1" dirty="0" smtClean="0"/>
              <a:t>Backup </a:t>
            </a:r>
            <a:r>
              <a:rPr lang="en-US" sz="2400" b="1" dirty="0"/>
              <a:t>and Restore </a:t>
            </a:r>
            <a:endParaRPr lang="en-US" sz="2400" dirty="0"/>
          </a:p>
          <a:p>
            <a:r>
              <a:rPr lang="en-US" sz="2400" b="1" dirty="0" err="1" smtClean="0"/>
              <a:t>iReport</a:t>
            </a:r>
            <a:r>
              <a:rPr lang="en-US" sz="2400" b="1" dirty="0" smtClean="0"/>
              <a:t> </a:t>
            </a:r>
            <a:r>
              <a:rPr lang="en-US" sz="2400" dirty="0"/>
              <a:t>– design </a:t>
            </a:r>
            <a:r>
              <a:rPr lang="en-US" sz="2400" dirty="0" smtClean="0"/>
              <a:t>labels</a:t>
            </a:r>
            <a:r>
              <a:rPr lang="en-US" sz="2400" dirty="0"/>
              <a:t>, </a:t>
            </a:r>
            <a:r>
              <a:rPr lang="en-US" sz="2400" dirty="0" smtClean="0"/>
              <a:t>reports</a:t>
            </a:r>
          </a:p>
          <a:p>
            <a:r>
              <a:rPr lang="en-US" sz="2400" b="1" dirty="0" smtClean="0"/>
              <a:t>Scatter Gather Reconcile </a:t>
            </a:r>
            <a:r>
              <a:rPr lang="en-US" sz="2400" dirty="0" smtClean="0"/>
              <a:t>– find duplicates in GBIF</a:t>
            </a:r>
          </a:p>
          <a:p>
            <a:r>
              <a:rPr lang="en-US" sz="2400" b="1" dirty="0" smtClean="0"/>
              <a:t>GEOLocate</a:t>
            </a:r>
            <a:r>
              <a:rPr lang="en-US" sz="2400" dirty="0" smtClean="0"/>
              <a:t> – adding </a:t>
            </a:r>
            <a:r>
              <a:rPr lang="en-US" sz="2400" dirty="0" err="1" smtClean="0"/>
              <a:t>georeferences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Under Development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162800" cy="495300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Specify </a:t>
            </a:r>
            <a:r>
              <a:rPr lang="en-US" sz="2400" b="1" dirty="0" smtClean="0"/>
              <a:t>7 Thin Client and Server– </a:t>
            </a:r>
            <a:r>
              <a:rPr lang="en-US" sz="2400" dirty="0" err="1" smtClean="0"/>
              <a:t>Javascript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with </a:t>
            </a:r>
            <a:r>
              <a:rPr lang="en-US" sz="2400" dirty="0" smtClean="0"/>
              <a:t>Java </a:t>
            </a:r>
            <a:r>
              <a:rPr lang="en-US" sz="2400" dirty="0" smtClean="0"/>
              <a:t>or </a:t>
            </a:r>
            <a:r>
              <a:rPr lang="en-US" sz="2400" dirty="0" err="1" smtClean="0"/>
              <a:t>Django</a:t>
            </a:r>
            <a:r>
              <a:rPr lang="en-US" sz="2400" dirty="0" smtClean="0"/>
              <a:t>, </a:t>
            </a:r>
            <a:r>
              <a:rPr lang="en-US" sz="2400" dirty="0" smtClean="0"/>
              <a:t>web browser, </a:t>
            </a:r>
            <a:r>
              <a:rPr lang="en-US" sz="2400" dirty="0" smtClean="0"/>
              <a:t>in </a:t>
            </a:r>
            <a:r>
              <a:rPr lang="en-US" sz="2400" dirty="0" smtClean="0"/>
              <a:t>collaboration with NRM, also Harvard, Ag Canada.</a:t>
            </a:r>
            <a:endParaRPr lang="en-US" sz="2400" b="1" dirty="0" smtClean="0"/>
          </a:p>
          <a:p>
            <a:r>
              <a:rPr lang="en-US" sz="2400" b="1" dirty="0" smtClean="0"/>
              <a:t>Specify 6 Portal – </a:t>
            </a:r>
            <a:r>
              <a:rPr lang="en-US" sz="2400" dirty="0" smtClean="0"/>
              <a:t>Public search portal, images, downloads, maps,  export to IPT</a:t>
            </a:r>
            <a:endParaRPr lang="en-US" sz="2400" b="1" dirty="0"/>
          </a:p>
          <a:p>
            <a:r>
              <a:rPr lang="en-US" sz="2400" b="1" dirty="0" smtClean="0"/>
              <a:t>Specify/</a:t>
            </a:r>
            <a:r>
              <a:rPr lang="en-US" sz="2400" b="1" dirty="0" err="1" smtClean="0"/>
              <a:t>Symbiota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FilteredPush</a:t>
            </a:r>
            <a:r>
              <a:rPr lang="en-US" sz="2400" b="1" dirty="0" smtClean="0"/>
              <a:t> Pipeline </a:t>
            </a:r>
            <a:r>
              <a:rPr lang="en-US" sz="2400" dirty="0" smtClean="0"/>
              <a:t>– move specimen records, updates, annotations between systems. In collaboration with </a:t>
            </a:r>
            <a:r>
              <a:rPr lang="en-US" sz="2400" dirty="0" err="1" smtClean="0"/>
              <a:t>iDigBio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Image Management Plug-in</a:t>
            </a:r>
            <a:r>
              <a:rPr lang="en-US" sz="2400" dirty="0" smtClean="0"/>
              <a:t> – browse, search, sort, thumbnails, backend server, thick client, </a:t>
            </a:r>
            <a:r>
              <a:rPr lang="en-US" sz="2400" dirty="0" err="1" smtClean="0"/>
              <a:t>WorkBench</a:t>
            </a:r>
            <a:r>
              <a:rPr lang="en-US" sz="2400" dirty="0" smtClean="0"/>
              <a:t>, digitization workflows involving images.</a:t>
            </a:r>
            <a:endParaRPr lang="en-US" sz="2400" b="1" dirty="0" smtClean="0"/>
          </a:p>
          <a:p>
            <a:r>
              <a:rPr lang="en-US" sz="2400" b="1" dirty="0" smtClean="0"/>
              <a:t>Specify Insight – </a:t>
            </a:r>
            <a:r>
              <a:rPr lang="en-US" sz="2400" dirty="0" smtClean="0"/>
              <a:t>mobile platform for “consuming activities”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048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Lifemapper Project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905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19200" y="1447800"/>
            <a:ext cx="7010400" cy="4724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Geospatial </a:t>
            </a:r>
            <a:r>
              <a:rPr lang="en-US" sz="2400" b="1" dirty="0" smtClean="0"/>
              <a:t>archive </a:t>
            </a:r>
            <a:r>
              <a:rPr lang="en-US" sz="2400" b="1" dirty="0" smtClean="0"/>
              <a:t>of GBIF distribution </a:t>
            </a:r>
            <a:r>
              <a:rPr lang="en-US" sz="2400" b="1" dirty="0" smtClean="0"/>
              <a:t>points </a:t>
            </a:r>
            <a:r>
              <a:rPr lang="en-US" sz="2400" b="1" dirty="0" smtClean="0"/>
              <a:t>and </a:t>
            </a:r>
            <a:r>
              <a:rPr lang="en-US" sz="2400" b="1" dirty="0" smtClean="0"/>
              <a:t>species </a:t>
            </a:r>
            <a:r>
              <a:rPr lang="en-US" sz="2400" b="1" dirty="0"/>
              <a:t>d</a:t>
            </a:r>
            <a:r>
              <a:rPr lang="en-US" sz="2400" b="1" dirty="0" smtClean="0"/>
              <a:t>istribution </a:t>
            </a:r>
            <a:r>
              <a:rPr lang="en-US" sz="2400" b="1" dirty="0" smtClean="0"/>
              <a:t>m</a:t>
            </a:r>
            <a:r>
              <a:rPr lang="en-US" sz="2400" b="1" dirty="0" smtClean="0"/>
              <a:t>odels, </a:t>
            </a:r>
            <a:r>
              <a:rPr lang="en-US" sz="2400" b="1" dirty="0" err="1" smtClean="0"/>
              <a:t>Postgres</a:t>
            </a:r>
            <a:endParaRPr lang="en-US" sz="2400" b="1" dirty="0" smtClean="0"/>
          </a:p>
          <a:p>
            <a:r>
              <a:rPr lang="en-US" sz="2400" b="1" dirty="0" smtClean="0"/>
              <a:t>Web services for geospatial data, computing niche models, creating presence-absence matrices PAMs for biodiversity pattern analysis. </a:t>
            </a:r>
          </a:p>
          <a:p>
            <a:r>
              <a:rPr lang="en-US" sz="2400" b="1" dirty="0" smtClean="0"/>
              <a:t>Emphasis on researcher workflow, tools and  </a:t>
            </a:r>
            <a:r>
              <a:rPr lang="en-US" sz="2400" b="1" dirty="0"/>
              <a:t>m</a:t>
            </a:r>
            <a:r>
              <a:rPr lang="en-US" sz="2400" b="1" dirty="0" smtClean="0"/>
              <a:t>etadata</a:t>
            </a:r>
            <a:r>
              <a:rPr lang="en-US" sz="2400" b="1" dirty="0" smtClean="0"/>
              <a:t> archives</a:t>
            </a:r>
            <a:r>
              <a:rPr lang="en-US" sz="2400" b="1" dirty="0" smtClean="0"/>
              <a:t> </a:t>
            </a:r>
            <a:endParaRPr lang="en-US" sz="2400" b="1" dirty="0" smtClean="0"/>
          </a:p>
          <a:p>
            <a:r>
              <a:rPr lang="en-US" sz="2400" b="1" dirty="0" smtClean="0"/>
              <a:t>Aimee Stewart, CJ Grady, Jeff </a:t>
            </a:r>
            <a:r>
              <a:rPr lang="en-US" sz="2400" b="1" dirty="0" err="1" smtClean="0"/>
              <a:t>Cavner</a:t>
            </a:r>
            <a:endParaRPr lang="en-US" sz="2400" b="1" dirty="0" smtClean="0"/>
          </a:p>
          <a:p>
            <a:r>
              <a:rPr lang="en-US" sz="2400" b="1" dirty="0" smtClean="0"/>
              <a:t>Funded by NSF </a:t>
            </a:r>
            <a:r>
              <a:rPr lang="en-US" sz="2400" b="1" dirty="0" err="1" smtClean="0"/>
              <a:t>EPSCoR</a:t>
            </a:r>
            <a:r>
              <a:rPr lang="en-US" sz="2400" b="1" dirty="0" smtClean="0"/>
              <a:t> 0919443, EHR/DRL 091859, BIO/ABI 0851290, OCI/CI-TEAM 0753336, NASA Access37, </a:t>
            </a:r>
            <a:r>
              <a:rPr lang="en-US" sz="2400" b="1" dirty="0" smtClean="0"/>
              <a:t>DEB/AVATOL</a:t>
            </a:r>
            <a:r>
              <a:rPr lang="en-US" sz="2400" b="1" dirty="0" smtClean="0">
                <a:hlinkClick r:id="rId3" tooltip="Use this link to retrieve the award"/>
              </a:rPr>
              <a:t> </a:t>
            </a:r>
            <a:r>
              <a:rPr lang="en-US" sz="2400" b="1" dirty="0" smtClean="0"/>
              <a:t>1208472, pending NIH (Trust)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270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Lifemapper</a:t>
            </a:r>
            <a:endParaRPr lang="en-US" sz="4000" dirty="0"/>
          </a:p>
        </p:txBody>
      </p:sp>
      <p:pic>
        <p:nvPicPr>
          <p:cNvPr id="3" name="Picture 2" descr="lmkirtland2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312443"/>
            <a:ext cx="1752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lmwarbler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72022"/>
            <a:ext cx="17716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762000" y="6119212"/>
            <a:ext cx="754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dirty="0">
                <a:solidFill>
                  <a:prstClr val="white"/>
                </a:solidFill>
              </a:rPr>
              <a:t>M</a:t>
            </a:r>
            <a:r>
              <a:rPr lang="en-US" dirty="0" smtClean="0">
                <a:solidFill>
                  <a:prstClr val="white"/>
                </a:solidFill>
              </a:rPr>
              <a:t>useum  specimen (GBIF</a:t>
            </a:r>
            <a:r>
              <a:rPr lang="en-US" dirty="0">
                <a:solidFill>
                  <a:prstClr val="white"/>
                </a:solidFill>
              </a:rPr>
              <a:t>) </a:t>
            </a:r>
            <a:r>
              <a:rPr lang="en-US" dirty="0" smtClean="0">
                <a:solidFill>
                  <a:prstClr val="white"/>
                </a:solidFill>
              </a:rPr>
              <a:t>occurrences </a:t>
            </a:r>
            <a:r>
              <a:rPr lang="en-US" dirty="0">
                <a:solidFill>
                  <a:prstClr val="white"/>
                </a:solidFill>
              </a:rPr>
              <a:t>for </a:t>
            </a:r>
            <a:r>
              <a:rPr lang="en-US" dirty="0" err="1">
                <a:solidFill>
                  <a:prstClr val="white"/>
                </a:solidFill>
              </a:rPr>
              <a:t>Dendroica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kirtlandii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3" y="1481782"/>
            <a:ext cx="5520936" cy="44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Model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60" y="3668216"/>
            <a:ext cx="2852606" cy="1002267"/>
          </a:xfrm>
          <a:prstGeom prst="rect">
            <a:avLst/>
          </a:prstGeom>
        </p:spPr>
      </p:pic>
      <p:pic>
        <p:nvPicPr>
          <p:cNvPr id="14" name="Picture 13" descr="mapwithdotsm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81" y="1829364"/>
            <a:ext cx="1511208" cy="797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Species Distribution Modeling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29461" y="1899330"/>
            <a:ext cx="1960400" cy="1562241"/>
            <a:chOff x="529477" y="1128051"/>
            <a:chExt cx="4935675" cy="3933234"/>
          </a:xfrm>
        </p:grpSpPr>
        <p:pic>
          <p:nvPicPr>
            <p:cNvPr id="4" name="Picture 3" descr="lotu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77" y="3229376"/>
              <a:ext cx="2145864" cy="1831909"/>
            </a:xfrm>
            <a:prstGeom prst="rect">
              <a:avLst/>
            </a:prstGeom>
          </p:spPr>
        </p:pic>
        <p:pic>
          <p:nvPicPr>
            <p:cNvPr id="5" name="Picture 4" descr="wolf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268" y="2186252"/>
              <a:ext cx="2145864" cy="1831909"/>
            </a:xfrm>
            <a:prstGeom prst="rect">
              <a:avLst/>
            </a:prstGeom>
          </p:spPr>
        </p:pic>
        <p:pic>
          <p:nvPicPr>
            <p:cNvPr id="6" name="Picture 5" descr="snake_big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9288" y="1128051"/>
              <a:ext cx="2145864" cy="1831909"/>
            </a:xfrm>
            <a:prstGeom prst="rect">
              <a:avLst/>
            </a:prstGeom>
          </p:spPr>
        </p:pic>
      </p:grpSp>
      <p:pic>
        <p:nvPicPr>
          <p:cNvPr id="9" name="Picture 8" descr="IPCC-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" y="4489061"/>
            <a:ext cx="1015943" cy="1423574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2160000">
            <a:off x="2424649" y="3170326"/>
            <a:ext cx="1204249" cy="41431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9080000">
            <a:off x="2275413" y="4738183"/>
            <a:ext cx="1325265" cy="41431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66280" y="3363416"/>
            <a:ext cx="2320373" cy="1512508"/>
            <a:chOff x="7290572" y="2977736"/>
            <a:chExt cx="2320373" cy="1512508"/>
          </a:xfrm>
        </p:grpSpPr>
        <p:pic>
          <p:nvPicPr>
            <p:cNvPr id="13" name="Picture 12" descr="mapwithpatchesversion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572" y="2977736"/>
              <a:ext cx="1710773" cy="902908"/>
            </a:xfrm>
            <a:prstGeom prst="rect">
              <a:avLst/>
            </a:prstGeom>
          </p:spPr>
        </p:pic>
        <p:pic>
          <p:nvPicPr>
            <p:cNvPr id="20" name="Picture 19" descr="mapwithpatchesversion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2972" y="3130136"/>
              <a:ext cx="1710773" cy="902908"/>
            </a:xfrm>
            <a:prstGeom prst="rect">
              <a:avLst/>
            </a:prstGeom>
          </p:spPr>
        </p:pic>
        <p:pic>
          <p:nvPicPr>
            <p:cNvPr id="21" name="Picture 20" descr="mapwithpatchesversion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372" y="3282536"/>
              <a:ext cx="1710773" cy="902908"/>
            </a:xfrm>
            <a:prstGeom prst="rect">
              <a:avLst/>
            </a:prstGeom>
          </p:spPr>
        </p:pic>
        <p:pic>
          <p:nvPicPr>
            <p:cNvPr id="22" name="Picture 21" descr="mapwithpatchesversion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772" y="3434936"/>
              <a:ext cx="1710773" cy="902908"/>
            </a:xfrm>
            <a:prstGeom prst="rect">
              <a:avLst/>
            </a:prstGeom>
          </p:spPr>
        </p:pic>
        <p:pic>
          <p:nvPicPr>
            <p:cNvPr id="23" name="Picture 22" descr="mapwithpatchesversion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172" y="3587336"/>
              <a:ext cx="1710773" cy="902908"/>
            </a:xfrm>
            <a:prstGeom prst="rect">
              <a:avLst/>
            </a:prstGeom>
          </p:spPr>
        </p:pic>
      </p:grpSp>
      <p:sp>
        <p:nvSpPr>
          <p:cNvPr id="19" name="Right Arrow 18"/>
          <p:cNvSpPr/>
          <p:nvPr/>
        </p:nvSpPr>
        <p:spPr>
          <a:xfrm>
            <a:off x="6168666" y="4004406"/>
            <a:ext cx="817106" cy="41431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climate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1" y="5241032"/>
            <a:ext cx="1980896" cy="1100497"/>
          </a:xfrm>
          <a:prstGeom prst="rect">
            <a:avLst/>
          </a:prstGeom>
        </p:spPr>
      </p:pic>
      <p:pic>
        <p:nvPicPr>
          <p:cNvPr id="16" name="Picture 15" descr="hicks_jar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72" y="2902535"/>
            <a:ext cx="1122289" cy="11222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9994" y="3931633"/>
            <a:ext cx="250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Species Occurrence Data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592" y="6326295"/>
            <a:ext cx="205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Environmental Data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19458" y="4723524"/>
            <a:ext cx="264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SDM Modeling Algorithm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8144" y="4872145"/>
            <a:ext cx="183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Predicted Habitat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52400"/>
            <a:ext cx="7322457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Web Services Architecture</a:t>
            </a:r>
            <a:endParaRPr lang="en-US" sz="3600" dirty="0"/>
          </a:p>
        </p:txBody>
      </p:sp>
      <p:sp>
        <p:nvSpPr>
          <p:cNvPr id="6" name="Cloud 5"/>
          <p:cNvSpPr/>
          <p:nvPr/>
        </p:nvSpPr>
        <p:spPr>
          <a:xfrm>
            <a:off x="5636187" y="1497364"/>
            <a:ext cx="917013" cy="5208236"/>
          </a:xfrm>
          <a:prstGeom prst="cloud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odeswithtransparentlog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2" t="-6223" r="13985" b="13158"/>
          <a:stretch/>
        </p:blipFill>
        <p:spPr>
          <a:xfrm>
            <a:off x="381000" y="2667000"/>
            <a:ext cx="1376281" cy="21668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52800" y="2286000"/>
            <a:ext cx="959015" cy="764238"/>
            <a:chOff x="529477" y="1128051"/>
            <a:chExt cx="4935675" cy="3933234"/>
          </a:xfrm>
        </p:grpSpPr>
        <p:pic>
          <p:nvPicPr>
            <p:cNvPr id="9" name="Picture 8" descr="lotu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77" y="3229376"/>
              <a:ext cx="2145864" cy="1831909"/>
            </a:xfrm>
            <a:prstGeom prst="rect">
              <a:avLst/>
            </a:prstGeom>
          </p:spPr>
        </p:pic>
        <p:pic>
          <p:nvPicPr>
            <p:cNvPr id="10" name="Picture 9" descr="wolf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268" y="2186252"/>
              <a:ext cx="2145864" cy="1831909"/>
            </a:xfrm>
            <a:prstGeom prst="rect">
              <a:avLst/>
            </a:prstGeom>
          </p:spPr>
        </p:pic>
        <p:pic>
          <p:nvPicPr>
            <p:cNvPr id="11" name="Picture 10" descr="snake_big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9288" y="1128051"/>
              <a:ext cx="2145864" cy="1831909"/>
            </a:xfrm>
            <a:prstGeom prst="rect">
              <a:avLst/>
            </a:prstGeom>
          </p:spPr>
        </p:pic>
      </p:grpSp>
      <p:pic>
        <p:nvPicPr>
          <p:cNvPr id="12" name="Picture 11" descr="climate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81200"/>
            <a:ext cx="914400" cy="508000"/>
          </a:xfrm>
          <a:prstGeom prst="rect">
            <a:avLst/>
          </a:prstGeom>
        </p:spPr>
      </p:pic>
      <p:pic>
        <p:nvPicPr>
          <p:cNvPr id="13" name="Picture 12" descr="distorted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60" y="3122791"/>
            <a:ext cx="1970698" cy="1970698"/>
          </a:xfrm>
          <a:prstGeom prst="rect">
            <a:avLst/>
          </a:prstGeom>
        </p:spPr>
      </p:pic>
      <p:pic>
        <p:nvPicPr>
          <p:cNvPr id="14" name="Picture 13" descr="mapwithpatchesversion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667000"/>
            <a:ext cx="914400" cy="482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29000" y="5105400"/>
            <a:ext cx="178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Archive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4800600"/>
            <a:ext cx="1460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Compute </a:t>
            </a:r>
          </a:p>
          <a:p>
            <a:pPr algn="ctr"/>
            <a:r>
              <a:rPr lang="en-US" sz="2400" dirty="0" smtClean="0"/>
              <a:t>Resources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4724400"/>
            <a:ext cx="118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Pipeline</a:t>
            </a:r>
            <a:endParaRPr lang="en-US" sz="2400" dirty="0"/>
          </a:p>
        </p:txBody>
      </p:sp>
      <p:pic>
        <p:nvPicPr>
          <p:cNvPr id="18" name="Picture 17" descr="exec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29000"/>
            <a:ext cx="1307553" cy="1307553"/>
          </a:xfrm>
          <a:prstGeom prst="rect">
            <a:avLst/>
          </a:prstGeom>
        </p:spPr>
      </p:pic>
      <p:sp>
        <p:nvSpPr>
          <p:cNvPr id="19" name="Left-Right Arrow 18"/>
          <p:cNvSpPr/>
          <p:nvPr/>
        </p:nvSpPr>
        <p:spPr>
          <a:xfrm>
            <a:off x="2590800" y="3733800"/>
            <a:ext cx="811223" cy="484632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1676400" y="4191000"/>
            <a:ext cx="787796" cy="484632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788587" y="3478564"/>
            <a:ext cx="593802" cy="1424041"/>
            <a:chOff x="1371600" y="1524000"/>
            <a:chExt cx="2209800" cy="5152644"/>
          </a:xfrm>
        </p:grpSpPr>
        <p:sp>
          <p:nvSpPr>
            <p:cNvPr id="22" name="Rectangle 21"/>
            <p:cNvSpPr/>
            <p:nvPr/>
          </p:nvSpPr>
          <p:spPr>
            <a:xfrm>
              <a:off x="3200400" y="1524000"/>
              <a:ext cx="381000" cy="51526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miter lim="800000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28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371600" y="1524000"/>
              <a:ext cx="1828800" cy="5152644"/>
              <a:chOff x="-152400" y="1552956"/>
              <a:chExt cx="1828800" cy="5152644"/>
            </a:xfrm>
            <a:solidFill>
              <a:schemeClr val="bg1">
                <a:lumMod val="85000"/>
              </a:schemeClr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-152400" y="1552956"/>
                <a:ext cx="1828800" cy="515264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 descr="lifemapperlogo.jp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02" y="1752601"/>
                <a:ext cx="1385599" cy="1302045"/>
              </a:xfrm>
              <a:prstGeom prst="rect">
                <a:avLst/>
              </a:prstGeom>
              <a:grpFill/>
              <a:ln w="1905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86502" y="3886795"/>
                <a:ext cx="1362851" cy="533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86502" y="3207046"/>
                <a:ext cx="1362851" cy="533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86502" y="4566544"/>
                <a:ext cx="1362851" cy="533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76200" y="5246293"/>
                <a:ext cx="1373153" cy="533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76200" y="5926042"/>
                <a:ext cx="1373153" cy="533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Right Brace 30"/>
          <p:cNvSpPr/>
          <p:nvPr/>
        </p:nvSpPr>
        <p:spPr>
          <a:xfrm>
            <a:off x="5171135" y="1676400"/>
            <a:ext cx="391465" cy="4274910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32" name="Picture 31" descr="QGIS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752600"/>
            <a:ext cx="838200" cy="838200"/>
          </a:xfrm>
          <a:prstGeom prst="rect">
            <a:avLst/>
          </a:prstGeom>
        </p:spPr>
      </p:pic>
      <p:pic>
        <p:nvPicPr>
          <p:cNvPr id="33" name="Picture 32" descr="dataone_logo.png"/>
          <p:cNvPicPr>
            <a:picLocks noChangeAspect="1"/>
          </p:cNvPicPr>
          <p:nvPr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638800"/>
            <a:ext cx="2209800" cy="532203"/>
          </a:xfrm>
          <a:prstGeom prst="rect">
            <a:avLst/>
          </a:prstGeom>
        </p:spPr>
      </p:pic>
      <p:pic>
        <p:nvPicPr>
          <p:cNvPr id="34" name="Picture 33" descr="VisTrails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59" y="2650451"/>
            <a:ext cx="662641" cy="647466"/>
          </a:xfrm>
          <a:prstGeom prst="rect">
            <a:avLst/>
          </a:prstGeom>
        </p:spPr>
      </p:pic>
      <p:sp>
        <p:nvSpPr>
          <p:cNvPr id="35" name="Left-Right Arrow 34"/>
          <p:cNvSpPr/>
          <p:nvPr/>
        </p:nvSpPr>
        <p:spPr>
          <a:xfrm>
            <a:off x="6400800" y="4936451"/>
            <a:ext cx="1116023" cy="228600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-Right Arrow 35"/>
          <p:cNvSpPr/>
          <p:nvPr/>
        </p:nvSpPr>
        <p:spPr>
          <a:xfrm flipV="1">
            <a:off x="6248400" y="5867400"/>
            <a:ext cx="457201" cy="228601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-Right Arrow 36"/>
          <p:cNvSpPr/>
          <p:nvPr/>
        </p:nvSpPr>
        <p:spPr>
          <a:xfrm>
            <a:off x="6477000" y="2879051"/>
            <a:ext cx="1116023" cy="228600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-Right Arrow 37"/>
          <p:cNvSpPr/>
          <p:nvPr/>
        </p:nvSpPr>
        <p:spPr>
          <a:xfrm>
            <a:off x="6477000" y="3869651"/>
            <a:ext cx="1116023" cy="228600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5"/>
          <a:srcRect l="1683" r="83377"/>
          <a:stretch/>
        </p:blipFill>
        <p:spPr>
          <a:xfrm>
            <a:off x="7543800" y="4572000"/>
            <a:ext cx="945020" cy="855133"/>
          </a:xfrm>
          <a:prstGeom prst="rect">
            <a:avLst/>
          </a:prstGeom>
        </p:spPr>
      </p:pic>
      <p:pic>
        <p:nvPicPr>
          <p:cNvPr id="40" name="Picture 39" descr="pragmaLogo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581400"/>
            <a:ext cx="977412" cy="758690"/>
          </a:xfrm>
          <a:prstGeom prst="rect">
            <a:avLst/>
          </a:prstGeom>
        </p:spPr>
      </p:pic>
      <p:sp>
        <p:nvSpPr>
          <p:cNvPr id="41" name="Left-Right Arrow 40"/>
          <p:cNvSpPr/>
          <p:nvPr/>
        </p:nvSpPr>
        <p:spPr>
          <a:xfrm>
            <a:off x="6427777" y="2209800"/>
            <a:ext cx="963623" cy="152400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16200000">
            <a:off x="5372100" y="3619500"/>
            <a:ext cx="3200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1382</Words>
  <Application>Microsoft Office PowerPoint</Application>
  <PresentationFormat>On-screen Show (4:3)</PresentationFormat>
  <Paragraphs>145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8_Office Theme</vt:lpstr>
      <vt:lpstr>11_Office Theme</vt:lpstr>
      <vt:lpstr>Default Design</vt:lpstr>
      <vt:lpstr>6_Office Theme</vt:lpstr>
      <vt:lpstr>PowerPoint Presentation</vt:lpstr>
      <vt:lpstr>Specify Software Project – Quick Facts</vt:lpstr>
      <vt:lpstr>PowerPoint Presentation</vt:lpstr>
      <vt:lpstr>Specify Applications</vt:lpstr>
      <vt:lpstr>Under Development </vt:lpstr>
      <vt:lpstr>Lifemapper Project</vt:lpstr>
      <vt:lpstr>Lifemapper</vt:lpstr>
      <vt:lpstr>Species Distribution Modeling</vt:lpstr>
      <vt:lpstr>Web Services Architecture</vt:lpstr>
      <vt:lpstr>ChangeThinking</vt:lpstr>
      <vt:lpstr>Specify Insight</vt:lpstr>
      <vt:lpstr>Lifemapper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beach</dc:creator>
  <cp:lastModifiedBy>beach</cp:lastModifiedBy>
  <cp:revision>65</cp:revision>
  <dcterms:created xsi:type="dcterms:W3CDTF">2010-07-08T05:47:28Z</dcterms:created>
  <dcterms:modified xsi:type="dcterms:W3CDTF">2012-09-28T15:16:40Z</dcterms:modified>
</cp:coreProperties>
</file>