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6" r:id="rId4"/>
    <p:sldId id="259" r:id="rId5"/>
    <p:sldId id="260" r:id="rId6"/>
    <p:sldId id="261" r:id="rId7"/>
    <p:sldId id="273" r:id="rId8"/>
    <p:sldId id="262" r:id="rId9"/>
    <p:sldId id="263" r:id="rId10"/>
    <p:sldId id="276" r:id="rId11"/>
    <p:sldId id="264" r:id="rId12"/>
    <p:sldId id="274" r:id="rId13"/>
    <p:sldId id="267" r:id="rId14"/>
    <p:sldId id="268" r:id="rId15"/>
    <p:sldId id="269" r:id="rId16"/>
    <p:sldId id="275" r:id="rId17"/>
    <p:sldId id="277" r:id="rId18"/>
    <p:sldId id="278" r:id="rId19"/>
    <p:sldId id="271" r:id="rId20"/>
    <p:sldId id="279" r:id="rId21"/>
    <p:sldId id="27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73" autoAdjust="0"/>
  </p:normalViewPr>
  <p:slideViewPr>
    <p:cSldViewPr>
      <p:cViewPr varScale="1">
        <p:scale>
          <a:sx n="127" d="100"/>
          <a:sy n="127" d="100"/>
        </p:scale>
        <p:origin x="-3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2A7BA-60C8-4E78-A345-18600B9B4C79}" type="datetimeFigureOut">
              <a:rPr lang="en-US" smtClean="0"/>
              <a:pPr/>
              <a:t>9/28/12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63B02-1980-4686-BA27-415C3D1A8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5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3178BD-434B-45B2-AAF9-FB5E4A8A4FC8}" type="slidenum">
              <a:rPr lang="en-US" smtClean="0">
                <a:ea typeface="ＭＳ Ｐゴシック" pitchFamily="-109" charset="-128"/>
                <a:cs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A43D-77C9-418E-A0B0-8F78C2100FBD}" type="datetimeFigureOut">
              <a:rPr lang="en-US" smtClean="0"/>
              <a:pPr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CA1-80BD-420E-B8D3-95C0726D0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A43D-77C9-418E-A0B0-8F78C2100FBD}" type="datetimeFigureOut">
              <a:rPr lang="en-US" smtClean="0"/>
              <a:pPr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CA1-80BD-420E-B8D3-95C0726D0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A43D-77C9-418E-A0B0-8F78C2100FBD}" type="datetimeFigureOut">
              <a:rPr lang="en-US" smtClean="0"/>
              <a:pPr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CA1-80BD-420E-B8D3-95C0726D0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AS_V_4C_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727" y="3429001"/>
            <a:ext cx="8159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229600" cy="13716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81000" y="1657350"/>
            <a:ext cx="8229600" cy="3429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00251"/>
            <a:ext cx="6553200" cy="3429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6638" y="4693444"/>
            <a:ext cx="2667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California Academy of Sciences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430" y="228601"/>
            <a:ext cx="7772400" cy="4571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430" y="628650"/>
            <a:ext cx="6934200" cy="342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03199" y="1083469"/>
            <a:ext cx="8229600" cy="237767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</a:lstStyle>
          <a:p>
            <a:r>
              <a:rPr lang="en-US" dirty="0" smtClean="0"/>
              <a:t>   Bullets are often required for listing information.</a:t>
            </a:r>
          </a:p>
          <a:p>
            <a:r>
              <a:rPr lang="en-US" dirty="0" smtClean="0"/>
              <a:t>   Use bullets sparingly to keep your presentation focused.</a:t>
            </a:r>
          </a:p>
          <a:p>
            <a:pPr lvl="1"/>
            <a:r>
              <a:rPr lang="en-US" dirty="0" smtClean="0"/>
              <a:t>   Second level bullets are occasionally needed.</a:t>
            </a:r>
          </a:p>
          <a:p>
            <a:pPr lvl="1"/>
            <a:r>
              <a:rPr lang="en-US" dirty="0" smtClean="0"/>
              <a:t>   Do not use bullets beyond the second level unless absolutely </a:t>
            </a:r>
            <a:br>
              <a:rPr lang="en-US" dirty="0" smtClean="0"/>
            </a:br>
            <a:r>
              <a:rPr lang="en-US" dirty="0" smtClean="0"/>
              <a:t>    necessary, as your slide will start looking too busy.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A43D-77C9-418E-A0B0-8F78C2100FBD}" type="datetimeFigureOut">
              <a:rPr lang="en-US" smtClean="0"/>
              <a:pPr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CA1-80BD-420E-B8D3-95C0726D0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A43D-77C9-418E-A0B0-8F78C2100FBD}" type="datetimeFigureOut">
              <a:rPr lang="en-US" smtClean="0"/>
              <a:pPr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CA1-80BD-420E-B8D3-95C0726D0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A43D-77C9-418E-A0B0-8F78C2100FBD}" type="datetimeFigureOut">
              <a:rPr lang="en-US" smtClean="0"/>
              <a:pPr/>
              <a:t>9/28/12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CA1-80BD-420E-B8D3-95C0726D0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A43D-77C9-418E-A0B0-8F78C2100FBD}" type="datetimeFigureOut">
              <a:rPr lang="en-US" smtClean="0"/>
              <a:pPr/>
              <a:t>9/28/12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CA1-80BD-420E-B8D3-95C0726D0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A43D-77C9-418E-A0B0-8F78C2100FBD}" type="datetimeFigureOut">
              <a:rPr lang="en-US" smtClean="0"/>
              <a:pPr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CA1-80BD-420E-B8D3-95C0726D0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A43D-77C9-418E-A0B0-8F78C2100FBD}" type="datetimeFigureOut">
              <a:rPr lang="en-US" smtClean="0"/>
              <a:pPr/>
              <a:t>9/28/12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CA1-80BD-420E-B8D3-95C0726D0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A43D-77C9-418E-A0B0-8F78C2100FBD}" type="datetimeFigureOut">
              <a:rPr lang="en-US" smtClean="0"/>
              <a:pPr/>
              <a:t>9/28/12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CA1-80BD-420E-B8D3-95C0726D0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A43D-77C9-418E-A0B0-8F78C2100FBD}" type="datetimeFigureOut">
              <a:rPr lang="en-US" smtClean="0"/>
              <a:pPr/>
              <a:t>9/28/12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CA1-80BD-420E-B8D3-95C0726D0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AA43D-77C9-418E-A0B0-8F78C2100FBD}" type="datetimeFigureOut">
              <a:rPr lang="en-US" smtClean="0"/>
              <a:pPr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DCA1-80BD-420E-B8D3-95C0726D0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jpeg"/><Relationship Id="rId12" Type="http://schemas.openxmlformats.org/officeDocument/2006/relationships/image" Target="../media/image55.jpeg"/><Relationship Id="rId13" Type="http://schemas.openxmlformats.org/officeDocument/2006/relationships/image" Target="../media/image56.jpeg"/><Relationship Id="rId14" Type="http://schemas.openxmlformats.org/officeDocument/2006/relationships/image" Target="../media/image57.jpeg"/><Relationship Id="rId15" Type="http://schemas.openxmlformats.org/officeDocument/2006/relationships/image" Target="../media/image58.jpeg"/><Relationship Id="rId16" Type="http://schemas.openxmlformats.org/officeDocument/2006/relationships/image" Target="../media/image59.jpeg"/><Relationship Id="rId17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8" Type="http://schemas.openxmlformats.org/officeDocument/2006/relationships/image" Target="../media/image51.jpeg"/><Relationship Id="rId9" Type="http://schemas.openxmlformats.org/officeDocument/2006/relationships/image" Target="../media/image52.jpeg"/><Relationship Id="rId10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openxmlformats.org/officeDocument/2006/relationships/image" Target="../media/image75.jpeg"/><Relationship Id="rId6" Type="http://schemas.openxmlformats.org/officeDocument/2006/relationships/image" Target="../media/image76.jpeg"/><Relationship Id="rId7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9.jpeg"/><Relationship Id="rId5" Type="http://schemas.microsoft.com/office/2007/relationships/hdphoto" Target="../media/hdphoto3.wdp"/><Relationship Id="rId6" Type="http://schemas.openxmlformats.org/officeDocument/2006/relationships/image" Target="../media/image80.jpeg"/><Relationship Id="rId7" Type="http://schemas.microsoft.com/office/2007/relationships/hdphoto" Target="../media/hdphoto4.wdp"/><Relationship Id="rId8" Type="http://schemas.openxmlformats.org/officeDocument/2006/relationships/image" Target="../media/image81.jpeg"/><Relationship Id="rId9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jpeg"/><Relationship Id="rId3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jpeg"/><Relationship Id="rId3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5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64" y="-95250"/>
            <a:ext cx="9241863" cy="6068570"/>
          </a:xfrm>
          <a:prstGeom prst="rect">
            <a:avLst/>
          </a:prstGeom>
        </p:spPr>
      </p:pic>
      <p:sp>
        <p:nvSpPr>
          <p:cNvPr id="8196" name="Text Placeholder 15"/>
          <p:cNvSpPr>
            <a:spLocks noGrp="1"/>
          </p:cNvSpPr>
          <p:nvPr>
            <p:ph type="body" sz="half" idx="2"/>
          </p:nvPr>
        </p:nvSpPr>
        <p:spPr>
          <a:xfrm>
            <a:off x="0" y="1047750"/>
            <a:ext cx="3048000" cy="1295400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(Body)"/>
                <a:ea typeface="Arial (Body)"/>
                <a:cs typeface="Arial (Body)"/>
              </a:rPr>
              <a:t>Alison Young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(Body)"/>
                <a:ea typeface="Arial (Body)"/>
                <a:cs typeface="Arial (Body)"/>
              </a:rPr>
              <a:t>California Academy of Sciences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(Body)"/>
                <a:ea typeface="Arial (Body)"/>
                <a:cs typeface="Arial (Body)"/>
              </a:rPr>
              <a:t>September 29, 2012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95250"/>
            <a:ext cx="9220200" cy="1028700"/>
          </a:xfrm>
          <a:solidFill>
            <a:schemeClr val="accent3">
              <a:alpha val="4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Documenting California biodiversity with citizen scientists: lessons learned through a year of planning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Volunteers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90550"/>
            <a:ext cx="9067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Recruited through: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285750" lvl="1" indent="-285750">
              <a:buClr>
                <a:schemeClr val="tx1"/>
              </a:buClr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Volunteers who already worked with the Academy, MMWD, or </a:t>
            </a:r>
            <a:r>
              <a:rPr lang="en-US" sz="1600" dirty="0" smtClean="0">
                <a:solidFill>
                  <a:srgbClr val="000000"/>
                </a:solidFill>
              </a:rPr>
              <a:t>GFNMS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Local organizations with similar interests:</a:t>
            </a:r>
          </a:p>
          <a:p>
            <a:pPr marL="742950" lvl="1" indent="-285750">
              <a:buClr>
                <a:schemeClr val="tx1"/>
              </a:buClr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Chapters of the California Native Plant Society</a:t>
            </a:r>
          </a:p>
          <a:p>
            <a:pPr marL="742950" lvl="1" indent="-285750">
              <a:buClr>
                <a:schemeClr val="tx1"/>
              </a:buClr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Friends groups</a:t>
            </a:r>
          </a:p>
          <a:p>
            <a:pPr marL="742950" lvl="1" indent="-285750">
              <a:buClr>
                <a:schemeClr val="tx1"/>
              </a:buClr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Volunteers from local parks districts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Local colleges: botany/ecology/conservation biology classes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  <a:defRPr/>
            </a:pPr>
            <a:r>
              <a:rPr lang="en-US" sz="1600" dirty="0" err="1" smtClean="0">
                <a:solidFill>
                  <a:srgbClr val="000000"/>
                </a:solidFill>
              </a:rPr>
              <a:t>Meetup.com</a:t>
            </a:r>
            <a:r>
              <a:rPr lang="en-US" sz="1600" dirty="0" smtClean="0">
                <a:solidFill>
                  <a:srgbClr val="000000"/>
                </a:solidFill>
              </a:rPr>
              <a:t>: Conservation Photography group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Word of mouth: friends of volunteers, Academy staff, etc.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Demographics: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~60% female / 40% male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25%: 50-59 years of age; 20%: 18-29; 20%: 30-39; 20%: 40-49; 15%: 60+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95% Caucasian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50% Graduate degree; 30% Bachelor’s degree; all with at least some college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70% had collected data in other scientific studies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  <a:defRPr/>
            </a:pPr>
            <a:r>
              <a:rPr lang="en-US" sz="1600" dirty="0"/>
              <a:t>80.5</a:t>
            </a:r>
            <a:r>
              <a:rPr lang="en-US" sz="1600" dirty="0" smtClean="0"/>
              <a:t>% volunteer in other capacities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 descr="P10009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201" y="1200151"/>
            <a:ext cx="3485181" cy="261388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5998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504063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Test Case 2: Pillar Point reef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514" y="742950"/>
            <a:ext cx="2712449" cy="2514600"/>
          </a:xfrm>
          <a:prstGeom prst="rect">
            <a:avLst/>
          </a:prstGeom>
        </p:spPr>
      </p:pic>
      <p:pic>
        <p:nvPicPr>
          <p:cNvPr id="4" name="Picture 3" descr="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057" y="3333750"/>
            <a:ext cx="1326943" cy="8229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 descr="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160" y="3333750"/>
            <a:ext cx="1234440" cy="8229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666750"/>
            <a:ext cx="6096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 smtClean="0">
                <a:ea typeface="ＭＳ Ｐゴシック"/>
                <a:cs typeface="ＭＳ Ｐゴシック"/>
              </a:rPr>
              <a:t>Rocky intertidal areas: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High biodiversity in a small area.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Intertidal species are bound within a small livable range = potential key indicators of climate change.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Pelagic larval stage allows for rapid range expansion and potentially permanent shift in distribution.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92303" y="3658641"/>
            <a:ext cx="1436006" cy="9622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Progress to date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590550"/>
            <a:ext cx="9144000" cy="1005840"/>
            <a:chOff x="0" y="3733800"/>
            <a:chExt cx="9144000" cy="1005840"/>
          </a:xfrm>
        </p:grpSpPr>
        <p:pic>
          <p:nvPicPr>
            <p:cNvPr id="4" name="Picture 3" descr="P1000044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733800"/>
              <a:ext cx="1341120" cy="1005840"/>
            </a:xfrm>
            <a:prstGeom prst="rect">
              <a:avLst/>
            </a:prstGeom>
          </p:spPr>
        </p:pic>
        <p:pic>
          <p:nvPicPr>
            <p:cNvPr id="5" name="Picture 2" descr="C:\Users\Alison\Dropbox\PPSR conference\citizen science photos\Botany survey on Mt. Tamalpais\2012.05.05 02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733800"/>
              <a:ext cx="1293223" cy="1005840"/>
            </a:xfrm>
            <a:prstGeom prst="rect">
              <a:avLst/>
            </a:prstGeom>
            <a:noFill/>
          </p:spPr>
        </p:pic>
        <p:pic>
          <p:nvPicPr>
            <p:cNvPr id="6" name="Picture 3" descr="C:\Users\Alison\Dropbox\PPSR conference\citizen science photos\Botany survey on Mt. Tamalpais\2012.05.02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286" y="3733800"/>
              <a:ext cx="1341120" cy="1005840"/>
            </a:xfrm>
            <a:prstGeom prst="rect">
              <a:avLst/>
            </a:prstGeom>
            <a:noFill/>
          </p:spPr>
        </p:pic>
        <p:pic>
          <p:nvPicPr>
            <p:cNvPr id="7" name="Picture 14" descr="C:\Documents and Settings\natpub\My Documents\Dropbox\June 23 BioBlitz\Picture 100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50848" y="3902702"/>
              <a:ext cx="1005840" cy="668036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8" name="Picture 16" descr="C:\Documents and Settings\natpub\My Documents\Dropbox\2012.06.23 Mt. Tam photos\2012.06.23 Wrubel photos\P1000431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486" y="3733800"/>
              <a:ext cx="1341120" cy="1005840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9" name="Picture 12" descr="C:\Documents and Settings\natpub\My Documents\Dropbox\June 23 BioBlitz\Picture 183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436" y="3733800"/>
              <a:ext cx="1514464" cy="1005840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0" name="Picture 4" descr="C:\Users\Alison\Dropbox\MMWD surveys\2012.06.23 Mt. Tam photos\2012.06.23 DaSilva scenery\IMG_2390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972" y="3733800"/>
              <a:ext cx="1341028" cy="1005840"/>
            </a:xfrm>
            <a:prstGeom prst="rect">
              <a:avLst/>
            </a:prstGeom>
            <a:noFill/>
          </p:spPr>
        </p:pic>
        <p:pic>
          <p:nvPicPr>
            <p:cNvPr id="11" name="Picture 6" descr="C:\Users\Alison\Dropbox\MMWD surveys\2012.06.23 Mt. Tam photos\2012.06.23 Kellner photos\P1000473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9620" y="3733800"/>
              <a:ext cx="754380" cy="1005840"/>
            </a:xfrm>
            <a:prstGeom prst="rect">
              <a:avLst/>
            </a:prstGeom>
            <a:noFill/>
          </p:spPr>
        </p:pic>
      </p:grpSp>
      <p:pic>
        <p:nvPicPr>
          <p:cNvPr id="13" name="Picture 26" descr="C:\Documents and Settings\natpub\My Documents\Dropbox\2012.06.07 Interitdal Pics\2012.06.07 A. Young group\P1000382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135914"/>
            <a:ext cx="1139120" cy="100308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4" name="Picture 19" descr="C:\Documents and Settings\natpub\My Documents\Dropbox\2012.06.05 Intertidal Pics\2012.06.05 Barnacles\P1000403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3347"/>
            <a:ext cx="1345380" cy="1000153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5" name="Picture 23" descr="C:\Documents and Settings\natpub\My Documents\Dropbox\2012.06.07 Interitdal Pics\2012.06.07 A. Young group\P1000356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4143347"/>
            <a:ext cx="1345380" cy="1000153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7" name="Picture 21" descr="C:\Documents and Settings\natpub\My Documents\Dropbox\2012.06.05 Intertidal Pics\2012.06.05 Echinoderms\P1000329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825" y="5549206"/>
            <a:ext cx="1554480" cy="1307651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8" name="Picture 20" descr="C:\Documents and Settings\natpub\My Documents\Dropbox\2012.06.05 Intertidal Pics\2012.06.05 Nudibranchs\IMG_5689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138517"/>
            <a:ext cx="2062585" cy="1002179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9" name="Picture 18" descr="P1000347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4142232"/>
            <a:ext cx="1335024" cy="1001268"/>
          </a:xfrm>
          <a:prstGeom prst="rect">
            <a:avLst/>
          </a:prstGeom>
        </p:spPr>
      </p:pic>
      <p:pic>
        <p:nvPicPr>
          <p:cNvPr id="16" name="Picture 24" descr="C:\Documents and Settings\natpub\My Documents\Dropbox\2012.06.05 Intertidal Pics\2012.06.05 Barnacles\P1000404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143347"/>
            <a:ext cx="1345380" cy="1000153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" name="Picture 19" descr="P1000329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6698" y="4137660"/>
            <a:ext cx="967302" cy="10058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158115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Test Case: Marin Municipal Water District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More </a:t>
            </a:r>
            <a:r>
              <a:rPr lang="en-US" dirty="0">
                <a:solidFill>
                  <a:srgbClr val="000000"/>
                </a:solidFill>
              </a:rPr>
              <a:t>than 650 observations made, comprising over 350 species of the known 920</a:t>
            </a:r>
            <a:r>
              <a:rPr lang="en-US" dirty="0" smtClean="0">
                <a:solidFill>
                  <a:srgbClr val="000000"/>
                </a:solidFill>
              </a:rPr>
              <a:t>+ plant </a:t>
            </a:r>
            <a:r>
              <a:rPr lang="en-US" dirty="0">
                <a:solidFill>
                  <a:srgbClr val="000000"/>
                </a:solidFill>
              </a:rPr>
              <a:t>species on the watershed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Distribution of species documented on 1/3 of the watershed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More than 450 specimens collected.</a:t>
            </a:r>
          </a:p>
          <a:p>
            <a:pPr marL="285750" indent="-285750" fontAlgn="auto"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Over </a:t>
            </a:r>
            <a:r>
              <a:rPr lang="en-US" dirty="0">
                <a:solidFill>
                  <a:srgbClr val="000000"/>
                </a:solidFill>
              </a:rPr>
              <a:t>80 volunteer participants.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82227" y="158115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Test Case: Pillar Point Reef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More </a:t>
            </a:r>
            <a:r>
              <a:rPr lang="en-US" dirty="0">
                <a:solidFill>
                  <a:srgbClr val="000000"/>
                </a:solidFill>
              </a:rPr>
              <a:t>than 400 observations made, comprising </a:t>
            </a:r>
            <a:r>
              <a:rPr lang="en-US" dirty="0" smtClean="0">
                <a:solidFill>
                  <a:srgbClr val="000000"/>
                </a:solidFill>
              </a:rPr>
              <a:t>close </a:t>
            </a:r>
            <a:r>
              <a:rPr lang="en-US" dirty="0">
                <a:solidFill>
                  <a:srgbClr val="000000"/>
                </a:solidFill>
              </a:rPr>
              <a:t>to 200 species.</a:t>
            </a:r>
          </a:p>
          <a:p>
            <a:pPr marL="285750" indent="-285750" fontAlgn="auto"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22 specimens collected from select taxa, including samples for genetic work.</a:t>
            </a:r>
          </a:p>
          <a:p>
            <a:pPr marL="285750" indent="-285750" fontAlgn="auto"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Over 50 volunteers engaged.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0" y="1657350"/>
            <a:ext cx="0" cy="2438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95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Lesson </a:t>
            </a:r>
            <a:r>
              <a:rPr lang="en-US" sz="3200" dirty="0" smtClean="0">
                <a:solidFill>
                  <a:schemeClr val="bg1"/>
                </a:solidFill>
              </a:rPr>
              <a:t>4: </a:t>
            </a:r>
            <a:r>
              <a:rPr lang="en-US" sz="3200" dirty="0" smtClean="0">
                <a:solidFill>
                  <a:schemeClr val="bg1"/>
                </a:solidFill>
              </a:rPr>
              <a:t>Don’t be afraid to get it wrong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90550"/>
            <a:ext cx="5105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 smtClean="0">
                <a:ea typeface="ＭＳ Ｐゴシック"/>
                <a:cs typeface="ＭＳ Ｐゴシック"/>
              </a:rPr>
              <a:t>Listen to your volunteers and check your data: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Reworking protocols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Re-designing data sheets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Realistic timeline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Use of smartphones and other technology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Weather!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Data entry/upload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Different volunteers for different processes</a:t>
            </a:r>
            <a:endParaRPr lang="en-US" dirty="0"/>
          </a:p>
        </p:txBody>
      </p:sp>
      <p:pic>
        <p:nvPicPr>
          <p:cNvPr id="4" name="Picture 3" descr="RIMG005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929890"/>
            <a:ext cx="2672080" cy="200406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IMGP07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924558"/>
            <a:ext cx="2679191" cy="200939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1" y="742950"/>
            <a:ext cx="1524000" cy="19847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742950"/>
            <a:ext cx="1524000" cy="19901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Picture 12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2936040"/>
            <a:ext cx="3024232" cy="200863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110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Lesson </a:t>
            </a:r>
            <a:r>
              <a:rPr lang="en-US" sz="3200" dirty="0">
                <a:solidFill>
                  <a:schemeClr val="bg1"/>
                </a:solidFill>
              </a:rPr>
              <a:t>5</a:t>
            </a:r>
            <a:r>
              <a:rPr lang="en-US" sz="3200" dirty="0" smtClean="0">
                <a:solidFill>
                  <a:schemeClr val="bg1"/>
                </a:solidFill>
              </a:rPr>
              <a:t>: Feedback, reinforcement, &amp; </a:t>
            </a:r>
            <a:r>
              <a:rPr lang="en-US" sz="3200" dirty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ppreciation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specimens.jpg"/>
          <p:cNvPicPr>
            <a:picLocks noChangeAspect="1"/>
          </p:cNvPicPr>
          <p:nvPr/>
        </p:nvPicPr>
        <p:blipFill>
          <a:blip r:embed="rId2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751801"/>
            <a:ext cx="3248592" cy="236940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species found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0" y="2724150"/>
            <a:ext cx="3240203" cy="2377440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590550"/>
            <a:ext cx="8915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 smtClean="0">
                <a:ea typeface="ＭＳ Ｐゴシック"/>
                <a:cs typeface="ＭＳ Ｐゴシック"/>
              </a:rPr>
              <a:t>Rapid feedback to your </a:t>
            </a:r>
            <a:r>
              <a:rPr lang="en-US" sz="2000" dirty="0" smtClean="0">
                <a:ea typeface="ＭＳ Ｐゴシック"/>
                <a:cs typeface="ＭＳ Ｐゴシック"/>
              </a:rPr>
              <a:t>volunteers reinforces their role in the bigger picture:</a:t>
            </a:r>
            <a:endParaRPr lang="en-US" sz="2000" dirty="0" smtClean="0">
              <a:ea typeface="ＭＳ Ｐゴシック"/>
              <a:cs typeface="ＭＳ Ｐゴシック"/>
            </a:endParaRP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Data visualization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Results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Emails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Photos</a:t>
            </a:r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Appreciation: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Lots of gratitude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Swag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Unique opportunities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Appreciation events</a:t>
            </a:r>
          </a:p>
        </p:txBody>
      </p:sp>
      <p:pic>
        <p:nvPicPr>
          <p:cNvPr id="7" name="Picture 6" descr="Screen Shot 2012-09-26 at 6.56.36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047750"/>
            <a:ext cx="2895600" cy="1457862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  <p:pic>
        <p:nvPicPr>
          <p:cNvPr id="8" name="Picture 7" descr="Screen Shot 2012-09-26 at 6.59.12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1047750"/>
            <a:ext cx="2743200" cy="144173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8168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Lesson </a:t>
            </a:r>
            <a:r>
              <a:rPr lang="en-US" sz="3200" dirty="0">
                <a:solidFill>
                  <a:schemeClr val="bg1"/>
                </a:solidFill>
              </a:rPr>
              <a:t>6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en-US" sz="3200" dirty="0" smtClean="0">
                <a:solidFill>
                  <a:schemeClr val="bg1"/>
                </a:solidFill>
              </a:rPr>
              <a:t>Evaluate!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DSCF260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1"/>
          <a:stretch/>
        </p:blipFill>
        <p:spPr>
          <a:xfrm>
            <a:off x="6325080" y="590550"/>
            <a:ext cx="2824404" cy="4552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6750"/>
            <a:ext cx="6324600" cy="455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 smtClean="0">
                <a:ea typeface="ＭＳ Ｐゴシック"/>
                <a:cs typeface="ＭＳ Ｐゴシック"/>
              </a:rPr>
              <a:t>Detailed feedback from your volunteers:</a:t>
            </a:r>
          </a:p>
          <a:p>
            <a:pPr marL="571500" indent="-571500">
              <a:buFont typeface="Arial"/>
              <a:buChar char="•"/>
            </a:pPr>
            <a:r>
              <a:rPr lang="en-US" dirty="0"/>
              <a:t>What did you hope to get out of participating in the </a:t>
            </a:r>
            <a:r>
              <a:rPr lang="en-US" dirty="0" smtClean="0"/>
              <a:t>surveys?</a:t>
            </a:r>
          </a:p>
          <a:p>
            <a:pPr marL="571500" indent="-571500">
              <a:buFont typeface="Arial"/>
              <a:buChar char="•"/>
            </a:pPr>
            <a:r>
              <a:rPr lang="en-US" dirty="0"/>
              <a:t>How would you </a:t>
            </a:r>
            <a:r>
              <a:rPr lang="en-US" dirty="0" smtClean="0"/>
              <a:t>describe the scientific </a:t>
            </a:r>
            <a:r>
              <a:rPr lang="en-US" dirty="0"/>
              <a:t>purpose of the </a:t>
            </a:r>
            <a:r>
              <a:rPr lang="en-US" dirty="0" smtClean="0"/>
              <a:t>surveys?</a:t>
            </a:r>
          </a:p>
          <a:p>
            <a:pPr marL="571500" indent="-571500">
              <a:buFont typeface="Arial"/>
              <a:buChar char="•"/>
            </a:pPr>
            <a:r>
              <a:rPr lang="en-US" dirty="0"/>
              <a:t>In your words, how does your participation in the </a:t>
            </a:r>
            <a:r>
              <a:rPr lang="en-US" dirty="0" smtClean="0"/>
              <a:t>surveys </a:t>
            </a:r>
            <a:r>
              <a:rPr lang="en-US" dirty="0"/>
              <a:t>contribute to this scientific purpose? </a:t>
            </a:r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dirty="0"/>
              <a:t>What was most challenging part of data collection and/or analysis for you? </a:t>
            </a:r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dirty="0"/>
              <a:t>In your view, why is </a:t>
            </a:r>
            <a:r>
              <a:rPr lang="en-US" i="1" dirty="0"/>
              <a:t>scientific</a:t>
            </a:r>
            <a:r>
              <a:rPr lang="en-US" dirty="0"/>
              <a:t> study of biodiversity, and this site in particular, important? </a:t>
            </a:r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dirty="0"/>
              <a:t>What aspects of the </a:t>
            </a:r>
            <a:r>
              <a:rPr lang="en-US" dirty="0" smtClean="0"/>
              <a:t>surveys </a:t>
            </a:r>
            <a:r>
              <a:rPr lang="en-US" dirty="0"/>
              <a:t>do you think you learned the most from? </a:t>
            </a:r>
            <a:endParaRPr lang="en-US" dirty="0" smtClean="0"/>
          </a:p>
          <a:p>
            <a:pPr marL="571500" lvl="0" indent="-571500">
              <a:buFont typeface="Arial"/>
              <a:buChar char="•"/>
            </a:pPr>
            <a:r>
              <a:rPr lang="en-US" dirty="0"/>
              <a:t>Did participating in the </a:t>
            </a:r>
            <a:r>
              <a:rPr lang="en-US" dirty="0" smtClean="0"/>
              <a:t>surveys </a:t>
            </a:r>
            <a:r>
              <a:rPr lang="en-US" dirty="0"/>
              <a:t>introduce or raise any new questions for you that you would like to pursue? </a:t>
            </a:r>
          </a:p>
          <a:p>
            <a:pPr marL="571500" indent="-5715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21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Lesson </a:t>
            </a:r>
            <a:r>
              <a:rPr lang="en-US" sz="3200" dirty="0">
                <a:solidFill>
                  <a:schemeClr val="bg1"/>
                </a:solidFill>
              </a:rPr>
              <a:t>6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en-US" sz="3200" dirty="0" smtClean="0">
                <a:solidFill>
                  <a:schemeClr val="bg1"/>
                </a:solidFill>
              </a:rPr>
              <a:t>Evaluate!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0"/>
            <a:ext cx="8991600" cy="455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/>
              <a:t>We’re interested in knowing why you chose to participate in the </a:t>
            </a:r>
            <a:r>
              <a:rPr lang="en-US" sz="2000" dirty="0" smtClean="0"/>
              <a:t>surveys</a:t>
            </a:r>
            <a:r>
              <a:rPr lang="en-US" sz="2000" dirty="0" smtClean="0">
                <a:ea typeface="ＭＳ Ｐゴシック"/>
                <a:cs typeface="ＭＳ Ｐゴシック"/>
              </a:rPr>
              <a:t>:</a:t>
            </a:r>
            <a:endParaRPr lang="en-US" sz="2000" dirty="0" smtClean="0">
              <a:ea typeface="ＭＳ Ｐゴシック"/>
              <a:cs typeface="ＭＳ Ｐゴシック"/>
            </a:endParaRP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80.0% </a:t>
            </a:r>
            <a:r>
              <a:rPr lang="en-US" dirty="0"/>
              <a:t>Contribute to scientific </a:t>
            </a:r>
            <a:r>
              <a:rPr lang="en-US" dirty="0" smtClean="0"/>
              <a:t>research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64.4% </a:t>
            </a:r>
            <a:r>
              <a:rPr lang="en-US" dirty="0"/>
              <a:t>Curiosity about local environment, plants and </a:t>
            </a:r>
            <a:r>
              <a:rPr lang="en-US" dirty="0" smtClean="0"/>
              <a:t>animals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60.0% </a:t>
            </a:r>
            <a:r>
              <a:rPr lang="en-US" dirty="0"/>
              <a:t>Spend time </a:t>
            </a:r>
            <a:r>
              <a:rPr lang="en-US" dirty="0" smtClean="0"/>
              <a:t>outside</a:t>
            </a:r>
          </a:p>
          <a:p>
            <a:pPr marL="571500" indent="-571500">
              <a:buFont typeface="Arial"/>
              <a:buChar char="•"/>
            </a:pPr>
            <a:r>
              <a:rPr lang="en-US" dirty="0"/>
              <a:t>53.3% Connect to / support </a:t>
            </a:r>
            <a:r>
              <a:rPr lang="en-US" dirty="0" smtClean="0"/>
              <a:t>colleagues</a:t>
            </a:r>
          </a:p>
          <a:p>
            <a:pPr marL="571500" indent="-571500">
              <a:buFont typeface="Arial"/>
              <a:buChar char="•"/>
            </a:pPr>
            <a:r>
              <a:rPr lang="en-US" dirty="0"/>
              <a:t>46.7% Meet others with similar </a:t>
            </a:r>
            <a:r>
              <a:rPr lang="en-US" dirty="0" smtClean="0"/>
              <a:t>interests</a:t>
            </a:r>
          </a:p>
          <a:p>
            <a:endParaRPr lang="en-US" dirty="0" smtClean="0"/>
          </a:p>
          <a:p>
            <a:r>
              <a:rPr lang="en-US" dirty="0"/>
              <a:t>“Contribute to scientific research. Climate change may be expected to push certain plant species upslope; this project may prove that hypothesis (and the exceptions are bound to be interesting). Mostly, I'd just like to feel that I am making a contribution, however small, to our understanding of our world</a:t>
            </a:r>
            <a:r>
              <a:rPr lang="en-US" dirty="0" smtClean="0"/>
              <a:t>.”</a:t>
            </a:r>
          </a:p>
          <a:p>
            <a:pPr marL="571500" indent="-571500">
              <a:buFont typeface="Arial"/>
              <a:buChar char="•"/>
            </a:pPr>
            <a:endParaRPr lang="en-US" dirty="0" smtClean="0"/>
          </a:p>
          <a:p>
            <a:r>
              <a:rPr lang="en-US" dirty="0"/>
              <a:t>How important is it to you to see the analysis or results of this data collection</a:t>
            </a:r>
            <a:r>
              <a:rPr lang="en-US" dirty="0" smtClean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43.6% Very important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0.0% Not important</a:t>
            </a:r>
          </a:p>
          <a:p>
            <a:endParaRPr lang="en-US" dirty="0" smtClean="0"/>
          </a:p>
        </p:txBody>
      </p:sp>
      <p:pic>
        <p:nvPicPr>
          <p:cNvPr id="5" name="Picture 4" descr="P100055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47750"/>
            <a:ext cx="2133600" cy="1600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3843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Lesson </a:t>
            </a:r>
            <a:r>
              <a:rPr lang="en-US" sz="3200" dirty="0" smtClean="0">
                <a:solidFill>
                  <a:schemeClr val="bg1"/>
                </a:solidFill>
              </a:rPr>
              <a:t>7: </a:t>
            </a:r>
            <a:r>
              <a:rPr lang="en-US" sz="3200" dirty="0" smtClean="0">
                <a:solidFill>
                  <a:schemeClr val="bg1"/>
                </a:solidFill>
              </a:rPr>
              <a:t>Learn from others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0"/>
            <a:ext cx="8991600" cy="4278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Don’t re-invent the wheel: </a:t>
            </a:r>
            <a:r>
              <a:rPr lang="en-US" sz="2000" dirty="0"/>
              <a:t>t</a:t>
            </a:r>
            <a:r>
              <a:rPr lang="en-US" sz="2000" dirty="0" smtClean="0"/>
              <a:t>hree days of citizen science meetings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Invited: 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Citizen science practitioners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/>
              <a:t>B</a:t>
            </a:r>
            <a:r>
              <a:rPr lang="en-US" dirty="0" smtClean="0"/>
              <a:t>iodiversity researchers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/>
              <a:t>C</a:t>
            </a:r>
            <a:r>
              <a:rPr lang="en-US" dirty="0" smtClean="0"/>
              <a:t>onservation organizations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/>
              <a:t>D</a:t>
            </a:r>
            <a:r>
              <a:rPr lang="en-US" dirty="0" smtClean="0"/>
              <a:t>ata managers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/>
              <a:t>C</a:t>
            </a:r>
            <a:r>
              <a:rPr lang="en-US" dirty="0" smtClean="0"/>
              <a:t>itizen scientists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Goals: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Benefit from the participants’ experience and their institutions’ research, programming, and resources to inform the design of the Academy’s new citizen science program.  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Discuss best practices in citizen science biodiversity research.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Identify common goals, areas of need, and logical next steps.</a:t>
            </a:r>
            <a:endParaRPr lang="en-US" dirty="0"/>
          </a:p>
        </p:txBody>
      </p:sp>
      <p:pic>
        <p:nvPicPr>
          <p:cNvPr id="6" name="Picture 29" descr="C:\Documents and Settings\natpub\My Documents\Dropbox\CS meetings\2012.05.16-19 Citizen Science meeting photos\May 18\CIMG02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571750"/>
            <a:ext cx="2642837" cy="118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31" descr="C:\Documents and Settings\natpub\My Documents\Dropbox\CS meetings\2012.05.16-19 Citizen Science meeting photos\May 16\P10003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571750"/>
            <a:ext cx="1579176" cy="118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32" descr="C:\Documents and Settings\natpub\My Documents\Dropbox\CS meetings\2012.05.16-19 Citizen Science meeting photos\May 17\P10005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1200150"/>
            <a:ext cx="1579176" cy="118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1506" name="Picture 2" descr="C:\Users\Alison\Dropbox\May 2012 CitSci mtgs\CS meeting photos\Day 3\CIMG014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200150"/>
            <a:ext cx="1803939" cy="118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1507" name="Picture 3" descr="C:\Users\Alison\Dropbox\May 2012 CitSci mtgs\CS meeting photos\Day 2\P100050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200150"/>
            <a:ext cx="1584960" cy="118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1508" name="Picture 4" descr="C:\Users\Alison\Dropbox\May 2012 CitSci mtgs\GraphicRecording_CalAcademy\Day_1\P1000154.JPG"/>
          <p:cNvPicPr>
            <a:picLocks noChangeAspect="1" noChangeArrowheads="1"/>
          </p:cNvPicPr>
          <p:nvPr/>
        </p:nvPicPr>
        <p:blipFill>
          <a:blip r:embed="rId7" cstate="screen">
            <a:lum bright="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571750"/>
            <a:ext cx="1897040" cy="118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116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Lesson </a:t>
            </a:r>
            <a:r>
              <a:rPr lang="en-US" sz="3200" dirty="0" smtClean="0">
                <a:solidFill>
                  <a:schemeClr val="bg1"/>
                </a:solidFill>
              </a:rPr>
              <a:t>7: </a:t>
            </a:r>
            <a:r>
              <a:rPr lang="en-US" sz="3200" dirty="0" smtClean="0">
                <a:solidFill>
                  <a:schemeClr val="bg1"/>
                </a:solidFill>
              </a:rPr>
              <a:t>Learn from others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90550"/>
            <a:ext cx="6934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 smtClean="0">
                <a:ea typeface="ＭＳ Ｐゴシック"/>
                <a:cs typeface="ＭＳ Ｐゴシック"/>
              </a:rPr>
              <a:t>Topics: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Working with participants in citizen science </a:t>
            </a:r>
            <a:r>
              <a:rPr lang="en-US" dirty="0" smtClean="0"/>
              <a:t>projects</a:t>
            </a:r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Setting research and conservation goals and aligning them with educational outcomes and needs of </a:t>
            </a:r>
            <a:r>
              <a:rPr lang="en-US" dirty="0" smtClean="0"/>
              <a:t>participants</a:t>
            </a:r>
            <a:endParaRPr lang="en-US" dirty="0" smtClean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The use of technology in citizen science and data </a:t>
            </a:r>
            <a:r>
              <a:rPr lang="en-US" dirty="0" smtClean="0"/>
              <a:t>management</a:t>
            </a:r>
            <a:endParaRPr lang="en-US" dirty="0" smtClean="0"/>
          </a:p>
          <a:p>
            <a:pPr marL="571500" indent="-571500">
              <a:buFont typeface="Arial"/>
              <a:buChar char="•"/>
            </a:pPr>
            <a:endParaRPr lang="en-US" dirty="0"/>
          </a:p>
          <a:p>
            <a:pPr algn="r"/>
            <a:r>
              <a:rPr lang="en-US" sz="1400" dirty="0" smtClean="0"/>
              <a:t>Conference proceedings available for </a:t>
            </a:r>
            <a:r>
              <a:rPr lang="en-US" sz="1400" dirty="0"/>
              <a:t>download at: </a:t>
            </a:r>
            <a:endParaRPr lang="en-US" sz="1400" dirty="0" smtClean="0"/>
          </a:p>
          <a:p>
            <a:pPr algn="r"/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err="1"/>
              <a:t>www.calacademy.org</a:t>
            </a:r>
            <a:r>
              <a:rPr lang="en-US" sz="1400" dirty="0"/>
              <a:t>/science/</a:t>
            </a:r>
            <a:r>
              <a:rPr lang="en-US" sz="1400" dirty="0" err="1"/>
              <a:t>citizen_science</a:t>
            </a:r>
            <a:r>
              <a:rPr lang="en-US" sz="1400" dirty="0"/>
              <a:t>/</a:t>
            </a:r>
          </a:p>
        </p:txBody>
      </p:sp>
      <p:pic>
        <p:nvPicPr>
          <p:cNvPr id="4" name="Picture 3" descr="P100015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2800350"/>
            <a:ext cx="2946238" cy="18182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5" name="Picture 4" descr="P1000185.JP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0" y="2800350"/>
            <a:ext cx="1877741" cy="2237685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6" name="Picture 5" descr="P1000184.JPG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2800350"/>
            <a:ext cx="1828800" cy="2210074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7" name="Picture 6" descr="P1000202.JPG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0" y="742950"/>
            <a:ext cx="1749869" cy="423608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3808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What’s next?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95400" y="555257"/>
            <a:ext cx="10439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b="1" dirty="0" smtClean="0"/>
              <a:t>2013</a:t>
            </a:r>
            <a:r>
              <a:rPr lang="en-US" b="1" dirty="0" smtClean="0"/>
              <a:t>+</a:t>
            </a:r>
            <a:r>
              <a:rPr lang="en-US" dirty="0" smtClean="0"/>
              <a:t>: Expand current projects, begin to create additional projects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 smtClean="0"/>
              <a:t>Add in goals not covered fully in test cases (tiered involvement, multiple entry points, mobile/digital media)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 smtClean="0"/>
              <a:t>Design a strategy for digitizing California specimens, especially those from survey </a:t>
            </a:r>
            <a:r>
              <a:rPr lang="en-US" dirty="0" smtClean="0"/>
              <a:t>locations (eventually for all specimens): for research and engagement</a:t>
            </a:r>
            <a:endParaRPr lang="en-US" sz="1200" dirty="0" smtClean="0"/>
          </a:p>
          <a:p>
            <a:pPr lvl="3"/>
            <a:endParaRPr lang="en-US" dirty="0"/>
          </a:p>
          <a:p>
            <a:pPr lvl="3"/>
            <a:r>
              <a:rPr lang="en-US" sz="1600" dirty="0" smtClean="0"/>
              <a:t>San Francisco Specimens: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04" y="2571750"/>
            <a:ext cx="1242796" cy="182803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571750"/>
            <a:ext cx="1269900" cy="182138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44767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U.S. Marine Hospital</a:t>
            </a:r>
          </a:p>
          <a:p>
            <a:r>
              <a:rPr lang="en-US" sz="1400" dirty="0" smtClean="0"/>
              <a:t>April 1886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44767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Laurel Hill Cemetery</a:t>
            </a:r>
          </a:p>
          <a:p>
            <a:r>
              <a:rPr lang="en-US" sz="1400" dirty="0" smtClean="0"/>
              <a:t>May 1895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2571750"/>
            <a:ext cx="1269858" cy="182705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86200" y="44767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Bay View Hills</a:t>
            </a:r>
          </a:p>
          <a:p>
            <a:r>
              <a:rPr lang="en-US" sz="1400" dirty="0" smtClean="0"/>
              <a:t>May 1899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571750"/>
            <a:ext cx="1290942" cy="18280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715000" y="44767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San Bruno Hills</a:t>
            </a:r>
          </a:p>
          <a:p>
            <a:r>
              <a:rPr lang="en-US" sz="1400" dirty="0" smtClean="0"/>
              <a:t>June 1906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99" y="2571750"/>
            <a:ext cx="1261713" cy="18280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543800" y="44767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Near Cliff House</a:t>
            </a:r>
          </a:p>
          <a:p>
            <a:r>
              <a:rPr lang="en-US" sz="1400" dirty="0" smtClean="0"/>
              <a:t>March 1902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18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01328.JPG"/>
          <p:cNvPicPr>
            <a:picLocks noChangeAspect="1"/>
          </p:cNvPicPr>
          <p:nvPr/>
        </p:nvPicPr>
        <p:blipFill>
          <a:blip r:embed="rId2" cstate="print">
            <a:lum bright="15000" contrast="12000"/>
          </a:blip>
          <a:stretch>
            <a:fillRect/>
          </a:stretch>
        </p:blipFill>
        <p:spPr>
          <a:xfrm>
            <a:off x="0" y="3197133"/>
            <a:ext cx="9144000" cy="2262188"/>
          </a:xfrm>
          <a:prstGeom prst="rect">
            <a:avLst/>
          </a:prstGeom>
        </p:spPr>
      </p:pic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1371600" y="3867150"/>
            <a:ext cx="1752600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400" dirty="0" smtClean="0">
                <a:solidFill>
                  <a:schemeClr val="accent3"/>
                </a:solidFill>
                <a:ea typeface="ＭＳ Ｐゴシック" charset="-128"/>
                <a:cs typeface="ＭＳ Ｐゴシック" charset="-128"/>
              </a:rPr>
              <a:t>Living Roof Project</a:t>
            </a:r>
          </a:p>
        </p:txBody>
      </p:sp>
      <p:pic>
        <p:nvPicPr>
          <p:cNvPr id="9" name="Picture 8" descr="zoropsis map im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7000" y="1200150"/>
            <a:ext cx="2667000" cy="2133600"/>
          </a:xfrm>
          <a:prstGeom prst="rect">
            <a:avLst/>
          </a:prstGeom>
        </p:spPr>
      </p:pic>
      <p:pic>
        <p:nvPicPr>
          <p:cNvPr id="10" name="Picture 9" descr="zoropsis181x1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0999" y="819150"/>
            <a:ext cx="1143001" cy="7761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4648200" y="819150"/>
            <a:ext cx="341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Most Wanted Spider</a:t>
            </a:r>
          </a:p>
        </p:txBody>
      </p:sp>
      <p:pic>
        <p:nvPicPr>
          <p:cNvPr id="12" name="Picture 7" descr="girls using pooter (photo by KM Clarke)2_cropped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20015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7841"/>
            <a:ext cx="1371600" cy="64470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1295400" y="81915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Bay Area Ant Survey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Previous citizen science projects at the Academy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What’s next?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0550"/>
            <a:ext cx="7467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Evaluation (on-going):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Are we meeting our goals?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Are we meeting the needs of our participants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b="1" dirty="0" smtClean="0"/>
              <a:t>2014</a:t>
            </a:r>
            <a:r>
              <a:rPr lang="en-US" b="1" dirty="0"/>
              <a:t>: </a:t>
            </a:r>
            <a:r>
              <a:rPr lang="en-US" dirty="0"/>
              <a:t>Add a citizen science component to the public floor of the </a:t>
            </a:r>
            <a:r>
              <a:rPr lang="en-US" dirty="0" smtClean="0"/>
              <a:t>Academy</a:t>
            </a:r>
          </a:p>
          <a:p>
            <a:endParaRPr lang="en-US" dirty="0"/>
          </a:p>
          <a:p>
            <a:r>
              <a:rPr lang="en-US" b="1" dirty="0"/>
              <a:t>Future: 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 </a:t>
            </a:r>
            <a:r>
              <a:rPr lang="en-US" dirty="0"/>
              <a:t>regional citizen science network (including network of science centers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National</a:t>
            </a:r>
            <a:r>
              <a:rPr lang="en-US" dirty="0"/>
              <a:t>/international eventually</a:t>
            </a:r>
          </a:p>
          <a:p>
            <a:pPr lvl="4"/>
            <a:endParaRPr lang="en-US" dirty="0"/>
          </a:p>
        </p:txBody>
      </p:sp>
      <p:pic>
        <p:nvPicPr>
          <p:cNvPr id="6" name="Picture 5" descr="P100038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0" y="3176128"/>
            <a:ext cx="9139130" cy="19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5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0033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3878734" y="-121766"/>
            <a:ext cx="4629151" cy="5901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Questions?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81150"/>
            <a:ext cx="33528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Alison Young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Citizen Science Educator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California Academy of Sciences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San Francisco, CA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ayoung@calacademy.org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4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bionics.soe.ucsc.edu/people/rosen/panorama/CA_Academy_Sciences_San%20Francisco_LR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09900"/>
            <a:ext cx="9144000" cy="213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Lesson 1: Focus!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0550"/>
            <a:ext cx="914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Academy Citizen Science, defined: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Engage </a:t>
            </a:r>
            <a:r>
              <a:rPr lang="en-US" dirty="0">
                <a:ea typeface="ＭＳ Ｐゴシック" charset="-128"/>
                <a:cs typeface="ＭＳ Ｐゴシック" charset="-128"/>
              </a:rPr>
              <a:t>the public in real, active scientific research connected to the Academy 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Create </a:t>
            </a:r>
            <a:r>
              <a:rPr lang="en-US" dirty="0">
                <a:ea typeface="ＭＳ Ｐゴシック" charset="-128"/>
                <a:cs typeface="ＭＳ Ｐゴシック" charset="-128"/>
              </a:rPr>
              <a:t>projects with direct impact on biodiversity, science literacy, and/or conservation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Provide </a:t>
            </a:r>
            <a:r>
              <a:rPr lang="en-US" dirty="0">
                <a:ea typeface="ＭＳ Ｐゴシック" charset="-128"/>
                <a:cs typeface="ＭＳ Ｐゴシック" charset="-128"/>
              </a:rPr>
              <a:t>an opportunity for “tiered-involvement” by members of the public with varying expertise and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time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Provide </a:t>
            </a:r>
            <a:r>
              <a:rPr lang="en-US" dirty="0">
                <a:ea typeface="ＭＳ Ｐゴシック" charset="-128"/>
                <a:cs typeface="ＭＳ Ｐゴシック" charset="-128"/>
              </a:rPr>
              <a:t>multiple entry points for participants at different stages of the scientific enterprise: defining the research, planning, data collection, analysis, and sharing outcomes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Engage </a:t>
            </a:r>
            <a:r>
              <a:rPr lang="en-US" dirty="0"/>
              <a:t>scientists and participants in mutually beneficial work together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Innovate </a:t>
            </a:r>
            <a:r>
              <a:rPr lang="en-US" dirty="0"/>
              <a:t>in the use of mobile and other digital media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:\Pictures\For Presentations\Academy iconic sh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49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Lesson 2: Equal collaboration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90550"/>
            <a:ext cx="9144000" cy="1231106"/>
          </a:xfrm>
          <a:prstGeom prst="rect">
            <a:avLst/>
          </a:prstGeom>
          <a:solidFill>
            <a:srgbClr val="9BBB59">
              <a:alpha val="24000"/>
            </a:srgbClr>
          </a:solidFill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Citizen Science is education AND research: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Collaboration between education division and research division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Coordinator on education side and research side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Core citizen science “team” with weekly meetings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Lesson 3: Careful planning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42950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If possible, don’t just launch a program: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Year-long </a:t>
            </a:r>
            <a:r>
              <a:rPr lang="en-US" dirty="0"/>
              <a:t>planning </a:t>
            </a:r>
            <a:r>
              <a:rPr lang="en-US" dirty="0" smtClean="0"/>
              <a:t>grant: S</a:t>
            </a:r>
            <a:r>
              <a:rPr lang="en-US" dirty="0"/>
              <a:t>.D. Bechtel, Jr. </a:t>
            </a:r>
            <a:r>
              <a:rPr lang="en-US" dirty="0" smtClean="0"/>
              <a:t>Foundation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Answer </a:t>
            </a:r>
            <a:r>
              <a:rPr lang="en-US" dirty="0"/>
              <a:t>real research questions about California </a:t>
            </a:r>
            <a:r>
              <a:rPr lang="en-US" dirty="0" smtClean="0"/>
              <a:t>biodiversity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Use </a:t>
            </a:r>
            <a:r>
              <a:rPr lang="en-US" dirty="0"/>
              <a:t>our historical collections as a </a:t>
            </a:r>
            <a:r>
              <a:rPr lang="en-US" dirty="0" smtClean="0"/>
              <a:t>baseline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Two </a:t>
            </a:r>
            <a:r>
              <a:rPr lang="en-US" dirty="0"/>
              <a:t>test </a:t>
            </a:r>
            <a:r>
              <a:rPr lang="en-US" dirty="0" smtClean="0"/>
              <a:t>cases: terrestrial </a:t>
            </a:r>
            <a:r>
              <a:rPr lang="en-US" dirty="0"/>
              <a:t>&amp; </a:t>
            </a:r>
            <a:r>
              <a:rPr lang="en-US" dirty="0" smtClean="0"/>
              <a:t>intertidal</a:t>
            </a:r>
          </a:p>
          <a:p>
            <a:pPr marL="514350" indent="-5143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Series </a:t>
            </a:r>
            <a:r>
              <a:rPr lang="en-US" dirty="0"/>
              <a:t>of citizen science meetings to learn from others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5" name="Picture 4" descr="SDBJFoundation Logo_4 inches wide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32" b="16932"/>
          <a:stretch/>
        </p:blipFill>
        <p:spPr>
          <a:xfrm>
            <a:off x="6597173" y="590550"/>
            <a:ext cx="2546827" cy="10106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CAS 324946 Howell 6.29.41 btwn RS and L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962150"/>
            <a:ext cx="1942442" cy="28346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1962150"/>
            <a:ext cx="2074365" cy="283464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Test Case 1: Marin Municipal Water District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6751"/>
            <a:ext cx="4267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Key Goals: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Document </a:t>
            </a:r>
            <a:r>
              <a:rPr lang="en-US" dirty="0">
                <a:solidFill>
                  <a:srgbClr val="000000"/>
                </a:solidFill>
              </a:rPr>
              <a:t>current state of flora on Mt. </a:t>
            </a:r>
            <a:r>
              <a:rPr lang="en-US" dirty="0" err="1" smtClean="0">
                <a:solidFill>
                  <a:srgbClr val="000000"/>
                </a:solidFill>
              </a:rPr>
              <a:t>Tamalpais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Fill </a:t>
            </a:r>
            <a:r>
              <a:rPr lang="en-US" dirty="0">
                <a:solidFill>
                  <a:srgbClr val="000000"/>
                </a:solidFill>
              </a:rPr>
              <a:t>taxonomic gaps in our collections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Distribution of </a:t>
            </a:r>
            <a:r>
              <a:rPr lang="en-US" dirty="0" err="1" smtClean="0">
                <a:solidFill>
                  <a:srgbClr val="000000"/>
                </a:solidFill>
              </a:rPr>
              <a:t>invasives</a:t>
            </a:r>
            <a:r>
              <a:rPr lang="en-US" dirty="0" smtClean="0">
                <a:solidFill>
                  <a:srgbClr val="000000"/>
                </a:solidFill>
              </a:rPr>
              <a:t>, fire-associated species.</a:t>
            </a:r>
            <a:endParaRPr lang="en-US" dirty="0" smtClean="0">
              <a:solidFill>
                <a:srgbClr val="000000"/>
              </a:solidFill>
            </a:endParaRP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Establish </a:t>
            </a:r>
            <a:r>
              <a:rPr lang="en-US" dirty="0">
                <a:solidFill>
                  <a:srgbClr val="000000"/>
                </a:solidFill>
              </a:rPr>
              <a:t>benchmark for exploring climate-related shifts in distribution.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2" descr="https://lh5.googleusercontent.com/TETA1rrlZiDgHQaMX3zxLcxE99xLrmHgez879w4jjtcOrvEfATS1IKn52B7ZRCSCJmPXHchKRvzgwr-wwjhyKFDDb5XPaCqpZYknC-igkRjbb0ALwy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0805" y="742949"/>
            <a:ext cx="1171795" cy="126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C:\Documents and Settings\natpub\My Documents\Dropbox\2012.06.23 Mt. Tam photos\2012.06.23 Wrubel photos\P10004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5408" y="3082115"/>
            <a:ext cx="2621280" cy="19659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Picture 14" descr="C:\Documents and Settings\natpub\My Documents\Dropbox\June 23 BioBlitz\Picture 1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88361" y="3401338"/>
            <a:ext cx="1965960" cy="13057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" name="Picture 17" descr="C:\Documents and Settings\natpub\My Documents\Dropbox\2012.06.23 Mt. Tam photos\2012.06.23 Wrubel photos\P100056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1901" y="3092748"/>
            <a:ext cx="1474470" cy="19659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1" name="Picture 15" descr="C:\Documents and Settings\natpub\My Documents\Dropbox\2012.06.23 Mt. Tam photos\2012.06.23 DaSilva scenery\IMG_2389.JPG"/>
          <p:cNvPicPr>
            <a:picLocks noChangeAspect="1" noChangeArrowheads="1"/>
          </p:cNvPicPr>
          <p:nvPr/>
        </p:nvPicPr>
        <p:blipFill>
          <a:blip r:embed="rId6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932" y="666749"/>
            <a:ext cx="3078302" cy="23088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" name="Picture 1" descr="DSCF2518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0" y="3082059"/>
            <a:ext cx="3051274" cy="196596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Test Case 1: Marin Municipal Water District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276350"/>
            <a:ext cx="2571750" cy="3429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_MG_807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28600" y="1276350"/>
            <a:ext cx="2286000" cy="15240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5" name="Picture 4" descr="_MG_807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333750"/>
            <a:ext cx="2133600" cy="1422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742950"/>
            <a:ext cx="4572000" cy="145996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Screen Shot 2012-09-28 at 9.23.09 P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200" y="2343150"/>
            <a:ext cx="3567000" cy="272996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8789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Test Case 1: Marin Municipal Water District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1"/>
            <a:ext cx="8991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>
                <a:ea typeface="ＭＳ Ｐゴシック"/>
                <a:cs typeface="ＭＳ Ｐゴシック"/>
              </a:rPr>
              <a:t>The Mt. </a:t>
            </a:r>
            <a:r>
              <a:rPr lang="en-US" sz="2000" dirty="0" err="1">
                <a:ea typeface="ＭＳ Ｐゴシック"/>
                <a:cs typeface="ＭＳ Ｐゴシック"/>
              </a:rPr>
              <a:t>Tamalpais</a:t>
            </a:r>
            <a:r>
              <a:rPr lang="en-US" sz="2000" dirty="0">
                <a:ea typeface="ＭＳ Ｐゴシック"/>
                <a:cs typeface="ＭＳ Ｐゴシック"/>
              </a:rPr>
              <a:t> watershed: a biodiversity paradise</a:t>
            </a:r>
            <a:r>
              <a:rPr lang="en-US" sz="2000" dirty="0" smtClean="0">
                <a:ea typeface="ＭＳ Ｐゴシック"/>
                <a:cs typeface="ＭＳ Ｐゴシック"/>
              </a:rPr>
              <a:t>!</a:t>
            </a: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900+ species of plants and 400 (known) species of animals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More than 50% of Marin’s flora is found in the watershed (only 12% of Marin County)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15% of California’s flora is found in the watershed (0.01% of the area of the state)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>
                <a:ea typeface="ＭＳ Ｐゴシック"/>
                <a:cs typeface="ＭＳ Ｐゴシック"/>
              </a:rPr>
              <a:t>17 species are known only from Marin and 8 of these are found in the watershed</a:t>
            </a:r>
            <a:r>
              <a:rPr lang="en-US" dirty="0" smtClean="0">
                <a:ea typeface="ＭＳ Ｐゴシック"/>
                <a:cs typeface="ＭＳ Ｐゴシック"/>
              </a:rPr>
              <a:t>!</a:t>
            </a:r>
            <a:endParaRPr lang="en-US" dirty="0" smtClean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418285"/>
            <a:ext cx="4191000" cy="26680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5" y="2571750"/>
            <a:ext cx="1148875" cy="118872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185" y="2568212"/>
            <a:ext cx="1063414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067" y="2419349"/>
            <a:ext cx="802286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220" y="3867150"/>
            <a:ext cx="116568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0" y="3867150"/>
            <a:ext cx="106798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697" y="2557579"/>
            <a:ext cx="1201103" cy="1188720"/>
          </a:xfrm>
          <a:prstGeom prst="rect">
            <a:avLst/>
          </a:prstGeom>
        </p:spPr>
      </p:pic>
      <p:pic>
        <p:nvPicPr>
          <p:cNvPr id="11" name="Picture 10" descr="3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066" y="4060313"/>
            <a:ext cx="1115045" cy="1005840"/>
          </a:xfrm>
          <a:prstGeom prst="rect">
            <a:avLst/>
          </a:prstGeom>
        </p:spPr>
      </p:pic>
      <p:pic>
        <p:nvPicPr>
          <p:cNvPr id="12" name="Picture 11" descr="4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897630"/>
            <a:ext cx="1146765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Alison\Dropbox\Intertidal Survey\2012.06.05 Intertidal Pics\2012.06.05 Barnacles\P1000404.JPG"/>
          <p:cNvPicPr>
            <a:picLocks noChangeAspect="1" noChangeArrowheads="1"/>
          </p:cNvPicPr>
          <p:nvPr/>
        </p:nvPicPr>
        <p:blipFill>
          <a:blip r:embed="rId2" cstate="screen">
            <a:lum bright="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28950"/>
            <a:ext cx="9144000" cy="21145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Test Case 2: Pillar Point reef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1"/>
            <a:ext cx="434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Key Goals: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Use </a:t>
            </a:r>
            <a:r>
              <a:rPr lang="en-US" dirty="0">
                <a:solidFill>
                  <a:srgbClr val="000000"/>
                </a:solidFill>
              </a:rPr>
              <a:t>Academy specimen data as baseline for comparing new </a:t>
            </a:r>
            <a:r>
              <a:rPr lang="en-US" dirty="0" smtClean="0">
                <a:solidFill>
                  <a:srgbClr val="000000"/>
                </a:solidFill>
              </a:rPr>
              <a:t>data.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Deliver </a:t>
            </a:r>
            <a:r>
              <a:rPr lang="en-US" dirty="0">
                <a:solidFill>
                  <a:srgbClr val="000000"/>
                </a:solidFill>
              </a:rPr>
              <a:t>species list with GPS tagged images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>
                <a:solidFill>
                  <a:srgbClr val="000000"/>
                </a:solidFill>
              </a:rPr>
              <a:t>habitat </a:t>
            </a:r>
            <a:r>
              <a:rPr lang="en-US" dirty="0" smtClean="0">
                <a:solidFill>
                  <a:srgbClr val="000000"/>
                </a:solidFill>
              </a:rPr>
              <a:t>ranges.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Focus </a:t>
            </a:r>
            <a:r>
              <a:rPr lang="en-US" dirty="0">
                <a:solidFill>
                  <a:srgbClr val="000000"/>
                </a:solidFill>
              </a:rPr>
              <a:t>on influence of high </a:t>
            </a:r>
            <a:r>
              <a:rPr lang="en-US" dirty="0" err="1" smtClean="0">
                <a:solidFill>
                  <a:srgbClr val="000000"/>
                </a:solidFill>
              </a:rPr>
              <a:t>visitorship</a:t>
            </a:r>
            <a:r>
              <a:rPr lang="en-US" dirty="0" smtClean="0">
                <a:solidFill>
                  <a:srgbClr val="000000"/>
                </a:solidFill>
              </a:rPr>
              <a:t> and collecting.</a:t>
            </a:r>
          </a:p>
          <a:p>
            <a:pPr marL="514350" indent="-5143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Establish benchmark for exploring climate-related shifts in distribution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Compare to adjacent marine protected area.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19" descr="C:\Documents and Settings\natpub\My Documents\Dropbox\2012.06.05 Intertidal Pics\2012.06.05 Barnacles\P10004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742950"/>
            <a:ext cx="1706880" cy="128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6" descr="C:\Documents and Settings\natpub\My Documents\Dropbox\2012.06.07 Interitdal Pics\2012.06.07 A. Young group\P100038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1" y="742950"/>
            <a:ext cx="1440981" cy="128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666750"/>
            <a:ext cx="990600" cy="135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C:\Documents and Settings\natpub\My Documents\Dropbox\2012.06.05 Intertidal Pics\2012.06.05 Nudibranchs\IMG_568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190750"/>
            <a:ext cx="1706445" cy="128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1" name="Picture 23" descr="C:\Documents and Settings\natpub\My Documents\Dropbox\2012.06.07 Interitdal Pics\2012.06.07 A. Young group\P100035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190750"/>
            <a:ext cx="1706880" cy="128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1351</Words>
  <Application>Microsoft Macintosh PowerPoint</Application>
  <PresentationFormat>On-screen Show (16:9)</PresentationFormat>
  <Paragraphs>184</Paragraphs>
  <Slides>21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Documenting California biodiversity with citizen scientists: lessons learned through a year of planning</vt:lpstr>
      <vt:lpstr>Living Roof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Documenting California biodiversity with citizen scientists: lessons learned through a year of planning</dc:title>
  <dc:creator>Alison</dc:creator>
  <cp:lastModifiedBy>Young, Alison</cp:lastModifiedBy>
  <cp:revision>91</cp:revision>
  <dcterms:created xsi:type="dcterms:W3CDTF">2012-09-21T17:10:54Z</dcterms:created>
  <dcterms:modified xsi:type="dcterms:W3CDTF">2012-09-29T11:10:03Z</dcterms:modified>
</cp:coreProperties>
</file>