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9" r:id="rId4"/>
    <p:sldId id="263" r:id="rId5"/>
    <p:sldId id="264" r:id="rId6"/>
    <p:sldId id="265" r:id="rId7"/>
    <p:sldId id="260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1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7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1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9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6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866A-A293-294C-BD6E-0326F66CC040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2A149-A9B1-FF45-AAAE-66F1C73C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net.org/resources/norms.html" TargetMode="External"/><Relationship Id="rId4" Type="http://schemas.openxmlformats.org/officeDocument/2006/relationships/hyperlink" Target="https://www.idigbio.org/content/idigbio-intellectual-property-policy" TargetMode="External"/><Relationship Id="rId5" Type="http://schemas.openxmlformats.org/officeDocument/2006/relationships/hyperlink" Target="https://creativecommons.org/" TargetMode="External"/><Relationship Id="rId6" Type="http://schemas.openxmlformats.org/officeDocument/2006/relationships/hyperlink" Target="http://vertnet.org/resources/help.html%23t-tab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ertnet.org/resources/datalicensingguide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bloom@vertnet.org" TargetMode="Externa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generic-police-light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694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to Break the Law and Annoy Your Friends and Colleagues: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 in less than 20 minutes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72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Managing Natural History Collections Data for Global </a:t>
            </a:r>
            <a:r>
              <a:rPr lang="en-US" dirty="0" smtClean="0"/>
              <a:t>Discoverability</a:t>
            </a:r>
          </a:p>
          <a:p>
            <a:r>
              <a:rPr lang="en-US" dirty="0" smtClean="0"/>
              <a:t>Sept. 2015, ASU</a:t>
            </a:r>
          </a:p>
          <a:p>
            <a:r>
              <a:rPr lang="en-US" dirty="0" smtClean="0"/>
              <a:t>David Bloom, VertNet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7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cannot be protected?</a:t>
            </a:r>
            <a:endParaRPr lang="en-US" dirty="0"/>
          </a:p>
        </p:txBody>
      </p:sp>
      <p:pic>
        <p:nvPicPr>
          <p:cNvPr id="6" name="Picture 5" descr="Just-the-Facts-Ma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913"/>
            <a:ext cx="9116396" cy="4451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2043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(That’s most of the content collection databases.)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852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my 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00" y="1600200"/>
            <a:ext cx="8229600" cy="49602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Creative Commons Designations</a:t>
            </a:r>
          </a:p>
          <a:p>
            <a:pPr lvl="1"/>
            <a:r>
              <a:rPr lang="en-US" dirty="0" smtClean="0"/>
              <a:t>CC0 (</a:t>
            </a:r>
            <a:r>
              <a:rPr lang="en-US" dirty="0" err="1" smtClean="0"/>
              <a:t>CCZero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CC-BY</a:t>
            </a:r>
          </a:p>
          <a:p>
            <a:pPr lvl="1"/>
            <a:r>
              <a:rPr lang="en-US" dirty="0" smtClean="0"/>
              <a:t>CC-BY-NC</a:t>
            </a:r>
          </a:p>
          <a:p>
            <a:pPr lvl="1"/>
            <a:r>
              <a:rPr lang="en-US" dirty="0" smtClean="0"/>
              <a:t>CC-SA – Beware!</a:t>
            </a:r>
          </a:p>
          <a:p>
            <a:pPr lvl="1"/>
            <a:r>
              <a:rPr lang="en-US" dirty="0" smtClean="0"/>
              <a:t>CC-ND </a:t>
            </a:r>
            <a:r>
              <a:rPr lang="en-US" dirty="0" smtClean="0"/>
              <a:t>–</a:t>
            </a:r>
            <a:r>
              <a:rPr lang="en-US" dirty="0" smtClean="0"/>
              <a:t> Of little use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Non-Standard Terms of Use</a:t>
            </a:r>
          </a:p>
          <a:p>
            <a:pPr lvl="1"/>
            <a:r>
              <a:rPr lang="en-US" dirty="0" smtClean="0"/>
              <a:t>(but, not for long)</a:t>
            </a:r>
          </a:p>
          <a:p>
            <a:pPr lvl="1"/>
            <a:r>
              <a:rPr lang="en-US" dirty="0" smtClean="0"/>
              <a:t>Not portal</a:t>
            </a:r>
            <a:r>
              <a:rPr lang="en-US" dirty="0"/>
              <a:t> </a:t>
            </a:r>
            <a:r>
              <a:rPr lang="en-US" dirty="0" smtClean="0"/>
              <a:t>or user-friendly</a:t>
            </a:r>
          </a:p>
          <a:p>
            <a:endParaRPr lang="en-US" dirty="0" smtClean="0"/>
          </a:p>
          <a:p>
            <a:r>
              <a:rPr lang="en-US" dirty="0" smtClean="0"/>
              <a:t>Data Use Agreements</a:t>
            </a:r>
          </a:p>
          <a:p>
            <a:pPr lvl="1"/>
            <a:r>
              <a:rPr lang="en-US" dirty="0" smtClean="0"/>
              <a:t>Not portal-friendly</a:t>
            </a:r>
          </a:p>
        </p:txBody>
      </p:sp>
      <p:pic>
        <p:nvPicPr>
          <p:cNvPr id="5" name="Picture 4" descr="cc.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77" y="2280700"/>
            <a:ext cx="3612375" cy="36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mber-friggin-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1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626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Pick One, please!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52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stin-pow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6"/>
            <a:ext cx="10505871" cy="68580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6630"/>
            <a:ext cx="5232121" cy="70788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latin typeface="+mj-lt"/>
              </a:rPr>
              <a:t>The Real Solution</a:t>
            </a:r>
            <a:endParaRPr lang="en-US" sz="4000" b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31528"/>
            <a:ext cx="52321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rebuchet MS"/>
              </a:rPr>
              <a:t>Oh behave, baby!</a:t>
            </a:r>
            <a:endParaRPr lang="en-US" sz="32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6276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 for Data Use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0008" y="1600200"/>
            <a:ext cx="8426792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Give credit where credit is due</a:t>
            </a:r>
          </a:p>
          <a:p>
            <a:pPr algn="ctr"/>
            <a:r>
              <a:rPr lang="en-US" dirty="0" smtClean="0"/>
              <a:t>Be responsible with the data</a:t>
            </a:r>
          </a:p>
          <a:p>
            <a:pPr algn="ctr"/>
            <a:r>
              <a:rPr lang="en-US" dirty="0" smtClean="0"/>
              <a:t>Share what you’ve learned</a:t>
            </a:r>
          </a:p>
          <a:p>
            <a:pPr algn="ctr"/>
            <a:r>
              <a:rPr lang="en-US" dirty="0" smtClean="0"/>
              <a:t>Respect the Data License or Waiver</a:t>
            </a:r>
          </a:p>
          <a:p>
            <a:pPr algn="ctr"/>
            <a:r>
              <a:rPr lang="en-US" dirty="0" smtClean="0"/>
              <a:t>Understand and follow any restrictions or regulations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You’ll be glad you did </a:t>
            </a:r>
          </a:p>
          <a:p>
            <a:pPr marL="0" indent="0" algn="ctr">
              <a:buNone/>
            </a:pPr>
            <a:r>
              <a:rPr lang="en-US" dirty="0" smtClean="0"/>
              <a:t>  (and so will everyone else)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5399"/>
            <a:ext cx="8229600" cy="1143000"/>
          </a:xfrm>
        </p:spPr>
        <p:txBody>
          <a:bodyPr/>
          <a:lstStyle/>
          <a:p>
            <a:r>
              <a:rPr lang="en-US" dirty="0" smtClean="0"/>
              <a:t>You can do it!</a:t>
            </a:r>
            <a:endParaRPr lang="en-US" dirty="0"/>
          </a:p>
        </p:txBody>
      </p:sp>
      <p:pic>
        <p:nvPicPr>
          <p:cNvPr id="4" name="Picture 3" descr="IMG02369-20111028-16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936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7395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Yes, you can!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8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02" y="1600200"/>
            <a:ext cx="903399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Single Dataset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i="1" dirty="0" smtClean="0"/>
              <a:t>Format:</a:t>
            </a:r>
          </a:p>
          <a:p>
            <a:pPr marL="0" indent="0">
              <a:buNone/>
            </a:pPr>
            <a:r>
              <a:rPr lang="en-US" sz="2400" dirty="0" smtClean="0"/>
              <a:t>[dataset name]. [data publisher]. [link to dataset] (accessed on [date])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Example: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Cowan Tetrapod Collection at the University of British Columbia </a:t>
            </a:r>
            <a:r>
              <a:rPr lang="en-US" sz="2400" dirty="0" err="1" smtClean="0"/>
              <a:t>Beaty</a:t>
            </a:r>
            <a:r>
              <a:rPr lang="en-US" sz="2400" dirty="0" smtClean="0"/>
              <a:t> Biodiversity Museum (UBCBBM). University of British Columbia. http://ipt.vertnet.org:8080/</a:t>
            </a:r>
            <a:r>
              <a:rPr lang="en-US" sz="2400" dirty="0" err="1" smtClean="0"/>
              <a:t>ipt</a:t>
            </a:r>
            <a:r>
              <a:rPr lang="en-US" sz="2400" dirty="0" smtClean="0"/>
              <a:t>/</a:t>
            </a:r>
            <a:r>
              <a:rPr lang="en-US" sz="2400" dirty="0" err="1" smtClean="0"/>
              <a:t>resource.do?r</a:t>
            </a:r>
            <a:r>
              <a:rPr lang="en-US" sz="2400" dirty="0" smtClean="0"/>
              <a:t>=</a:t>
            </a:r>
            <a:r>
              <a:rPr lang="en-US" sz="2400" dirty="0" err="1" smtClean="0"/>
              <a:t>ubc_bbm_ctc_birds</a:t>
            </a:r>
            <a:r>
              <a:rPr lang="en-US" sz="2400" dirty="0" smtClean="0"/>
              <a:t> (accessed on 2014-07-28)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66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02" y="1600200"/>
            <a:ext cx="9033997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Aggregated Dataset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Example: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Cowan Tetrapod Collection at the University of British Columbia </a:t>
            </a:r>
            <a:r>
              <a:rPr lang="en-US" sz="2400" dirty="0" err="1" smtClean="0"/>
              <a:t>Beaty</a:t>
            </a:r>
            <a:r>
              <a:rPr lang="en-US" sz="2400" dirty="0" smtClean="0"/>
              <a:t> Biodiversity Museum (UBCBBM). University of British Columbia. http://ipt.vertnet.org:8080/</a:t>
            </a:r>
            <a:r>
              <a:rPr lang="en-US" sz="2400" dirty="0" err="1" smtClean="0"/>
              <a:t>ipt</a:t>
            </a:r>
            <a:r>
              <a:rPr lang="en-US" sz="2400" dirty="0" smtClean="0"/>
              <a:t>/</a:t>
            </a:r>
            <a:r>
              <a:rPr lang="en-US" sz="2400" dirty="0" err="1" smtClean="0"/>
              <a:t>resource.do?r</a:t>
            </a:r>
            <a:r>
              <a:rPr lang="en-US" sz="2400" dirty="0" smtClean="0"/>
              <a:t>=</a:t>
            </a:r>
            <a:r>
              <a:rPr lang="en-US" sz="2400" dirty="0" err="1" smtClean="0"/>
              <a:t>ubc_bbm_ctc_birds</a:t>
            </a:r>
            <a:r>
              <a:rPr lang="en-US" sz="2400" dirty="0" smtClean="0"/>
              <a:t> (accessed on 2014-07-28) Field Museum of Natural History (Zoology) Bird Collection. Field Museum. http://fmipt.fieldmuseum.org:8080/</a:t>
            </a:r>
            <a:r>
              <a:rPr lang="en-US" sz="2400" dirty="0" err="1" smtClean="0"/>
              <a:t>ipt</a:t>
            </a:r>
            <a:r>
              <a:rPr lang="en-US" sz="2400" dirty="0" smtClean="0"/>
              <a:t>/</a:t>
            </a:r>
            <a:r>
              <a:rPr lang="en-US" sz="2400" dirty="0" err="1" smtClean="0"/>
              <a:t>resource.do?r</a:t>
            </a:r>
            <a:r>
              <a:rPr lang="en-US" sz="2400" dirty="0" smtClean="0"/>
              <a:t>=</a:t>
            </a:r>
            <a:r>
              <a:rPr lang="en-US" sz="2400" dirty="0" err="1" smtClean="0"/>
              <a:t>fm_birds</a:t>
            </a:r>
            <a:r>
              <a:rPr lang="en-US" sz="2400" dirty="0" smtClean="0"/>
              <a:t> (accessed on 2014-07-28) University of Kansas Bird Collection. University of Kansas Biodiversity Institute. http://</a:t>
            </a:r>
            <a:r>
              <a:rPr lang="en-US" sz="2400" dirty="0" err="1" smtClean="0"/>
              <a:t>ipt.nhm.ku.edu</a:t>
            </a:r>
            <a:r>
              <a:rPr lang="en-US" sz="2400" dirty="0" smtClean="0"/>
              <a:t>/</a:t>
            </a:r>
            <a:r>
              <a:rPr lang="en-US" sz="2400" dirty="0" err="1" smtClean="0"/>
              <a:t>ipt</a:t>
            </a:r>
            <a:r>
              <a:rPr lang="en-US" sz="2400" dirty="0" smtClean="0"/>
              <a:t>/</a:t>
            </a:r>
            <a:r>
              <a:rPr lang="en-US" sz="2400" dirty="0" err="1" smtClean="0"/>
              <a:t>resource.do?r</a:t>
            </a:r>
            <a:r>
              <a:rPr lang="en-US" sz="2400" dirty="0" smtClean="0"/>
              <a:t>=</a:t>
            </a:r>
            <a:r>
              <a:rPr lang="en-US" sz="2400" dirty="0" err="1" smtClean="0"/>
              <a:t>kubi_ornithology</a:t>
            </a:r>
            <a:r>
              <a:rPr lang="en-US" sz="2400" dirty="0" smtClean="0"/>
              <a:t> (accessed on 2014-07-28)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8301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19"/>
            <a:ext cx="8229600" cy="1143000"/>
          </a:xfrm>
        </p:spPr>
        <p:txBody>
          <a:bodyPr/>
          <a:lstStyle/>
          <a:p>
            <a:r>
              <a:rPr lang="en-US" dirty="0" smtClean="0"/>
              <a:t>Some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098"/>
            <a:ext cx="8229600" cy="540039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u="sng" dirty="0" smtClean="0"/>
              <a:t>VertNet Guide to Copyright and Licenses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8000"/>
                </a:solidFill>
                <a:hlinkClick r:id="rId2"/>
              </a:rPr>
              <a:t>http://www.vertnet.org/resources/datalicensingguide.html</a:t>
            </a:r>
            <a:endParaRPr lang="en-US" i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u="sng" dirty="0" smtClean="0"/>
              <a:t>VertNet Norms for Data Use and Publication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8000"/>
                </a:solidFill>
                <a:hlinkClick r:id="rId3"/>
              </a:rPr>
              <a:t>http://www.vertnet.org/resources/norms.html</a:t>
            </a:r>
            <a:endParaRPr lang="en-US" i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u="sng" dirty="0" err="1" smtClean="0"/>
              <a:t>iDigBio</a:t>
            </a:r>
            <a:r>
              <a:rPr lang="en-US" u="sng" dirty="0" smtClean="0"/>
              <a:t> Intellectual Property Policy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8000"/>
                </a:solidFill>
                <a:hlinkClick r:id="rId4"/>
              </a:rPr>
              <a:t>https://www.idigbio.org/content/idigbio-intellectual-property-policy</a:t>
            </a:r>
            <a:endParaRPr lang="en-US" i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 smtClean="0"/>
              <a:t>The Creative Commons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8000"/>
                </a:solidFill>
                <a:hlinkClick r:id="rId5"/>
              </a:rPr>
              <a:t>https://creativecommons.org/</a:t>
            </a:r>
            <a:endParaRPr lang="en-US" i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Data Citations</a:t>
            </a:r>
          </a:p>
          <a:p>
            <a:pPr marL="0" indent="0" algn="ctr">
              <a:buNone/>
            </a:pPr>
            <a:r>
              <a:rPr lang="en-US" i="1" dirty="0" smtClean="0">
                <a:hlinkClick r:id="rId6"/>
              </a:rPr>
              <a:t>http://vertnet.org/resources/help.html#t-tab4</a:t>
            </a: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263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656411"/>
            <a:ext cx="9144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i="1" dirty="0" smtClean="0">
                <a:latin typeface="Trebuchet MS" charset="0"/>
              </a:rPr>
              <a:t>“Information is only of value if you give it to people with the ability to do something with it.”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i="1" dirty="0" smtClean="0">
                <a:latin typeface="Trebuchet MS" charset="0"/>
              </a:rPr>
              <a:t>- Gen. Stanley </a:t>
            </a:r>
            <a:r>
              <a:rPr lang="en-US" sz="2800" i="1" dirty="0" err="1" smtClean="0">
                <a:latin typeface="Trebuchet MS" charset="0"/>
              </a:rPr>
              <a:t>McChrystal</a:t>
            </a:r>
            <a:endParaRPr lang="en-US" sz="2800" i="1" dirty="0">
              <a:latin typeface="Trebuchet MS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3726" y="1113422"/>
            <a:ext cx="457355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i="1" dirty="0" smtClean="0">
                <a:latin typeface="Trebuchet MS" charset="0"/>
              </a:rPr>
              <a:t>David Bloom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i="1" dirty="0" smtClean="0">
                <a:latin typeface="Trebuchet MS" charset="0"/>
              </a:rPr>
              <a:t>VertNet Coordinator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i="1" dirty="0" smtClean="0">
                <a:latin typeface="Trebuchet MS" charset="0"/>
                <a:hlinkClick r:id="rId2"/>
              </a:rPr>
              <a:t>dbloom@vertnet.org</a:t>
            </a:r>
            <a:endParaRPr lang="en-US" sz="2800" i="1" dirty="0" smtClean="0">
              <a:latin typeface="Trebuchet MS" charset="0"/>
            </a:endParaRPr>
          </a:p>
        </p:txBody>
      </p:sp>
      <p:pic>
        <p:nvPicPr>
          <p:cNvPr id="7" name="Picture 6" descr="Vertnet_logo_vector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82" y="1114277"/>
            <a:ext cx="4423061" cy="18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0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0334"/>
            <a:ext cx="8229600" cy="2277666"/>
          </a:xfrm>
        </p:spPr>
        <p:txBody>
          <a:bodyPr>
            <a:normAutofit/>
          </a:bodyPr>
          <a:lstStyle/>
          <a:p>
            <a:r>
              <a:rPr lang="en-US" b="1" dirty="0" smtClean="0"/>
              <a:t>Copyright:</a:t>
            </a:r>
            <a:r>
              <a:rPr lang="en-US" dirty="0" smtClean="0"/>
              <a:t> the legal claim to ownership of ideas and products that have been created.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10" y="1497644"/>
            <a:ext cx="2947151" cy="29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4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181"/>
            <a:ext cx="8229600" cy="1720042"/>
          </a:xfrm>
        </p:spPr>
        <p:txBody>
          <a:bodyPr>
            <a:normAutofit/>
          </a:bodyPr>
          <a:lstStyle/>
          <a:p>
            <a:r>
              <a:rPr lang="en-US" b="1" dirty="0" smtClean="0"/>
              <a:t>License:</a:t>
            </a:r>
            <a:r>
              <a:rPr lang="en-US" dirty="0" smtClean="0"/>
              <a:t>  a means to exercise copyright and to permit a user to perform a given activity or use an object or idea. </a:t>
            </a:r>
            <a:endParaRPr lang="en-US" dirty="0"/>
          </a:p>
        </p:txBody>
      </p:sp>
      <p:pic>
        <p:nvPicPr>
          <p:cNvPr id="4" name="Picture 3" descr="20140924-pomognete-vo-sozdavanjeto-na-fotografskiot-rechnik-na-evropa-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51" y="3304526"/>
            <a:ext cx="5293196" cy="36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5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180"/>
            <a:ext cx="8229600" cy="4525963"/>
          </a:xfrm>
        </p:spPr>
        <p:txBody>
          <a:bodyPr/>
          <a:lstStyle/>
          <a:p>
            <a:r>
              <a:rPr lang="en-US" b="1" dirty="0" smtClean="0"/>
              <a:t>Waiver:</a:t>
            </a:r>
            <a:r>
              <a:rPr lang="en-US" dirty="0" smtClean="0"/>
              <a:t> a means to release some or all obligations of copyright, temporarily or permanently.</a:t>
            </a:r>
            <a:endParaRPr lang="en-US" dirty="0"/>
          </a:p>
        </p:txBody>
      </p:sp>
      <p:pic>
        <p:nvPicPr>
          <p:cNvPr id="4" name="Picture 3" descr="20140924-pomognete-vo-sozdavanjeto-na-fotografskiot-rechnik-na-evropa-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51" y="3304526"/>
            <a:ext cx="5293196" cy="36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90418"/>
            <a:ext cx="8229600" cy="1870053"/>
          </a:xfrm>
        </p:spPr>
        <p:txBody>
          <a:bodyPr/>
          <a:lstStyle/>
          <a:p>
            <a:r>
              <a:rPr lang="en-US" b="1" dirty="0" smtClean="0"/>
              <a:t>Terms of Use (</a:t>
            </a:r>
            <a:r>
              <a:rPr lang="en-US" b="1" dirty="0" err="1" smtClean="0"/>
              <a:t>ToS</a:t>
            </a:r>
            <a:r>
              <a:rPr lang="en-US" b="1" dirty="0" smtClean="0"/>
              <a:t>/</a:t>
            </a:r>
            <a:r>
              <a:rPr lang="en-US" b="1" dirty="0" err="1" smtClean="0"/>
              <a:t>ToU</a:t>
            </a:r>
            <a:r>
              <a:rPr lang="en-US" b="1" dirty="0" smtClean="0"/>
              <a:t>): </a:t>
            </a:r>
            <a:r>
              <a:rPr lang="en-US" dirty="0" smtClean="0"/>
              <a:t>a document defining the rules a user must follow or actions a user must take in order to use a given service. </a:t>
            </a:r>
            <a:endParaRPr lang="en-US" dirty="0"/>
          </a:p>
        </p:txBody>
      </p:sp>
      <p:pic>
        <p:nvPicPr>
          <p:cNvPr id="4" name="Picture 3" descr="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84" y="1497644"/>
            <a:ext cx="3778402" cy="29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0334"/>
            <a:ext cx="8229600" cy="2277666"/>
          </a:xfrm>
        </p:spPr>
        <p:txBody>
          <a:bodyPr>
            <a:normAutofit/>
          </a:bodyPr>
          <a:lstStyle/>
          <a:p>
            <a:r>
              <a:rPr lang="en-US" b="1" dirty="0" smtClean="0"/>
              <a:t>Data Use Agreement (DUA):  </a:t>
            </a:r>
            <a:r>
              <a:rPr lang="en-US" dirty="0" smtClean="0"/>
              <a:t>an agreement usually between a data source and a data user that specifies how and when a data set can be used.</a:t>
            </a:r>
            <a:endParaRPr lang="en-US" dirty="0"/>
          </a:p>
        </p:txBody>
      </p:sp>
      <p:pic>
        <p:nvPicPr>
          <p:cNvPr id="4" name="Picture 3" descr="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84" y="1497644"/>
            <a:ext cx="3778402" cy="29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Copyright?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175"/>
            <a:ext cx="8229600" cy="2730116"/>
          </a:xfrm>
        </p:spPr>
        <p:txBody>
          <a:bodyPr/>
          <a:lstStyle/>
          <a:p>
            <a:pPr lvl="0"/>
            <a:r>
              <a:rPr lang="en-US" dirty="0" smtClean="0"/>
              <a:t>To receive </a:t>
            </a:r>
            <a:r>
              <a:rPr lang="en-US" dirty="0"/>
              <a:t>appropriate recognition and attribution for providing </a:t>
            </a:r>
            <a:r>
              <a:rPr lang="en-US" dirty="0" smtClean="0"/>
              <a:t>content.</a:t>
            </a:r>
            <a:endParaRPr lang="en-US" dirty="0"/>
          </a:p>
          <a:p>
            <a:pPr lvl="0"/>
            <a:r>
              <a:rPr lang="en-US" dirty="0" smtClean="0"/>
              <a:t>To protect </a:t>
            </a:r>
            <a:r>
              <a:rPr lang="en-US" dirty="0"/>
              <a:t>any individual or institutional interests (financial or otherwise) that may arise from shared </a:t>
            </a:r>
            <a:r>
              <a:rPr lang="en-US" dirty="0" smtClean="0"/>
              <a:t>content.</a:t>
            </a:r>
            <a:endParaRPr lang="en-US" dirty="0"/>
          </a:p>
        </p:txBody>
      </p:sp>
      <p:pic>
        <p:nvPicPr>
          <p:cNvPr id="4" name="Picture 3" descr="Acknowledgem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5" y="4023098"/>
            <a:ext cx="7143858" cy="32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odiversity.jpe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b="7979"/>
          <a:stretch>
            <a:fillRect/>
          </a:stretch>
        </p:blipFill>
        <p:spPr>
          <a:xfrm>
            <a:off x="-640" y="0"/>
            <a:ext cx="914464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0100"/>
            <a:ext cx="8229600" cy="347025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does this mean for biodiversity occurrence records, metadata, and associated media?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30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ch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69" y="1547650"/>
            <a:ext cx="3971441" cy="1965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protected?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028" y="1600200"/>
            <a:ext cx="7170196" cy="48102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Images</a:t>
            </a:r>
          </a:p>
          <a:p>
            <a:endParaRPr lang="en-US" dirty="0"/>
          </a:p>
          <a:p>
            <a:r>
              <a:rPr lang="en-US" dirty="0" smtClean="0"/>
              <a:t>Media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textual descriptions that are clearly and demonstrably the creative work of the collector or observer, or other </a:t>
            </a:r>
            <a:r>
              <a:rPr lang="en-US" dirty="0" smtClean="0"/>
              <a:t>individual including</a:t>
            </a:r>
            <a:r>
              <a:rPr lang="en-US" dirty="0"/>
              <a:t>, but not limited to, the unique expression of ideas, </a:t>
            </a:r>
            <a:r>
              <a:rPr lang="en-US" dirty="0" smtClean="0"/>
              <a:t>concepts </a:t>
            </a:r>
            <a:r>
              <a:rPr lang="en-US" dirty="0"/>
              <a:t>or </a:t>
            </a:r>
            <a:r>
              <a:rPr lang="en-US" dirty="0" smtClean="0"/>
              <a:t>beliefs.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2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699</Words>
  <Application>Microsoft Macintosh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How to Break the Law and Annoy Your Friends and Colleagues: All in less than 20 minutes</vt:lpstr>
      <vt:lpstr>Basic Terminology</vt:lpstr>
      <vt:lpstr>Basic Terminology</vt:lpstr>
      <vt:lpstr>Basic Terminology</vt:lpstr>
      <vt:lpstr>Basic Terminology</vt:lpstr>
      <vt:lpstr>Basic Terminology</vt:lpstr>
      <vt:lpstr>Why Copyright?</vt:lpstr>
      <vt:lpstr>What does this mean for biodiversity occurrence records, metadata, and associated media?</vt:lpstr>
      <vt:lpstr>What can be protected?</vt:lpstr>
      <vt:lpstr>What cannot be protected?</vt:lpstr>
      <vt:lpstr>What are my options?</vt:lpstr>
      <vt:lpstr>Pick One, please!</vt:lpstr>
      <vt:lpstr>PowerPoint Presentation</vt:lpstr>
      <vt:lpstr>Norms for Data Use</vt:lpstr>
      <vt:lpstr>You can do it!</vt:lpstr>
      <vt:lpstr>Recommended Citations</vt:lpstr>
      <vt:lpstr>Recommended Citations</vt:lpstr>
      <vt:lpstr>Some Resources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Bloom</dc:creator>
  <cp:lastModifiedBy>David Bloom</cp:lastModifiedBy>
  <cp:revision>39</cp:revision>
  <dcterms:created xsi:type="dcterms:W3CDTF">2015-09-15T20:31:16Z</dcterms:created>
  <dcterms:modified xsi:type="dcterms:W3CDTF">2015-09-16T22:36:06Z</dcterms:modified>
</cp:coreProperties>
</file>