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0" r:id="rId4"/>
    <p:sldId id="261" r:id="rId5"/>
    <p:sldId id="258" r:id="rId6"/>
    <p:sldId id="262" r:id="rId7"/>
    <p:sldId id="263" r:id="rId8"/>
    <p:sldId id="264" r:id="rId9"/>
    <p:sldId id="259"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729"/>
    <a:srgbClr val="E0E2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0" autoAdjust="0"/>
    <p:restoredTop sz="72216" autoAdjust="0"/>
  </p:normalViewPr>
  <p:slideViewPr>
    <p:cSldViewPr snapToGrid="0" snapToObjects="1">
      <p:cViewPr varScale="1">
        <p:scale>
          <a:sx n="91" d="100"/>
          <a:sy n="91" d="100"/>
        </p:scale>
        <p:origin x="-640"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8B213A6C-4A0C-5A46-A2ED-4277660C48C3}" type="datetimeFigureOut">
              <a:rPr lang="en-US"/>
              <a:pPr>
                <a:defRPr/>
              </a:pPr>
              <a:t>9/10/15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9F2220BF-75BC-8F4F-AA6C-9C73516FD61A}" type="slidenum">
              <a:rPr lang="en-US"/>
              <a:pPr>
                <a:defRPr/>
              </a:pPr>
              <a:t>‹#›</a:t>
            </a:fld>
            <a:endParaRPr lang="en-US"/>
          </a:p>
        </p:txBody>
      </p:sp>
    </p:spTree>
    <p:extLst>
      <p:ext uri="{BB962C8B-B14F-4D97-AF65-F5344CB8AC3E}">
        <p14:creationId xmlns:p14="http://schemas.microsoft.com/office/powerpoint/2010/main" val="93983682"/>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de.google.com/p/gbif-providertoolkit/" TargetMode="External"/><Relationship Id="rId4" Type="http://schemas.openxmlformats.org/officeDocument/2006/relationships/hyperlink" Target="http://en.wikipedia.org/wiki/Web_feed" TargetMode="External"/><Relationship Id="rId5" Type="http://schemas.openxmlformats.org/officeDocument/2006/relationships/hyperlink" Target="http://en.wikipedia.org/wiki/RSS%23cite_note-Netsc99-2" TargetMode="External"/><Relationship Id="rId6" Type="http://schemas.openxmlformats.org/officeDocument/2006/relationships/hyperlink" Target="http://en.wikipedia.org/wiki/Blog"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Derived from several previous talks.</a:t>
            </a:r>
            <a:r>
              <a:rPr lang="en-US" baseline="0" dirty="0" smtClean="0"/>
              <a:t> </a:t>
            </a:r>
            <a:r>
              <a:rPr lang="en-US" dirty="0" smtClean="0"/>
              <a:t>Thank you, Molly Phillips, for the </a:t>
            </a:r>
            <a:r>
              <a:rPr lang="en-US" dirty="0" smtClean="0"/>
              <a:t>graphics</a:t>
            </a:r>
          </a:p>
          <a:p>
            <a:endParaRPr lang="en-US" dirty="0" smtClean="0"/>
          </a:p>
          <a:p>
            <a:r>
              <a:rPr lang="en-US" dirty="0" smtClean="0"/>
              <a:t>20 minutes</a:t>
            </a:r>
          </a:p>
          <a:p>
            <a:endParaRPr lang="en-US" dirty="0" smtClean="0"/>
          </a:p>
          <a:p>
            <a:r>
              <a:rPr lang="en-US" dirty="0" smtClean="0"/>
              <a:t>NOTE: one critical</a:t>
            </a:r>
            <a:r>
              <a:rPr lang="en-US" baseline="0" dirty="0" smtClean="0"/>
              <a:t> piece missing is about GUIDs – covered in another talk</a:t>
            </a:r>
            <a:endParaRPr lang="en-US" dirty="0" smtClean="0"/>
          </a:p>
          <a:p>
            <a:endParaRPr lang="en-US" dirty="0" smtClean="0"/>
          </a:p>
          <a:p>
            <a:r>
              <a:rPr lang="en-US" dirty="0" smtClean="0"/>
              <a:t>Master iDigBio </a:t>
            </a:r>
            <a:r>
              <a:rPr lang="en-US" dirty="0" smtClean="0"/>
              <a:t>mobilization resource</a:t>
            </a:r>
            <a:r>
              <a:rPr lang="en-US" dirty="0" smtClean="0"/>
              <a:t>: https://www.idigbio.org/wiki/index.php/Data_Ingestion_Guidance</a:t>
            </a:r>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a:t>
            </a:fld>
            <a:endParaRPr lang="en-US" dirty="0"/>
          </a:p>
        </p:txBody>
      </p:sp>
    </p:spTree>
    <p:extLst>
      <p:ext uri="{BB962C8B-B14F-4D97-AF65-F5344CB8AC3E}">
        <p14:creationId xmlns:p14="http://schemas.microsoft.com/office/powerpoint/2010/main" val="334222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We work together with </a:t>
            </a:r>
            <a:r>
              <a:rPr lang="en-US" sz="1200" dirty="0" err="1" smtClean="0"/>
              <a:t>GRBio</a:t>
            </a:r>
            <a:r>
              <a:rPr lang="en-US" sz="1200" dirty="0" smtClean="0"/>
              <a:t> to make sure</a:t>
            </a:r>
            <a:r>
              <a:rPr lang="en-US" sz="1200" baseline="0" dirty="0" smtClean="0"/>
              <a:t> their repository and institutional collections data are up to date, and so before we accept data, we ask you to verify your data with them as well as with us. Critical to good data reporting is for the institution code and collections code in </a:t>
            </a:r>
            <a:r>
              <a:rPr lang="en-US" sz="1200" baseline="0" dirty="0" err="1" smtClean="0"/>
              <a:t>GRBio</a:t>
            </a:r>
            <a:r>
              <a:rPr lang="en-US" sz="1200" baseline="0" dirty="0" smtClean="0"/>
              <a:t> to be what is in your </a:t>
            </a:r>
            <a:r>
              <a:rPr lang="en-US" sz="1200" baseline="0" dirty="0" err="1" smtClean="0"/>
              <a:t>occurrence.txt</a:t>
            </a:r>
            <a:r>
              <a:rPr lang="en-US" sz="1200" baseline="0" dirty="0" smtClean="0"/>
              <a:t> file.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12</a:t>
            </a:fld>
            <a:endParaRPr lang="en-US"/>
          </a:p>
        </p:txBody>
      </p:sp>
    </p:spTree>
    <p:extLst>
      <p:ext uri="{BB962C8B-B14F-4D97-AF65-F5344CB8AC3E}">
        <p14:creationId xmlns:p14="http://schemas.microsoft.com/office/powerpoint/2010/main" val="226795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13</a:t>
            </a:fld>
            <a:endParaRPr lang="en-US"/>
          </a:p>
        </p:txBody>
      </p:sp>
    </p:spTree>
    <p:extLst>
      <p:ext uri="{BB962C8B-B14F-4D97-AF65-F5344CB8AC3E}">
        <p14:creationId xmlns:p14="http://schemas.microsoft.com/office/powerpoint/2010/main" val="419973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400" baseline="0" dirty="0" smtClean="0"/>
          </a:p>
          <a:p>
            <a:r>
              <a:rPr lang="en-US" dirty="0" smtClean="0"/>
              <a:t>These are best practices for recording data. If you have it right in the database, then you won’t have to do any manipulations to export it.</a:t>
            </a:r>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14</a:t>
            </a:fld>
            <a:endParaRPr lang="en-US"/>
          </a:p>
        </p:txBody>
      </p:sp>
    </p:spTree>
    <p:extLst>
      <p:ext uri="{BB962C8B-B14F-4D97-AF65-F5344CB8AC3E}">
        <p14:creationId xmlns:p14="http://schemas.microsoft.com/office/powerpoint/2010/main" val="2392906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2</a:t>
            </a:fld>
            <a:endParaRPr lang="en-US" dirty="0"/>
          </a:p>
        </p:txBody>
      </p:sp>
    </p:spTree>
    <p:extLst>
      <p:ext uri="{BB962C8B-B14F-4D97-AF65-F5344CB8AC3E}">
        <p14:creationId xmlns:p14="http://schemas.microsoft.com/office/powerpoint/2010/main" val="174262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publish</a:t>
            </a:r>
            <a:r>
              <a:rPr lang="en-US" baseline="0" dirty="0" smtClean="0"/>
              <a:t> data?</a:t>
            </a:r>
          </a:p>
          <a:p>
            <a:endParaRPr lang="en-US" baseline="0" dirty="0" smtClean="0"/>
          </a:p>
          <a:p>
            <a:r>
              <a:rPr lang="en-US" baseline="0" dirty="0" smtClean="0"/>
              <a:t>Data publishing increases access to your data. </a:t>
            </a:r>
          </a:p>
          <a:p>
            <a:endParaRPr lang="en-US" baseline="0" dirty="0" smtClean="0"/>
          </a:p>
          <a:p>
            <a:r>
              <a:rPr lang="en-US" b="1" baseline="0" dirty="0" smtClean="0"/>
              <a:t>When your data are accessible</a:t>
            </a:r>
          </a:p>
          <a:p>
            <a:pPr marL="171450" indent="-171450">
              <a:buFont typeface="Arial" panose="020B0604020202020204" pitchFamily="34" charset="0"/>
              <a:buChar char="•"/>
            </a:pPr>
            <a:r>
              <a:rPr lang="en-US" baseline="0" dirty="0" smtClean="0"/>
              <a:t>they can be used by others for research &amp; education,</a:t>
            </a:r>
          </a:p>
          <a:p>
            <a:pPr marL="171450" indent="-171450">
              <a:buFont typeface="Arial" panose="020B0604020202020204" pitchFamily="34" charset="0"/>
              <a:buChar char="•"/>
            </a:pPr>
            <a:r>
              <a:rPr lang="en-US" baseline="0" dirty="0" smtClean="0"/>
              <a:t>the data’s accuracy can be assessed by the community, </a:t>
            </a:r>
          </a:p>
          <a:p>
            <a:pPr marL="171450" indent="-171450">
              <a:buFont typeface="Arial" panose="020B0604020202020204" pitchFamily="34" charset="0"/>
              <a:buChar char="•"/>
            </a:pPr>
            <a:r>
              <a:rPr lang="en-US" baseline="0" dirty="0" smtClean="0"/>
              <a:t>&amp; researchers or institutions can receive credit when their data are used in projects &amp; publications.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3</a:t>
            </a:fld>
            <a:endParaRPr lang="en-US" dirty="0"/>
          </a:p>
        </p:txBody>
      </p:sp>
    </p:spTree>
    <p:extLst>
      <p:ext uri="{BB962C8B-B14F-4D97-AF65-F5344CB8AC3E}">
        <p14:creationId xmlns:p14="http://schemas.microsoft.com/office/powerpoint/2010/main" val="2598502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You have two sets of assets to provide:</a:t>
            </a:r>
          </a:p>
          <a:p>
            <a:pPr marL="228600" indent="-228600">
              <a:buAutoNum type="arabicParenR"/>
            </a:pPr>
            <a:r>
              <a:rPr lang="en-US" sz="1200" baseline="0" dirty="0" smtClean="0"/>
              <a:t>Specimen data</a:t>
            </a:r>
          </a:p>
          <a:p>
            <a:pPr marL="228600" indent="-228600">
              <a:buAutoNum type="arabicParenR"/>
            </a:pPr>
            <a:r>
              <a:rPr lang="en-US" sz="1200" baseline="0" dirty="0" smtClean="0"/>
              <a:t>Images/media</a:t>
            </a:r>
          </a:p>
          <a:p>
            <a:pPr marL="0" indent="0">
              <a:buNone/>
            </a:pPr>
            <a:r>
              <a:rPr lang="en-US" sz="1200" baseline="0" dirty="0" smtClean="0"/>
              <a:t>With registration data (check entry at GRBio.org, use the same institution code and collection code in your exported data).</a:t>
            </a:r>
          </a:p>
          <a:p>
            <a:pPr marL="0" indent="0">
              <a:buNone/>
            </a:pPr>
            <a:endParaRPr lang="en-US" sz="1200" baseline="0" dirty="0" smtClean="0"/>
          </a:p>
          <a:p>
            <a:pPr marL="0" indent="0">
              <a:buNone/>
            </a:pPr>
            <a:r>
              <a:rPr lang="en-US" sz="1200" baseline="0" dirty="0" smtClean="0"/>
              <a:t>They can arrive together or separately</a:t>
            </a:r>
            <a:endParaRPr lang="en-US" sz="1200" dirty="0" smtClean="0"/>
          </a:p>
          <a:p>
            <a:endParaRPr lang="en-US" sz="1200" dirty="0" smtClean="0"/>
          </a:p>
          <a:p>
            <a:r>
              <a:rPr lang="en-US" sz="1200" u="sng" dirty="0" smtClean="0"/>
              <a:t>Let’s start with Specimen Data</a:t>
            </a:r>
          </a:p>
          <a:p>
            <a:endParaRPr lang="en-US" sz="1200" dirty="0" smtClean="0"/>
          </a:p>
          <a:p>
            <a:r>
              <a:rPr lang="en-US" sz="1200" dirty="0" smtClean="0"/>
              <a:t>Data: become familiar with Darwin Core, a metadata</a:t>
            </a:r>
            <a:r>
              <a:rPr lang="en-US" sz="1200" baseline="0" dirty="0" smtClean="0"/>
              <a:t> standard (recommendation) from TDWG and supported by GBIF and many other data aggregators</a:t>
            </a:r>
          </a:p>
          <a:p>
            <a:endParaRPr lang="en-US" sz="1200" baseline="0" dirty="0" smtClean="0"/>
          </a:p>
          <a:p>
            <a:r>
              <a:rPr lang="en-US" sz="1200" baseline="0" dirty="0" smtClean="0"/>
              <a:t>Best way to get data to iDigBio is to use IPT to help you generate the mapping of your database fields to Darwin Core, and to provide the resulting archive with an RSS feed for easy updates</a:t>
            </a:r>
          </a:p>
          <a:p>
            <a:endParaRPr lang="en-US" sz="1200" baseline="0" dirty="0" smtClean="0"/>
          </a:p>
          <a:p>
            <a:r>
              <a:rPr lang="en-US" sz="1200" b="1" dirty="0" smtClean="0"/>
              <a:t>GBIF provides this via </a:t>
            </a:r>
            <a:r>
              <a:rPr lang="en-US" sz="1200" b="1" baseline="0" dirty="0" smtClean="0"/>
              <a:t>their IPT so if you already send data to GBIF the work is already done!</a:t>
            </a:r>
            <a:endParaRPr lang="en-US" sz="1200" b="1"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baseline="0" dirty="0" smtClean="0"/>
              <a:t>IPT:</a:t>
            </a:r>
            <a:r>
              <a:rPr lang="en-US" sz="1200" baseline="0" dirty="0" smtClean="0"/>
              <a:t> </a:t>
            </a:r>
            <a:r>
              <a:rPr lang="en-US" sz="1200" b="1" dirty="0" smtClean="0">
                <a:solidFill>
                  <a:schemeClr val="dk1"/>
                </a:solidFill>
              </a:rPr>
              <a:t>Integrated Publishing Toolkit </a:t>
            </a:r>
            <a:r>
              <a:rPr lang="en-US" sz="1200" dirty="0" smtClean="0">
                <a:solidFill>
                  <a:schemeClr val="dk1"/>
                </a:solidFill>
              </a:rPr>
              <a:t>- a Java-based tool used to publish and share biodiversity datasets,</a:t>
            </a:r>
            <a:r>
              <a:rPr lang="en-US" dirty="0" smtClean="0">
                <a:hlinkClick r:id="rId3"/>
              </a:rPr>
              <a:t> https://code.google.com/p/gbif-providertoolkit/</a:t>
            </a:r>
            <a:endParaRPr lang="en-US" sz="1200" dirty="0" smtClean="0">
              <a:solidFill>
                <a:schemeClr val="dk1"/>
              </a:solidFill>
            </a:endParaRP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1" i="0" kern="1200" dirty="0" smtClean="0">
                <a:solidFill>
                  <a:schemeClr val="tx1"/>
                </a:solidFill>
                <a:effectLst/>
                <a:latin typeface="+mn-lt"/>
                <a:ea typeface="ＭＳ Ｐゴシック" charset="0"/>
                <a:cs typeface="ＭＳ Ｐゴシック" charset="0"/>
              </a:rPr>
              <a:t>RSS:</a:t>
            </a:r>
            <a:r>
              <a:rPr lang="en-US" sz="1200" b="0" i="0" kern="1200" dirty="0" smtClean="0">
                <a:solidFill>
                  <a:schemeClr val="tx1"/>
                </a:solidFill>
                <a:effectLst/>
                <a:latin typeface="+mn-lt"/>
                <a:ea typeface="ＭＳ Ｐゴシック" charset="0"/>
                <a:cs typeface="ＭＳ Ｐゴシック" charset="0"/>
              </a:rPr>
              <a:t> </a:t>
            </a:r>
            <a:r>
              <a:rPr lang="en-US" sz="1200" b="1" i="1" kern="1200" dirty="0" smtClean="0">
                <a:solidFill>
                  <a:schemeClr val="tx1"/>
                </a:solidFill>
                <a:effectLst/>
                <a:latin typeface="+mn-lt"/>
                <a:ea typeface="ＭＳ Ｐゴシック" charset="0"/>
                <a:cs typeface="ＭＳ Ｐゴシック" charset="0"/>
              </a:rPr>
              <a:t>Really Simple Syndication</a:t>
            </a:r>
            <a:r>
              <a:rPr lang="en-US" sz="1200" b="0" i="0" kern="1200" dirty="0" smtClean="0">
                <a:solidFill>
                  <a:schemeClr val="tx1"/>
                </a:solidFill>
                <a:effectLst/>
                <a:latin typeface="+mn-lt"/>
                <a:ea typeface="ＭＳ Ｐゴシック" charset="0"/>
                <a:cs typeface="ＭＳ Ｐゴシック" charset="0"/>
              </a:rPr>
              <a:t>, uses a family of standard </a:t>
            </a:r>
            <a:r>
              <a:rPr lang="en-US" sz="1200" b="0" i="0" u="none" strike="noStrike" kern="1200" dirty="0" smtClean="0">
                <a:solidFill>
                  <a:schemeClr val="tx1"/>
                </a:solidFill>
                <a:effectLst/>
                <a:latin typeface="+mn-lt"/>
                <a:ea typeface="ＭＳ Ｐゴシック" charset="0"/>
                <a:cs typeface="ＭＳ Ｐゴシック" charset="0"/>
                <a:hlinkClick r:id="rId4" tooltip="Web feed"/>
              </a:rPr>
              <a:t>web feed</a:t>
            </a:r>
            <a:r>
              <a:rPr lang="en-US" sz="1200" b="0" i="0" kern="1200" dirty="0" smtClean="0">
                <a:solidFill>
                  <a:schemeClr val="tx1"/>
                </a:solidFill>
                <a:effectLst/>
                <a:latin typeface="+mn-lt"/>
                <a:ea typeface="ＭＳ Ｐゴシック" charset="0"/>
                <a:cs typeface="ＭＳ Ｐゴシック" charset="0"/>
              </a:rPr>
              <a:t> formats</a:t>
            </a:r>
            <a:r>
              <a:rPr lang="en-US" sz="1200" b="0" i="0" u="none" strike="noStrike" kern="1200" baseline="30000" dirty="0" smtClean="0">
                <a:solidFill>
                  <a:schemeClr val="tx1"/>
                </a:solidFill>
                <a:effectLst/>
                <a:latin typeface="+mn-lt"/>
                <a:ea typeface="ＭＳ Ｐゴシック" charset="0"/>
                <a:cs typeface="ＭＳ Ｐゴシック" charset="0"/>
                <a:hlinkClick r:id="rId5"/>
              </a:rPr>
              <a:t>[2]</a:t>
            </a:r>
            <a:r>
              <a:rPr lang="en-US" sz="1200" b="0" i="0" kern="1200" dirty="0" smtClean="0">
                <a:solidFill>
                  <a:schemeClr val="tx1"/>
                </a:solidFill>
                <a:effectLst/>
                <a:latin typeface="+mn-lt"/>
                <a:ea typeface="ＭＳ Ｐゴシック" charset="0"/>
                <a:cs typeface="ＭＳ Ｐゴシック" charset="0"/>
              </a:rPr>
              <a:t> to publish frequently updated information: </a:t>
            </a:r>
            <a:r>
              <a:rPr lang="en-US" sz="1200" b="0" i="0" u="none" strike="noStrike" kern="1200" dirty="0" smtClean="0">
                <a:solidFill>
                  <a:schemeClr val="tx1"/>
                </a:solidFill>
                <a:effectLst/>
                <a:latin typeface="+mn-lt"/>
                <a:ea typeface="ＭＳ Ｐゴシック" charset="0"/>
                <a:cs typeface="ＭＳ Ｐゴシック" charset="0"/>
                <a:hlinkClick r:id="rId6" tooltip="Blog"/>
              </a:rPr>
              <a:t>blog</a:t>
            </a:r>
            <a:r>
              <a:rPr lang="en-US" sz="1200" b="0" i="0" kern="1200" dirty="0" smtClean="0">
                <a:solidFill>
                  <a:schemeClr val="tx1"/>
                </a:solidFill>
                <a:effectLst/>
                <a:latin typeface="+mn-lt"/>
                <a:ea typeface="ＭＳ Ｐゴシック" charset="0"/>
                <a:cs typeface="ＭＳ Ｐゴシック" charset="0"/>
              </a:rPr>
              <a:t> entries, news headlines, audio, video, datasets. </a:t>
            </a:r>
            <a:r>
              <a:rPr lang="en-US" sz="1200" dirty="0" smtClean="0"/>
              <a:t>The reason you want your data on an</a:t>
            </a:r>
            <a:r>
              <a:rPr lang="en-US" sz="1200" baseline="0" dirty="0" smtClean="0"/>
              <a:t> RSS feed is because you would not have to tell us there are updates, everything is automatic. https://www.idigbio.org/wiki/index.php/CYWG_iDigBio_DwC-A_Pull_Ingestion</a:t>
            </a: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dirty="0" smtClean="0"/>
          </a:p>
          <a:p>
            <a:endParaRPr lang="en-US" sz="1200"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5</a:t>
            </a:fld>
            <a:endParaRPr lang="en-US" dirty="0"/>
          </a:p>
        </p:txBody>
      </p:sp>
    </p:spTree>
    <p:extLst>
      <p:ext uri="{BB962C8B-B14F-4D97-AF65-F5344CB8AC3E}">
        <p14:creationId xmlns:p14="http://schemas.microsoft.com/office/powerpoint/2010/main" val="93784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 is not the same as publishing on a Symbiota node.  You can be in the node, searchable,</a:t>
            </a:r>
            <a:r>
              <a:rPr lang="en-US" baseline="0" dirty="0" smtClean="0"/>
              <a:t> but not published. This is the strategy to use if you are also publishing thru your institution, it avoids duplicates.</a:t>
            </a:r>
          </a:p>
          <a:p>
            <a:endParaRPr lang="en-US" baseline="0" dirty="0" smtClean="0"/>
          </a:p>
          <a:p>
            <a:r>
              <a:rPr lang="en-US" baseline="0" dirty="0" smtClean="0"/>
              <a:t>The only possible downside to getting data via Symbiota is that it doesn’t support the full range of DwC, otherwise it is close to identical.</a:t>
            </a:r>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6</a:t>
            </a:fld>
            <a:endParaRPr lang="en-US" dirty="0"/>
          </a:p>
        </p:txBody>
      </p:sp>
    </p:spTree>
    <p:extLst>
      <p:ext uri="{BB962C8B-B14F-4D97-AF65-F5344CB8AC3E}">
        <p14:creationId xmlns:p14="http://schemas.microsoft.com/office/powerpoint/2010/main" val="100246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requires</a:t>
            </a:r>
            <a:r>
              <a:rPr lang="en-US" baseline="0" dirty="0" smtClean="0"/>
              <a:t> someone to have the time and skill to create a DwC file on their own.</a:t>
            </a:r>
            <a:r>
              <a:rPr lang="en-US" dirty="0" smtClean="0"/>
              <a:t> Using xml style field names from Darwin Core. See the example for what that would look like.</a:t>
            </a:r>
            <a:endParaRPr lang="en-US" baseline="0" dirty="0" smtClean="0"/>
          </a:p>
          <a:p>
            <a:endParaRPr lang="en-US" baseline="0" dirty="0" smtClean="0"/>
          </a:p>
          <a:p>
            <a:r>
              <a:rPr lang="en-US" sz="1200" dirty="0" smtClean="0"/>
              <a:t>Another great option</a:t>
            </a:r>
            <a:r>
              <a:rPr lang="en-US" sz="1200" baseline="0" dirty="0" smtClean="0"/>
              <a:t> is setting up an IPT through VertNet.</a:t>
            </a:r>
          </a:p>
          <a:p>
            <a:pPr marL="171450" indent="-171450">
              <a:buFont typeface="Arial"/>
              <a:buChar char="•"/>
            </a:pPr>
            <a:r>
              <a:rPr lang="en-US" sz="1200" baseline="0" dirty="0" smtClean="0"/>
              <a:t>They provide great support but there can be a waiting list.</a:t>
            </a:r>
            <a:endParaRPr lang="en-US" baseline="0" dirty="0" smtClean="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7</a:t>
            </a:fld>
            <a:endParaRPr lang="en-US" dirty="0"/>
          </a:p>
        </p:txBody>
      </p:sp>
    </p:spTree>
    <p:extLst>
      <p:ext uri="{BB962C8B-B14F-4D97-AF65-F5344CB8AC3E}">
        <p14:creationId xmlns:p14="http://schemas.microsoft.com/office/powerpoint/2010/main" val="263054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This method has its challenges:</a:t>
            </a:r>
          </a:p>
          <a:p>
            <a:r>
              <a:rPr lang="en-US" sz="1200" baseline="0" dirty="0" smtClean="0"/>
              <a:t>:: We (me or you</a:t>
            </a:r>
            <a:r>
              <a:rPr lang="en-US" sz="1200" dirty="0" smtClean="0"/>
              <a:t> with my help) </a:t>
            </a:r>
            <a:r>
              <a:rPr lang="en-US" sz="1200" baseline="0" dirty="0" smtClean="0"/>
              <a:t>might need to perform some data manipulations (e.g., on dates, dec lat/lon, removing ‘0’ values, un-escaped quotes, escaped newlines)</a:t>
            </a:r>
          </a:p>
          <a:p>
            <a:r>
              <a:rPr lang="en-US" sz="1200" baseline="0" dirty="0" smtClean="0"/>
              <a:t>:: Add a UUID, do significant data development (higher taxonomy, country code, split out dates =  20 hours worth of work that no one wants to do more than once)</a:t>
            </a:r>
          </a:p>
          <a:p>
            <a:r>
              <a:rPr lang="en-US" sz="1200" baseline="0" dirty="0" smtClean="0"/>
              <a:t>If you are going to be submitting updates, it is important for the provider to ‘buy-back’ the improvements/fixes we make.</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8</a:t>
            </a:fld>
            <a:endParaRPr lang="en-US" dirty="0"/>
          </a:p>
        </p:txBody>
      </p:sp>
    </p:spTree>
    <p:extLst>
      <p:ext uri="{BB962C8B-B14F-4D97-AF65-F5344CB8AC3E}">
        <p14:creationId xmlns:p14="http://schemas.microsoft.com/office/powerpoint/2010/main" val="95277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dirty="0" smtClean="0"/>
              <a:t>Create a file of Audubon Core metadata,</a:t>
            </a:r>
            <a:r>
              <a:rPr lang="en-US" sz="1200" baseline="0" dirty="0" smtClean="0"/>
              <a:t> i</a:t>
            </a:r>
            <a:r>
              <a:rPr lang="en-US" sz="1200" dirty="0" smtClean="0"/>
              <a:t>nclude a URL to the media and camera info (EXIF), photographer, media</a:t>
            </a:r>
            <a:r>
              <a:rPr lang="en-US" sz="1200" baseline="0" dirty="0" smtClean="0"/>
              <a:t> description and the rights/rightsholder</a:t>
            </a:r>
            <a:r>
              <a:rPr lang="en-US" sz="1200" dirty="0" smtClean="0"/>
              <a:t>.</a:t>
            </a:r>
            <a:r>
              <a:rPr lang="en-US" sz="1200" baseline="0" dirty="0" smtClean="0"/>
              <a:t> </a:t>
            </a:r>
            <a:r>
              <a:rPr lang="en-US" sz="1200" dirty="0" smtClean="0"/>
              <a:t>PLUS a link to the specimen record via occurrenceID.</a:t>
            </a:r>
          </a:p>
          <a:p>
            <a:pPr marL="228600" indent="-228600">
              <a:buAutoNum type="arabicPeriod"/>
            </a:pPr>
            <a:r>
              <a:rPr lang="en-US" dirty="0" smtClean="0"/>
              <a:t>Media are linked</a:t>
            </a:r>
            <a:r>
              <a:rPr lang="en-US" baseline="0" dirty="0" smtClean="0"/>
              <a:t> automatically when using Symbiota to publish.</a:t>
            </a:r>
          </a:p>
          <a:p>
            <a:pPr marL="228600" indent="-228600">
              <a:buAutoNum type="arabicPeriod"/>
            </a:pPr>
            <a:r>
              <a:rPr lang="en-US" sz="1200" dirty="0" smtClean="0"/>
              <a:t>This method allows the provider to upload a</a:t>
            </a:r>
            <a:r>
              <a:rPr lang="en-US" sz="1200" baseline="0" dirty="0" smtClean="0"/>
              <a:t> collection of images for crowd sourcing. </a:t>
            </a:r>
            <a:r>
              <a:rPr lang="en-US" sz="1200" kern="1200" baseline="0" dirty="0" smtClean="0">
                <a:effectLst/>
                <a:latin typeface="+mn-lt"/>
                <a:ea typeface="ＭＳ Ｐゴシック" charset="0"/>
              </a:rPr>
              <a:t>W</a:t>
            </a:r>
            <a:r>
              <a:rPr lang="en-US" sz="1200" kern="1200" dirty="0" smtClean="0">
                <a:effectLst/>
                <a:latin typeface="+mn-lt"/>
                <a:ea typeface="ＭＳ Ｐゴシック" charset="0"/>
                <a:cs typeface="ＭＳ Ｐゴシック" charset="0"/>
              </a:rPr>
              <a:t>ith</a:t>
            </a:r>
            <a:r>
              <a:rPr lang="en-US" sz="1200" kern="1200" dirty="0" smtClean="0">
                <a:solidFill>
                  <a:schemeClr val="tx1"/>
                </a:solidFill>
                <a:effectLst/>
                <a:latin typeface="+mn-lt"/>
                <a:ea typeface="ＭＳ Ｐゴシック" charset="0"/>
                <a:cs typeface="ＭＳ Ｐゴシック" charset="0"/>
              </a:rPr>
              <a:t> the appliance, you can upload images before the records are available. To link to existing specimen records, you need to associate the uploaded images with iDigBio records in a CSV file that's produced by the appliance as part of the upload batch.</a:t>
            </a:r>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9</a:t>
            </a:fld>
            <a:endParaRPr lang="en-US" dirty="0"/>
          </a:p>
        </p:txBody>
      </p:sp>
    </p:spTree>
    <p:extLst>
      <p:ext uri="{BB962C8B-B14F-4D97-AF65-F5344CB8AC3E}">
        <p14:creationId xmlns:p14="http://schemas.microsoft.com/office/powerpoint/2010/main" val="2660487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u="sng" dirty="0" smtClean="0"/>
              <a:t>Equivalent to the eml.xml</a:t>
            </a:r>
            <a:r>
              <a:rPr lang="en-US" sz="1600" b="1" u="sng" baseline="0" dirty="0" smtClean="0"/>
              <a:t> file produced by IPT</a:t>
            </a:r>
          </a:p>
          <a:p>
            <a:endParaRPr lang="en-US" baseline="0" dirty="0" smtClean="0"/>
          </a:p>
          <a:p>
            <a:r>
              <a:rPr lang="en-US" dirty="0" smtClean="0"/>
              <a:t>&lt;?xml version="1.0" encoding="utf-8"?&gt;</a:t>
            </a:r>
          </a:p>
          <a:p>
            <a:r>
              <a:rPr lang="en-US" dirty="0" smtClean="0"/>
              <a:t>&lt;eml:eml xmlns:eml="eml://ecoinformatics.org/eml-2.1.1" xmlns:md="eml://ecoinformatics.org/methods-2.1.1" xmlns:proj="eml://ecoinformatics.org/project-2.1.1" xmlns:d="eml://ecoinformatics.org/dataset-2.1.1" xmlns:res="eml://ecoinformatics.org/resource-2.1.1" xmlns:dc="http://purl.org/dc/terms/" xmlns:xsi="http://www.w3.org/2001/XMLSchema-instance" xsi:schemaLocation="eml://ecoinformatics.org/eml-2.1.1 http://rs.gbif.org/schema/eml-gbif-profile/1.0.1/eml.xsd" </a:t>
            </a:r>
            <a:r>
              <a:rPr lang="en-US" dirty="0" err="1" smtClean="0"/>
              <a:t>xml:lang</a:t>
            </a:r>
            <a:r>
              <a:rPr lang="en-US" dirty="0" smtClean="0"/>
              <a:t>="</a:t>
            </a:r>
            <a:r>
              <a:rPr lang="en-US" dirty="0" err="1" smtClean="0"/>
              <a:t>eng</a:t>
            </a:r>
            <a:r>
              <a:rPr lang="en-US" dirty="0" smtClean="0"/>
              <a:t>"&gt;</a:t>
            </a:r>
          </a:p>
          <a:p>
            <a:r>
              <a:rPr lang="en-US" dirty="0" smtClean="0"/>
              <a:t>  &lt;dataset&gt;</a:t>
            </a:r>
          </a:p>
          <a:p>
            <a:r>
              <a:rPr lang="en-US" dirty="0" smtClean="0"/>
              <a:t>    &lt;</a:t>
            </a:r>
            <a:r>
              <a:rPr lang="en-US" dirty="0" err="1" smtClean="0"/>
              <a:t>alternateIdentifier</a:t>
            </a:r>
            <a:r>
              <a:rPr lang="en-US" dirty="0" smtClean="0"/>
              <a:t>&gt;4bfac3ea-8763-4f4b-a71a-76a6f5f243d3&lt;/</a:t>
            </a:r>
            <a:r>
              <a:rPr lang="en-US" dirty="0" err="1" smtClean="0"/>
              <a:t>alternateIdentifier</a:t>
            </a:r>
            <a:r>
              <a:rPr lang="en-US" dirty="0" smtClean="0"/>
              <a:t>&gt;</a:t>
            </a:r>
          </a:p>
          <a:p>
            <a:r>
              <a:rPr lang="en-US" dirty="0" smtClean="0"/>
              <a:t>    &lt;</a:t>
            </a:r>
            <a:r>
              <a:rPr lang="en-US" dirty="0" err="1" smtClean="0"/>
              <a:t>alternateIdentifier</a:t>
            </a:r>
            <a:r>
              <a:rPr lang="en-US" dirty="0" smtClean="0"/>
              <a:t>&gt;http://</a:t>
            </a:r>
            <a:r>
              <a:rPr lang="en-US" dirty="0" err="1" smtClean="0"/>
              <a:t>digir.mcz.harvard.edu</a:t>
            </a:r>
            <a:r>
              <a:rPr lang="en-US" dirty="0" smtClean="0"/>
              <a:t>/</a:t>
            </a:r>
            <a:r>
              <a:rPr lang="en-US" dirty="0" err="1" smtClean="0"/>
              <a:t>ipt</a:t>
            </a:r>
            <a:r>
              <a:rPr lang="en-US" dirty="0" smtClean="0"/>
              <a:t>/</a:t>
            </a:r>
            <a:r>
              <a:rPr lang="en-US" dirty="0" err="1" smtClean="0"/>
              <a:t>resource.do?r</a:t>
            </a:r>
            <a:r>
              <a:rPr lang="en-US" dirty="0" smtClean="0"/>
              <a:t>=</a:t>
            </a:r>
            <a:r>
              <a:rPr lang="en-US" dirty="0" err="1" smtClean="0"/>
              <a:t>mczbase</a:t>
            </a:r>
            <a:r>
              <a:rPr lang="en-US" dirty="0" smtClean="0"/>
              <a:t>&lt;/</a:t>
            </a:r>
            <a:r>
              <a:rPr lang="en-US" dirty="0" err="1" smtClean="0"/>
              <a:t>alternateIdentifier</a:t>
            </a:r>
            <a:r>
              <a:rPr lang="en-US" dirty="0" smtClean="0"/>
              <a:t>&gt;</a:t>
            </a:r>
          </a:p>
          <a:p>
            <a:r>
              <a:rPr lang="en-US" dirty="0" smtClean="0"/>
              <a:t>    &lt;title </a:t>
            </a:r>
            <a:r>
              <a:rPr lang="en-US" dirty="0" err="1" smtClean="0"/>
              <a:t>xml:lang</a:t>
            </a:r>
            <a:r>
              <a:rPr lang="en-US" dirty="0" smtClean="0"/>
              <a:t>="</a:t>
            </a:r>
            <a:r>
              <a:rPr lang="en-US" dirty="0" err="1" smtClean="0"/>
              <a:t>eng</a:t>
            </a:r>
            <a:r>
              <a:rPr lang="en-US" dirty="0" smtClean="0"/>
              <a:t>"&gt;CUMV Amphibian Collection&lt;/title&gt;</a:t>
            </a:r>
          </a:p>
          <a:p>
            <a:r>
              <a:rPr lang="en-US" dirty="0" smtClean="0"/>
              <a:t>    &lt;creator&gt;</a:t>
            </a:r>
          </a:p>
          <a:p>
            <a:r>
              <a:rPr lang="en-US" dirty="0" smtClean="0"/>
              <a:t>      &lt;</a:t>
            </a:r>
            <a:r>
              <a:rPr lang="en-US" dirty="0" err="1" smtClean="0"/>
              <a:t>individualName</a:t>
            </a:r>
            <a:r>
              <a:rPr lang="en-US" dirty="0" smtClean="0"/>
              <a:t>&gt;</a:t>
            </a:r>
          </a:p>
          <a:p>
            <a:r>
              <a:rPr lang="en-US" dirty="0" smtClean="0"/>
              <a:t>        &lt;</a:t>
            </a:r>
            <a:r>
              <a:rPr lang="en-US" dirty="0" err="1" smtClean="0"/>
              <a:t>givenName</a:t>
            </a:r>
            <a:r>
              <a:rPr lang="en-US" dirty="0" smtClean="0"/>
              <a:t>&gt;John&lt;/</a:t>
            </a:r>
            <a:r>
              <a:rPr lang="en-US" dirty="0" err="1" smtClean="0"/>
              <a:t>givenName</a:t>
            </a:r>
            <a:r>
              <a:rPr lang="en-US" dirty="0" smtClean="0"/>
              <a:t>&gt;</a:t>
            </a:r>
          </a:p>
          <a:p>
            <a:r>
              <a:rPr lang="en-US" dirty="0" smtClean="0"/>
              <a:t>        &lt;</a:t>
            </a:r>
            <a:r>
              <a:rPr lang="en-US" dirty="0" err="1" smtClean="0"/>
              <a:t>surName</a:t>
            </a:r>
            <a:r>
              <a:rPr lang="en-US" dirty="0" smtClean="0"/>
              <a:t>&gt;</a:t>
            </a:r>
            <a:r>
              <a:rPr lang="en-US" dirty="0" err="1" smtClean="0"/>
              <a:t>Friel</a:t>
            </a:r>
            <a:r>
              <a:rPr lang="en-US" dirty="0" smtClean="0"/>
              <a:t>&lt;/</a:t>
            </a:r>
            <a:r>
              <a:rPr lang="en-US" dirty="0" err="1" smtClean="0"/>
              <a:t>surName</a:t>
            </a:r>
            <a:r>
              <a:rPr lang="en-US" dirty="0" smtClean="0"/>
              <a:t>&gt;</a:t>
            </a:r>
          </a:p>
          <a:p>
            <a:r>
              <a:rPr lang="en-US" dirty="0" smtClean="0"/>
              <a:t>      &lt;/</a:t>
            </a:r>
            <a:r>
              <a:rPr lang="en-US" dirty="0" err="1" smtClean="0"/>
              <a:t>individualName</a:t>
            </a:r>
            <a:r>
              <a:rPr lang="en-US" dirty="0" smtClean="0"/>
              <a:t>&gt;</a:t>
            </a:r>
          </a:p>
          <a:p>
            <a:r>
              <a:rPr lang="en-US" dirty="0" smtClean="0"/>
              <a:t>      &lt;</a:t>
            </a:r>
            <a:r>
              <a:rPr lang="en-US" dirty="0" err="1" smtClean="0"/>
              <a:t>positionName</a:t>
            </a:r>
            <a:r>
              <a:rPr lang="en-US" dirty="0" smtClean="0"/>
              <a:t>&gt;Curator&lt;/</a:t>
            </a:r>
            <a:r>
              <a:rPr lang="en-US" dirty="0" err="1" smtClean="0"/>
              <a:t>positionName</a:t>
            </a:r>
            <a:r>
              <a:rPr lang="en-US" dirty="0" smtClean="0"/>
              <a:t>&gt;</a:t>
            </a:r>
          </a:p>
          <a:p>
            <a:r>
              <a:rPr lang="en-US" dirty="0" smtClean="0"/>
              <a:t>      &lt;</a:t>
            </a:r>
            <a:r>
              <a:rPr lang="en-US" dirty="0" err="1" smtClean="0"/>
              <a:t>electronicMailAddress</a:t>
            </a:r>
            <a:r>
              <a:rPr lang="en-US" dirty="0" smtClean="0"/>
              <a:t>&gt;</a:t>
            </a:r>
            <a:r>
              <a:rPr lang="en-US" dirty="0" err="1" smtClean="0"/>
              <a:t>john.friel@cornell.edu</a:t>
            </a:r>
            <a:r>
              <a:rPr lang="en-US" dirty="0" smtClean="0"/>
              <a:t>&lt;/</a:t>
            </a:r>
            <a:r>
              <a:rPr lang="en-US" dirty="0" err="1" smtClean="0"/>
              <a:t>electronicMailAddress</a:t>
            </a:r>
            <a:r>
              <a:rPr lang="en-US" dirty="0" smtClean="0"/>
              <a:t>&gt;</a:t>
            </a:r>
          </a:p>
          <a:p>
            <a:r>
              <a:rPr lang="en-US" dirty="0" smtClean="0"/>
              <a:t>    &lt;/creator&gt;</a:t>
            </a:r>
          </a:p>
          <a:p>
            <a:r>
              <a:rPr lang="en-US" dirty="0" smtClean="0"/>
              <a:t>    &lt;</a:t>
            </a:r>
            <a:r>
              <a:rPr lang="en-US" dirty="0" err="1" smtClean="0"/>
              <a:t>metadataProvider</a:t>
            </a:r>
            <a:r>
              <a:rPr lang="en-US" dirty="0" smtClean="0"/>
              <a:t>&gt;</a:t>
            </a:r>
          </a:p>
          <a:p>
            <a:r>
              <a:rPr lang="en-US" dirty="0" smtClean="0"/>
              <a:t>      &lt;</a:t>
            </a:r>
            <a:r>
              <a:rPr lang="en-US" dirty="0" err="1" smtClean="0"/>
              <a:t>individualName</a:t>
            </a:r>
            <a:r>
              <a:rPr lang="en-US" dirty="0" smtClean="0"/>
              <a:t>&gt;</a:t>
            </a:r>
          </a:p>
          <a:p>
            <a:r>
              <a:rPr lang="en-US" dirty="0" smtClean="0"/>
              <a:t>        &lt;</a:t>
            </a:r>
            <a:r>
              <a:rPr lang="en-US" dirty="0" err="1" smtClean="0"/>
              <a:t>givenName</a:t>
            </a:r>
            <a:r>
              <a:rPr lang="en-US" dirty="0" smtClean="0"/>
              <a:t>&gt;John&lt;/</a:t>
            </a:r>
            <a:r>
              <a:rPr lang="en-US" dirty="0" err="1" smtClean="0"/>
              <a:t>givenName</a:t>
            </a:r>
            <a:r>
              <a:rPr lang="en-US" dirty="0" smtClean="0"/>
              <a:t>&gt;</a:t>
            </a:r>
          </a:p>
          <a:p>
            <a:r>
              <a:rPr lang="en-US" dirty="0" smtClean="0"/>
              <a:t>        &lt;</a:t>
            </a:r>
            <a:r>
              <a:rPr lang="en-US" dirty="0" err="1" smtClean="0"/>
              <a:t>surName</a:t>
            </a:r>
            <a:r>
              <a:rPr lang="en-US" dirty="0" smtClean="0"/>
              <a:t>&gt;</a:t>
            </a:r>
            <a:r>
              <a:rPr lang="en-US" dirty="0" err="1" smtClean="0"/>
              <a:t>Friel</a:t>
            </a:r>
            <a:r>
              <a:rPr lang="en-US" dirty="0" smtClean="0"/>
              <a:t>&lt;/</a:t>
            </a:r>
            <a:r>
              <a:rPr lang="en-US" dirty="0" err="1" smtClean="0"/>
              <a:t>surName</a:t>
            </a:r>
            <a:r>
              <a:rPr lang="en-US" dirty="0" smtClean="0"/>
              <a:t>&gt;</a:t>
            </a:r>
          </a:p>
          <a:p>
            <a:r>
              <a:rPr lang="en-US" dirty="0" smtClean="0"/>
              <a:t>      &lt;/</a:t>
            </a:r>
            <a:r>
              <a:rPr lang="en-US" dirty="0" err="1" smtClean="0"/>
              <a:t>individualName</a:t>
            </a:r>
            <a:r>
              <a:rPr lang="en-US" dirty="0" smtClean="0"/>
              <a:t>&gt;</a:t>
            </a:r>
          </a:p>
          <a:p>
            <a:r>
              <a:rPr lang="en-US" dirty="0" smtClean="0"/>
              <a:t>      &lt;</a:t>
            </a:r>
            <a:r>
              <a:rPr lang="en-US" dirty="0" err="1" smtClean="0"/>
              <a:t>positionName</a:t>
            </a:r>
            <a:r>
              <a:rPr lang="en-US" dirty="0" smtClean="0"/>
              <a:t>&gt;Curator&lt;/</a:t>
            </a:r>
            <a:r>
              <a:rPr lang="en-US" dirty="0" err="1" smtClean="0"/>
              <a:t>positionName</a:t>
            </a:r>
            <a:r>
              <a:rPr lang="en-US" dirty="0" smtClean="0"/>
              <a:t>&gt;</a:t>
            </a:r>
          </a:p>
          <a:p>
            <a:r>
              <a:rPr lang="en-US" dirty="0" smtClean="0"/>
              <a:t>      &lt;</a:t>
            </a:r>
            <a:r>
              <a:rPr lang="en-US" dirty="0" err="1" smtClean="0"/>
              <a:t>electronicMailAddress</a:t>
            </a:r>
            <a:r>
              <a:rPr lang="en-US" dirty="0" smtClean="0"/>
              <a:t>&gt;</a:t>
            </a:r>
            <a:r>
              <a:rPr lang="en-US" dirty="0" err="1" smtClean="0"/>
              <a:t>john.friel@cornell.edu</a:t>
            </a:r>
            <a:r>
              <a:rPr lang="en-US" dirty="0" smtClean="0"/>
              <a:t>&lt;/</a:t>
            </a:r>
            <a:r>
              <a:rPr lang="en-US" dirty="0" err="1" smtClean="0"/>
              <a:t>electronicMailAddress</a:t>
            </a:r>
            <a:r>
              <a:rPr lang="en-US" dirty="0" smtClean="0"/>
              <a:t>&gt;</a:t>
            </a:r>
          </a:p>
          <a:p>
            <a:r>
              <a:rPr lang="en-US" dirty="0" smtClean="0"/>
              <a:t>    &lt;/</a:t>
            </a:r>
            <a:r>
              <a:rPr lang="en-US" dirty="0" err="1" smtClean="0"/>
              <a:t>metadataProvider</a:t>
            </a:r>
            <a:r>
              <a:rPr lang="en-US" dirty="0" smtClean="0"/>
              <a:t>&gt;</a:t>
            </a:r>
          </a:p>
          <a:p>
            <a:r>
              <a:rPr lang="en-US" dirty="0" smtClean="0"/>
              <a:t>    &lt;</a:t>
            </a:r>
            <a:r>
              <a:rPr lang="en-US" dirty="0" err="1" smtClean="0"/>
              <a:t>associatedParty</a:t>
            </a:r>
            <a:r>
              <a:rPr lang="en-US" dirty="0" smtClean="0"/>
              <a:t>&gt;</a:t>
            </a:r>
          </a:p>
          <a:p>
            <a:r>
              <a:rPr lang="en-US" dirty="0" smtClean="0"/>
              <a:t>      &lt;</a:t>
            </a:r>
            <a:r>
              <a:rPr lang="en-US" dirty="0" err="1" smtClean="0"/>
              <a:t>individualName</a:t>
            </a:r>
            <a:r>
              <a:rPr lang="en-US" dirty="0" smtClean="0"/>
              <a:t>&gt;</a:t>
            </a:r>
          </a:p>
          <a:p>
            <a:r>
              <a:rPr lang="en-US" dirty="0" smtClean="0"/>
              <a:t>        &lt;</a:t>
            </a:r>
            <a:r>
              <a:rPr lang="en-US" dirty="0" err="1" smtClean="0"/>
              <a:t>givenName</a:t>
            </a:r>
            <a:r>
              <a:rPr lang="en-US" dirty="0" smtClean="0"/>
              <a:t>&gt;John&lt;/</a:t>
            </a:r>
            <a:r>
              <a:rPr lang="en-US" dirty="0" err="1" smtClean="0"/>
              <a:t>givenName</a:t>
            </a:r>
            <a:r>
              <a:rPr lang="en-US" dirty="0" smtClean="0"/>
              <a:t>&gt;</a:t>
            </a:r>
          </a:p>
          <a:p>
            <a:r>
              <a:rPr lang="en-US" dirty="0" smtClean="0"/>
              <a:t>        &lt;</a:t>
            </a:r>
            <a:r>
              <a:rPr lang="en-US" dirty="0" err="1" smtClean="0"/>
              <a:t>surName</a:t>
            </a:r>
            <a:r>
              <a:rPr lang="en-US" dirty="0" smtClean="0"/>
              <a:t>&gt;</a:t>
            </a:r>
            <a:r>
              <a:rPr lang="en-US" dirty="0" err="1" smtClean="0"/>
              <a:t>Friel</a:t>
            </a:r>
            <a:r>
              <a:rPr lang="en-US" dirty="0" smtClean="0"/>
              <a:t>&lt;/</a:t>
            </a:r>
            <a:r>
              <a:rPr lang="en-US" dirty="0" err="1" smtClean="0"/>
              <a:t>surName</a:t>
            </a:r>
            <a:r>
              <a:rPr lang="en-US" dirty="0" smtClean="0"/>
              <a:t>&gt;</a:t>
            </a:r>
          </a:p>
          <a:p>
            <a:r>
              <a:rPr lang="en-US" dirty="0" smtClean="0"/>
              <a:t>      &lt;/</a:t>
            </a:r>
            <a:r>
              <a:rPr lang="en-US" dirty="0" err="1" smtClean="0"/>
              <a:t>individualName</a:t>
            </a:r>
            <a:r>
              <a:rPr lang="en-US" dirty="0" smtClean="0"/>
              <a:t>&gt;</a:t>
            </a:r>
          </a:p>
          <a:p>
            <a:r>
              <a:rPr lang="en-US" dirty="0" smtClean="0"/>
              <a:t>      &lt;</a:t>
            </a:r>
            <a:r>
              <a:rPr lang="en-US" dirty="0" err="1" smtClean="0"/>
              <a:t>electronicMailAddress</a:t>
            </a:r>
            <a:r>
              <a:rPr lang="en-US" dirty="0" smtClean="0"/>
              <a:t>&gt;</a:t>
            </a:r>
            <a:r>
              <a:rPr lang="en-US" dirty="0" err="1" smtClean="0"/>
              <a:t>john.friel@cornell.edu</a:t>
            </a:r>
            <a:r>
              <a:rPr lang="en-US" dirty="0" smtClean="0"/>
              <a:t>&lt;/</a:t>
            </a:r>
            <a:r>
              <a:rPr lang="en-US" dirty="0" err="1" smtClean="0"/>
              <a:t>electronicMailAddress</a:t>
            </a:r>
            <a:r>
              <a:rPr lang="en-US" dirty="0" smtClean="0"/>
              <a:t>&gt;</a:t>
            </a:r>
          </a:p>
          <a:p>
            <a:r>
              <a:rPr lang="en-US" dirty="0" smtClean="0"/>
              <a:t>    &lt;/</a:t>
            </a:r>
            <a:r>
              <a:rPr lang="en-US" dirty="0" err="1" smtClean="0"/>
              <a:t>associatedParty</a:t>
            </a:r>
            <a:r>
              <a:rPr lang="en-US" dirty="0" smtClean="0"/>
              <a:t>&gt;</a:t>
            </a:r>
          </a:p>
          <a:p>
            <a:r>
              <a:rPr lang="en-US" dirty="0" smtClean="0"/>
              <a:t>    &lt;language&gt;</a:t>
            </a:r>
            <a:r>
              <a:rPr lang="en-US" dirty="0" err="1" smtClean="0"/>
              <a:t>eng</a:t>
            </a:r>
            <a:r>
              <a:rPr lang="en-US" dirty="0" smtClean="0"/>
              <a:t>&lt;/language&gt;</a:t>
            </a:r>
          </a:p>
          <a:p>
            <a:r>
              <a:rPr lang="en-US" dirty="0" smtClean="0"/>
              <a:t>    &lt;abstract&gt;</a:t>
            </a:r>
          </a:p>
          <a:p>
            <a:r>
              <a:rPr lang="en-US" dirty="0" smtClean="0"/>
              <a:t>      &lt;</a:t>
            </a:r>
            <a:r>
              <a:rPr lang="en-US" dirty="0" err="1" smtClean="0"/>
              <a:t>para</a:t>
            </a:r>
            <a:r>
              <a:rPr lang="en-US" dirty="0" smtClean="0"/>
              <a:t>&gt;The CUMV Amphibian &amp;amp; Reptile Collection became one of the leading university based </a:t>
            </a:r>
            <a:r>
              <a:rPr lang="en-US" dirty="0" err="1" smtClean="0"/>
              <a:t>herp</a:t>
            </a:r>
            <a:r>
              <a:rPr lang="en-US" dirty="0" smtClean="0"/>
              <a:t> collections in North America during the first half of this century, largely because of the efforts of Professor Albert Hazen Wright and his wife, Anna Allen Wright. The major strengths of the collection, amphibians from the southeastern United States and both reptiles and amphibians from the Northeast, reflects the intensive collection by the Wrights. Much of the material collected by the Wrights in New York and Georgia is not duplicated elsewhere. At present, the cataloged collection contains 44,300 alcoholic specimens, 238 dry skeletons, and 486 cleared and stained specimens. In all </a:t>
            </a:r>
            <a:r>
              <a:rPr lang="en-US" dirty="0" err="1" smtClean="0"/>
              <a:t>appoximately</a:t>
            </a:r>
            <a:r>
              <a:rPr lang="en-US" dirty="0" smtClean="0"/>
              <a:t> 300 species of amphibians and 500 species of reptiles are represented.</a:t>
            </a:r>
          </a:p>
          <a:p>
            <a:r>
              <a:rPr lang="en-US" dirty="0" smtClean="0"/>
              <a:t>The last 15 years have been seen important acquisitions for the collection. To complement our traditional strength in North American taxa, we have made a concerted effort to obtain foreign material, especially synoptic series representing geographic areas. This material includes research specimens collected by Dr. F. Harvey </a:t>
            </a:r>
            <a:r>
              <a:rPr lang="en-US" dirty="0" err="1" smtClean="0"/>
              <a:t>Pough</a:t>
            </a:r>
            <a:r>
              <a:rPr lang="en-US" dirty="0" smtClean="0"/>
              <a:t> in Western and South Australia. The donation of his personal collection by Dr. </a:t>
            </a:r>
            <a:r>
              <a:rPr lang="en-US" dirty="0" err="1" smtClean="0"/>
              <a:t>Kraig</a:t>
            </a:r>
            <a:r>
              <a:rPr lang="en-US" dirty="0" smtClean="0"/>
              <a:t> Adler (Neurobiology and Behavior) has added more than 100 new species to the collection. Through collecting, exchanges and acquisition of other various collections we now have good representation of Costa Rican </a:t>
            </a:r>
            <a:r>
              <a:rPr lang="en-US" dirty="0" err="1" smtClean="0"/>
              <a:t>viperids</a:t>
            </a:r>
            <a:r>
              <a:rPr lang="en-US" dirty="0" smtClean="0"/>
              <a:t>, lizards from Western and South Australia, amphibians and reptiles from Puerto Rico, snakes and lizards from Mexico, and a more representative collection of African and European species.&lt;/</a:t>
            </a:r>
            <a:r>
              <a:rPr lang="en-US" dirty="0" err="1" smtClean="0"/>
              <a:t>para</a:t>
            </a:r>
            <a:r>
              <a:rPr lang="en-US" dirty="0" smtClean="0"/>
              <a:t>&gt;</a:t>
            </a:r>
          </a:p>
          <a:p>
            <a:r>
              <a:rPr lang="en-US" dirty="0" smtClean="0"/>
              <a:t>    &lt;/abstract&gt;</a:t>
            </a:r>
          </a:p>
          <a:p>
            <a:r>
              <a:rPr lang="en-US" dirty="0" smtClean="0"/>
              <a:t>    &lt;distribution scope="document"&gt;</a:t>
            </a:r>
          </a:p>
          <a:p>
            <a:r>
              <a:rPr lang="en-US" dirty="0" smtClean="0"/>
              <a:t>      &lt;online&gt;</a:t>
            </a:r>
          </a:p>
          <a:p>
            <a:r>
              <a:rPr lang="en-US" dirty="0" smtClean="0"/>
              <a:t>        &lt;</a:t>
            </a:r>
            <a:r>
              <a:rPr lang="en-US" dirty="0" err="1" smtClean="0"/>
              <a:t>url</a:t>
            </a:r>
            <a:r>
              <a:rPr lang="en-US" dirty="0" smtClean="0"/>
              <a:t> function="information"&gt;http://</a:t>
            </a:r>
            <a:r>
              <a:rPr lang="en-US" dirty="0" err="1" smtClean="0"/>
              <a:t>mczbase.mcz.harvard.edu</a:t>
            </a:r>
            <a:r>
              <a:rPr lang="en-US" dirty="0" smtClean="0"/>
              <a:t>/&lt;/</a:t>
            </a:r>
            <a:r>
              <a:rPr lang="en-US" dirty="0" err="1" smtClean="0"/>
              <a:t>url</a:t>
            </a:r>
            <a:r>
              <a:rPr lang="en-US" dirty="0" smtClean="0"/>
              <a:t>&gt;</a:t>
            </a:r>
          </a:p>
          <a:p>
            <a:r>
              <a:rPr lang="en-US" dirty="0" smtClean="0"/>
              <a:t>      &lt;/online&gt;</a:t>
            </a:r>
          </a:p>
          <a:p>
            <a:r>
              <a:rPr lang="en-US" dirty="0" smtClean="0"/>
              <a:t>    &lt;/distribution&gt;</a:t>
            </a:r>
          </a:p>
          <a:p>
            <a:r>
              <a:rPr lang="en-US" dirty="0" smtClean="0"/>
              <a:t>  &lt;/dataset&gt;</a:t>
            </a:r>
          </a:p>
          <a:p>
            <a:r>
              <a:rPr lang="en-US" dirty="0" smtClean="0"/>
              <a:t>  &lt;</a:t>
            </a:r>
            <a:r>
              <a:rPr lang="en-US" dirty="0" err="1" smtClean="0"/>
              <a:t>additionalMetadata</a:t>
            </a:r>
            <a:r>
              <a:rPr lang="en-US" dirty="0" smtClean="0"/>
              <a:t>&gt;</a:t>
            </a:r>
          </a:p>
          <a:p>
            <a:r>
              <a:rPr lang="en-US" dirty="0" smtClean="0"/>
              <a:t>    &lt;metadata&gt;</a:t>
            </a:r>
          </a:p>
          <a:p>
            <a:r>
              <a:rPr lang="en-US" dirty="0" smtClean="0"/>
              <a:t>      &lt;</a:t>
            </a:r>
            <a:r>
              <a:rPr lang="en-US" dirty="0" err="1" smtClean="0"/>
              <a:t>gbif</a:t>
            </a:r>
            <a:r>
              <a:rPr lang="en-US" dirty="0" smtClean="0"/>
              <a:t>&gt;</a:t>
            </a:r>
          </a:p>
          <a:p>
            <a:r>
              <a:rPr lang="en-US" dirty="0" smtClean="0"/>
              <a:t>        &lt;</a:t>
            </a:r>
            <a:r>
              <a:rPr lang="en-US" dirty="0" err="1" smtClean="0"/>
              <a:t>resourceLogoUrl</a:t>
            </a:r>
            <a:r>
              <a:rPr lang="en-US" dirty="0" smtClean="0"/>
              <a:t>&gt;http://ipt.vertnet.org:8080/</a:t>
            </a:r>
            <a:r>
              <a:rPr lang="en-US" dirty="0" err="1" smtClean="0"/>
              <a:t>ipt</a:t>
            </a:r>
            <a:r>
              <a:rPr lang="en-US" dirty="0" smtClean="0"/>
              <a:t>/</a:t>
            </a:r>
            <a:r>
              <a:rPr lang="en-US" dirty="0" err="1" smtClean="0"/>
              <a:t>logo.do?r</a:t>
            </a:r>
            <a:r>
              <a:rPr lang="en-US" dirty="0" smtClean="0"/>
              <a:t>=</a:t>
            </a:r>
            <a:r>
              <a:rPr lang="en-US" dirty="0" err="1" smtClean="0"/>
              <a:t>cumv_amph</a:t>
            </a:r>
            <a:r>
              <a:rPr lang="en-US" dirty="0" smtClean="0"/>
              <a:t>&lt;/</a:t>
            </a:r>
            <a:r>
              <a:rPr lang="en-US" dirty="0" err="1" smtClean="0"/>
              <a:t>resourceLogoUrl</a:t>
            </a:r>
            <a:r>
              <a:rPr lang="en-US" dirty="0" smtClean="0"/>
              <a:t>&gt;</a:t>
            </a:r>
          </a:p>
          <a:p>
            <a:r>
              <a:rPr lang="en-US" dirty="0" smtClean="0"/>
              <a:t>      &lt;/</a:t>
            </a:r>
            <a:r>
              <a:rPr lang="en-US" dirty="0" err="1" smtClean="0"/>
              <a:t>gbif</a:t>
            </a:r>
            <a:r>
              <a:rPr lang="en-US" dirty="0" smtClean="0"/>
              <a:t>&gt;</a:t>
            </a:r>
          </a:p>
          <a:p>
            <a:r>
              <a:rPr lang="en-US" dirty="0" smtClean="0"/>
              <a:t>    &lt;/metadata&gt;</a:t>
            </a:r>
          </a:p>
          <a:p>
            <a:r>
              <a:rPr lang="en-US" dirty="0" smtClean="0"/>
              <a:t>  &lt;/</a:t>
            </a:r>
            <a:r>
              <a:rPr lang="en-US" dirty="0" err="1" smtClean="0"/>
              <a:t>additionalMetadata</a:t>
            </a:r>
            <a:r>
              <a:rPr lang="en-US" dirty="0" smtClean="0"/>
              <a:t>&gt;</a:t>
            </a:r>
          </a:p>
          <a:p>
            <a:r>
              <a:rPr lang="en-US" dirty="0" smtClean="0"/>
              <a:t>&lt;/eml:eml&gt;</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F2220BF-75BC-8F4F-AA6C-9C73516FD61A}" type="slidenum">
              <a:rPr lang="en-US" smtClean="0"/>
              <a:pPr>
                <a:defRPr/>
              </a:pPr>
              <a:t>10</a:t>
            </a:fld>
            <a:endParaRPr lang="en-US"/>
          </a:p>
        </p:txBody>
      </p:sp>
    </p:spTree>
    <p:extLst>
      <p:ext uri="{BB962C8B-B14F-4D97-AF65-F5344CB8AC3E}">
        <p14:creationId xmlns:p14="http://schemas.microsoft.com/office/powerpoint/2010/main" val="26148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1" Type="http://schemas.openxmlformats.org/officeDocument/2006/relationships/hyperlink" Target="file:///\\localhost\webcal\::www.idigbio.org:events-calendar:export.ics" TargetMode="External"/><Relationship Id="rId12" Type="http://schemas.openxmlformats.org/officeDocument/2006/relationships/image" Target="../media/image7.png"/><Relationship Id="rId13" Type="http://schemas.openxmlformats.org/officeDocument/2006/relationships/image" Target="../media/image8.emf"/><Relationship Id="rId14" Type="http://schemas.openxmlformats.org/officeDocument/2006/relationships/image" Target="../media/image1.emf"/><Relationship Id="rId1" Type="http://schemas.openxmlformats.org/officeDocument/2006/relationships/slideMaster" Target="../slideMasters/slideMaster1.xml"/><Relationship Id="rId2" Type="http://schemas.openxmlformats.org/officeDocument/2006/relationships/image" Target="../media/image2.tif"/><Relationship Id="rId3" Type="http://schemas.openxmlformats.org/officeDocument/2006/relationships/hyperlink" Target="http://www.facebook.com/iDigBio" TargetMode="External"/><Relationship Id="rId4" Type="http://schemas.openxmlformats.org/officeDocument/2006/relationships/image" Target="../media/image3.png"/><Relationship Id="rId5" Type="http://schemas.openxmlformats.org/officeDocument/2006/relationships/hyperlink" Target="https://twitter.com/iDigBio" TargetMode="External"/><Relationship Id="rId6" Type="http://schemas.openxmlformats.org/officeDocument/2006/relationships/image" Target="../media/image4.png"/><Relationship Id="rId7" Type="http://schemas.openxmlformats.org/officeDocument/2006/relationships/hyperlink" Target="http://vimeo.com/idigbio" TargetMode="External"/><Relationship Id="rId8" Type="http://schemas.openxmlformats.org/officeDocument/2006/relationships/image" Target="../media/image5.png"/><Relationship Id="rId9" Type="http://schemas.openxmlformats.org/officeDocument/2006/relationships/hyperlink" Target="https://www.idigbio.org/rss-feed.xml" TargetMode="External"/><Relationship Id="rId10"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857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4" name="Rectangle 3"/>
          <p:cNvSpPr/>
          <p:nvPr userDrawn="1"/>
        </p:nvSpPr>
        <p:spPr>
          <a:xfrm>
            <a:off x="0" y="857250"/>
            <a:ext cx="9144000" cy="46386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3500438" y="5803252"/>
            <a:ext cx="5370512" cy="900112"/>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fontAlgn="auto">
              <a:spcBef>
                <a:spcPts val="0"/>
              </a:spcBef>
              <a:spcAft>
                <a:spcPts val="0"/>
              </a:spcAft>
              <a:defRPr/>
            </a:pPr>
            <a:endParaRPr lang="en-US" sz="1050" dirty="0">
              <a:latin typeface="+mn-lt"/>
              <a:ea typeface="+mn-ea"/>
              <a:cs typeface="+mn-cs"/>
            </a:endParaRPr>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352390"/>
            <a:ext cx="6400800" cy="1410110"/>
          </a:xfrm>
        </p:spPr>
        <p:txBody>
          <a:bodyPr>
            <a:normAutofit/>
          </a:bodyPr>
          <a:lstStyle>
            <a:lvl1pPr marL="0" indent="0" algn="l">
              <a:buNone/>
              <a:defRPr sz="2200">
                <a:solidFill>
                  <a:schemeClr val="tx1">
                    <a:lumMod val="85000"/>
                    <a:lumOff val="15000"/>
                  </a:schemeClr>
                </a:solidFill>
                <a:latin typeface="Cambr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0" name="Group 9"/>
          <p:cNvGrpSpPr/>
          <p:nvPr userDrawn="1"/>
        </p:nvGrpSpPr>
        <p:grpSpPr>
          <a:xfrm>
            <a:off x="224120" y="0"/>
            <a:ext cx="1836369" cy="681789"/>
            <a:chOff x="2712986" y="0"/>
            <a:chExt cx="9928372" cy="3686109"/>
          </a:xfrm>
        </p:grpSpPr>
        <p:sp>
          <p:nvSpPr>
            <p:cNvPr id="11" name="Rectangle 10"/>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1" descr="idigbio_logo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395653284"/>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048C9C-D23E-2844-ABBB-6A8C44AAAEE5}" type="slidenum">
              <a:rPr lang="en-US" sz="900" smtClean="0"/>
              <a:pPr fontAlgn="auto">
                <a:spcBef>
                  <a:spcPts val="0"/>
                </a:spcBef>
                <a:spcAft>
                  <a:spcPts val="0"/>
                </a:spcAft>
                <a:defRPr/>
              </a:pPr>
              <a:t>‹#›</a:t>
            </a:fld>
            <a:endParaRPr lang="en-US" sz="900" dirty="0"/>
          </a:p>
        </p:txBody>
      </p:sp>
      <p:sp>
        <p:nvSpPr>
          <p:cNvPr id="2" name="Vertical Title 1"/>
          <p:cNvSpPr>
            <a:spLocks noGrp="1"/>
          </p:cNvSpPr>
          <p:nvPr>
            <p:ph type="title" orient="vert"/>
          </p:nvPr>
        </p:nvSpPr>
        <p:spPr>
          <a:xfrm>
            <a:off x="6629400" y="893756"/>
            <a:ext cx="1669232" cy="5462594"/>
          </a:xfrm>
          <a:prstGeom prst="rect">
            <a:avLst/>
          </a:prstGeom>
        </p:spPr>
        <p:txBody>
          <a:bodyPr vert="eaVert"/>
          <a:lstStyle>
            <a:lvl1pPr algn="l">
              <a:defRPr sz="3200" b="1" i="0">
                <a:latin typeface="Helvetica"/>
                <a:cs typeface="Helvetica"/>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893756"/>
            <a:ext cx="6019800" cy="54625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546CF01-A140-E94E-98E3-F7D34CBDF93C}" type="datetimeFigureOut">
              <a:rPr lang="en-US"/>
              <a:pPr/>
              <a:t>9/10/15</a:t>
            </a:fld>
            <a:endParaRPr lang="en-US"/>
          </a:p>
        </p:txBody>
      </p:sp>
      <p:sp>
        <p:nvSpPr>
          <p:cNvPr id="8" name="Footer Placeholder 4"/>
          <p:cNvSpPr>
            <a:spLocks noGrp="1"/>
          </p:cNvSpPr>
          <p:nvPr>
            <p:ph type="ftr" sz="quarter" idx="11"/>
          </p:nvPr>
        </p:nvSpPr>
        <p:spPr>
          <a:xfrm>
            <a:off x="5801894" y="123825"/>
            <a:ext cx="2135605" cy="331788"/>
          </a:xfrm>
        </p:spPr>
        <p:txBody>
          <a:bodyPr/>
          <a:lstStyle>
            <a:lvl1pPr>
              <a:defRPr/>
            </a:lvl1pPr>
          </a:lstStyle>
          <a:p>
            <a:endParaRPr lang="en-US" dirty="0"/>
          </a:p>
        </p:txBody>
      </p:sp>
    </p:spTree>
    <p:extLst>
      <p:ext uri="{BB962C8B-B14F-4D97-AF65-F5344CB8AC3E}">
        <p14:creationId xmlns:p14="http://schemas.microsoft.com/office/powerpoint/2010/main" val="184246240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Rectangle 2"/>
          <p:cNvSpPr/>
          <p:nvPr userDrawn="1"/>
        </p:nvSpPr>
        <p:spPr>
          <a:xfrm>
            <a:off x="0" y="521368"/>
            <a:ext cx="9144000" cy="497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 name="Picture 23" descr="footer.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86400"/>
            <a:ext cx="9144000" cy="1371600"/>
          </a:xfrm>
          <a:prstGeom prst="rect">
            <a:avLst/>
          </a:prstGeom>
        </p:spPr>
      </p:pic>
      <p:sp>
        <p:nvSpPr>
          <p:cNvPr id="5" name="TextBox 4"/>
          <p:cNvSpPr txBox="1"/>
          <p:nvPr userDrawn="1"/>
        </p:nvSpPr>
        <p:spPr>
          <a:xfrm>
            <a:off x="3500438" y="5809976"/>
            <a:ext cx="5370512" cy="738187"/>
          </a:xfrm>
          <a:prstGeom prst="rect">
            <a:avLst/>
          </a:prstGeom>
          <a:noFill/>
        </p:spPr>
        <p:txBody>
          <a:bodyPr>
            <a:spAutoFit/>
          </a:bodyPr>
          <a:lstStyle/>
          <a:p>
            <a:pPr fontAlgn="auto">
              <a:spcBef>
                <a:spcPts val="0"/>
              </a:spcBef>
              <a:spcAft>
                <a:spcPts val="0"/>
              </a:spcAft>
              <a:defRPr/>
            </a:pPr>
            <a:r>
              <a:rPr lang="en-US" sz="1050" i="1" dirty="0">
                <a:latin typeface="+mn-lt"/>
                <a:ea typeface="+mn-ea"/>
                <a:cs typeface="+mn-cs"/>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endParaRPr lang="en-US" sz="1050" dirty="0">
              <a:latin typeface="+mn-lt"/>
              <a:ea typeface="+mn-ea"/>
              <a:cs typeface="+mn-cs"/>
            </a:endParaRPr>
          </a:p>
        </p:txBody>
      </p:sp>
      <p:pic>
        <p:nvPicPr>
          <p:cNvPr id="10" name="Picture 15">
            <a:hlinkClick r:id="rId3"/>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05163" y="277653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a:hlinkClick r:id="rId5"/>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205163" y="3240088"/>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a:hlinkClick r:id="rId7"/>
          </p:cNvPr>
          <p:cNvPicPr>
            <a:picLocks noChangeAspect="1"/>
          </p:cNvPicPr>
          <p:nvPr userDrawn="1"/>
        </p:nvPicPr>
        <p:blipFill>
          <a:blip r:embed="rId8">
            <a:extLst>
              <a:ext uri="{28A0092B-C50C-407E-A947-70E740481C1C}">
                <a14:useLocalDpi xmlns:a14="http://schemas.microsoft.com/office/drawing/2010/main" val="0"/>
              </a:ext>
            </a:extLst>
          </a:blip>
          <a:srcRect l="13618" r="12192"/>
          <a:stretch>
            <a:fillRect/>
          </a:stretch>
        </p:blipFill>
        <p:spPr bwMode="auto">
          <a:xfrm>
            <a:off x="3209925" y="3703638"/>
            <a:ext cx="4016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a:hlinkClick r:id="rId9"/>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209925" y="4171950"/>
            <a:ext cx="412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a:hlinkClick r:id="rId11" action="ppaction://hlinkfile"/>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205163" y="46609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0"/>
          <p:cNvSpPr txBox="1">
            <a:spLocks noChangeArrowheads="1"/>
          </p:cNvSpPr>
          <p:nvPr userDrawn="1"/>
        </p:nvSpPr>
        <p:spPr bwMode="auto">
          <a:xfrm>
            <a:off x="685800" y="3503613"/>
            <a:ext cx="212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b="1">
                <a:latin typeface="Helvetica" charset="0"/>
                <a:cs typeface="Helvetica" charset="0"/>
              </a:rPr>
              <a:t>www.idigbio.org</a:t>
            </a:r>
          </a:p>
        </p:txBody>
      </p:sp>
      <p:grpSp>
        <p:nvGrpSpPr>
          <p:cNvPr id="16" name="Group 21"/>
          <p:cNvGrpSpPr>
            <a:grpSpLocks/>
          </p:cNvGrpSpPr>
          <p:nvPr userDrawn="1"/>
        </p:nvGrpSpPr>
        <p:grpSpPr bwMode="auto">
          <a:xfrm>
            <a:off x="1252538" y="2674938"/>
            <a:ext cx="968375" cy="830262"/>
            <a:chOff x="1252080" y="2742784"/>
            <a:chExt cx="968247" cy="830111"/>
          </a:xfrm>
        </p:grpSpPr>
        <p:pic>
          <p:nvPicPr>
            <p:cNvPr id="17" name="Picture 22" descr="idigbio_logo_rgb.eps"/>
            <p:cNvPicPr>
              <a:picLocks noChangeAspect="1"/>
            </p:cNvPicPr>
            <p:nvPr userDrawn="1"/>
          </p:nvPicPr>
          <p:blipFill>
            <a:blip r:embed="rId13">
              <a:extLst>
                <a:ext uri="{28A0092B-C50C-407E-A947-70E740481C1C}">
                  <a14:useLocalDpi xmlns:a14="http://schemas.microsoft.com/office/drawing/2010/main" val="0"/>
                </a:ext>
              </a:extLst>
            </a:blip>
            <a:srcRect r="67769"/>
            <a:stretch>
              <a:fillRect/>
            </a:stretch>
          </p:blipFill>
          <p:spPr bwMode="auto">
            <a:xfrm>
              <a:off x="1252080" y="2742784"/>
              <a:ext cx="861291" cy="83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1945725" y="3361796"/>
              <a:ext cx="274602" cy="211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TextBox 24"/>
          <p:cNvSpPr txBox="1">
            <a:spLocks noChangeArrowheads="1"/>
          </p:cNvSpPr>
          <p:nvPr userDrawn="1"/>
        </p:nvSpPr>
        <p:spPr bwMode="auto">
          <a:xfrm>
            <a:off x="3751263" y="2601913"/>
            <a:ext cx="5392737"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nSpc>
                <a:spcPts val="3600"/>
              </a:lnSpc>
            </a:pPr>
            <a:r>
              <a:rPr lang="en-US" sz="1600">
                <a:latin typeface="Cambria" charset="0"/>
                <a:cs typeface="Cambria" charset="0"/>
              </a:rPr>
              <a:t>facebook.com/iDigBio</a:t>
            </a:r>
          </a:p>
          <a:p>
            <a:pPr>
              <a:lnSpc>
                <a:spcPts val="3600"/>
              </a:lnSpc>
            </a:pPr>
            <a:r>
              <a:rPr lang="en-US" sz="1600">
                <a:latin typeface="Cambria" charset="0"/>
                <a:cs typeface="Cambria" charset="0"/>
              </a:rPr>
              <a:t>twitter.com/iDigBio</a:t>
            </a:r>
          </a:p>
          <a:p>
            <a:pPr>
              <a:lnSpc>
                <a:spcPts val="3600"/>
              </a:lnSpc>
            </a:pPr>
            <a:r>
              <a:rPr lang="en-US" sz="1600">
                <a:latin typeface="Cambria" charset="0"/>
                <a:cs typeface="Cambria" charset="0"/>
              </a:rPr>
              <a:t>vimeo.com/idigbio</a:t>
            </a:r>
          </a:p>
          <a:p>
            <a:pPr>
              <a:lnSpc>
                <a:spcPts val="3600"/>
              </a:lnSpc>
            </a:pPr>
            <a:r>
              <a:rPr lang="en-US" sz="1600">
                <a:latin typeface="Cambria" charset="0"/>
                <a:cs typeface="Cambria" charset="0"/>
              </a:rPr>
              <a:t>idigbio.org/rss-feed.xml</a:t>
            </a:r>
          </a:p>
          <a:p>
            <a:pPr>
              <a:lnSpc>
                <a:spcPts val="3600"/>
              </a:lnSpc>
            </a:pPr>
            <a:r>
              <a:rPr lang="en-US" sz="1600">
                <a:latin typeface="Cambria" charset="0"/>
                <a:cs typeface="Cambria" charset="0"/>
              </a:rPr>
              <a:t>webcal://www.idigbio.org/events-calendar/export.ics</a:t>
            </a:r>
          </a:p>
          <a:p>
            <a:endParaRPr lang="en-US"/>
          </a:p>
        </p:txBody>
      </p:sp>
      <p:sp>
        <p:nvSpPr>
          <p:cNvPr id="2" name="Title 1"/>
          <p:cNvSpPr>
            <a:spLocks noGrp="1"/>
          </p:cNvSpPr>
          <p:nvPr>
            <p:ph type="ctrTitle"/>
          </p:nvPr>
        </p:nvSpPr>
        <p:spPr>
          <a:xfrm>
            <a:off x="685800" y="1406783"/>
            <a:ext cx="7772400" cy="941368"/>
          </a:xfrm>
          <a:prstGeom prst="rect">
            <a:avLst/>
          </a:prstGeom>
        </p:spPr>
        <p:txBody>
          <a:bodyPr/>
          <a:lstStyle>
            <a:lvl1pPr algn="l">
              <a:defRPr sz="3600" baseline="0">
                <a:effectLst>
                  <a:outerShdw blurRad="50800" dist="38100" dir="2700000" algn="tl" rotWithShape="0">
                    <a:srgbClr val="000000">
                      <a:alpha val="43000"/>
                    </a:srgbClr>
                  </a:outerShdw>
                </a:effectLst>
                <a:latin typeface="Helvetica 75 Bold"/>
              </a:defRPr>
            </a:lvl1pPr>
          </a:lstStyle>
          <a:p>
            <a:r>
              <a:rPr lang="en-US" smtClean="0"/>
              <a:t>Click to edit Master title style</a:t>
            </a:r>
            <a:endParaRPr lang="en-US" dirty="0"/>
          </a:p>
        </p:txBody>
      </p:sp>
      <p:grpSp>
        <p:nvGrpSpPr>
          <p:cNvPr id="20" name="Group 19"/>
          <p:cNvGrpSpPr/>
          <p:nvPr userDrawn="1"/>
        </p:nvGrpSpPr>
        <p:grpSpPr>
          <a:xfrm>
            <a:off x="229937" y="0"/>
            <a:ext cx="1836369" cy="681789"/>
            <a:chOff x="2712986" y="0"/>
            <a:chExt cx="9928372" cy="3686109"/>
          </a:xfrm>
        </p:grpSpPr>
        <p:sp>
          <p:nvSpPr>
            <p:cNvPr id="25" name="Rectangle 24"/>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 name="Picture 25" descr="idigbio_logo_cmyk.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345283964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530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338FFDE-CBC0-5C40-8F62-E8084902FDD4}"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73137"/>
            <a:ext cx="8229600" cy="571500"/>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09110"/>
            <a:ext cx="8229600" cy="4700729"/>
          </a:xfrm>
        </p:spPr>
        <p:txBody>
          <a:bodyPr/>
          <a:lstStyle>
            <a:lvl1pPr>
              <a:defRPr>
                <a:latin typeface="Cambria"/>
                <a:cs typeface="Cambria"/>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fld id="{1C9F67EF-8B41-E546-99BB-3CF0EF3B387C}" type="datetimeFigureOut">
              <a:rPr lang="en-US"/>
              <a:pPr/>
              <a:t>9/10/15</a:t>
            </a:fld>
            <a:endParaRPr lang="en-US"/>
          </a:p>
        </p:txBody>
      </p:sp>
      <p:sp>
        <p:nvSpPr>
          <p:cNvPr id="8" name="Footer Placeholder 4"/>
          <p:cNvSpPr>
            <a:spLocks noGrp="1"/>
          </p:cNvSpPr>
          <p:nvPr>
            <p:ph type="ftr" sz="quarter" idx="11"/>
          </p:nvPr>
        </p:nvSpPr>
        <p:spPr>
          <a:xfrm>
            <a:off x="6243052" y="123825"/>
            <a:ext cx="1694447" cy="331788"/>
          </a:xfrm>
        </p:spPr>
        <p:txBody>
          <a:bodyPr/>
          <a:lstStyle>
            <a:lvl1pPr>
              <a:defRPr/>
            </a:lvl1pPr>
          </a:lstStyle>
          <a:p>
            <a:endParaRPr lang="en-US" dirty="0"/>
          </a:p>
        </p:txBody>
      </p:sp>
      <p:grpSp>
        <p:nvGrpSpPr>
          <p:cNvPr id="12" name="Group 11"/>
          <p:cNvGrpSpPr/>
          <p:nvPr userDrawn="1"/>
        </p:nvGrpSpPr>
        <p:grpSpPr>
          <a:xfrm>
            <a:off x="227013" y="0"/>
            <a:ext cx="1836369" cy="681789"/>
            <a:chOff x="2712986" y="0"/>
            <a:chExt cx="9928372" cy="3686109"/>
          </a:xfrm>
        </p:grpSpPr>
        <p:sp>
          <p:nvSpPr>
            <p:cNvPr id="13" name="Rectangle 12"/>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4" name="Picture 13" descr="idigbio_logo_cmy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extLst>
      <p:ext uri="{BB962C8B-B14F-4D97-AF65-F5344CB8AC3E}">
        <p14:creationId xmlns:p14="http://schemas.microsoft.com/office/powerpoint/2010/main" val="281604361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5888038"/>
            <a:ext cx="5207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en-US" dirty="0"/>
          </a:p>
        </p:txBody>
      </p:sp>
      <p:sp>
        <p:nvSpPr>
          <p:cNvPr id="7" name="Rectangle 6"/>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877DCE2-7C14-E84A-92EB-86AA78298693}"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2942"/>
            <a:ext cx="8229600" cy="670528"/>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50228"/>
            <a:ext cx="4038600" cy="450612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4"/>
          <p:cNvSpPr>
            <a:spLocks noGrp="1"/>
          </p:cNvSpPr>
          <p:nvPr>
            <p:ph type="dt" sz="half" idx="10"/>
          </p:nvPr>
        </p:nvSpPr>
        <p:spPr/>
        <p:txBody>
          <a:bodyPr/>
          <a:lstStyle>
            <a:lvl1pPr>
              <a:defRPr/>
            </a:lvl1pPr>
          </a:lstStyle>
          <a:p>
            <a:fld id="{38C7B58A-FBEB-9449-8B25-4BF1DEC59E85}" type="datetimeFigureOut">
              <a:rPr lang="en-US"/>
              <a:pPr/>
              <a:t>9/10/15</a:t>
            </a:fld>
            <a:endParaRPr lang="en-US"/>
          </a:p>
        </p:txBody>
      </p:sp>
      <p:sp>
        <p:nvSpPr>
          <p:cNvPr id="10" name="Footer Placeholder 5"/>
          <p:cNvSpPr>
            <a:spLocks noGrp="1"/>
          </p:cNvSpPr>
          <p:nvPr>
            <p:ph type="ftr" sz="quarter" idx="11"/>
          </p:nvPr>
        </p:nvSpPr>
        <p:spPr>
          <a:xfrm>
            <a:off x="5788526" y="123825"/>
            <a:ext cx="2148974" cy="331788"/>
          </a:xfrm>
        </p:spPr>
        <p:txBody>
          <a:bodyPr/>
          <a:lstStyle>
            <a:lvl1pPr>
              <a:defRPr/>
            </a:lvl1pPr>
          </a:lstStyle>
          <a:p>
            <a:endParaRPr lang="en-US"/>
          </a:p>
        </p:txBody>
      </p:sp>
    </p:spTree>
    <p:extLst>
      <p:ext uri="{BB962C8B-B14F-4D97-AF65-F5344CB8AC3E}">
        <p14:creationId xmlns:p14="http://schemas.microsoft.com/office/powerpoint/2010/main" val="387876605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95C8930-8D80-5D4D-A2E4-BA0C456E7EFA}"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68927"/>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907406"/>
            <a:ext cx="4040188"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46066"/>
            <a:ext cx="4040188"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07406"/>
            <a:ext cx="4041775" cy="39795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46066"/>
            <a:ext cx="4041775" cy="3680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6"/>
          <p:cNvSpPr>
            <a:spLocks noGrp="1"/>
          </p:cNvSpPr>
          <p:nvPr>
            <p:ph type="dt" sz="half" idx="10"/>
          </p:nvPr>
        </p:nvSpPr>
        <p:spPr/>
        <p:txBody>
          <a:bodyPr/>
          <a:lstStyle>
            <a:lvl1pPr>
              <a:defRPr/>
            </a:lvl1pPr>
          </a:lstStyle>
          <a:p>
            <a:fld id="{559FE361-077B-5344-AE9E-2EE945D14736}" type="datetimeFigureOut">
              <a:rPr lang="en-US"/>
              <a:pPr/>
              <a:t>9/10/15</a:t>
            </a:fld>
            <a:endParaRPr lang="en-US"/>
          </a:p>
        </p:txBody>
      </p:sp>
      <p:sp>
        <p:nvSpPr>
          <p:cNvPr id="11" name="Footer Placeholder 7"/>
          <p:cNvSpPr>
            <a:spLocks noGrp="1"/>
          </p:cNvSpPr>
          <p:nvPr>
            <p:ph type="ftr" sz="quarter" idx="11"/>
          </p:nvPr>
        </p:nvSpPr>
        <p:spPr>
          <a:xfrm>
            <a:off x="6777788" y="123825"/>
            <a:ext cx="1159711" cy="331788"/>
          </a:xfrm>
        </p:spPr>
        <p:txBody>
          <a:bodyPr/>
          <a:lstStyle>
            <a:lvl1pPr>
              <a:defRPr/>
            </a:lvl1pPr>
          </a:lstStyle>
          <a:p>
            <a:endParaRPr lang="en-US" dirty="0"/>
          </a:p>
        </p:txBody>
      </p:sp>
    </p:spTree>
    <p:extLst>
      <p:ext uri="{BB962C8B-B14F-4D97-AF65-F5344CB8AC3E}">
        <p14:creationId xmlns:p14="http://schemas.microsoft.com/office/powerpoint/2010/main" val="1020154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5763BD1-9723-3A49-915A-8705F39D63BF}" type="slidenum">
              <a:rPr lang="en-US" sz="900" smtClean="0"/>
              <a:pPr fontAlgn="auto">
                <a:spcBef>
                  <a:spcPts val="0"/>
                </a:spcBef>
                <a:spcAft>
                  <a:spcPts val="0"/>
                </a:spcAft>
                <a:defRPr/>
              </a:pPr>
              <a:t>‹#›</a:t>
            </a:fld>
            <a:endParaRPr lang="en-US" sz="900" dirty="0"/>
          </a:p>
        </p:txBody>
      </p:sp>
      <p:sp>
        <p:nvSpPr>
          <p:cNvPr id="10" name="Title 1"/>
          <p:cNvSpPr>
            <a:spLocks noGrp="1"/>
          </p:cNvSpPr>
          <p:nvPr>
            <p:ph type="title"/>
          </p:nvPr>
        </p:nvSpPr>
        <p:spPr>
          <a:xfrm>
            <a:off x="457200" y="912163"/>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6" name="Date Placeholder 2"/>
          <p:cNvSpPr>
            <a:spLocks noGrp="1"/>
          </p:cNvSpPr>
          <p:nvPr>
            <p:ph type="dt" sz="half" idx="10"/>
          </p:nvPr>
        </p:nvSpPr>
        <p:spPr/>
        <p:txBody>
          <a:bodyPr/>
          <a:lstStyle>
            <a:lvl1pPr>
              <a:defRPr/>
            </a:lvl1pPr>
          </a:lstStyle>
          <a:p>
            <a:fld id="{B09837BA-7A02-3545-A715-A7408E06BD78}" type="datetimeFigureOut">
              <a:rPr lang="en-US"/>
              <a:pPr/>
              <a:t>9/10/15</a:t>
            </a:fld>
            <a:endParaRPr lang="en-US"/>
          </a:p>
        </p:txBody>
      </p:sp>
      <p:sp>
        <p:nvSpPr>
          <p:cNvPr id="7" name="Footer Placeholder 3"/>
          <p:cNvSpPr>
            <a:spLocks noGrp="1"/>
          </p:cNvSpPr>
          <p:nvPr>
            <p:ph type="ftr" sz="quarter" idx="11"/>
          </p:nvPr>
        </p:nvSpPr>
        <p:spPr>
          <a:xfrm>
            <a:off x="5815262" y="123825"/>
            <a:ext cx="2122237" cy="331788"/>
          </a:xfrm>
        </p:spPr>
        <p:txBody>
          <a:bodyPr/>
          <a:lstStyle>
            <a:lvl1pPr>
              <a:defRPr/>
            </a:lvl1pPr>
          </a:lstStyle>
          <a:p>
            <a:endParaRPr lang="en-US" dirty="0"/>
          </a:p>
        </p:txBody>
      </p:sp>
    </p:spTree>
    <p:extLst>
      <p:ext uri="{BB962C8B-B14F-4D97-AF65-F5344CB8AC3E}">
        <p14:creationId xmlns:p14="http://schemas.microsoft.com/office/powerpoint/2010/main" val="44511850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Rectangle 2"/>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19CBFA2-BC82-AF48-B277-0BCA80BD8A0B}" type="slidenum">
              <a:rPr lang="en-US" sz="900" smtClean="0"/>
              <a:pPr fontAlgn="auto">
                <a:spcBef>
                  <a:spcPts val="0"/>
                </a:spcBef>
                <a:spcAft>
                  <a:spcPts val="0"/>
                </a:spcAft>
                <a:defRPr/>
              </a:pPr>
              <a:t>‹#›</a:t>
            </a:fld>
            <a:endParaRPr lang="en-US" sz="900" dirty="0"/>
          </a:p>
        </p:txBody>
      </p:sp>
      <p:sp>
        <p:nvSpPr>
          <p:cNvPr id="5" name="Date Placeholder 1"/>
          <p:cNvSpPr>
            <a:spLocks noGrp="1"/>
          </p:cNvSpPr>
          <p:nvPr>
            <p:ph type="dt" sz="half" idx="10"/>
          </p:nvPr>
        </p:nvSpPr>
        <p:spPr/>
        <p:txBody>
          <a:bodyPr/>
          <a:lstStyle>
            <a:lvl1pPr>
              <a:defRPr/>
            </a:lvl1pPr>
          </a:lstStyle>
          <a:p>
            <a:fld id="{A023D3F4-9912-1241-9CCC-E75BAEEAD55D}" type="datetimeFigureOut">
              <a:rPr lang="en-US"/>
              <a:pPr/>
              <a:t>9/10/15</a:t>
            </a:fld>
            <a:endParaRPr lang="en-US"/>
          </a:p>
        </p:txBody>
      </p:sp>
      <p:sp>
        <p:nvSpPr>
          <p:cNvPr id="6" name="Footer Placeholder 2"/>
          <p:cNvSpPr>
            <a:spLocks noGrp="1"/>
          </p:cNvSpPr>
          <p:nvPr>
            <p:ph type="ftr" sz="quarter" idx="11"/>
          </p:nvPr>
        </p:nvSpPr>
        <p:spPr>
          <a:xfrm>
            <a:off x="5801894" y="123825"/>
            <a:ext cx="2135605" cy="331788"/>
          </a:xfrm>
        </p:spPr>
        <p:txBody>
          <a:bodyPr/>
          <a:lstStyle>
            <a:lvl1pPr>
              <a:defRPr/>
            </a:lvl1pPr>
          </a:lstStyle>
          <a:p>
            <a:endParaRPr lang="en-US" dirty="0"/>
          </a:p>
        </p:txBody>
      </p:sp>
    </p:spTree>
    <p:extLst>
      <p:ext uri="{BB962C8B-B14F-4D97-AF65-F5344CB8AC3E}">
        <p14:creationId xmlns:p14="http://schemas.microsoft.com/office/powerpoint/2010/main" val="331534481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8BC7D5A-F69C-1844-BFCA-1D81CA3286D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457200" y="900862"/>
            <a:ext cx="3008313" cy="708876"/>
          </a:xfrm>
          <a:prstGeom prst="rect">
            <a:avLst/>
          </a:prstGeom>
        </p:spPr>
        <p:txBody>
          <a:bodyPr anchor="b"/>
          <a:lstStyle>
            <a:lvl1pPr algn="l">
              <a:defRPr sz="2000" b="1" i="0">
                <a:latin typeface="Helvetica"/>
                <a:cs typeface="Helvetic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00862"/>
            <a:ext cx="5111750" cy="55676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03189"/>
            <a:ext cx="3008313" cy="4665299"/>
          </a:xfrm>
        </p:spPr>
        <p:txBody>
          <a:bodyPr/>
          <a:lstStyle>
            <a:lvl1pPr marL="0" indent="0">
              <a:buNone/>
              <a:defRPr sz="1400">
                <a:latin typeface="Cambr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6CF7D336-DA90-AA4D-B1A7-BBCF89FFC91B}" type="datetimeFigureOut">
              <a:rPr lang="en-US"/>
              <a:pPr/>
              <a:t>9/10/15</a:t>
            </a:fld>
            <a:endParaRPr lang="en-US"/>
          </a:p>
        </p:txBody>
      </p:sp>
      <p:sp>
        <p:nvSpPr>
          <p:cNvPr id="9" name="Footer Placeholder 5"/>
          <p:cNvSpPr>
            <a:spLocks noGrp="1"/>
          </p:cNvSpPr>
          <p:nvPr>
            <p:ph type="ftr" sz="quarter" idx="11"/>
          </p:nvPr>
        </p:nvSpPr>
        <p:spPr>
          <a:xfrm>
            <a:off x="5788526" y="123825"/>
            <a:ext cx="2148974" cy="331788"/>
          </a:xfrm>
        </p:spPr>
        <p:txBody>
          <a:bodyPr/>
          <a:lstStyle>
            <a:lvl1pPr>
              <a:defRPr/>
            </a:lvl1pPr>
          </a:lstStyle>
          <a:p>
            <a:endParaRPr lang="en-US" dirty="0"/>
          </a:p>
        </p:txBody>
      </p:sp>
    </p:spTree>
    <p:extLst>
      <p:ext uri="{BB962C8B-B14F-4D97-AF65-F5344CB8AC3E}">
        <p14:creationId xmlns:p14="http://schemas.microsoft.com/office/powerpoint/2010/main" val="16029813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4B6771B6-3968-A145-9CA1-C6F6BD832D70}" type="slidenum">
              <a:rPr lang="en-US" sz="900" smtClean="0"/>
              <a:pPr fontAlgn="auto">
                <a:spcBef>
                  <a:spcPts val="0"/>
                </a:spcBef>
                <a:spcAft>
                  <a:spcPts val="0"/>
                </a:spcAft>
                <a:defRPr/>
              </a:pPr>
              <a:t>‹#›</a:t>
            </a:fld>
            <a:endParaRPr lang="en-US" sz="900" dirty="0"/>
          </a:p>
        </p:txBody>
      </p:sp>
      <p:sp>
        <p:nvSpPr>
          <p:cNvPr id="2" name="Title 1"/>
          <p:cNvSpPr>
            <a:spLocks noGrp="1"/>
          </p:cNvSpPr>
          <p:nvPr>
            <p:ph type="title"/>
          </p:nvPr>
        </p:nvSpPr>
        <p:spPr>
          <a:xfrm>
            <a:off x="625754" y="5482639"/>
            <a:ext cx="5486400" cy="40521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25754" y="987834"/>
            <a:ext cx="7953437" cy="43795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5754" y="5887849"/>
            <a:ext cx="5486400" cy="5205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fld id="{198206D0-2790-F441-A71E-8A90C5A8F682}" type="datetimeFigureOut">
              <a:rPr lang="en-US"/>
              <a:pPr/>
              <a:t>9/10/15</a:t>
            </a:fld>
            <a:endParaRPr lang="en-US"/>
          </a:p>
        </p:txBody>
      </p:sp>
      <p:sp>
        <p:nvSpPr>
          <p:cNvPr id="9" name="Footer Placeholder 5"/>
          <p:cNvSpPr>
            <a:spLocks noGrp="1"/>
          </p:cNvSpPr>
          <p:nvPr>
            <p:ph type="ftr" sz="quarter" idx="11"/>
          </p:nvPr>
        </p:nvSpPr>
        <p:spPr>
          <a:xfrm>
            <a:off x="5788526" y="123825"/>
            <a:ext cx="2148974" cy="331788"/>
          </a:xfrm>
        </p:spPr>
        <p:txBody>
          <a:bodyPr/>
          <a:lstStyle>
            <a:lvl1pPr>
              <a:defRPr/>
            </a:lvl1pPr>
          </a:lstStyle>
          <a:p>
            <a:endParaRPr lang="en-US" dirty="0"/>
          </a:p>
        </p:txBody>
      </p:sp>
    </p:spTree>
    <p:extLst>
      <p:ext uri="{BB962C8B-B14F-4D97-AF65-F5344CB8AC3E}">
        <p14:creationId xmlns:p14="http://schemas.microsoft.com/office/powerpoint/2010/main" val="376234922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Rectangle 3"/>
          <p:cNvSpPr/>
          <p:nvPr userDrawn="1"/>
        </p:nvSpPr>
        <p:spPr>
          <a:xfrm>
            <a:off x="227013" y="720725"/>
            <a:ext cx="8721725" cy="59261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8758238" y="6410325"/>
            <a:ext cx="385762" cy="355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txBox="1">
            <a:spLocks/>
          </p:cNvSpPr>
          <p:nvPr userDrawn="1"/>
        </p:nvSpPr>
        <p:spPr>
          <a:xfrm>
            <a:off x="8578850" y="6475413"/>
            <a:ext cx="520700" cy="187325"/>
          </a:xfrm>
          <a:prstGeom prst="rect">
            <a:avLst/>
          </a:prstGeom>
        </p:spPr>
        <p:txBody>
          <a:bodyPr anchor="ctr"/>
          <a:lstStyle>
            <a:defPPr>
              <a:defRPr lang="en-US"/>
            </a:defPPr>
            <a:lvl1pPr marL="0" algn="r" defTabSz="457200" rtl="0" eaLnBrk="1" latinLnBrk="0" hangingPunct="1">
              <a:defRPr sz="1200" kern="1200">
                <a:solidFill>
                  <a:schemeClr val="bg1"/>
                </a:solidFill>
                <a:latin typeface="Cambria"/>
                <a:ea typeface="+mn-ea"/>
                <a:cs typeface="Cambri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DAAC6C0-DC5C-2640-8F96-5C921EE9A889}" type="slidenum">
              <a:rPr lang="en-US" sz="900" smtClean="0"/>
              <a:pPr fontAlgn="auto">
                <a:spcBef>
                  <a:spcPts val="0"/>
                </a:spcBef>
                <a:spcAft>
                  <a:spcPts val="0"/>
                </a:spcAft>
                <a:defRPr/>
              </a:pPr>
              <a:t>‹#›</a:t>
            </a:fld>
            <a:endParaRPr lang="en-US" sz="900" dirty="0"/>
          </a:p>
        </p:txBody>
      </p:sp>
      <p:sp>
        <p:nvSpPr>
          <p:cNvPr id="3" name="Vertical Text Placeholder 2"/>
          <p:cNvSpPr>
            <a:spLocks noGrp="1"/>
          </p:cNvSpPr>
          <p:nvPr>
            <p:ph type="body" orient="vert" idx="1"/>
          </p:nvPr>
        </p:nvSpPr>
        <p:spPr>
          <a:xfrm>
            <a:off x="457200" y="1928629"/>
            <a:ext cx="8229600" cy="44277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p:cNvSpPr>
            <a:spLocks noGrp="1"/>
          </p:cNvSpPr>
          <p:nvPr>
            <p:ph type="title"/>
          </p:nvPr>
        </p:nvSpPr>
        <p:spPr>
          <a:xfrm>
            <a:off x="457200" y="953246"/>
            <a:ext cx="8229600" cy="803443"/>
          </a:xfrm>
          <a:prstGeom prst="rect">
            <a:avLst/>
          </a:prstGeom>
        </p:spPr>
        <p:txBody>
          <a:bodyPr/>
          <a:lstStyle>
            <a:lvl1pPr algn="l">
              <a:defRPr sz="2800" b="1" i="0">
                <a:latin typeface="Helvetica"/>
                <a:cs typeface="Helvetica"/>
              </a:defRPr>
            </a:lvl1p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fld id="{1D2A933A-0F88-8445-97EA-FC27CE483BD1}" type="datetimeFigureOut">
              <a:rPr lang="en-US"/>
              <a:pPr/>
              <a:t>9/10/15</a:t>
            </a:fld>
            <a:endParaRPr lang="en-US"/>
          </a:p>
        </p:txBody>
      </p:sp>
      <p:sp>
        <p:nvSpPr>
          <p:cNvPr id="8" name="Footer Placeholder 4"/>
          <p:cNvSpPr>
            <a:spLocks noGrp="1"/>
          </p:cNvSpPr>
          <p:nvPr>
            <p:ph type="ftr" sz="quarter" idx="11"/>
          </p:nvPr>
        </p:nvSpPr>
        <p:spPr>
          <a:xfrm>
            <a:off x="5815262" y="123825"/>
            <a:ext cx="2122237" cy="331788"/>
          </a:xfrm>
        </p:spPr>
        <p:txBody>
          <a:bodyPr/>
          <a:lstStyle>
            <a:lvl1pPr>
              <a:defRPr/>
            </a:lvl1pPr>
          </a:lstStyle>
          <a:p>
            <a:endParaRPr lang="en-US" dirty="0"/>
          </a:p>
        </p:txBody>
      </p:sp>
    </p:spTree>
    <p:extLst>
      <p:ext uri="{BB962C8B-B14F-4D97-AF65-F5344CB8AC3E}">
        <p14:creationId xmlns:p14="http://schemas.microsoft.com/office/powerpoint/2010/main" val="310145621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0E2DC"/>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530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26" name="Text Placeholder 2"/>
          <p:cNvSpPr>
            <a:spLocks noGrp="1"/>
          </p:cNvSpPr>
          <p:nvPr>
            <p:ph type="body" idx="1"/>
          </p:nvPr>
        </p:nvSpPr>
        <p:spPr bwMode="auto">
          <a:xfrm>
            <a:off x="457200" y="2171700"/>
            <a:ext cx="8229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215313" y="123825"/>
            <a:ext cx="800100" cy="331788"/>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0000"/>
                </a:solidFill>
                <a:latin typeface="12 pt. Helvetica* 65 Medium   0" charset="0"/>
              </a:defRPr>
            </a:lvl1pPr>
          </a:lstStyle>
          <a:p>
            <a:r>
              <a:rPr lang="en-US" dirty="0" smtClean="0"/>
              <a:t>8/6/14</a:t>
            </a:r>
            <a:endParaRPr lang="en-US" dirty="0"/>
          </a:p>
        </p:txBody>
      </p:sp>
      <p:sp>
        <p:nvSpPr>
          <p:cNvPr id="5" name="Footer Placeholder 4"/>
          <p:cNvSpPr>
            <a:spLocks noGrp="1"/>
          </p:cNvSpPr>
          <p:nvPr>
            <p:ph type="ftr" sz="quarter" idx="3"/>
          </p:nvPr>
        </p:nvSpPr>
        <p:spPr>
          <a:xfrm>
            <a:off x="3689350" y="123825"/>
            <a:ext cx="4248150" cy="331788"/>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000000"/>
                </a:solidFill>
                <a:latin typeface="12 pt. Helvetica* 65 Medium   0" charset="0"/>
              </a:defRPr>
            </a:lvl1pPr>
          </a:lstStyle>
          <a:p>
            <a:r>
              <a:rPr lang="en-US" dirty="0" smtClean="0"/>
              <a:t>Presentation Title</a:t>
            </a:r>
            <a:endParaRPr lang="en-US" dirty="0"/>
          </a:p>
        </p:txBody>
      </p:sp>
      <p:grpSp>
        <p:nvGrpSpPr>
          <p:cNvPr id="6" name="Group 5"/>
          <p:cNvGrpSpPr/>
          <p:nvPr userDrawn="1"/>
        </p:nvGrpSpPr>
        <p:grpSpPr>
          <a:xfrm>
            <a:off x="229937" y="0"/>
            <a:ext cx="1836369" cy="681789"/>
            <a:chOff x="2712986" y="0"/>
            <a:chExt cx="9928372" cy="3686109"/>
          </a:xfrm>
        </p:grpSpPr>
        <p:sp>
          <p:nvSpPr>
            <p:cNvPr id="7" name="Rectangle 6"/>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8" descr="idigbio_logo_cmyk.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Cambria"/>
          <a:ea typeface="ＭＳ Ｐゴシック" charset="0"/>
          <a:cs typeface="Cambria"/>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Cambria"/>
          <a:ea typeface="ＭＳ Ｐゴシック" charset="0"/>
          <a:cs typeface="Cambri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Cambria"/>
          <a:ea typeface="ＭＳ Ｐゴシック" charset="0"/>
          <a:cs typeface="Cambri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Cambria"/>
          <a:ea typeface="ＭＳ Ｐゴシック" charset="0"/>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www.idigbio.org/portal/collections" TargetMode="External"/><Relationship Id="rId4" Type="http://schemas.openxmlformats.org/officeDocument/2006/relationships/hyperlink" Target="http://grbio.org/find-biorepositories"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ata@idigbio.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ymbiota.org"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6524"/>
            <a:ext cx="7772400" cy="1288697"/>
          </a:xfrm>
        </p:spPr>
        <p:txBody>
          <a:bodyPr/>
          <a:lstStyle/>
          <a:p>
            <a:pPr fontAlgn="auto">
              <a:spcAft>
                <a:spcPts val="0"/>
              </a:spcAft>
              <a:defRPr/>
            </a:pPr>
            <a:r>
              <a:rPr lang="en-US" dirty="0"/>
              <a:t>Getting Your Data Published: Sending Data to iDigBio</a:t>
            </a:r>
            <a:endParaRPr lang="en-US" dirty="0">
              <a:ea typeface="+mj-ea"/>
              <a:cs typeface="+mj-cs"/>
            </a:endParaRPr>
          </a:p>
        </p:txBody>
      </p:sp>
      <p:sp>
        <p:nvSpPr>
          <p:cNvPr id="3" name="Subtitle 2"/>
          <p:cNvSpPr>
            <a:spLocks noGrp="1"/>
          </p:cNvSpPr>
          <p:nvPr>
            <p:ph type="subTitle" idx="1"/>
          </p:nvPr>
        </p:nvSpPr>
        <p:spPr>
          <a:xfrm>
            <a:off x="685800" y="3935632"/>
            <a:ext cx="6934200" cy="1223390"/>
          </a:xfrm>
        </p:spPr>
        <p:txBody>
          <a:bodyPr rtlCol="0">
            <a:normAutofit fontScale="92500" lnSpcReduction="20000"/>
          </a:bodyPr>
          <a:lstStyle/>
          <a:p>
            <a:pPr algn="r" fontAlgn="auto">
              <a:spcAft>
                <a:spcPts val="0"/>
              </a:spcAft>
              <a:defRPr/>
            </a:pPr>
            <a:endParaRPr lang="en-US" sz="1600" dirty="0" smtClean="0">
              <a:ea typeface="+mn-ea"/>
            </a:endParaRPr>
          </a:p>
          <a:p>
            <a:pPr algn="r"/>
            <a:r>
              <a:rPr lang="en-US" sz="1600" dirty="0"/>
              <a:t>Joanna McCaffrey, iDigBio Biodiversity Informatics Manager</a:t>
            </a:r>
          </a:p>
          <a:p>
            <a:pPr algn="r"/>
            <a:r>
              <a:rPr lang="en-US" sz="1600" dirty="0"/>
              <a:t>Managing Natural History Collections Data for Global Discoverability</a:t>
            </a:r>
          </a:p>
          <a:p>
            <a:pPr algn="r"/>
            <a:r>
              <a:rPr lang="en-US" sz="1600" dirty="0"/>
              <a:t>Arizona State University, September 15</a:t>
            </a:r>
            <a:r>
              <a:rPr lang="en-US" sz="1600" baseline="30000" dirty="0"/>
              <a:t>th</a:t>
            </a:r>
            <a:r>
              <a:rPr lang="en-US" sz="1600" dirty="0"/>
              <a:t>, 2015</a:t>
            </a:r>
          </a:p>
          <a:p>
            <a:pPr algn="r"/>
            <a:r>
              <a:rPr lang="en-US" sz="1600" dirty="0"/>
              <a:t>Thursday 17 September 2015, Tempe AZ</a:t>
            </a:r>
          </a:p>
        </p:txBody>
      </p:sp>
      <p:sp>
        <p:nvSpPr>
          <p:cNvPr id="4" name="TextBox 3"/>
          <p:cNvSpPr txBox="1"/>
          <p:nvPr/>
        </p:nvSpPr>
        <p:spPr>
          <a:xfrm>
            <a:off x="5802489" y="2347913"/>
            <a:ext cx="1817511" cy="369332"/>
          </a:xfrm>
          <a:prstGeom prst="rect">
            <a:avLst/>
          </a:prstGeom>
          <a:noFill/>
        </p:spPr>
        <p:txBody>
          <a:bodyPr wrap="square" rtlCol="0">
            <a:spAutoFit/>
          </a:bodyPr>
          <a:lstStyle/>
          <a:p>
            <a:endParaRPr lang="en-US" dirty="0"/>
          </a:p>
        </p:txBody>
      </p:sp>
      <p:grpSp>
        <p:nvGrpSpPr>
          <p:cNvPr id="5" name="Group 4"/>
          <p:cNvGrpSpPr/>
          <p:nvPr/>
        </p:nvGrpSpPr>
        <p:grpSpPr>
          <a:xfrm>
            <a:off x="229937" y="0"/>
            <a:ext cx="1836369" cy="681789"/>
            <a:chOff x="2712986" y="0"/>
            <a:chExt cx="9928372" cy="3686109"/>
          </a:xfrm>
        </p:grpSpPr>
        <p:sp>
          <p:nvSpPr>
            <p:cNvPr id="6" name="Rectangle 5"/>
            <p:cNvSpPr/>
            <p:nvPr/>
          </p:nvSpPr>
          <p:spPr>
            <a:xfrm>
              <a:off x="2712986" y="0"/>
              <a:ext cx="9928372" cy="3686109"/>
            </a:xfrm>
            <a:prstGeom prst="rect">
              <a:avLst/>
            </a:prstGeom>
            <a:solidFill>
              <a:srgbClr val="2727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6" descr="idigbio_logo_cmyk.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199" y="419100"/>
              <a:ext cx="8708199" cy="2705100"/>
            </a:xfrm>
            <a:prstGeom prst="rect">
              <a:avLst/>
            </a:prstGeom>
          </p:spPr>
        </p:pic>
      </p:grpSp>
      <p:pic>
        <p:nvPicPr>
          <p:cNvPr id="14" name="Picture 13" descr="jm5-Edit-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2528" y="2190511"/>
            <a:ext cx="2095500" cy="18580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INFO: info about the provider</a:t>
            </a:r>
          </a:p>
        </p:txBody>
      </p:sp>
      <p:sp>
        <p:nvSpPr>
          <p:cNvPr id="3" name="Content Placeholder 2"/>
          <p:cNvSpPr>
            <a:spLocks noGrp="1"/>
          </p:cNvSpPr>
          <p:nvPr>
            <p:ph idx="1"/>
          </p:nvPr>
        </p:nvSpPr>
        <p:spPr/>
        <p:txBody>
          <a:bodyPr/>
          <a:lstStyle/>
          <a:p>
            <a:pPr marL="0" indent="0">
              <a:buNone/>
            </a:pPr>
            <a:r>
              <a:rPr lang="en-US" dirty="0">
                <a:latin typeface="Helvetica"/>
                <a:cs typeface="Helvetica"/>
              </a:rPr>
              <a:t>Send your dataset </a:t>
            </a:r>
            <a:r>
              <a:rPr lang="en-US" dirty="0">
                <a:solidFill>
                  <a:schemeClr val="accent3">
                    <a:lumMod val="75000"/>
                  </a:schemeClr>
                </a:solidFill>
                <a:effectLst>
                  <a:outerShdw blurRad="38100" dist="38100" dir="2700000" algn="tl">
                    <a:srgbClr val="000000">
                      <a:alpha val="43137"/>
                    </a:srgbClr>
                  </a:outerShdw>
                </a:effectLst>
                <a:latin typeface="Helvetica"/>
                <a:cs typeface="Helvetica"/>
              </a:rPr>
              <a:t>metadata</a:t>
            </a:r>
            <a:r>
              <a:rPr lang="en-US" dirty="0">
                <a:latin typeface="Helvetica"/>
                <a:cs typeface="Helvetica"/>
              </a:rPr>
              <a:t> with your provider information (eml.xml): </a:t>
            </a:r>
          </a:p>
          <a:p>
            <a:r>
              <a:rPr lang="en-US" dirty="0">
                <a:latin typeface="Helvetica"/>
                <a:cs typeface="Helvetica"/>
              </a:rPr>
              <a:t>	responsible parties (name, address, email, role)</a:t>
            </a:r>
          </a:p>
          <a:p>
            <a:r>
              <a:rPr lang="en-US" dirty="0">
                <a:latin typeface="Helvetica"/>
                <a:cs typeface="Helvetica"/>
              </a:rPr>
              <a:t>	institution name, institution code</a:t>
            </a:r>
          </a:p>
          <a:p>
            <a:r>
              <a:rPr lang="en-US" dirty="0">
                <a:latin typeface="Helvetica"/>
                <a:cs typeface="Helvetica"/>
              </a:rPr>
              <a:t>	URL to the data at your institution</a:t>
            </a:r>
          </a:p>
          <a:p>
            <a:r>
              <a:rPr lang="en-US" dirty="0">
                <a:latin typeface="Helvetica"/>
                <a:cs typeface="Helvetica"/>
              </a:rPr>
              <a:t>	descriptive paragraph about the collection</a:t>
            </a:r>
          </a:p>
          <a:p>
            <a:endParaRPr lang="en-US" dirty="0">
              <a:latin typeface="Helvetica"/>
              <a:cs typeface="Helvetica"/>
            </a:endParaRPr>
          </a:p>
          <a:p>
            <a:endParaRPr lang="en-US" dirty="0">
              <a:latin typeface="Helvetica"/>
              <a:cs typeface="Helvetica"/>
            </a:endParaRPr>
          </a:p>
        </p:txBody>
      </p:sp>
    </p:spTree>
    <p:extLst>
      <p:ext uri="{BB962C8B-B14F-4D97-AF65-F5344CB8AC3E}">
        <p14:creationId xmlns:p14="http://schemas.microsoft.com/office/powerpoint/2010/main" val="15701954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INFO: rights</a:t>
            </a:r>
          </a:p>
        </p:txBody>
      </p:sp>
      <p:sp>
        <p:nvSpPr>
          <p:cNvPr id="3" name="Content Placeholder 2"/>
          <p:cNvSpPr>
            <a:spLocks noGrp="1"/>
          </p:cNvSpPr>
          <p:nvPr>
            <p:ph idx="1"/>
          </p:nvPr>
        </p:nvSpPr>
        <p:spPr/>
        <p:txBody>
          <a:bodyPr/>
          <a:lstStyle/>
          <a:p>
            <a:pPr marL="0" indent="0">
              <a:buNone/>
            </a:pPr>
            <a:r>
              <a:rPr lang="en-US" dirty="0"/>
              <a:t>Include data rights and </a:t>
            </a:r>
            <a:r>
              <a:rPr lang="en-US" dirty="0" err="1" smtClean="0">
                <a:effectLst>
                  <a:outerShdw blurRad="38100" dist="38100" dir="2700000" algn="tl">
                    <a:srgbClr val="000000">
                      <a:alpha val="43137"/>
                    </a:srgbClr>
                  </a:outerShdw>
                </a:effectLst>
              </a:rPr>
              <a:t>right</a:t>
            </a:r>
            <a:r>
              <a:rPr lang="en-US" dirty="0" err="1" smtClean="0">
                <a:solidFill>
                  <a:schemeClr val="tx2"/>
                </a:solidFill>
                <a:effectLst>
                  <a:outerShdw blurRad="38100" dist="38100" dir="2700000" algn="tl">
                    <a:srgbClr val="000000">
                      <a:alpha val="43137"/>
                    </a:srgbClr>
                  </a:outerShdw>
                </a:effectLst>
              </a:rPr>
              <a:t>s</a:t>
            </a:r>
            <a:r>
              <a:rPr lang="en-US" dirty="0" err="1" smtClean="0">
                <a:effectLst>
                  <a:outerShdw blurRad="38100" dist="38100" dir="2700000" algn="tl">
                    <a:srgbClr val="000000">
                      <a:alpha val="43137"/>
                    </a:srgbClr>
                  </a:outerShdw>
                </a:effectLst>
              </a:rPr>
              <a:t>Holder</a:t>
            </a:r>
            <a:r>
              <a:rPr lang="en-US" dirty="0" smtClean="0"/>
              <a:t> </a:t>
            </a:r>
            <a:r>
              <a:rPr lang="en-US" dirty="0"/>
              <a:t>information:</a:t>
            </a:r>
          </a:p>
          <a:p>
            <a:r>
              <a:rPr lang="en-US" dirty="0"/>
              <a:t>Use Creative Commons standards: </a:t>
            </a:r>
          </a:p>
          <a:p>
            <a:endParaRPr lang="en-US" dirty="0"/>
          </a:p>
          <a:p>
            <a:pPr lvl="1"/>
            <a:r>
              <a:rPr lang="en-US" dirty="0"/>
              <a:t>CC0 for data (not copyrightable)</a:t>
            </a:r>
          </a:p>
          <a:p>
            <a:pPr lvl="1"/>
            <a:endParaRPr lang="en-US" dirty="0"/>
          </a:p>
          <a:p>
            <a:pPr marL="457200" lvl="1" indent="0">
              <a:buNone/>
            </a:pPr>
            <a:r>
              <a:rPr lang="en-US" dirty="0"/>
              <a:t> </a:t>
            </a:r>
          </a:p>
          <a:p>
            <a:pPr lvl="1"/>
            <a:r>
              <a:rPr lang="en-US" dirty="0"/>
              <a:t>CC BY for media (at least)</a:t>
            </a:r>
          </a:p>
          <a:p>
            <a:endParaRPr lang="en-US" dirty="0"/>
          </a:p>
          <a:p>
            <a:endParaRPr lang="en-US" dirty="0"/>
          </a:p>
        </p:txBody>
      </p:sp>
      <p:pic>
        <p:nvPicPr>
          <p:cNvPr id="4" name="Picture 3"/>
          <p:cNvPicPr>
            <a:picLocks noChangeAspect="1"/>
          </p:cNvPicPr>
          <p:nvPr/>
        </p:nvPicPr>
        <p:blipFill>
          <a:blip r:embed="rId2"/>
          <a:stretch>
            <a:fillRect/>
          </a:stretch>
        </p:blipFill>
        <p:spPr>
          <a:xfrm>
            <a:off x="6349999" y="3845082"/>
            <a:ext cx="2107779" cy="705816"/>
          </a:xfrm>
          <a:prstGeom prst="rect">
            <a:avLst/>
          </a:prstGeom>
        </p:spPr>
      </p:pic>
      <p:pic>
        <p:nvPicPr>
          <p:cNvPr id="5" name="Picture 4"/>
          <p:cNvPicPr>
            <a:picLocks noChangeAspect="1"/>
          </p:cNvPicPr>
          <p:nvPr/>
        </p:nvPicPr>
        <p:blipFill>
          <a:blip r:embed="rId3"/>
          <a:stretch>
            <a:fillRect/>
          </a:stretch>
        </p:blipFill>
        <p:spPr>
          <a:xfrm>
            <a:off x="5746749" y="5360522"/>
            <a:ext cx="2107779" cy="736511"/>
          </a:xfrm>
          <a:prstGeom prst="rect">
            <a:avLst/>
          </a:prstGeom>
        </p:spPr>
      </p:pic>
    </p:spTree>
    <p:extLst>
      <p:ext uri="{BB962C8B-B14F-4D97-AF65-F5344CB8AC3E}">
        <p14:creationId xmlns:p14="http://schemas.microsoft.com/office/powerpoint/2010/main" val="12251478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DATASET INFO: update collections lists</a:t>
            </a:r>
          </a:p>
        </p:txBody>
      </p:sp>
      <p:sp>
        <p:nvSpPr>
          <p:cNvPr id="3" name="Content Placeholder 2"/>
          <p:cNvSpPr>
            <a:spLocks noGrp="1"/>
          </p:cNvSpPr>
          <p:nvPr>
            <p:ph idx="1"/>
          </p:nvPr>
        </p:nvSpPr>
        <p:spPr/>
        <p:txBody>
          <a:bodyPr/>
          <a:lstStyle/>
          <a:p>
            <a:r>
              <a:rPr lang="en-US" dirty="0">
                <a:latin typeface="Helvetica"/>
                <a:cs typeface="Helvetica"/>
              </a:rPr>
              <a:t>iDigBio Collections</a:t>
            </a:r>
          </a:p>
          <a:p>
            <a:pPr marL="0" indent="0">
              <a:buNone/>
            </a:pPr>
            <a:r>
              <a:rPr lang="en-US" u="sng" dirty="0">
                <a:latin typeface="Helvetica"/>
                <a:cs typeface="Helvetica"/>
                <a:hlinkClick r:id="rId3"/>
              </a:rPr>
              <a:t>https://www.idigbio.org/portal/collections</a:t>
            </a:r>
            <a:endParaRPr lang="en-US" u="sng" dirty="0">
              <a:latin typeface="Helvetica"/>
              <a:cs typeface="Helvetica"/>
            </a:endParaRPr>
          </a:p>
          <a:p>
            <a:r>
              <a:rPr lang="en-US" dirty="0">
                <a:latin typeface="Helvetica"/>
                <a:cs typeface="Helvetica"/>
              </a:rPr>
              <a:t>Index </a:t>
            </a:r>
            <a:r>
              <a:rPr lang="en-US" dirty="0" err="1">
                <a:latin typeface="Helvetica"/>
                <a:cs typeface="Helvetica"/>
              </a:rPr>
              <a:t>Herbariorum</a:t>
            </a:r>
            <a:endParaRPr lang="en-US" dirty="0">
              <a:latin typeface="Helvetica"/>
              <a:cs typeface="Helvetica"/>
            </a:endParaRPr>
          </a:p>
          <a:p>
            <a:pPr marL="0" indent="0">
              <a:buNone/>
            </a:pPr>
            <a:r>
              <a:rPr lang="en-US" dirty="0">
                <a:latin typeface="Helvetica"/>
                <a:cs typeface="Helvetica"/>
              </a:rPr>
              <a:t>http://</a:t>
            </a:r>
            <a:r>
              <a:rPr lang="en-US" dirty="0" err="1">
                <a:latin typeface="Helvetica"/>
                <a:cs typeface="Helvetica"/>
              </a:rPr>
              <a:t>sweetgum.nybg.org</a:t>
            </a:r>
            <a:r>
              <a:rPr lang="en-US" dirty="0">
                <a:latin typeface="Helvetica"/>
                <a:cs typeface="Helvetica"/>
              </a:rPr>
              <a:t>/</a:t>
            </a:r>
            <a:r>
              <a:rPr lang="en-US" dirty="0" err="1">
                <a:latin typeface="Helvetica"/>
                <a:cs typeface="Helvetica"/>
              </a:rPr>
              <a:t>ih</a:t>
            </a:r>
            <a:r>
              <a:rPr lang="en-US" dirty="0">
                <a:latin typeface="Helvetica"/>
                <a:cs typeface="Helvetica"/>
              </a:rPr>
              <a:t>/</a:t>
            </a:r>
          </a:p>
          <a:p>
            <a:r>
              <a:rPr lang="en-US" dirty="0" err="1">
                <a:latin typeface="Helvetica"/>
                <a:cs typeface="Helvetica"/>
              </a:rPr>
              <a:t>GRBio.org</a:t>
            </a:r>
            <a:r>
              <a:rPr lang="en-US" dirty="0">
                <a:latin typeface="Helvetica"/>
                <a:cs typeface="Helvetica"/>
              </a:rPr>
              <a:t> Repositories: </a:t>
            </a:r>
          </a:p>
          <a:p>
            <a:pPr marL="0" indent="0">
              <a:buNone/>
            </a:pPr>
            <a:r>
              <a:rPr lang="en-US" u="sng" dirty="0">
                <a:latin typeface="Helvetica"/>
                <a:cs typeface="Helvetica"/>
                <a:hlinkClick r:id="rId4"/>
              </a:rPr>
              <a:t>http://grbio.org/find-biorepositories</a:t>
            </a:r>
          </a:p>
          <a:p>
            <a:pPr marL="0" indent="0">
              <a:buNone/>
            </a:pPr>
            <a:endParaRPr lang="en-US" dirty="0">
              <a:latin typeface="Helvetica"/>
              <a:cs typeface="Helvetica"/>
            </a:endParaRPr>
          </a:p>
          <a:p>
            <a:pPr marL="0" indent="0">
              <a:buNone/>
            </a:pPr>
            <a:r>
              <a:rPr lang="en-US" dirty="0">
                <a:latin typeface="Helvetica"/>
                <a:cs typeface="Helvetica"/>
              </a:rPr>
              <a:t>Do you know what your </a:t>
            </a:r>
            <a:r>
              <a:rPr lang="en-US" dirty="0" err="1">
                <a:solidFill>
                  <a:schemeClr val="accent3">
                    <a:lumMod val="75000"/>
                  </a:schemeClr>
                </a:solidFill>
                <a:effectLst>
                  <a:outerShdw blurRad="38100" dist="38100" dir="2700000" algn="tl">
                    <a:srgbClr val="000000">
                      <a:alpha val="43137"/>
                    </a:srgbClr>
                  </a:outerShdw>
                </a:effectLst>
                <a:latin typeface="Helvetica"/>
                <a:cs typeface="Helvetica"/>
              </a:rPr>
              <a:t>institutionCode</a:t>
            </a:r>
            <a:r>
              <a:rPr lang="en-US" dirty="0">
                <a:latin typeface="Helvetica"/>
                <a:cs typeface="Helvetica"/>
              </a:rPr>
              <a:t> is?</a:t>
            </a:r>
          </a:p>
          <a:p>
            <a:endParaRPr lang="en-US" dirty="0">
              <a:latin typeface="Helvetica"/>
              <a:cs typeface="Helvetica"/>
            </a:endParaRPr>
          </a:p>
        </p:txBody>
      </p:sp>
    </p:spTree>
    <p:extLst>
      <p:ext uri="{BB962C8B-B14F-4D97-AF65-F5344CB8AC3E}">
        <p14:creationId xmlns:p14="http://schemas.microsoft.com/office/powerpoint/2010/main" val="31423547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137"/>
            <a:ext cx="8229600" cy="945974"/>
          </a:xfrm>
        </p:spPr>
        <p:txBody>
          <a:bodyPr/>
          <a:lstStyle/>
          <a:p>
            <a:r>
              <a:rPr lang="en-US" dirty="0"/>
              <a:t>Data Quality: Consider </a:t>
            </a:r>
            <a:r>
              <a:rPr lang="en-US" dirty="0" err="1"/>
              <a:t>searchability</a:t>
            </a:r>
            <a:r>
              <a:rPr lang="en-US" dirty="0"/>
              <a:t> in the aggregate</a:t>
            </a:r>
          </a:p>
        </p:txBody>
      </p:sp>
      <p:sp>
        <p:nvSpPr>
          <p:cNvPr id="3" name="Content Placeholder 2"/>
          <p:cNvSpPr>
            <a:spLocks noGrp="1"/>
          </p:cNvSpPr>
          <p:nvPr>
            <p:ph idx="1"/>
          </p:nvPr>
        </p:nvSpPr>
        <p:spPr/>
        <p:txBody>
          <a:bodyPr/>
          <a:lstStyle/>
          <a:p>
            <a:endParaRPr lang="en-US" sz="2200" dirty="0" smtClean="0">
              <a:latin typeface="Helvetica"/>
              <a:cs typeface="Helvetica"/>
            </a:endParaRPr>
          </a:p>
          <a:p>
            <a:pPr marL="0" indent="0">
              <a:buNone/>
            </a:pPr>
            <a:r>
              <a:rPr lang="en-US" sz="2200" dirty="0" smtClean="0">
                <a:latin typeface="Helvetica"/>
                <a:cs typeface="Helvetica"/>
              </a:rPr>
              <a:t>Dates </a:t>
            </a:r>
            <a:r>
              <a:rPr lang="en-US" sz="2200" dirty="0">
                <a:latin typeface="Helvetica"/>
                <a:cs typeface="Helvetica"/>
              </a:rPr>
              <a:t>– </a:t>
            </a:r>
            <a:r>
              <a:rPr lang="en-US" sz="2200" dirty="0" err="1">
                <a:latin typeface="Helvetica"/>
                <a:cs typeface="Helvetica"/>
              </a:rPr>
              <a:t>dwc:eventDate</a:t>
            </a:r>
            <a:r>
              <a:rPr lang="en-US" sz="2200" dirty="0">
                <a:latin typeface="Helvetica"/>
                <a:cs typeface="Helvetica"/>
              </a:rPr>
              <a:t>, </a:t>
            </a:r>
            <a:r>
              <a:rPr lang="en-US" sz="2200" dirty="0" err="1">
                <a:latin typeface="Helvetica"/>
                <a:cs typeface="Helvetica"/>
              </a:rPr>
              <a:t>dwc:day</a:t>
            </a:r>
            <a:r>
              <a:rPr lang="en-US" sz="2200" dirty="0">
                <a:latin typeface="Helvetica"/>
                <a:cs typeface="Helvetica"/>
              </a:rPr>
              <a:t>, </a:t>
            </a:r>
            <a:r>
              <a:rPr lang="en-US" sz="2200" dirty="0" err="1">
                <a:latin typeface="Helvetica"/>
                <a:cs typeface="Helvetica"/>
              </a:rPr>
              <a:t>dwc:month</a:t>
            </a:r>
            <a:r>
              <a:rPr lang="en-US" sz="2200" dirty="0">
                <a:latin typeface="Helvetica"/>
                <a:cs typeface="Helvetica"/>
              </a:rPr>
              <a:t>, </a:t>
            </a:r>
            <a:r>
              <a:rPr lang="en-US" sz="2200" dirty="0" err="1">
                <a:latin typeface="Helvetica"/>
                <a:cs typeface="Helvetica"/>
              </a:rPr>
              <a:t>dwc:year</a:t>
            </a:r>
            <a:r>
              <a:rPr lang="en-US" sz="2200" dirty="0">
                <a:latin typeface="Helvetica"/>
                <a:cs typeface="Helvetica"/>
              </a:rPr>
              <a:t>:</a:t>
            </a:r>
          </a:p>
          <a:p>
            <a:r>
              <a:rPr lang="en-US" sz="2200" dirty="0">
                <a:latin typeface="Helvetica"/>
                <a:cs typeface="Helvetica"/>
              </a:rPr>
              <a:t>	this is not a month: Spring</a:t>
            </a:r>
          </a:p>
          <a:p>
            <a:r>
              <a:rPr lang="en-US" sz="2200" dirty="0">
                <a:latin typeface="Helvetica"/>
                <a:cs typeface="Helvetica"/>
              </a:rPr>
              <a:t>	this Is not a day: 10-18</a:t>
            </a:r>
          </a:p>
          <a:p>
            <a:r>
              <a:rPr lang="en-US" sz="2200" dirty="0">
                <a:latin typeface="Helvetica"/>
                <a:cs typeface="Helvetica"/>
              </a:rPr>
              <a:t>	this is not a year: 1989? Or [1989]</a:t>
            </a:r>
          </a:p>
          <a:p>
            <a:pPr marL="0" indent="0">
              <a:buNone/>
            </a:pPr>
            <a:r>
              <a:rPr lang="en-US" sz="2200" dirty="0" smtClean="0">
                <a:latin typeface="Helvetica"/>
                <a:cs typeface="Helvetica"/>
              </a:rPr>
              <a:t>Taxonomy </a:t>
            </a:r>
            <a:r>
              <a:rPr lang="en-US" sz="2200" dirty="0">
                <a:latin typeface="Helvetica"/>
                <a:cs typeface="Helvetica"/>
              </a:rPr>
              <a:t>– fill in </a:t>
            </a:r>
            <a:r>
              <a:rPr lang="en-US" sz="2200" dirty="0" err="1">
                <a:latin typeface="Helvetica"/>
                <a:cs typeface="Helvetica"/>
              </a:rPr>
              <a:t>dwc:scientificName</a:t>
            </a:r>
            <a:r>
              <a:rPr lang="en-US" sz="2200" dirty="0">
                <a:latin typeface="Helvetica"/>
                <a:cs typeface="Helvetica"/>
              </a:rPr>
              <a:t>, parse out the elements, fill in higher taxonomy</a:t>
            </a:r>
          </a:p>
          <a:p>
            <a:r>
              <a:rPr lang="en-US" sz="2200" dirty="0">
                <a:latin typeface="Helvetica"/>
                <a:cs typeface="Helvetica"/>
              </a:rPr>
              <a:t>	this is not a species: </a:t>
            </a:r>
            <a:r>
              <a:rPr lang="en-US" sz="2200" dirty="0" smtClean="0">
                <a:latin typeface="Helvetica"/>
                <a:cs typeface="Helvetica"/>
              </a:rPr>
              <a:t>shrimp</a:t>
            </a:r>
            <a:endParaRPr lang="en-US" sz="2200" dirty="0">
              <a:latin typeface="Helvetica"/>
              <a:cs typeface="Helvetica"/>
            </a:endParaRPr>
          </a:p>
          <a:p>
            <a:pPr marL="0" indent="0">
              <a:buNone/>
            </a:pPr>
            <a:r>
              <a:rPr lang="en-US" sz="2200" dirty="0">
                <a:latin typeface="Helvetica"/>
                <a:cs typeface="Helvetica"/>
              </a:rPr>
              <a:t>Tics: * [] {} ?</a:t>
            </a:r>
          </a:p>
          <a:p>
            <a:r>
              <a:rPr lang="en-US" sz="2200" baseline="-25000" dirty="0">
                <a:latin typeface="Helvetica"/>
                <a:cs typeface="Helvetica"/>
              </a:rPr>
              <a:t>Use the verbatim and remarks fields for things that do not fit the definitions.</a:t>
            </a:r>
          </a:p>
          <a:p>
            <a:endParaRPr lang="en-US" sz="2200" dirty="0">
              <a:latin typeface="Helvetica"/>
              <a:cs typeface="Helvetica"/>
            </a:endParaRPr>
          </a:p>
          <a:p>
            <a:pPr marL="0" indent="0">
              <a:buNone/>
            </a:pPr>
            <a:endParaRPr lang="en-US" sz="2200" dirty="0">
              <a:latin typeface="Helvetica"/>
              <a:cs typeface="Helvetica"/>
            </a:endParaRPr>
          </a:p>
          <a:p>
            <a:endParaRPr lang="en-US" sz="2200" dirty="0">
              <a:latin typeface="Helvetica"/>
              <a:cs typeface="Helvetica"/>
            </a:endParaRPr>
          </a:p>
        </p:txBody>
      </p:sp>
    </p:spTree>
    <p:extLst>
      <p:ext uri="{BB962C8B-B14F-4D97-AF65-F5344CB8AC3E}">
        <p14:creationId xmlns:p14="http://schemas.microsoft.com/office/powerpoint/2010/main" val="12927416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Quality: Grooming and tics</a:t>
            </a:r>
          </a:p>
        </p:txBody>
      </p:sp>
      <p:sp>
        <p:nvSpPr>
          <p:cNvPr id="3" name="Content Placeholder 2"/>
          <p:cNvSpPr>
            <a:spLocks noGrp="1"/>
          </p:cNvSpPr>
          <p:nvPr>
            <p:ph idx="1"/>
          </p:nvPr>
        </p:nvSpPr>
        <p:spPr>
          <a:xfrm>
            <a:off x="457200" y="1546303"/>
            <a:ext cx="8229600" cy="4700729"/>
          </a:xfrm>
        </p:spPr>
        <p:txBody>
          <a:bodyPr/>
          <a:lstStyle/>
          <a:p>
            <a:pPr marL="0" indent="0">
              <a:buNone/>
              <a:defRPr/>
            </a:pPr>
            <a:r>
              <a:rPr lang="en-US" sz="1600" dirty="0">
                <a:latin typeface="Helvetica"/>
                <a:cs typeface="Helvetica"/>
              </a:rPr>
              <a:t>Your dataset </a:t>
            </a:r>
            <a:r>
              <a:rPr lang="en-US" sz="1600" b="1" u="sng" dirty="0">
                <a:latin typeface="Helvetica"/>
                <a:cs typeface="Helvetica"/>
              </a:rPr>
              <a:t>is no longer just for making labels</a:t>
            </a:r>
            <a:r>
              <a:rPr lang="en-US" sz="1600" dirty="0">
                <a:latin typeface="Helvetica"/>
                <a:cs typeface="Helvetica"/>
              </a:rPr>
              <a:t>, there are other considerations for being digital, and out in the wild:</a:t>
            </a:r>
          </a:p>
          <a:p>
            <a:pPr marL="0" indent="0">
              <a:buNone/>
              <a:defRPr/>
            </a:pPr>
            <a:endParaRPr lang="en-US" sz="1600" dirty="0">
              <a:latin typeface="Helvetica"/>
              <a:cs typeface="Helvetica"/>
            </a:endParaRPr>
          </a:p>
          <a:p>
            <a:pPr marL="228600" indent="-228600">
              <a:buFontTx/>
              <a:buAutoNum type="arabicParenR"/>
              <a:defRPr/>
            </a:pPr>
            <a:r>
              <a:rPr lang="en-US" sz="1600" dirty="0">
                <a:latin typeface="Helvetica"/>
                <a:cs typeface="Helvetica"/>
              </a:rPr>
              <a:t>Put dates in ISO 8601 format, i.e., YYYY-MM-DD, e.g., 2015-09-17</a:t>
            </a:r>
          </a:p>
          <a:p>
            <a:pPr marL="228600" indent="-228600">
              <a:buAutoNum type="arabicParenR"/>
            </a:pPr>
            <a:r>
              <a:rPr lang="en-US" sz="1600" dirty="0">
                <a:latin typeface="Helvetica"/>
                <a:cs typeface="Helvetica"/>
              </a:rPr>
              <a:t>Parse out scientific name</a:t>
            </a:r>
          </a:p>
          <a:p>
            <a:pPr marL="228600" indent="-228600">
              <a:buAutoNum type="arabicParenR"/>
            </a:pPr>
            <a:r>
              <a:rPr lang="en-US" sz="1600" dirty="0">
                <a:latin typeface="Helvetica"/>
                <a:cs typeface="Helvetica"/>
              </a:rPr>
              <a:t>Conversely, put the piece parts into a scientific name</a:t>
            </a:r>
          </a:p>
          <a:p>
            <a:pPr marL="228600" indent="-228600">
              <a:buAutoNum type="arabicParenR"/>
            </a:pPr>
            <a:r>
              <a:rPr lang="en-US" sz="1600" dirty="0">
                <a:latin typeface="Helvetica"/>
                <a:cs typeface="Helvetica"/>
              </a:rPr>
              <a:t>Provide as much higher taxonomy as your feel comfortable with, fill in tribe, </a:t>
            </a:r>
            <a:r>
              <a:rPr lang="en-US" sz="1600" dirty="0" err="1">
                <a:latin typeface="Helvetica"/>
                <a:cs typeface="Helvetica"/>
              </a:rPr>
              <a:t>sub+super</a:t>
            </a:r>
            <a:r>
              <a:rPr lang="en-US" sz="1600" dirty="0">
                <a:latin typeface="Helvetica"/>
                <a:cs typeface="Helvetica"/>
              </a:rPr>
              <a:t> family, kingdom, division, class, order) get out of ‘family’ land.</a:t>
            </a:r>
          </a:p>
          <a:p>
            <a:pPr marL="228600" indent="-228600">
              <a:buAutoNum type="arabicParenR"/>
            </a:pPr>
            <a:r>
              <a:rPr lang="en-US" sz="1600" dirty="0">
                <a:latin typeface="Helvetica"/>
                <a:cs typeface="Helvetica"/>
              </a:rPr>
              <a:t>Make sure lat and lon coordinates are in decimal, and no N, S, E, W</a:t>
            </a:r>
          </a:p>
          <a:p>
            <a:pPr marL="228600" indent="-228600">
              <a:buFontTx/>
              <a:buAutoNum type="arabicParenR"/>
              <a:defRPr/>
            </a:pPr>
            <a:r>
              <a:rPr lang="en-US" sz="1600" dirty="0">
                <a:latin typeface="Helvetica"/>
                <a:cs typeface="Helvetica"/>
              </a:rPr>
              <a:t>Do not export '0' in fields to represent no value, e.g., lat or lon</a:t>
            </a:r>
          </a:p>
          <a:p>
            <a:pPr marL="228600" indent="-228600">
              <a:buAutoNum type="arabicParenR"/>
            </a:pPr>
            <a:r>
              <a:rPr lang="en-US" sz="1600" dirty="0">
                <a:latin typeface="Helvetica"/>
                <a:cs typeface="Helvetica"/>
              </a:rPr>
              <a:t>put elevation in METERS units in the elevation field without the units (e.g., the fields </a:t>
            </a:r>
            <a:r>
              <a:rPr lang="en-US" sz="1600" dirty="0" err="1">
                <a:latin typeface="Helvetica"/>
                <a:cs typeface="Helvetica"/>
              </a:rPr>
              <a:t>dwc:minimumElevationInMeters</a:t>
            </a:r>
            <a:r>
              <a:rPr lang="en-US" sz="1600" dirty="0">
                <a:latin typeface="Helvetica"/>
                <a:cs typeface="Helvetica"/>
              </a:rPr>
              <a:t> and </a:t>
            </a:r>
            <a:r>
              <a:rPr lang="en-US" sz="1600" dirty="0" err="1">
                <a:latin typeface="Helvetica"/>
                <a:cs typeface="Helvetica"/>
              </a:rPr>
              <a:t>dwc:maximumElevationInMeters</a:t>
            </a:r>
            <a:r>
              <a:rPr lang="en-US" sz="1600" dirty="0">
                <a:latin typeface="Helvetica"/>
                <a:cs typeface="Helvetica"/>
              </a:rPr>
              <a:t> already assume the numeric values are in meters, so there no need to include the units with the data)</a:t>
            </a:r>
          </a:p>
          <a:p>
            <a:pPr marL="228600" indent="-228600">
              <a:buAutoNum type="arabicParenR"/>
            </a:pPr>
            <a:r>
              <a:rPr lang="en-US" sz="1600" dirty="0">
                <a:latin typeface="Helvetica"/>
                <a:cs typeface="Helvetica"/>
              </a:rPr>
              <a:t>And not to get too esoteric, do not use un-escaped newline </a:t>
            </a:r>
            <a:r>
              <a:rPr lang="en-US" sz="1600" dirty="0" smtClean="0">
                <a:latin typeface="Helvetica"/>
                <a:cs typeface="Helvetica"/>
              </a:rPr>
              <a:t>characters or embedded  tabs</a:t>
            </a:r>
            <a:endParaRPr lang="en-US" sz="1600" dirty="0">
              <a:latin typeface="Helvetica"/>
              <a:cs typeface="Helvetica"/>
            </a:endParaRPr>
          </a:p>
          <a:p>
            <a:pPr marL="228600" indent="-228600">
              <a:buAutoNum type="arabicParenR"/>
            </a:pPr>
            <a:r>
              <a:rPr lang="en-US" sz="1600" dirty="0">
                <a:latin typeface="Helvetica"/>
                <a:cs typeface="Helvetica"/>
              </a:rPr>
              <a:t>Watch out for diacritics, save in UTF-8</a:t>
            </a:r>
          </a:p>
          <a:p>
            <a:endParaRPr lang="en-US" sz="1600" dirty="0">
              <a:latin typeface="Helvetica"/>
              <a:cs typeface="Helvetica"/>
            </a:endParaRPr>
          </a:p>
        </p:txBody>
      </p:sp>
      <p:pic>
        <p:nvPicPr>
          <p:cNvPr id="4" name="Picture 3"/>
          <p:cNvPicPr>
            <a:picLocks noChangeAspect="1"/>
          </p:cNvPicPr>
          <p:nvPr/>
        </p:nvPicPr>
        <p:blipFill>
          <a:blip r:embed="rId3"/>
          <a:stretch>
            <a:fillRect/>
          </a:stretch>
        </p:blipFill>
        <p:spPr>
          <a:xfrm>
            <a:off x="5876925" y="5637047"/>
            <a:ext cx="2809875" cy="764785"/>
          </a:xfrm>
          <a:prstGeom prst="rect">
            <a:avLst/>
          </a:prstGeom>
        </p:spPr>
      </p:pic>
    </p:spTree>
    <p:extLst>
      <p:ext uri="{BB962C8B-B14F-4D97-AF65-F5344CB8AC3E}">
        <p14:creationId xmlns:p14="http://schemas.microsoft.com/office/powerpoint/2010/main" val="18713147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 for your attention</a:t>
            </a:r>
          </a:p>
        </p:txBody>
      </p:sp>
    </p:spTree>
    <p:extLst>
      <p:ext uri="{BB962C8B-B14F-4D97-AF65-F5344CB8AC3E}">
        <p14:creationId xmlns:p14="http://schemas.microsoft.com/office/powerpoint/2010/main" val="33515550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data publishing?</a:t>
            </a:r>
          </a:p>
        </p:txBody>
      </p:sp>
      <p:sp>
        <p:nvSpPr>
          <p:cNvPr id="3" name="Content Placeholder 2"/>
          <p:cNvSpPr>
            <a:spLocks noGrp="1"/>
          </p:cNvSpPr>
          <p:nvPr>
            <p:ph idx="1"/>
          </p:nvPr>
        </p:nvSpPr>
        <p:spPr/>
        <p:txBody>
          <a:bodyPr/>
          <a:lstStyle/>
          <a:p>
            <a:pPr marL="0" lvl="0" indent="0">
              <a:buNone/>
            </a:pPr>
            <a:r>
              <a:rPr lang="en" sz="3600" i="1" dirty="0">
                <a:solidFill>
                  <a:srgbClr val="000000"/>
                </a:solidFill>
              </a:rPr>
              <a:t>making biodiversity datasets publicly accessible &amp; discoverable, in a standardized form, via </a:t>
            </a:r>
            <a:r>
              <a:rPr lang="en" sz="3600" i="1" dirty="0" smtClean="0">
                <a:solidFill>
                  <a:srgbClr val="000000"/>
                </a:solidFill>
              </a:rPr>
              <a:t>a URL.</a:t>
            </a:r>
            <a:endParaRPr lang="en-CA" sz="3600" i="1" dirty="0" smtClean="0">
              <a:solidFill>
                <a:srgbClr val="000000"/>
              </a:solidFill>
            </a:endParaRPr>
          </a:p>
          <a:p>
            <a:pPr marL="0" lvl="0" indent="0">
              <a:buNone/>
            </a:pPr>
            <a:endParaRPr lang="en-US" sz="36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340058"/>
            <a:ext cx="2814021" cy="1870242"/>
          </a:xfrm>
          <a:prstGeom prst="rect">
            <a:avLst/>
          </a:prstGeom>
        </p:spPr>
      </p:pic>
      <p:pic>
        <p:nvPicPr>
          <p:cNvPr id="5" name="Picture 4"/>
          <p:cNvPicPr>
            <a:picLocks noChangeAspect="1"/>
          </p:cNvPicPr>
          <p:nvPr/>
        </p:nvPicPr>
        <p:blipFill>
          <a:blip r:embed="rId4"/>
          <a:stretch>
            <a:fillRect/>
          </a:stretch>
        </p:blipFill>
        <p:spPr>
          <a:xfrm>
            <a:off x="3454399" y="3974021"/>
            <a:ext cx="5511423" cy="2287259"/>
          </a:xfrm>
          <a:prstGeom prst="rect">
            <a:avLst/>
          </a:prstGeom>
        </p:spPr>
      </p:pic>
    </p:spTree>
    <p:extLst>
      <p:ext uri="{BB962C8B-B14F-4D97-AF65-F5344CB8AC3E}">
        <p14:creationId xmlns:p14="http://schemas.microsoft.com/office/powerpoint/2010/main" val="13736753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3136"/>
            <a:ext cx="8229600" cy="960085"/>
          </a:xfrm>
        </p:spPr>
        <p:txBody>
          <a:bodyPr/>
          <a:lstStyle/>
          <a:p>
            <a:r>
              <a:rPr lang="en-US" dirty="0"/>
              <a:t>Why publish data? The 4 biggies for data aggregation</a:t>
            </a:r>
          </a:p>
        </p:txBody>
      </p:sp>
      <p:sp>
        <p:nvSpPr>
          <p:cNvPr id="3" name="Content Placeholder 2"/>
          <p:cNvSpPr>
            <a:spLocks noGrp="1"/>
          </p:cNvSpPr>
          <p:nvPr>
            <p:ph idx="1"/>
          </p:nvPr>
        </p:nvSpPr>
        <p:spPr/>
        <p:txBody>
          <a:bodyPr/>
          <a:lstStyle/>
          <a:p>
            <a:pPr marL="0" indent="0">
              <a:buNone/>
            </a:pPr>
            <a:endPar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buNone/>
            </a:pPr>
            <a:r>
              <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ACCESSIBILITY</a:t>
            </a:r>
          </a:p>
          <a:p>
            <a:pPr marL="0" indent="0">
              <a:buNone/>
            </a:pP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buNone/>
            </a:pPr>
            <a:r>
              <a:rPr lang="en-US" b="1" dirty="0">
                <a:ln w="18000">
                  <a:solidFill>
                    <a:schemeClr val="accent2">
                      <a:satMod val="140000"/>
                    </a:schemeClr>
                  </a:solidFill>
                  <a:prstDash val="solid"/>
                  <a:miter lim="800000"/>
                </a:ln>
                <a:noFill/>
                <a:effectLst>
                  <a:glow rad="101600">
                    <a:schemeClr val="accent2">
                      <a:satMod val="175000"/>
                      <a:alpha val="40000"/>
                    </a:schemeClr>
                  </a:glow>
                  <a:innerShdw blurRad="114300">
                    <a:prstClr val="black"/>
                  </a:innerShdw>
                </a:effectLst>
              </a:rPr>
              <a:t>Data Use</a:t>
            </a:r>
          </a:p>
          <a:p>
            <a:pPr marL="0" indent="0">
              <a:buNone/>
            </a:pPr>
            <a:endPar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L="0" indent="0">
              <a:buNone/>
            </a:pPr>
            <a:r>
              <a:rPr lang="en-US" b="1" dirty="0">
                <a:ln w="12700">
                  <a:solidFill>
                    <a:schemeClr val="accent5"/>
                  </a:solidFill>
                  <a:prstDash val="solid"/>
                </a:ln>
                <a:pattFill prst="pct90">
                  <a:fgClr>
                    <a:srgbClr val="7030A0"/>
                  </a:fgClr>
                  <a:bgClr>
                    <a:schemeClr val="bg1"/>
                  </a:bgClr>
                </a:pattFill>
              </a:rPr>
              <a:t>Data </a:t>
            </a:r>
            <a:r>
              <a:rPr lang="en-US" b="1" dirty="0" smtClean="0">
                <a:ln w="12700">
                  <a:solidFill>
                    <a:schemeClr val="accent5"/>
                  </a:solidFill>
                  <a:prstDash val="solid"/>
                </a:ln>
                <a:pattFill prst="pct90">
                  <a:fgClr>
                    <a:srgbClr val="7030A0"/>
                  </a:fgClr>
                  <a:bgClr>
                    <a:schemeClr val="bg1"/>
                  </a:bgClr>
                </a:pattFill>
              </a:rPr>
              <a:t>Quality</a:t>
            </a:r>
          </a:p>
          <a:p>
            <a:pPr marL="0" indent="0">
              <a:buNone/>
            </a:pPr>
            <a:endParaRPr lang="en-US" b="1" dirty="0">
              <a:ln w="12700">
                <a:solidFill>
                  <a:schemeClr val="accent5"/>
                </a:solidFill>
                <a:prstDash val="solid"/>
              </a:ln>
              <a:pattFill prst="pct90">
                <a:fgClr>
                  <a:srgbClr val="7030A0"/>
                </a:fgClr>
                <a:bgClr>
                  <a:schemeClr val="bg1"/>
                </a:bgClr>
              </a:pattFill>
            </a:endParaRPr>
          </a:p>
          <a:p>
            <a:pPr marL="0" indent="0">
              <a:buNone/>
            </a:pPr>
            <a:r>
              <a:rPr lang="en-US"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Attribution</a:t>
            </a:r>
            <a:endPar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marL="0" indent="0">
              <a:buNone/>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953" y="2778124"/>
            <a:ext cx="3886738" cy="3814761"/>
          </a:xfrm>
          <a:prstGeom prst="rect">
            <a:avLst/>
          </a:prstGeom>
        </p:spPr>
      </p:pic>
    </p:spTree>
    <p:extLst>
      <p:ext uri="{BB962C8B-B14F-4D97-AF65-F5344CB8AC3E}">
        <p14:creationId xmlns:p14="http://schemas.microsoft.com/office/powerpoint/2010/main" val="516420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publishing: where to begin with iDigBio?</a:t>
            </a:r>
          </a:p>
        </p:txBody>
      </p:sp>
      <p:sp>
        <p:nvSpPr>
          <p:cNvPr id="3" name="Content Placeholder 2"/>
          <p:cNvSpPr>
            <a:spLocks noGrp="1"/>
          </p:cNvSpPr>
          <p:nvPr>
            <p:ph idx="1"/>
          </p:nvPr>
        </p:nvSpPr>
        <p:spPr/>
        <p:txBody>
          <a:bodyPr/>
          <a:lstStyle/>
          <a:p>
            <a:r>
              <a:rPr lang="en-US" dirty="0">
                <a:latin typeface="Helvetica"/>
                <a:cs typeface="Helvetica"/>
              </a:rPr>
              <a:t>Email </a:t>
            </a:r>
            <a:r>
              <a:rPr lang="en-US" dirty="0">
                <a:latin typeface="Helvetica"/>
                <a:cs typeface="Helvetica"/>
                <a:hlinkClick r:id="rId2"/>
              </a:rPr>
              <a:t>data@idigbio.org</a:t>
            </a:r>
            <a:r>
              <a:rPr lang="en-US" dirty="0">
                <a:latin typeface="Helvetica"/>
                <a:cs typeface="Helvetica"/>
              </a:rPr>
              <a:t/>
            </a:r>
            <a:br>
              <a:rPr lang="en-US" dirty="0">
                <a:latin typeface="Helvetica"/>
                <a:cs typeface="Helvetica"/>
              </a:rPr>
            </a:br>
            <a:endParaRPr lang="en-US" dirty="0">
              <a:latin typeface="Helvetica"/>
              <a:cs typeface="Helvetica"/>
            </a:endParaRPr>
          </a:p>
          <a:p>
            <a:r>
              <a:rPr lang="en-US" dirty="0">
                <a:latin typeface="Helvetica"/>
                <a:cs typeface="Helvetica"/>
              </a:rPr>
              <a:t>There are four ways to share data:</a:t>
            </a:r>
          </a:p>
          <a:p>
            <a:pPr marL="0" indent="0">
              <a:buNone/>
            </a:pPr>
            <a:endParaRPr lang="en-US" dirty="0">
              <a:latin typeface="Helvetica"/>
              <a:cs typeface="Helvetica"/>
            </a:endParaRPr>
          </a:p>
        </p:txBody>
      </p:sp>
      <p:cxnSp>
        <p:nvCxnSpPr>
          <p:cNvPr id="9" name="Straight Arrow Connector 8"/>
          <p:cNvCxnSpPr/>
          <p:nvPr/>
        </p:nvCxnSpPr>
        <p:spPr>
          <a:xfrm>
            <a:off x="2346158" y="5077328"/>
            <a:ext cx="3928310" cy="0"/>
          </a:xfrm>
          <a:prstGeom prst="straightConnector1">
            <a:avLst/>
          </a:prstGeom>
          <a:ln w="50800">
            <a:headEnd type="arrow" w="lg" len="lg"/>
            <a:tailEnd type="arrow" w="lg" len="lg"/>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458922" y="4299912"/>
            <a:ext cx="1902453" cy="461665"/>
          </a:xfrm>
          <a:prstGeom prst="rect">
            <a:avLst/>
          </a:prstGeom>
          <a:noFill/>
        </p:spPr>
        <p:txBody>
          <a:bodyPr wrap="square" rtlCol="0">
            <a:spAutoFit/>
          </a:bodyPr>
          <a:lstStyle/>
          <a:p>
            <a:r>
              <a:rPr lang="en-US" sz="2400" b="1" dirty="0" smtClean="0"/>
              <a:t>Most Ideal</a:t>
            </a:r>
            <a:endParaRPr lang="en-US" sz="2400" b="1" dirty="0"/>
          </a:p>
        </p:txBody>
      </p:sp>
      <p:sp>
        <p:nvSpPr>
          <p:cNvPr id="11" name="TextBox 10"/>
          <p:cNvSpPr txBox="1"/>
          <p:nvPr/>
        </p:nvSpPr>
        <p:spPr>
          <a:xfrm>
            <a:off x="1838068" y="4322113"/>
            <a:ext cx="1782461" cy="461665"/>
          </a:xfrm>
          <a:prstGeom prst="rect">
            <a:avLst/>
          </a:prstGeom>
          <a:noFill/>
        </p:spPr>
        <p:txBody>
          <a:bodyPr wrap="square" rtlCol="0">
            <a:spAutoFit/>
          </a:bodyPr>
          <a:lstStyle/>
          <a:p>
            <a:r>
              <a:rPr lang="en-US" sz="2400" b="1" dirty="0" smtClean="0"/>
              <a:t>Least Ideal</a:t>
            </a:r>
            <a:endParaRPr lang="en-US" sz="2400" b="1" dirty="0"/>
          </a:p>
        </p:txBody>
      </p:sp>
      <p:sp>
        <p:nvSpPr>
          <p:cNvPr id="12" name="TextBox 11"/>
          <p:cNvSpPr txBox="1"/>
          <p:nvPr/>
        </p:nvSpPr>
        <p:spPr>
          <a:xfrm>
            <a:off x="1519881" y="5365725"/>
            <a:ext cx="5915635" cy="400110"/>
          </a:xfrm>
          <a:prstGeom prst="rect">
            <a:avLst/>
          </a:prstGeom>
          <a:noFill/>
        </p:spPr>
        <p:txBody>
          <a:bodyPr wrap="square" rtlCol="0">
            <a:spAutoFit/>
          </a:bodyPr>
          <a:lstStyle/>
          <a:p>
            <a:r>
              <a:rPr lang="en-US" sz="2000" dirty="0" smtClean="0"/>
              <a:t>Technical skill vs. time, updatability, data buy-back etc. </a:t>
            </a:r>
            <a:endParaRPr lang="en-US" sz="2000" dirty="0"/>
          </a:p>
        </p:txBody>
      </p:sp>
    </p:spTree>
    <p:extLst>
      <p:ext uri="{BB962C8B-B14F-4D97-AF65-F5344CB8AC3E}">
        <p14:creationId xmlns:p14="http://schemas.microsoft.com/office/powerpoint/2010/main" val="34983149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Method #1 – BEST</a:t>
            </a:r>
          </a:p>
        </p:txBody>
      </p:sp>
      <p:sp>
        <p:nvSpPr>
          <p:cNvPr id="3" name="Content Placeholder 2"/>
          <p:cNvSpPr>
            <a:spLocks noGrp="1"/>
          </p:cNvSpPr>
          <p:nvPr>
            <p:ph idx="1"/>
          </p:nvPr>
        </p:nvSpPr>
        <p:spPr>
          <a:xfrm>
            <a:off x="457200" y="2028306"/>
            <a:ext cx="8229600" cy="4381534"/>
          </a:xfrm>
        </p:spPr>
        <p:txBody>
          <a:bodyPr/>
          <a:lstStyle/>
          <a:p>
            <a:r>
              <a:rPr lang="en-US" dirty="0">
                <a:latin typeface="Helvetica"/>
                <a:cs typeface="Helvetica"/>
              </a:rPr>
              <a:t>What you already send to GBIF</a:t>
            </a:r>
          </a:p>
          <a:p>
            <a:pPr lvl="1"/>
            <a:r>
              <a:rPr lang="en-US" dirty="0">
                <a:latin typeface="Helvetica"/>
                <a:cs typeface="Helvetica"/>
              </a:rPr>
              <a:t>Using Darwin Core field names</a:t>
            </a:r>
          </a:p>
          <a:p>
            <a:pPr lvl="1"/>
            <a:r>
              <a:rPr lang="en-US" dirty="0">
                <a:latin typeface="Helvetica"/>
                <a:cs typeface="Helvetica"/>
              </a:rPr>
              <a:t>Packaged in a Darwin Core Archive (DwC-A)</a:t>
            </a:r>
          </a:p>
          <a:p>
            <a:pPr lvl="1"/>
            <a:r>
              <a:rPr lang="en-US" dirty="0">
                <a:latin typeface="Helvetica"/>
                <a:cs typeface="Helvetica"/>
              </a:rPr>
              <a:t>On an RSS feed (produced by </a:t>
            </a:r>
            <a:r>
              <a:rPr lang="en-US" dirty="0">
                <a:solidFill>
                  <a:srgbClr val="44A729"/>
                </a:solidFill>
                <a:effectLst>
                  <a:outerShdw blurRad="38100" dist="38100" dir="2700000" algn="tl">
                    <a:srgbClr val="000000">
                      <a:alpha val="43137"/>
                    </a:srgbClr>
                  </a:outerShdw>
                </a:effectLst>
                <a:latin typeface="Helvetica"/>
                <a:cs typeface="Helvetica"/>
              </a:rPr>
              <a:t>IPT</a:t>
            </a:r>
            <a:r>
              <a:rPr lang="en-US" dirty="0">
                <a:latin typeface="Helvetica"/>
                <a:cs typeface="Helvetica"/>
              </a:rPr>
              <a:t>)</a:t>
            </a:r>
          </a:p>
        </p:txBody>
      </p:sp>
      <p:pic>
        <p:nvPicPr>
          <p:cNvPr id="4" name="Picture 3"/>
          <p:cNvPicPr>
            <a:picLocks noChangeAspect="1"/>
          </p:cNvPicPr>
          <p:nvPr/>
        </p:nvPicPr>
        <p:blipFill>
          <a:blip r:embed="rId3"/>
          <a:stretch>
            <a:fillRect/>
          </a:stretch>
        </p:blipFill>
        <p:spPr>
          <a:xfrm>
            <a:off x="6901249" y="4668927"/>
            <a:ext cx="1785551" cy="1740912"/>
          </a:xfrm>
          <a:prstGeom prst="rect">
            <a:avLst/>
          </a:prstGeom>
        </p:spPr>
      </p:pic>
      <p:sp>
        <p:nvSpPr>
          <p:cNvPr id="5" name="Right Arrow 4"/>
          <p:cNvSpPr/>
          <p:nvPr/>
        </p:nvSpPr>
        <p:spPr>
          <a:xfrm rot="18925750">
            <a:off x="4798819" y="4367715"/>
            <a:ext cx="1925619" cy="914400"/>
          </a:xfrm>
          <a:prstGeom prst="rightArrow">
            <a:avLst/>
          </a:prstGeom>
          <a:solidFill>
            <a:srgbClr val="44A72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More on IPT this afternoon!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74881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Method #2 – BETTER+</a:t>
            </a:r>
            <a:br>
              <a:rPr lang="en-US" dirty="0"/>
            </a:br>
            <a:endParaRPr lang="en-US" dirty="0"/>
          </a:p>
        </p:txBody>
      </p:sp>
      <p:sp>
        <p:nvSpPr>
          <p:cNvPr id="3" name="Content Placeholder 2"/>
          <p:cNvSpPr>
            <a:spLocks noGrp="1"/>
          </p:cNvSpPr>
          <p:nvPr>
            <p:ph idx="1"/>
          </p:nvPr>
        </p:nvSpPr>
        <p:spPr/>
        <p:txBody>
          <a:bodyPr/>
          <a:lstStyle/>
          <a:p>
            <a:pPr defTabSz="914400" fontAlgn="auto">
              <a:spcBef>
                <a:spcPts val="0"/>
              </a:spcBef>
              <a:spcAft>
                <a:spcPts val="0"/>
              </a:spcAft>
              <a:defRPr/>
            </a:pPr>
            <a:r>
              <a:rPr lang="en-US" dirty="0">
                <a:latin typeface="Helvetica"/>
                <a:cs typeface="Helvetica"/>
              </a:rPr>
              <a:t>When you mark your data to publish, all the necessary parts of the package are generated.</a:t>
            </a:r>
            <a:endParaRPr lang="en-US" u="sng" dirty="0">
              <a:latin typeface="Helvetica"/>
              <a:cs typeface="Helvetica"/>
            </a:endParaRPr>
          </a:p>
          <a:p>
            <a:pPr lvl="1"/>
            <a:r>
              <a:rPr lang="en-US" dirty="0">
                <a:latin typeface="Helvetica"/>
                <a:cs typeface="Helvetica"/>
              </a:rPr>
              <a:t>Custom Darwin Core Archive (DwC-A) on an RSS feed produced by Symbiota</a:t>
            </a:r>
          </a:p>
          <a:p>
            <a:pPr lvl="1"/>
            <a:r>
              <a:rPr lang="en-US" dirty="0">
                <a:latin typeface="Helvetica"/>
                <a:cs typeface="Helvetica"/>
              </a:rPr>
              <a:t>automatic media</a:t>
            </a:r>
          </a:p>
          <a:p>
            <a:pPr lvl="1"/>
            <a:r>
              <a:rPr lang="en-US" dirty="0">
                <a:latin typeface="Helvetica"/>
                <a:cs typeface="Helvetica"/>
                <a:hlinkClick r:id="rId3"/>
              </a:rPr>
              <a:t>http://symbiota.org</a:t>
            </a:r>
            <a:endParaRPr lang="en-US" b="1" u="sng" dirty="0">
              <a:latin typeface="Helvetica"/>
              <a:cs typeface="Helvetica"/>
            </a:endParaRPr>
          </a:p>
          <a:p>
            <a:pPr marL="0" indent="0">
              <a:buNone/>
            </a:pPr>
            <a:endParaRPr lang="en-US" dirty="0">
              <a:latin typeface="Helvetica"/>
              <a:cs typeface="Helvetica"/>
            </a:endParaRPr>
          </a:p>
          <a:p>
            <a:endParaRPr lang="en-US" dirty="0">
              <a:latin typeface="Helvetica"/>
              <a:cs typeface="Helvetica"/>
            </a:endParaRPr>
          </a:p>
        </p:txBody>
      </p:sp>
      <p:pic>
        <p:nvPicPr>
          <p:cNvPr id="4" name="Picture 3"/>
          <p:cNvPicPr>
            <a:picLocks noChangeAspect="1"/>
          </p:cNvPicPr>
          <p:nvPr/>
        </p:nvPicPr>
        <p:blipFill rotWithShape="1">
          <a:blip r:embed="rId4"/>
          <a:srcRect b="10960"/>
          <a:stretch/>
        </p:blipFill>
        <p:spPr>
          <a:xfrm>
            <a:off x="731366" y="5353872"/>
            <a:ext cx="7681269" cy="814212"/>
          </a:xfrm>
          <a:prstGeom prst="rect">
            <a:avLst/>
          </a:prstGeom>
        </p:spPr>
      </p:pic>
    </p:spTree>
    <p:extLst>
      <p:ext uri="{BB962C8B-B14F-4D97-AF65-F5344CB8AC3E}">
        <p14:creationId xmlns:p14="http://schemas.microsoft.com/office/powerpoint/2010/main" val="673586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#3 – GOOD ENOUGH</a:t>
            </a:r>
          </a:p>
        </p:txBody>
      </p:sp>
      <p:sp>
        <p:nvSpPr>
          <p:cNvPr id="3" name="Content Placeholder 2"/>
          <p:cNvSpPr>
            <a:spLocks noGrp="1"/>
          </p:cNvSpPr>
          <p:nvPr>
            <p:ph idx="1"/>
          </p:nvPr>
        </p:nvSpPr>
        <p:spPr>
          <a:xfrm>
            <a:off x="457200" y="1709110"/>
            <a:ext cx="8229600" cy="4906391"/>
          </a:xfrm>
        </p:spPr>
        <p:txBody>
          <a:bodyPr/>
          <a:lstStyle/>
          <a:p>
            <a:r>
              <a:rPr lang="en-US" dirty="0">
                <a:latin typeface="Helvetica"/>
                <a:cs typeface="Helvetica"/>
              </a:rPr>
              <a:t>Export your data as CSV/TXT file with DwC fieldnames &amp; let us host it on our </a:t>
            </a:r>
            <a:r>
              <a:rPr lang="en-US" dirty="0" smtClean="0">
                <a:latin typeface="Helvetica"/>
                <a:cs typeface="Helvetica"/>
              </a:rPr>
              <a:t>IPT o</a:t>
            </a:r>
            <a:r>
              <a:rPr lang="en-US" dirty="0" smtClean="0">
                <a:latin typeface="Helvetica"/>
                <a:cs typeface="Helvetica"/>
              </a:rPr>
              <a:t>r </a:t>
            </a:r>
            <a:r>
              <a:rPr lang="en-US" dirty="0" err="1" smtClean="0">
                <a:latin typeface="Helvetica"/>
                <a:cs typeface="Helvetica"/>
              </a:rPr>
              <a:t>VertNet’s</a:t>
            </a:r>
            <a:endParaRPr lang="en-US" dirty="0">
              <a:latin typeface="Helvetica"/>
              <a:cs typeface="Helvetica"/>
            </a:endParaRPr>
          </a:p>
          <a:p>
            <a:r>
              <a:rPr lang="en-US" dirty="0">
                <a:latin typeface="Helvetica"/>
                <a:cs typeface="Helvetica"/>
              </a:rPr>
              <a:t>Create a custom CSV or TXT file, with XML style field names from Darwin Core, </a:t>
            </a:r>
          </a:p>
          <a:p>
            <a:pPr lvl="1"/>
            <a:r>
              <a:rPr lang="en-US" dirty="0">
                <a:latin typeface="Helvetica"/>
                <a:cs typeface="Helvetica"/>
              </a:rPr>
              <a:t>e.g., domain:fieldName</a:t>
            </a:r>
          </a:p>
          <a:p>
            <a:pPr lvl="2"/>
            <a:r>
              <a:rPr lang="en-US" dirty="0">
                <a:latin typeface="Helvetica"/>
                <a:cs typeface="Helvetica"/>
              </a:rPr>
              <a:t>dwc:catalogNumber</a:t>
            </a:r>
          </a:p>
          <a:p>
            <a:pPr lvl="2"/>
            <a:r>
              <a:rPr lang="en-US" dirty="0">
                <a:latin typeface="Helvetica"/>
                <a:cs typeface="Helvetica"/>
              </a:rPr>
              <a:t>ac:provider</a:t>
            </a:r>
          </a:p>
          <a:p>
            <a:pPr marL="0" indent="0">
              <a:buNone/>
            </a:pPr>
            <a:r>
              <a:rPr lang="en-US" dirty="0" smtClean="0">
                <a:latin typeface="Helvetica"/>
                <a:cs typeface="Helvetica"/>
              </a:rPr>
              <a:t>⬇︎ </a:t>
            </a:r>
            <a:r>
              <a:rPr lang="en-US" dirty="0" smtClean="0">
                <a:latin typeface="Helvetica"/>
                <a:cs typeface="Helvetica"/>
              </a:rPr>
              <a:t>personnel maintenance costs</a:t>
            </a:r>
          </a:p>
          <a:p>
            <a:endParaRPr lang="en-US" dirty="0">
              <a:latin typeface="Helvetica"/>
              <a:cs typeface="Helvetica"/>
            </a:endParaRPr>
          </a:p>
        </p:txBody>
      </p:sp>
      <p:pic>
        <p:nvPicPr>
          <p:cNvPr id="4" name="Picture 3"/>
          <p:cNvPicPr>
            <a:picLocks noChangeAspect="1"/>
          </p:cNvPicPr>
          <p:nvPr/>
        </p:nvPicPr>
        <p:blipFill>
          <a:blip r:embed="rId3"/>
          <a:stretch>
            <a:fillRect/>
          </a:stretch>
        </p:blipFill>
        <p:spPr>
          <a:xfrm>
            <a:off x="5903243" y="4809455"/>
            <a:ext cx="2588187" cy="822695"/>
          </a:xfrm>
          <a:prstGeom prst="rect">
            <a:avLst/>
          </a:prstGeom>
        </p:spPr>
      </p:pic>
    </p:spTree>
    <p:extLst>
      <p:ext uri="{BB962C8B-B14F-4D97-AF65-F5344CB8AC3E}">
        <p14:creationId xmlns:p14="http://schemas.microsoft.com/office/powerpoint/2010/main" val="1675643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#4 - ADEQUATE</a:t>
            </a:r>
          </a:p>
        </p:txBody>
      </p:sp>
      <p:sp>
        <p:nvSpPr>
          <p:cNvPr id="3" name="Content Placeholder 2"/>
          <p:cNvSpPr>
            <a:spLocks noGrp="1"/>
          </p:cNvSpPr>
          <p:nvPr>
            <p:ph idx="1"/>
          </p:nvPr>
        </p:nvSpPr>
        <p:spPr/>
        <p:txBody>
          <a:bodyPr/>
          <a:lstStyle/>
          <a:p>
            <a:r>
              <a:rPr lang="en-US" dirty="0">
                <a:latin typeface="Helvetica"/>
                <a:cs typeface="Helvetica"/>
              </a:rPr>
              <a:t>Throw the data over the wall and let us prepare it.</a:t>
            </a:r>
          </a:p>
          <a:p>
            <a:r>
              <a:rPr lang="en-US" dirty="0">
                <a:latin typeface="Helvetica"/>
                <a:cs typeface="Helvetica"/>
              </a:rPr>
              <a:t>Has its challenges: </a:t>
            </a:r>
          </a:p>
          <a:p>
            <a:pPr lvl="1"/>
            <a:r>
              <a:rPr lang="en-US" dirty="0">
                <a:latin typeface="Helvetica"/>
                <a:cs typeface="Helvetica"/>
              </a:rPr>
              <a:t>data manipulations</a:t>
            </a:r>
          </a:p>
          <a:p>
            <a:pPr lvl="1"/>
            <a:r>
              <a:rPr lang="en-US" dirty="0">
                <a:latin typeface="Helvetica"/>
                <a:cs typeface="Helvetica"/>
              </a:rPr>
              <a:t>UUID, data cleansing</a:t>
            </a:r>
          </a:p>
          <a:p>
            <a:pPr marL="0" indent="0">
              <a:buNone/>
            </a:pPr>
            <a:r>
              <a:rPr lang="en-US" dirty="0" smtClean="0">
                <a:latin typeface="Helvetica"/>
                <a:cs typeface="Helvetica"/>
              </a:rPr>
              <a:t>⬇︎</a:t>
            </a:r>
            <a:r>
              <a:rPr lang="en-US" dirty="0">
                <a:latin typeface="Helvetica"/>
                <a:cs typeface="Helvetica"/>
              </a:rPr>
              <a:t>buy-back</a:t>
            </a:r>
          </a:p>
          <a:p>
            <a:pPr marL="0" indent="0">
              <a:buNone/>
            </a:pPr>
            <a:r>
              <a:rPr lang="en-US" dirty="0">
                <a:latin typeface="Helvetica"/>
                <a:cs typeface="Helvetica"/>
              </a:rPr>
              <a:t>⬇︎updates</a:t>
            </a:r>
          </a:p>
          <a:p>
            <a:pPr marL="0" indent="0">
              <a:buNone/>
            </a:pPr>
            <a:r>
              <a:rPr lang="en-US" dirty="0">
                <a:latin typeface="Helvetica"/>
                <a:cs typeface="Helvetica"/>
              </a:rPr>
              <a:t>⬇︎backlog</a:t>
            </a:r>
          </a:p>
          <a:p>
            <a:endParaRPr lang="en-US" dirty="0">
              <a:latin typeface="Helvetica"/>
              <a:cs typeface="Helvetic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249" y="2568222"/>
            <a:ext cx="2635109" cy="3841617"/>
          </a:xfrm>
          <a:prstGeom prst="rect">
            <a:avLst/>
          </a:prstGeom>
        </p:spPr>
      </p:pic>
    </p:spTree>
    <p:extLst>
      <p:ext uri="{BB962C8B-B14F-4D97-AF65-F5344CB8AC3E}">
        <p14:creationId xmlns:p14="http://schemas.microsoft.com/office/powerpoint/2010/main" val="4039870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ways to get media to iDigBio:</a:t>
            </a:r>
            <a:br>
              <a:rPr lang="en-US" dirty="0"/>
            </a:br>
            <a:endParaRPr lang="en-US" dirty="0"/>
          </a:p>
        </p:txBody>
      </p:sp>
      <p:sp>
        <p:nvSpPr>
          <p:cNvPr id="3" name="Content Placeholder 2"/>
          <p:cNvSpPr>
            <a:spLocks noGrp="1"/>
          </p:cNvSpPr>
          <p:nvPr>
            <p:ph idx="1"/>
          </p:nvPr>
        </p:nvSpPr>
        <p:spPr>
          <a:xfrm>
            <a:off x="457200" y="1709110"/>
            <a:ext cx="4834467" cy="4700729"/>
          </a:xfrm>
        </p:spPr>
        <p:txBody>
          <a:bodyPr/>
          <a:lstStyle/>
          <a:p>
            <a:pPr marL="0" indent="0">
              <a:buNone/>
            </a:pPr>
            <a:endParaRPr lang="en-US" sz="2800" dirty="0">
              <a:latin typeface="Helvetica"/>
              <a:cs typeface="Helvetica"/>
            </a:endParaRPr>
          </a:p>
          <a:p>
            <a:pPr marL="514350" indent="-514350">
              <a:buFont typeface="+mj-lt"/>
              <a:buAutoNum type="arabicPeriod"/>
            </a:pPr>
            <a:r>
              <a:rPr lang="en-US" sz="2800" dirty="0">
                <a:latin typeface="Helvetica"/>
                <a:cs typeface="Helvetica"/>
              </a:rPr>
              <a:t>Use Audubon Core extension in IPT</a:t>
            </a:r>
          </a:p>
          <a:p>
            <a:pPr marL="514350" indent="-514350">
              <a:buFont typeface="+mj-lt"/>
              <a:buAutoNum type="arabicPeriod"/>
            </a:pPr>
            <a:r>
              <a:rPr lang="en-US" sz="2800" dirty="0">
                <a:latin typeface="Helvetica"/>
                <a:cs typeface="Helvetica"/>
              </a:rPr>
              <a:t>Via Symbiota</a:t>
            </a:r>
          </a:p>
          <a:p>
            <a:pPr marL="514350" indent="-514350">
              <a:buFont typeface="+mj-lt"/>
              <a:buAutoNum type="arabicPeriod"/>
            </a:pPr>
            <a:r>
              <a:rPr lang="en-US" sz="2800" dirty="0">
                <a:latin typeface="Helvetica"/>
                <a:cs typeface="Helvetica"/>
              </a:rPr>
              <a:t>Media ingestion appliance</a:t>
            </a:r>
          </a:p>
        </p:txBody>
      </p:sp>
      <p:sp>
        <p:nvSpPr>
          <p:cNvPr id="5" name="TextBox 4"/>
          <p:cNvSpPr txBox="1"/>
          <p:nvPr/>
        </p:nvSpPr>
        <p:spPr>
          <a:xfrm>
            <a:off x="5232008" y="2393474"/>
            <a:ext cx="3454792" cy="2031325"/>
          </a:xfrm>
          <a:prstGeom prst="rect">
            <a:avLst/>
          </a:prstGeom>
          <a:noFill/>
        </p:spPr>
        <p:txBody>
          <a:bodyPr wrap="none" rtlCol="0">
            <a:spAutoFit/>
          </a:bodyPr>
          <a:lstStyle/>
          <a:p>
            <a:pPr>
              <a:buFont typeface="Wingdings" panose="05000000000000000000" pitchFamily="2" charset="2"/>
              <a:buChar char="Ø"/>
            </a:pPr>
            <a:r>
              <a:rPr lang="en-US" dirty="0">
                <a:latin typeface="Helvetica"/>
                <a:cs typeface="Helvetica"/>
              </a:rPr>
              <a:t>Linked to the specimen</a:t>
            </a:r>
          </a:p>
          <a:p>
            <a:endParaRPr lang="en-US" dirty="0">
              <a:latin typeface="Helvetica"/>
              <a:cs typeface="Helvetica"/>
            </a:endParaRPr>
          </a:p>
          <a:p>
            <a:endParaRPr lang="en-US" dirty="0">
              <a:latin typeface="Helvetica"/>
              <a:cs typeface="Helvetica"/>
            </a:endParaRPr>
          </a:p>
          <a:p>
            <a:pPr>
              <a:buFont typeface="Wingdings" panose="05000000000000000000" pitchFamily="2" charset="2"/>
              <a:buChar char="Ø"/>
            </a:pPr>
            <a:r>
              <a:rPr lang="en-US" dirty="0">
                <a:latin typeface="Helvetica"/>
                <a:cs typeface="Helvetica"/>
              </a:rPr>
              <a:t>Linked to the specimen</a:t>
            </a:r>
          </a:p>
          <a:p>
            <a:endParaRPr lang="en-US" dirty="0">
              <a:latin typeface="Helvetica"/>
              <a:cs typeface="Helvetica"/>
            </a:endParaRPr>
          </a:p>
          <a:p>
            <a:pPr>
              <a:buFont typeface="Wingdings" panose="05000000000000000000" pitchFamily="2" charset="2"/>
              <a:buChar char="Ø"/>
            </a:pPr>
            <a:r>
              <a:rPr lang="en-US" dirty="0">
                <a:latin typeface="Helvetica"/>
                <a:cs typeface="Helvetica"/>
              </a:rPr>
              <a:t>Can be linked to the specimen</a:t>
            </a:r>
          </a:p>
          <a:p>
            <a:endParaRPr lang="en-US" dirty="0">
              <a:latin typeface="Helvetica"/>
              <a:cs typeface="Helvetica"/>
            </a:endParaRPr>
          </a:p>
        </p:txBody>
      </p:sp>
    </p:spTree>
    <p:extLst>
      <p:ext uri="{BB962C8B-B14F-4D97-AF65-F5344CB8AC3E}">
        <p14:creationId xmlns:p14="http://schemas.microsoft.com/office/powerpoint/2010/main" val="39187230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digbio2014rev">
  <a:themeElements>
    <a:clrScheme name="Custom 1">
      <a:dk1>
        <a:sysClr val="windowText" lastClr="000000"/>
      </a:dk1>
      <a:lt1>
        <a:sysClr val="window" lastClr="FFFFFF"/>
      </a:lt1>
      <a:dk2>
        <a:srgbClr val="313131"/>
      </a:dk2>
      <a:lt2>
        <a:srgbClr val="EEECE1"/>
      </a:lt2>
      <a:accent1>
        <a:srgbClr val="0081FF"/>
      </a:accent1>
      <a:accent2>
        <a:srgbClr val="C0504D"/>
      </a:accent2>
      <a:accent3>
        <a:srgbClr val="6CD626"/>
      </a:accent3>
      <a:accent4>
        <a:srgbClr val="E7B500"/>
      </a:accent4>
      <a:accent5>
        <a:srgbClr val="4BACC6"/>
      </a:accent5>
      <a:accent6>
        <a:srgbClr val="F79646"/>
      </a:accent6>
      <a:hlink>
        <a:srgbClr val="00AEFF"/>
      </a:hlink>
      <a:folHlink>
        <a:srgbClr val="FF8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idigbio2014high</Template>
  <TotalTime>390</TotalTime>
  <Words>2097</Words>
  <Application>Microsoft Macintosh PowerPoint</Application>
  <PresentationFormat>On-screen Show (4:3)</PresentationFormat>
  <Paragraphs>220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idigbio2014rev</vt:lpstr>
      <vt:lpstr>Getting Your Data Published: Sending Data to iDigBio</vt:lpstr>
      <vt:lpstr>What do we mean by data publishing?</vt:lpstr>
      <vt:lpstr>Why publish data? The 4 biggies for data aggregation</vt:lpstr>
      <vt:lpstr>Data publishing: where to begin with iDigBio?</vt:lpstr>
      <vt:lpstr>DATA Method #1 – BEST</vt:lpstr>
      <vt:lpstr>DATA Method #2 – BETTER+ </vt:lpstr>
      <vt:lpstr>DATA #3 – GOOD ENOUGH</vt:lpstr>
      <vt:lpstr>DATA #4 - ADEQUATE</vt:lpstr>
      <vt:lpstr>3 ways to get media to iDigBio: </vt:lpstr>
      <vt:lpstr>DATASET INFO: info about the provider</vt:lpstr>
      <vt:lpstr>DATASET INFO: rights</vt:lpstr>
      <vt:lpstr>DATASET INFO: update collections lists</vt:lpstr>
      <vt:lpstr>Data Quality: Consider searchability in the aggregate</vt:lpstr>
      <vt:lpstr>Data Quality: Grooming and tics</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Paul</dc:creator>
  <cp:lastModifiedBy>Joanna McCaffrey</cp:lastModifiedBy>
  <cp:revision>21</cp:revision>
  <cp:lastPrinted>2014-10-10T14:25:07Z</cp:lastPrinted>
  <dcterms:created xsi:type="dcterms:W3CDTF">2014-10-14T14:29:29Z</dcterms:created>
  <dcterms:modified xsi:type="dcterms:W3CDTF">2015-09-10T14:44:27Z</dcterms:modified>
</cp:coreProperties>
</file>