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tif" ContentType="image/tif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0" autoAdjust="0"/>
    <p:restoredTop sz="72216" autoAdjust="0"/>
  </p:normalViewPr>
  <p:slideViewPr>
    <p:cSldViewPr snapToGrid="0" snapToObjects="1">
      <p:cViewPr varScale="1">
        <p:scale>
          <a:sx n="91" d="100"/>
          <a:sy n="91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213A6C-4A0C-5A46-A2ED-4277660C48C3}" type="datetimeFigureOut">
              <a:rPr lang="en-US"/>
              <a:pPr>
                <a:defRPr/>
              </a:pPr>
              <a:t>9/10/15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F2220BF-75BC-8F4F-AA6C-9C73516FD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3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</a:rPr>
              <a:t>15-20 minutes</a:t>
            </a:r>
            <a:r>
              <a:rPr lang="en-US" sz="1200" baseline="0" dirty="0" smtClean="0">
                <a:latin typeface="+mn-lt"/>
              </a:rPr>
              <a:t>, 1:00 – 1:30 15 Sep 2015  (with Ed Gilbert) (based on earlier presentation from Chicago Small Collections workshop May 2013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latin typeface="+mn-lt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+mn-lt"/>
              </a:rPr>
              <a:t>I am distinguishing between a full-fledged collection management system and a database of specimen records – your needs should drive what you choose.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220BF-75BC-8F4F-AA6C-9C73516FD6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84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Process can be summed up by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Motivate the system/work society – </a:t>
            </a:r>
            <a:r>
              <a:rPr lang="en-US" u="sng" baseline="0" dirty="0" smtClean="0"/>
              <a:t>where there’s a will there’s a way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Define </a:t>
            </a:r>
            <a:r>
              <a:rPr lang="en-US" u="sng" baseline="0" dirty="0" smtClean="0"/>
              <a:t>necessary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u="sng" baseline="0" dirty="0" smtClean="0"/>
              <a:t>desired</a:t>
            </a:r>
            <a:r>
              <a:rPr lang="en-US" baseline="0" dirty="0" smtClean="0"/>
              <a:t> features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Find and interview vendors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Test them with a realistic dataset, a month is a good amount of time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Select with</a:t>
            </a:r>
            <a:r>
              <a:rPr lang="en-US" u="sng" baseline="0" dirty="0" smtClean="0"/>
              <a:t> all </a:t>
            </a:r>
            <a:r>
              <a:rPr lang="en-US" baseline="0" dirty="0" smtClean="0"/>
              <a:t>costs in mind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220BF-75BC-8F4F-AA6C-9C73516FD6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73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sample list of desired features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220BF-75BC-8F4F-AA6C-9C73516FD6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00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220BF-75BC-8F4F-AA6C-9C73516FD6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45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Some of these</a:t>
            </a:r>
            <a:r>
              <a:rPr lang="en-US" baseline="0" dirty="0" smtClean="0"/>
              <a:t> costs are specifically related to the vendor you selected, some are simply moving from one system to another, and maybe wanting to improve your collections data methods</a:t>
            </a:r>
            <a:r>
              <a:rPr lang="en-US" baseline="0" dirty="0" smtClean="0"/>
              <a:t>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20 minutes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220BF-75BC-8F4F-AA6C-9C73516FD6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1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220BF-75BC-8F4F-AA6C-9C73516FD6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"/><Relationship Id="rId3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1" Type="http://schemas.openxmlformats.org/officeDocument/2006/relationships/hyperlink" Target="file:///\\localhost\webcal\::www.idigbio.org:events-calendar:export.ics" TargetMode="External"/><Relationship Id="rId12" Type="http://schemas.openxmlformats.org/officeDocument/2006/relationships/image" Target="../media/image7.png"/><Relationship Id="rId13" Type="http://schemas.openxmlformats.org/officeDocument/2006/relationships/image" Target="../media/image8.emf"/><Relationship Id="rId14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"/><Relationship Id="rId3" Type="http://schemas.openxmlformats.org/officeDocument/2006/relationships/hyperlink" Target="http://www.facebook.com/iDigBio" TargetMode="External"/><Relationship Id="rId4" Type="http://schemas.openxmlformats.org/officeDocument/2006/relationships/image" Target="../media/image3.png"/><Relationship Id="rId5" Type="http://schemas.openxmlformats.org/officeDocument/2006/relationships/hyperlink" Target="https://twitter.com/iDigBio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://vimeo.com/idigbio" TargetMode="External"/><Relationship Id="rId8" Type="http://schemas.openxmlformats.org/officeDocument/2006/relationships/image" Target="../media/image5.png"/><Relationship Id="rId9" Type="http://schemas.openxmlformats.org/officeDocument/2006/relationships/hyperlink" Target="https://www.idigbio.org/rss-feed.xml" TargetMode="External"/><Relationship Id="rId10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857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footer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400"/>
            <a:ext cx="9144000" cy="13716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857250"/>
            <a:ext cx="9144000" cy="4638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500438" y="5803252"/>
            <a:ext cx="5370512" cy="90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latin typeface="+mn-lt"/>
                <a:ea typeface="+mn-ea"/>
                <a:cs typeface="+mn-cs"/>
              </a:rPr>
              <a:t>iDigBio is funded by a grant from the National Science Foundation’s Advancing Digitization of Biodiversity Collections Program (Cooperative Agreement EF-1115210).  Any opinions, findings, and conclusions or recommendations expressed in this material are those of the author(s) and do not necessarily reflect the views of the National Science Foundation.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06783"/>
            <a:ext cx="7772400" cy="941368"/>
          </a:xfrm>
          <a:prstGeom prst="rect">
            <a:avLst/>
          </a:prstGeom>
        </p:spPr>
        <p:txBody>
          <a:bodyPr/>
          <a:lstStyle>
            <a:lvl1pPr algn="l">
              <a:defRPr sz="3600" baseline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Helvetica 75 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390"/>
            <a:ext cx="6400800" cy="141011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Cambr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24120" y="0"/>
            <a:ext cx="1836369" cy="681789"/>
            <a:chOff x="2712986" y="0"/>
            <a:chExt cx="9928372" cy="3686109"/>
          </a:xfrm>
        </p:grpSpPr>
        <p:sp>
          <p:nvSpPr>
            <p:cNvPr id="11" name="Rectangle 10"/>
            <p:cNvSpPr/>
            <p:nvPr/>
          </p:nvSpPr>
          <p:spPr>
            <a:xfrm>
              <a:off x="2712986" y="0"/>
              <a:ext cx="9928372" cy="3686109"/>
            </a:xfrm>
            <a:prstGeom prst="rect">
              <a:avLst/>
            </a:prstGeom>
            <a:solidFill>
              <a:srgbClr val="27272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2" name="Picture 11" descr="idigbio_logo_cmyk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1199" y="419100"/>
              <a:ext cx="8708199" cy="2705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53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048C9C-D23E-2844-ABBB-6A8C44AAAEE5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93756"/>
            <a:ext cx="1669232" cy="5462594"/>
          </a:xfrm>
          <a:prstGeom prst="rect">
            <a:avLst/>
          </a:prstGeom>
        </p:spPr>
        <p:txBody>
          <a:bodyPr vert="eaVert"/>
          <a:lstStyle>
            <a:lvl1pPr algn="l">
              <a:defRPr sz="32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93756"/>
            <a:ext cx="6019800" cy="54625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46CF01-A140-E94E-98E3-F7D34CBDF93C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894" y="123825"/>
            <a:ext cx="2135605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62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21368"/>
            <a:ext cx="9144000" cy="49745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4" name="Picture 23" descr="footer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400"/>
            <a:ext cx="9144000" cy="13716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3500438" y="5809976"/>
            <a:ext cx="5370512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latin typeface="+mn-lt"/>
                <a:ea typeface="+mn-ea"/>
                <a:cs typeface="+mn-cs"/>
              </a:rPr>
              <a:t>iDigBio is funded by a grant from the National Science Foundation’s Advancing Digitization of Biodiversity Collections Program (Cooperative Agreement EF-1115210).  Any opinions, findings, and conclusions or recommendations expressed in this material are those of the author(s) and do not necessarily reflect the views of the National Science Foundation.</a:t>
            </a:r>
            <a:endParaRPr lang="en-US" sz="1050" dirty="0">
              <a:latin typeface="+mn-lt"/>
              <a:ea typeface="+mn-ea"/>
              <a:cs typeface="+mn-cs"/>
            </a:endParaRPr>
          </a:p>
        </p:txBody>
      </p:sp>
      <p:pic>
        <p:nvPicPr>
          <p:cNvPr id="10" name="Picture 15">
            <a:hlinkClick r:id="rId3"/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2776538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6">
            <a:hlinkClick r:id="rId5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3240088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">
            <a:hlinkClick r:id="rId7"/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8" r="12192"/>
          <a:stretch>
            <a:fillRect/>
          </a:stretch>
        </p:blipFill>
        <p:spPr bwMode="auto">
          <a:xfrm>
            <a:off x="3209925" y="3703638"/>
            <a:ext cx="40163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8">
            <a:hlinkClick r:id="rId9"/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4171950"/>
            <a:ext cx="4127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9">
            <a:hlinkClick r:id="rId11" action="ppaction://hlinkfile"/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46609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0"/>
          <p:cNvSpPr txBox="1">
            <a:spLocks noChangeArrowheads="1"/>
          </p:cNvSpPr>
          <p:nvPr userDrawn="1"/>
        </p:nvSpPr>
        <p:spPr bwMode="auto">
          <a:xfrm>
            <a:off x="685800" y="3503613"/>
            <a:ext cx="2124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b="1">
                <a:latin typeface="Helvetica" charset="0"/>
                <a:cs typeface="Helvetica" charset="0"/>
              </a:rPr>
              <a:t>www.idigbio.org</a:t>
            </a:r>
          </a:p>
        </p:txBody>
      </p:sp>
      <p:grpSp>
        <p:nvGrpSpPr>
          <p:cNvPr id="16" name="Group 21"/>
          <p:cNvGrpSpPr>
            <a:grpSpLocks/>
          </p:cNvGrpSpPr>
          <p:nvPr userDrawn="1"/>
        </p:nvGrpSpPr>
        <p:grpSpPr bwMode="auto">
          <a:xfrm>
            <a:off x="1252538" y="2674938"/>
            <a:ext cx="968375" cy="830262"/>
            <a:chOff x="1252080" y="2742784"/>
            <a:chExt cx="968247" cy="830111"/>
          </a:xfrm>
        </p:grpSpPr>
        <p:pic>
          <p:nvPicPr>
            <p:cNvPr id="17" name="Picture 22" descr="idigbio_logo_rgb.eps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769"/>
            <a:stretch>
              <a:fillRect/>
            </a:stretch>
          </p:blipFill>
          <p:spPr bwMode="auto">
            <a:xfrm>
              <a:off x="1252080" y="2742784"/>
              <a:ext cx="861291" cy="830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 userDrawn="1"/>
          </p:nvSpPr>
          <p:spPr>
            <a:xfrm>
              <a:off x="1945725" y="3361796"/>
              <a:ext cx="274602" cy="2110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9" name="TextBox 24"/>
          <p:cNvSpPr txBox="1">
            <a:spLocks noChangeArrowheads="1"/>
          </p:cNvSpPr>
          <p:nvPr userDrawn="1"/>
        </p:nvSpPr>
        <p:spPr bwMode="auto">
          <a:xfrm>
            <a:off x="3751263" y="2601913"/>
            <a:ext cx="5392737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1600">
                <a:latin typeface="Cambria" charset="0"/>
                <a:cs typeface="Cambria" charset="0"/>
              </a:rPr>
              <a:t>facebook.com/iDigBio</a:t>
            </a:r>
          </a:p>
          <a:p>
            <a:pPr>
              <a:lnSpc>
                <a:spcPts val="3600"/>
              </a:lnSpc>
            </a:pPr>
            <a:r>
              <a:rPr lang="en-US" sz="1600">
                <a:latin typeface="Cambria" charset="0"/>
                <a:cs typeface="Cambria" charset="0"/>
              </a:rPr>
              <a:t>twitter.com/iDigBio</a:t>
            </a:r>
          </a:p>
          <a:p>
            <a:pPr>
              <a:lnSpc>
                <a:spcPts val="3600"/>
              </a:lnSpc>
            </a:pPr>
            <a:r>
              <a:rPr lang="en-US" sz="1600">
                <a:latin typeface="Cambria" charset="0"/>
                <a:cs typeface="Cambria" charset="0"/>
              </a:rPr>
              <a:t>vimeo.com/idigbio</a:t>
            </a:r>
          </a:p>
          <a:p>
            <a:pPr>
              <a:lnSpc>
                <a:spcPts val="3600"/>
              </a:lnSpc>
            </a:pPr>
            <a:r>
              <a:rPr lang="en-US" sz="1600">
                <a:latin typeface="Cambria" charset="0"/>
                <a:cs typeface="Cambria" charset="0"/>
              </a:rPr>
              <a:t>idigbio.org/rss-feed.xml</a:t>
            </a:r>
          </a:p>
          <a:p>
            <a:pPr>
              <a:lnSpc>
                <a:spcPts val="3600"/>
              </a:lnSpc>
            </a:pPr>
            <a:r>
              <a:rPr lang="en-US" sz="1600">
                <a:latin typeface="Cambria" charset="0"/>
                <a:cs typeface="Cambria" charset="0"/>
              </a:rPr>
              <a:t>webcal://www.idigbio.org/events-calendar/export.ics</a:t>
            </a: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06783"/>
            <a:ext cx="7772400" cy="941368"/>
          </a:xfrm>
          <a:prstGeom prst="rect">
            <a:avLst/>
          </a:prstGeom>
        </p:spPr>
        <p:txBody>
          <a:bodyPr/>
          <a:lstStyle>
            <a:lvl1pPr algn="l">
              <a:defRPr sz="3600" baseline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Helvetica 75 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229937" y="0"/>
            <a:ext cx="1836369" cy="681789"/>
            <a:chOff x="2712986" y="0"/>
            <a:chExt cx="9928372" cy="3686109"/>
          </a:xfrm>
        </p:grpSpPr>
        <p:sp>
          <p:nvSpPr>
            <p:cNvPr id="25" name="Rectangle 24"/>
            <p:cNvSpPr/>
            <p:nvPr/>
          </p:nvSpPr>
          <p:spPr>
            <a:xfrm>
              <a:off x="2712986" y="0"/>
              <a:ext cx="9928372" cy="3686109"/>
            </a:xfrm>
            <a:prstGeom prst="rect">
              <a:avLst/>
            </a:prstGeom>
            <a:solidFill>
              <a:srgbClr val="27272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26" name="Picture 25" descr="idigbio_logo_cmyk.eps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1199" y="419100"/>
              <a:ext cx="8708199" cy="2705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2839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5306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338FFDE-CBC0-5C40-8F62-E8084902FDD4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3137"/>
            <a:ext cx="8229600" cy="571500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9110"/>
            <a:ext cx="8229600" cy="4700729"/>
          </a:xfrm>
        </p:spPr>
        <p:txBody>
          <a:bodyPr/>
          <a:lstStyle>
            <a:lvl1pPr>
              <a:defRPr>
                <a:latin typeface="Cambria"/>
                <a:cs typeface="Cambri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9F67EF-8B41-E546-99BB-3CF0EF3B387C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3052" y="123825"/>
            <a:ext cx="1694447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227013" y="0"/>
            <a:ext cx="1836369" cy="681789"/>
            <a:chOff x="2712986" y="0"/>
            <a:chExt cx="9928372" cy="3686109"/>
          </a:xfrm>
        </p:grpSpPr>
        <p:sp>
          <p:nvSpPr>
            <p:cNvPr id="13" name="Rectangle 12"/>
            <p:cNvSpPr/>
            <p:nvPr/>
          </p:nvSpPr>
          <p:spPr>
            <a:xfrm>
              <a:off x="2712986" y="0"/>
              <a:ext cx="9928372" cy="3686109"/>
            </a:xfrm>
            <a:prstGeom prst="rect">
              <a:avLst/>
            </a:prstGeom>
            <a:solidFill>
              <a:srgbClr val="27272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4" name="Picture 13" descr="idigbio_logo_cmyk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1199" y="419100"/>
              <a:ext cx="8708199" cy="2705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604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578850" y="5888038"/>
            <a:ext cx="5207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877DCE2-7C14-E84A-92EB-86AA78298693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942"/>
            <a:ext cx="8229600" cy="670528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50228"/>
            <a:ext cx="4038600" cy="45061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0228"/>
            <a:ext cx="4038600" cy="45061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C7B58A-FBEB-9449-8B25-4BF1DEC59E85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8526" y="123825"/>
            <a:ext cx="2148974" cy="3317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66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5C8930-8D80-5D4D-A2E4-BA0C456E7EFA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8927"/>
            <a:ext cx="8229600" cy="803443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7406"/>
            <a:ext cx="4040188" cy="397959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6066"/>
            <a:ext cx="4040188" cy="3680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07406"/>
            <a:ext cx="4041775" cy="397959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6066"/>
            <a:ext cx="4041775" cy="3680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9FE361-077B-5344-AE9E-2EE945D14736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7788" y="123825"/>
            <a:ext cx="1159711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5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763BD1-9723-3A49-915A-8705F39D63BF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12163"/>
            <a:ext cx="8229600" cy="803443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9837BA-7A02-3545-A715-A7408E06BD78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5262" y="123825"/>
            <a:ext cx="2122237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18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19CBFA2-BC82-AF48-B277-0BCA80BD8A0B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23D3F4-9912-1241-9CCC-E75BAEEAD55D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01894" y="123825"/>
            <a:ext cx="2135605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44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8BC7D5A-F69C-1844-BFCA-1D81CA3286D0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0862"/>
            <a:ext cx="3008313" cy="708876"/>
          </a:xfrm>
          <a:prstGeom prst="rect">
            <a:avLst/>
          </a:prstGeom>
        </p:spPr>
        <p:txBody>
          <a:bodyPr anchor="b"/>
          <a:lstStyle>
            <a:lvl1pPr algn="l">
              <a:defRPr sz="20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0862"/>
            <a:ext cx="5111750" cy="5567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3189"/>
            <a:ext cx="3008313" cy="4665299"/>
          </a:xfrm>
        </p:spPr>
        <p:txBody>
          <a:bodyPr/>
          <a:lstStyle>
            <a:lvl1pPr marL="0" indent="0">
              <a:buNone/>
              <a:defRPr sz="1400">
                <a:latin typeface="Cambr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F7D336-DA90-AA4D-B1A7-BBCF89FFC91B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8526" y="123825"/>
            <a:ext cx="2148974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B6771B6-3968-A145-9CA1-C6F6BD832D70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754" y="5482639"/>
            <a:ext cx="5486400" cy="4052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5754" y="987834"/>
            <a:ext cx="7953437" cy="437950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754" y="5887849"/>
            <a:ext cx="5486400" cy="5205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8206D0-2790-F441-A71E-8A90C5A8F682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8526" y="123825"/>
            <a:ext cx="2148974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49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7013" y="720725"/>
            <a:ext cx="8721725" cy="592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8758238" y="6410325"/>
            <a:ext cx="385762" cy="35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578850" y="6475413"/>
            <a:ext cx="520700" cy="1873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Cambria"/>
                <a:ea typeface="+mn-ea"/>
                <a:cs typeface="Cambr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DAAC6C0-DC5C-2640-8F96-5C921EE9A889}" type="slidenum">
              <a:rPr lang="en-US" sz="9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28629"/>
            <a:ext cx="8229600" cy="44277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53246"/>
            <a:ext cx="8229600" cy="803443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2A933A-0F88-8445-97EA-FC27CE483BD1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5262" y="123825"/>
            <a:ext cx="2122237" cy="33178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56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2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306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71700"/>
            <a:ext cx="8229600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5313" y="123825"/>
            <a:ext cx="800100" cy="3317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12 pt. Helvetica* 65 Medium   0" charset="0"/>
              </a:defRPr>
            </a:lvl1pPr>
          </a:lstStyle>
          <a:p>
            <a:r>
              <a:rPr lang="en-US" dirty="0" smtClean="0"/>
              <a:t>8/6/14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9350" y="123825"/>
            <a:ext cx="4248150" cy="3317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12 pt. Helvetica* 65 Medium   0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229937" y="0"/>
            <a:ext cx="1836369" cy="681789"/>
            <a:chOff x="2712986" y="0"/>
            <a:chExt cx="9928372" cy="3686109"/>
          </a:xfrm>
        </p:grpSpPr>
        <p:sp>
          <p:nvSpPr>
            <p:cNvPr id="7" name="Rectangle 6"/>
            <p:cNvSpPr/>
            <p:nvPr/>
          </p:nvSpPr>
          <p:spPr>
            <a:xfrm>
              <a:off x="2712986" y="0"/>
              <a:ext cx="9928372" cy="3686109"/>
            </a:xfrm>
            <a:prstGeom prst="rect">
              <a:avLst/>
            </a:prstGeom>
            <a:solidFill>
              <a:srgbClr val="27272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9" name="Picture 8" descr="idigbio_logo_cmyk.eps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1199" y="419100"/>
              <a:ext cx="8708199" cy="27051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ambria"/>
          <a:ea typeface="ＭＳ Ｐゴシック" charset="0"/>
          <a:cs typeface="Cambri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ambria"/>
          <a:ea typeface="ＭＳ Ｐゴシック" charset="0"/>
          <a:cs typeface="Cambri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ambria"/>
          <a:ea typeface="ＭＳ Ｐゴシック" charset="0"/>
          <a:cs typeface="Cambri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mbria"/>
          <a:ea typeface="ＭＳ Ｐゴシック" charset="0"/>
          <a:cs typeface="Cambri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mbria"/>
          <a:ea typeface="ＭＳ Ｐゴシック" charset="0"/>
          <a:cs typeface="Cambr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mail.ufl.edu/owa/redir.aspx?C=uqV8_3JK50evAWV7puArnK-xlCJ61s8IcDulxyNmNT11xMJ6XXRkR1WFIo6Ev1Nx9uMNQbr7VkM.&amp;URL=https://www.idigbio.org/content/biological-collections-databa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466" y="1406525"/>
            <a:ext cx="7772400" cy="9413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Considerations for selecting a collection management system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03743"/>
            <a:ext cx="6934200" cy="1223390"/>
          </a:xfrm>
        </p:spPr>
        <p:txBody>
          <a:bodyPr rtlCol="0">
            <a:normAutofit/>
          </a:bodyPr>
          <a:lstStyle/>
          <a:p>
            <a:pPr algn="r"/>
            <a:r>
              <a:rPr lang="en-US" sz="1600" dirty="0"/>
              <a:t>Joanna McCaffrey, iDigBio Biodiversity Informatics Manager</a:t>
            </a:r>
          </a:p>
          <a:p>
            <a:pPr algn="r"/>
            <a:r>
              <a:rPr lang="en-US" sz="1600" dirty="0"/>
              <a:t>Managing Natural History Collections Data for Global Discoverability</a:t>
            </a:r>
          </a:p>
          <a:p>
            <a:pPr algn="r"/>
            <a:r>
              <a:rPr lang="en-US" sz="1600" dirty="0"/>
              <a:t>Arizona State University, September 15</a:t>
            </a:r>
            <a:r>
              <a:rPr lang="en-US" sz="1600" baseline="30000" dirty="0"/>
              <a:t>th</a:t>
            </a:r>
            <a:r>
              <a:rPr lang="en-US" sz="1600" dirty="0"/>
              <a:t>, 2015</a:t>
            </a:r>
          </a:p>
          <a:p>
            <a:pPr algn="r"/>
            <a:r>
              <a:rPr lang="en-US" sz="1600" dirty="0" smtClean="0"/>
              <a:t>Tuesday 15 </a:t>
            </a:r>
            <a:r>
              <a:rPr lang="en-US" sz="1600" dirty="0"/>
              <a:t>September 2015, Tempe AZ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02489" y="2347913"/>
            <a:ext cx="1817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jm5-Edit-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39" y="2616024"/>
            <a:ext cx="1790661" cy="15877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6025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selecting a collections management system </a:t>
            </a:r>
            <a:r>
              <a:rPr lang="en-US" dirty="0" smtClean="0"/>
              <a:t>-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dirty="0">
                <a:latin typeface="Helvetica"/>
                <a:cs typeface="Helvetica"/>
              </a:rPr>
              <a:t>Establish institutional </a:t>
            </a:r>
            <a:r>
              <a:rPr lang="en-US" u="sng" dirty="0">
                <a:solidFill>
                  <a:srgbClr val="008000"/>
                </a:solidFill>
                <a:latin typeface="Helvetica"/>
                <a:cs typeface="Helvetica"/>
              </a:rPr>
              <a:t>motivation</a:t>
            </a:r>
            <a:r>
              <a:rPr lang="en-US" dirty="0">
                <a:solidFill>
                  <a:srgbClr val="008000"/>
                </a:solidFill>
                <a:latin typeface="Helvetica"/>
                <a:cs typeface="Helvetica"/>
              </a:rPr>
              <a:t> </a:t>
            </a:r>
            <a:r>
              <a:rPr lang="en-US" dirty="0">
                <a:latin typeface="Helvetica"/>
                <a:cs typeface="Helvetica"/>
              </a:rPr>
              <a:t>to digitize specimens</a:t>
            </a:r>
          </a:p>
          <a:p>
            <a:pPr lvl="1"/>
            <a:r>
              <a:rPr lang="en-US" dirty="0">
                <a:latin typeface="Helvetica"/>
                <a:cs typeface="Helvetica"/>
              </a:rPr>
              <a:t>earnest desire could be generated by a focus group with institutional stakeholders, funding generators, users of data, people who input data, data system supporters (curators), IT,</a:t>
            </a:r>
          </a:p>
          <a:p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73675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0201"/>
            <a:ext cx="8229600" cy="571500"/>
          </a:xfrm>
        </p:spPr>
        <p:txBody>
          <a:bodyPr/>
          <a:lstStyle/>
          <a:p>
            <a:r>
              <a:rPr lang="en-US" dirty="0"/>
              <a:t>Considerations for selecting a collections management system </a:t>
            </a:r>
            <a:r>
              <a:rPr lang="en-US" dirty="0" smtClean="0"/>
              <a:t>– agreement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7456"/>
            <a:ext cx="8229600" cy="470072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8000"/>
                </a:solidFill>
                <a:latin typeface="Helvetica"/>
                <a:cs typeface="Helvetica"/>
              </a:rPr>
              <a:t>Document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2400" dirty="0">
                <a:latin typeface="Helvetica"/>
                <a:cs typeface="Helvetica"/>
              </a:rPr>
              <a:t>and </a:t>
            </a:r>
            <a:r>
              <a:rPr lang="en-US" sz="2400" dirty="0">
                <a:solidFill>
                  <a:srgbClr val="008000"/>
                </a:solidFill>
                <a:latin typeface="Helvetica"/>
                <a:cs typeface="Helvetica"/>
              </a:rPr>
              <a:t>agree </a:t>
            </a:r>
            <a:r>
              <a:rPr lang="en-US" sz="2400" dirty="0">
                <a:latin typeface="Helvetica"/>
                <a:cs typeface="Helvetica"/>
              </a:rPr>
              <a:t>on a priority feature set that is </a:t>
            </a:r>
            <a:r>
              <a:rPr lang="en-US" sz="2400" u="sng" dirty="0">
                <a:latin typeface="Helvetica"/>
                <a:cs typeface="Helvetica"/>
              </a:rPr>
              <a:t>necessary</a:t>
            </a:r>
            <a:r>
              <a:rPr lang="en-US" sz="2400" dirty="0">
                <a:latin typeface="Helvetica"/>
                <a:cs typeface="Helvetica"/>
              </a:rPr>
              <a:t> versus </a:t>
            </a:r>
            <a:r>
              <a:rPr lang="en-US" sz="2400" u="sng" dirty="0">
                <a:latin typeface="Helvetica"/>
                <a:cs typeface="Helvetica"/>
              </a:rPr>
              <a:t>desired</a:t>
            </a:r>
            <a:r>
              <a:rPr lang="en-US" sz="2400" dirty="0">
                <a:latin typeface="Helvetica"/>
                <a:cs typeface="Helvetica"/>
              </a:rPr>
              <a:t>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system is extensible, customizable,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responsive vendor,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supports reports, auditing,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generates labels,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supports loans (partial returns, cataloged and </a:t>
            </a:r>
            <a:r>
              <a:rPr lang="en-US" sz="2400" dirty="0" err="1">
                <a:latin typeface="Helvetica"/>
                <a:cs typeface="Helvetica"/>
              </a:rPr>
              <a:t>uncataloged</a:t>
            </a:r>
            <a:r>
              <a:rPr lang="en-US" sz="2400" dirty="0">
                <a:latin typeface="Helvetica"/>
                <a:cs typeface="Helvetica"/>
              </a:rPr>
              <a:t> specimens),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supports pest management,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supports multimedia attachments (PDF loan forms, image, sound files, etc.),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>
                <a:latin typeface="Helvetica"/>
                <a:cs typeface="Helvetica"/>
              </a:rPr>
              <a:t>supports web access and privacy, </a:t>
            </a:r>
          </a:p>
          <a:p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220989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selecting a collections management system </a:t>
            </a:r>
            <a:r>
              <a:rPr lang="en-US" dirty="0" smtClean="0"/>
              <a:t>– agreement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6666"/>
            <a:ext cx="8229600" cy="4700729"/>
          </a:xfrm>
        </p:spPr>
        <p:txBody>
          <a:bodyPr/>
          <a:lstStyle/>
          <a:p>
            <a:pPr marL="971550" lvl="1" indent="-514350">
              <a:buFont typeface="+mj-lt"/>
              <a:buAutoNum type="alphaLcPeriod" startAt="9"/>
            </a:pPr>
            <a:r>
              <a:rPr lang="en-US" sz="2100" dirty="0">
                <a:latin typeface="Helvetica"/>
                <a:cs typeface="Helvetica"/>
              </a:rPr>
              <a:t>all the input/output scenarios you might envision:</a:t>
            </a:r>
          </a:p>
          <a:p>
            <a:pPr lvl="2"/>
            <a:r>
              <a:rPr lang="en-US" sz="2100" dirty="0">
                <a:latin typeface="Helvetica"/>
                <a:cs typeface="Helvetica"/>
              </a:rPr>
              <a:t>Import/export abilities, can it support </a:t>
            </a:r>
            <a:r>
              <a:rPr lang="en-US" sz="2100" dirty="0" err="1">
                <a:latin typeface="Helvetica"/>
                <a:cs typeface="Helvetica"/>
              </a:rPr>
              <a:t>DarwinCore</a:t>
            </a:r>
            <a:r>
              <a:rPr lang="en-US" sz="2100" dirty="0">
                <a:latin typeface="Helvetica"/>
                <a:cs typeface="Helvetica"/>
              </a:rPr>
              <a:t> field mappings</a:t>
            </a:r>
          </a:p>
          <a:p>
            <a:pPr lvl="2"/>
            <a:r>
              <a:rPr lang="en-US" sz="2100" dirty="0">
                <a:latin typeface="Helvetica"/>
                <a:cs typeface="Helvetica"/>
              </a:rPr>
              <a:t>plan B scenario if software or the internal project becomes unfunded, </a:t>
            </a:r>
          </a:p>
          <a:p>
            <a:pPr marL="971550" lvl="1" indent="-514350">
              <a:buFont typeface="+mj-lt"/>
              <a:buAutoNum type="alphaLcPeriod" startAt="9"/>
            </a:pPr>
            <a:r>
              <a:rPr lang="en-US" sz="2100" dirty="0">
                <a:latin typeface="Helvetica"/>
                <a:cs typeface="Helvetica"/>
              </a:rPr>
              <a:t>affordable user license costs: per seat, pool,</a:t>
            </a:r>
          </a:p>
          <a:p>
            <a:pPr marL="971550" lvl="1" indent="-514350">
              <a:buFont typeface="+mj-lt"/>
              <a:buAutoNum type="alphaLcPeriod" startAt="9"/>
            </a:pPr>
            <a:r>
              <a:rPr lang="en-US" sz="2100" dirty="0">
                <a:latin typeface="Helvetica"/>
                <a:cs typeface="Helvetica"/>
              </a:rPr>
              <a:t>has basic, and easily customizable help,</a:t>
            </a:r>
          </a:p>
          <a:p>
            <a:pPr marL="971550" lvl="1" indent="-514350">
              <a:buFont typeface="+mj-lt"/>
              <a:buAutoNum type="alphaLcPeriod" startAt="9"/>
            </a:pPr>
            <a:r>
              <a:rPr lang="en-US" sz="2100" dirty="0">
                <a:latin typeface="Helvetica"/>
                <a:cs typeface="Helvetica"/>
              </a:rPr>
              <a:t>Mac versus PC, perhaps an issue in your user population, </a:t>
            </a:r>
          </a:p>
          <a:p>
            <a:pPr marL="971550" lvl="1" indent="-514350">
              <a:buFont typeface="+mj-lt"/>
              <a:buAutoNum type="alphaLcPeriod" startAt="9"/>
            </a:pPr>
            <a:r>
              <a:rPr lang="en-US" sz="2100" dirty="0">
                <a:latin typeface="Helvetica"/>
                <a:cs typeface="Helvetica"/>
              </a:rPr>
              <a:t>has a robust security model (passwords, users, groups, permissions, input and query defaults, controlled vocabularies),</a:t>
            </a:r>
          </a:p>
          <a:p>
            <a:pPr marL="971550" lvl="1" indent="-514350">
              <a:buFont typeface="+mj-lt"/>
              <a:buAutoNum type="alphaLcPeriod" startAt="9"/>
            </a:pPr>
            <a:r>
              <a:rPr lang="en-US" sz="2100" dirty="0">
                <a:latin typeface="Helvetica"/>
                <a:cs typeface="Helvetica"/>
              </a:rPr>
              <a:t>supports accessibility, different character sets,</a:t>
            </a:r>
          </a:p>
          <a:p>
            <a:endParaRPr lang="en-US" sz="21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7073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selecting a collections management </a:t>
            </a:r>
            <a:r>
              <a:rPr lang="en-US" dirty="0" smtClean="0"/>
              <a:t>system - 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9443"/>
            <a:ext cx="8229600" cy="3836557"/>
          </a:xfrm>
        </p:spPr>
        <p:txBody>
          <a:bodyPr/>
          <a:lstStyle/>
          <a:p>
            <a:pPr lvl="0"/>
            <a:r>
              <a:rPr lang="en-US" dirty="0">
                <a:latin typeface="Helvetica"/>
                <a:cs typeface="Helvetica"/>
              </a:rPr>
              <a:t>Proprietary, open source, hybrid, cloud-based</a:t>
            </a:r>
            <a:endParaRPr lang="en-US" sz="2800" dirty="0">
              <a:latin typeface="Helvetica"/>
              <a:cs typeface="Helvetica"/>
            </a:endParaRPr>
          </a:p>
          <a:p>
            <a:pPr lvl="1"/>
            <a:r>
              <a:rPr lang="en-US" sz="2400" dirty="0">
                <a:latin typeface="Helvetica"/>
                <a:cs typeface="Helvetica"/>
              </a:rPr>
              <a:t>Who decides what features to develop?</a:t>
            </a:r>
          </a:p>
          <a:p>
            <a:pPr lvl="1"/>
            <a:r>
              <a:rPr lang="en-US" sz="2400" dirty="0">
                <a:latin typeface="Helvetica"/>
                <a:cs typeface="Helvetica"/>
              </a:rPr>
              <a:t>Who does maintenance?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48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selecting a collections management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8306"/>
            <a:ext cx="8229600" cy="4381534"/>
          </a:xfrm>
        </p:spPr>
        <p:txBody>
          <a:bodyPr/>
          <a:lstStyle/>
          <a:p>
            <a:pPr lvl="0"/>
            <a:endParaRPr lang="en-US" sz="2400" dirty="0"/>
          </a:p>
          <a:p>
            <a:pPr lvl="0"/>
            <a:r>
              <a:rPr lang="en-US" sz="2800" dirty="0">
                <a:latin typeface="Helvetica"/>
                <a:cs typeface="Helvetica"/>
              </a:rPr>
              <a:t>Interest in having what your peers have: economies of training, user community,</a:t>
            </a:r>
          </a:p>
          <a:p>
            <a:pPr lvl="0"/>
            <a:r>
              <a:rPr lang="en-US" sz="2800" dirty="0">
                <a:latin typeface="Helvetica"/>
                <a:cs typeface="Helvetica"/>
              </a:rPr>
              <a:t>Beware of demo-</a:t>
            </a:r>
            <a:r>
              <a:rPr lang="en-US" sz="2800" dirty="0" smtClean="0">
                <a:latin typeface="Helvetica"/>
                <a:cs typeface="Helvetica"/>
              </a:rPr>
              <a:t>ware</a:t>
            </a:r>
            <a:endParaRPr lang="en-US" sz="28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2748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selecting a collections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0555"/>
            <a:ext cx="8229600" cy="4700729"/>
          </a:xfrm>
        </p:spPr>
        <p:txBody>
          <a:bodyPr/>
          <a:lstStyle/>
          <a:p>
            <a:pPr lvl="0"/>
            <a:r>
              <a:rPr lang="en-US" dirty="0">
                <a:latin typeface="Helvetica"/>
                <a:cs typeface="Helvetica"/>
              </a:rPr>
              <a:t>Shop vendors and score them on their ability to meet </a:t>
            </a:r>
            <a:r>
              <a:rPr lang="en-US" u="sng" dirty="0">
                <a:latin typeface="Helvetica"/>
                <a:cs typeface="Helvetica"/>
              </a:rPr>
              <a:t>necessary</a:t>
            </a:r>
            <a:r>
              <a:rPr lang="en-US" dirty="0">
                <a:latin typeface="Helvetica"/>
                <a:cs typeface="Helvetica"/>
              </a:rPr>
              <a:t> features above, with extra points for </a:t>
            </a:r>
            <a:r>
              <a:rPr lang="en-US" u="sng" dirty="0">
                <a:latin typeface="Helvetica"/>
                <a:cs typeface="Helvetica"/>
              </a:rPr>
              <a:t>desired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dirty="0" smtClean="0">
                <a:latin typeface="Helvetica"/>
                <a:cs typeface="Helvetica"/>
              </a:rPr>
              <a:t>ones</a:t>
            </a:r>
            <a:endParaRPr lang="en-US" dirty="0">
              <a:latin typeface="Helvetica"/>
              <a:cs typeface="Helvetica"/>
            </a:endParaRPr>
          </a:p>
          <a:p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89787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selecting a collections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>
                <a:latin typeface="Helvetica"/>
                <a:cs typeface="Helvetica"/>
              </a:rPr>
              <a:t>Get a full demo copy and enter data with a </a:t>
            </a:r>
            <a:r>
              <a:rPr lang="en-US" u="sng" dirty="0">
                <a:latin typeface="Helvetica"/>
                <a:cs typeface="Helvetica"/>
              </a:rPr>
              <a:t>realistic</a:t>
            </a:r>
            <a:r>
              <a:rPr lang="en-US" dirty="0">
                <a:latin typeface="Helvetica"/>
                <a:cs typeface="Helvetica"/>
              </a:rPr>
              <a:t> test case dataset, score on ease of learning the </a:t>
            </a:r>
            <a:r>
              <a:rPr lang="en-US" dirty="0" smtClean="0">
                <a:latin typeface="Helvetica"/>
                <a:cs typeface="Helvetica"/>
              </a:rPr>
              <a:t>system</a:t>
            </a:r>
            <a:endParaRPr lang="en-US" dirty="0">
              <a:latin typeface="Helvetica"/>
              <a:cs typeface="Helvetic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326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selecting a collections management system </a:t>
            </a:r>
            <a:r>
              <a:rPr lang="en-US" dirty="0" smtClean="0"/>
              <a:t>-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7666"/>
            <a:ext cx="8229600" cy="416111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Helvetica"/>
                <a:cs typeface="Helvetica"/>
              </a:rPr>
              <a:t>When choosing preferred system, consider </a:t>
            </a:r>
            <a:r>
              <a:rPr lang="en-US" sz="2000" u="sng" dirty="0">
                <a:latin typeface="Helvetica"/>
                <a:cs typeface="Helvetica"/>
              </a:rPr>
              <a:t>costs</a:t>
            </a:r>
            <a:r>
              <a:rPr lang="en-US" sz="2000" dirty="0">
                <a:latin typeface="Helvetica"/>
                <a:cs typeface="Helvetica"/>
              </a:rPr>
              <a:t> derived from these sources: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>
                <a:latin typeface="Helvetica"/>
                <a:cs typeface="Helvetica"/>
              </a:rPr>
              <a:t>upfront software costs,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>
                <a:latin typeface="Helvetica"/>
                <a:cs typeface="Helvetica"/>
              </a:rPr>
              <a:t>software maintenance,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>
                <a:latin typeface="Helvetica"/>
                <a:cs typeface="Helvetica"/>
              </a:rPr>
              <a:t>long term costs (server space, server replacement, backup),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>
                <a:latin typeface="Helvetica"/>
                <a:cs typeface="Helvetica"/>
              </a:rPr>
              <a:t>where it is hosted,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>
                <a:latin typeface="Helvetica"/>
                <a:cs typeface="Helvetica"/>
              </a:rPr>
              <a:t>IT support of system without being the bottleneck,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>
                <a:latin typeface="Helvetica"/>
                <a:cs typeface="Helvetica"/>
              </a:rPr>
              <a:t>hidden costs of conversion, cleansing, improvements,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>
                <a:latin typeface="Helvetica"/>
                <a:cs typeface="Helvetica"/>
              </a:rPr>
              <a:t>institutional bioinformatics staff support to continue development of data, (‘data curator</a:t>
            </a:r>
            <a:r>
              <a:rPr lang="en-US" sz="2000" dirty="0" smtClean="0">
                <a:latin typeface="Helvetica"/>
                <a:cs typeface="Helvetica"/>
              </a:rPr>
              <a:t>’, biodiversity informatics manager)</a:t>
            </a:r>
            <a:r>
              <a:rPr lang="en-US" sz="2000" dirty="0">
                <a:latin typeface="Helvetica"/>
                <a:cs typeface="Helvetica"/>
              </a:rPr>
              <a:t>.</a:t>
            </a:r>
          </a:p>
          <a:p>
            <a:pPr marL="0" lvl="0" indent="0">
              <a:buNone/>
            </a:pPr>
            <a:r>
              <a:rPr lang="en-US" sz="2000" u="sng" dirty="0">
                <a:latin typeface="Helvetica"/>
                <a:cs typeface="Helvetica"/>
                <a:hlinkClick r:id="rId3"/>
              </a:rPr>
              <a:t>https://www.idigbio.org/content/biological-collections-databases</a:t>
            </a:r>
            <a:endParaRPr lang="en-US" sz="2000" dirty="0">
              <a:latin typeface="Helvetica"/>
              <a:cs typeface="Helvetica"/>
            </a:endParaRPr>
          </a:p>
          <a:p>
            <a:endParaRPr lang="en-US" sz="20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7797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digbio2014rev">
  <a:themeElements>
    <a:clrScheme name="Custom 1">
      <a:dk1>
        <a:sysClr val="windowText" lastClr="000000"/>
      </a:dk1>
      <a:lt1>
        <a:sysClr val="window" lastClr="FFFFFF"/>
      </a:lt1>
      <a:dk2>
        <a:srgbClr val="313131"/>
      </a:dk2>
      <a:lt2>
        <a:srgbClr val="EEECE1"/>
      </a:lt2>
      <a:accent1>
        <a:srgbClr val="0081FF"/>
      </a:accent1>
      <a:accent2>
        <a:srgbClr val="C0504D"/>
      </a:accent2>
      <a:accent3>
        <a:srgbClr val="6CD626"/>
      </a:accent3>
      <a:accent4>
        <a:srgbClr val="E7B500"/>
      </a:accent4>
      <a:accent5>
        <a:srgbClr val="4BACC6"/>
      </a:accent5>
      <a:accent6>
        <a:srgbClr val="F79646"/>
      </a:accent6>
      <a:hlink>
        <a:srgbClr val="00AEFF"/>
      </a:hlink>
      <a:folHlink>
        <a:srgbClr val="FF83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idigbio2014high</Template>
  <TotalTime>64</TotalTime>
  <Words>642</Words>
  <Application>Microsoft Macintosh PowerPoint</Application>
  <PresentationFormat>On-screen Show (4:3)</PresentationFormat>
  <Paragraphs>72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idigbio2014rev</vt:lpstr>
      <vt:lpstr>Considerations for selecting a collection management system</vt:lpstr>
      <vt:lpstr>Considerations for selecting a collections management system - motivation</vt:lpstr>
      <vt:lpstr>Considerations for selecting a collections management system – agreement 1 </vt:lpstr>
      <vt:lpstr>Considerations for selecting a collections management system – agreement 2</vt:lpstr>
      <vt:lpstr>Considerations for selecting a collections management system - IT </vt:lpstr>
      <vt:lpstr>Considerations for selecting a collections management system</vt:lpstr>
      <vt:lpstr>Considerations for selecting a collections management system </vt:lpstr>
      <vt:lpstr>Considerations for selecting a collections management system </vt:lpstr>
      <vt:lpstr>Considerations for selecting a collections management system - costs</vt:lpstr>
      <vt:lpstr>Thank you for your attention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Paul</dc:creator>
  <cp:lastModifiedBy>Joanna McCaffrey</cp:lastModifiedBy>
  <cp:revision>12</cp:revision>
  <cp:lastPrinted>2014-10-10T14:25:07Z</cp:lastPrinted>
  <dcterms:created xsi:type="dcterms:W3CDTF">2014-10-14T14:29:29Z</dcterms:created>
  <dcterms:modified xsi:type="dcterms:W3CDTF">2015-09-10T14:59:33Z</dcterms:modified>
</cp:coreProperties>
</file>