
<file path=[Content_Types].xml><?xml version="1.0" encoding="utf-8"?>
<Types xmlns="http://schemas.openxmlformats.org/package/2006/content-types">
  <Default Extension="xml" ContentType="application/xml"/>
  <Default Extension="jpg" ContentType="image/jpeg"/>
  <Default Extension="jpeg" ContentType="image/jpeg"/>
  <Default Extension="emf" ContentType="image/x-emf"/>
  <Default Extension="rels" ContentType="application/vnd.openxmlformats-package.relationships+xml"/>
  <Default Extension="tif" ContentType="image/tif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56" r:id="rId2"/>
    <p:sldId id="257"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59" r:id="rId21"/>
    <p:sldId id="278" r:id="rId22"/>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E2D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0" autoAdjust="0"/>
    <p:restoredTop sz="72216" autoAdjust="0"/>
  </p:normalViewPr>
  <p:slideViewPr>
    <p:cSldViewPr snapToGrid="0" snapToObjects="1">
      <p:cViewPr varScale="1">
        <p:scale>
          <a:sx n="91" d="100"/>
          <a:sy n="91" d="100"/>
        </p:scale>
        <p:origin x="-640"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8B213A6C-4A0C-5A46-A2ED-4277660C48C3}" type="datetimeFigureOut">
              <a:rPr lang="en-US"/>
              <a:pPr>
                <a:defRPr/>
              </a:pPr>
              <a:t>9/10/15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9F2220BF-75BC-8F4F-AA6C-9C73516FD61A}" type="slidenum">
              <a:rPr lang="en-US"/>
              <a:pPr>
                <a:defRPr/>
              </a:pPr>
              <a:t>‹#›</a:t>
            </a:fld>
            <a:endParaRPr lang="en-US"/>
          </a:p>
        </p:txBody>
      </p:sp>
    </p:spTree>
    <p:extLst>
      <p:ext uri="{BB962C8B-B14F-4D97-AF65-F5344CB8AC3E}">
        <p14:creationId xmlns:p14="http://schemas.microsoft.com/office/powerpoint/2010/main" val="93983682"/>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fontAlgn="base">
      <a:spcBef>
        <a:spcPct val="30000"/>
      </a:spcBef>
      <a:spcAft>
        <a:spcPct val="0"/>
      </a:spcAft>
      <a:defRPr sz="1200" kern="1200">
        <a:solidFill>
          <a:schemeClr val="tx1"/>
        </a:solidFill>
        <a:latin typeface="+mn-lt"/>
        <a:ea typeface="ＭＳ Ｐゴシック" charset="0"/>
        <a:cs typeface="+mn-cs"/>
      </a:defRPr>
    </a:lvl2pPr>
    <a:lvl3pPr marL="914400" algn="l" defTabSz="457200" rtl="0" fontAlgn="base">
      <a:spcBef>
        <a:spcPct val="30000"/>
      </a:spcBef>
      <a:spcAft>
        <a:spcPct val="0"/>
      </a:spcAft>
      <a:defRPr sz="1200" kern="1200">
        <a:solidFill>
          <a:schemeClr val="tx1"/>
        </a:solidFill>
        <a:latin typeface="+mn-lt"/>
        <a:ea typeface="ＭＳ Ｐゴシック" charset="0"/>
        <a:cs typeface="+mn-cs"/>
      </a:defRPr>
    </a:lvl3pPr>
    <a:lvl4pPr marL="1371600" algn="l" defTabSz="457200" rtl="0" fontAlgn="base">
      <a:spcBef>
        <a:spcPct val="30000"/>
      </a:spcBef>
      <a:spcAft>
        <a:spcPct val="0"/>
      </a:spcAft>
      <a:defRPr sz="1200" kern="1200">
        <a:solidFill>
          <a:schemeClr val="tx1"/>
        </a:solidFill>
        <a:latin typeface="+mn-lt"/>
        <a:ea typeface="ＭＳ Ｐゴシック" charset="0"/>
        <a:cs typeface="+mn-cs"/>
      </a:defRPr>
    </a:lvl4pPr>
    <a:lvl5pPr marL="1828800" algn="l" defTabSz="457200" rtl="0" fontAlgn="base">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Derived from several previous talks.</a:t>
            </a:r>
            <a:r>
              <a:rPr lang="en-US" baseline="0" smtClean="0"/>
              <a:t> </a:t>
            </a:r>
            <a:endParaRPr lang="en-US"/>
          </a:p>
        </p:txBody>
      </p:sp>
      <p:sp>
        <p:nvSpPr>
          <p:cNvPr id="4" name="Slide Number Placeholder 3"/>
          <p:cNvSpPr>
            <a:spLocks noGrp="1"/>
          </p:cNvSpPr>
          <p:nvPr>
            <p:ph type="sldNum" sz="quarter" idx="10"/>
          </p:nvPr>
        </p:nvSpPr>
        <p:spPr/>
        <p:txBody>
          <a:bodyPr/>
          <a:lstStyle/>
          <a:p>
            <a:pPr>
              <a:defRPr/>
            </a:pPr>
            <a:fld id="{9F2220BF-75BC-8F4F-AA6C-9C73516FD61A}" type="slidenum">
              <a:rPr lang="en-US" smtClean="0"/>
              <a:pPr>
                <a:defRPr/>
              </a:pPr>
              <a:t>1</a:t>
            </a:fld>
            <a:endParaRPr lang="en-US"/>
          </a:p>
        </p:txBody>
      </p:sp>
    </p:spTree>
    <p:extLst>
      <p:ext uri="{BB962C8B-B14F-4D97-AF65-F5344CB8AC3E}">
        <p14:creationId xmlns:p14="http://schemas.microsoft.com/office/powerpoint/2010/main" val="7012842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ETTR</a:t>
            </a:r>
            <a:r>
              <a:rPr lang="en-US" baseline="0" dirty="0" smtClean="0"/>
              <a:t> – expose to the right</a:t>
            </a:r>
            <a:endParaRPr lang="en-US" dirty="0"/>
          </a:p>
        </p:txBody>
      </p:sp>
      <p:sp>
        <p:nvSpPr>
          <p:cNvPr id="4" name="Slide Number Placeholder 3"/>
          <p:cNvSpPr>
            <a:spLocks noGrp="1"/>
          </p:cNvSpPr>
          <p:nvPr>
            <p:ph type="sldNum" sz="quarter" idx="10"/>
          </p:nvPr>
        </p:nvSpPr>
        <p:spPr/>
        <p:txBody>
          <a:bodyPr/>
          <a:lstStyle/>
          <a:p>
            <a:pPr>
              <a:defRPr/>
            </a:pPr>
            <a:fld id="{9F2220BF-75BC-8F4F-AA6C-9C73516FD61A}" type="slidenum">
              <a:rPr lang="en-US" smtClean="0"/>
              <a:pPr>
                <a:defRPr/>
              </a:pPr>
              <a:t>14</a:t>
            </a:fld>
            <a:endParaRPr lang="en-US"/>
          </a:p>
        </p:txBody>
      </p:sp>
    </p:spTree>
    <p:extLst>
      <p:ext uri="{BB962C8B-B14F-4D97-AF65-F5344CB8AC3E}">
        <p14:creationId xmlns:p14="http://schemas.microsoft.com/office/powerpoint/2010/main" val="5691536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pPr>
              <a:defRPr/>
            </a:pPr>
            <a:fld id="{9F2220BF-75BC-8F4F-AA6C-9C73516FD61A}" type="slidenum">
              <a:rPr lang="en-US" smtClean="0"/>
              <a:pPr>
                <a:defRPr/>
              </a:pPr>
              <a:t>15</a:t>
            </a:fld>
            <a:endParaRPr lang="en-US"/>
          </a:p>
        </p:txBody>
      </p:sp>
    </p:spTree>
    <p:extLst>
      <p:ext uri="{BB962C8B-B14F-4D97-AF65-F5344CB8AC3E}">
        <p14:creationId xmlns:p14="http://schemas.microsoft.com/office/powerpoint/2010/main" val="25961024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pPr>
              <a:defRPr/>
            </a:pPr>
            <a:fld id="{9F2220BF-75BC-8F4F-AA6C-9C73516FD61A}" type="slidenum">
              <a:rPr lang="en-US" smtClean="0"/>
              <a:pPr>
                <a:defRPr/>
              </a:pPr>
              <a:t>16</a:t>
            </a:fld>
            <a:endParaRPr lang="en-US"/>
          </a:p>
        </p:txBody>
      </p:sp>
    </p:spTree>
    <p:extLst>
      <p:ext uri="{BB962C8B-B14F-4D97-AF65-F5344CB8AC3E}">
        <p14:creationId xmlns:p14="http://schemas.microsoft.com/office/powerpoint/2010/main" val="25961024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pPr>
              <a:defRPr/>
            </a:pPr>
            <a:fld id="{9F2220BF-75BC-8F4F-AA6C-9C73516FD61A}" type="slidenum">
              <a:rPr lang="en-US" smtClean="0"/>
              <a:pPr>
                <a:defRPr/>
              </a:pPr>
              <a:t>17</a:t>
            </a:fld>
            <a:endParaRPr lang="en-US"/>
          </a:p>
        </p:txBody>
      </p:sp>
    </p:spTree>
    <p:extLst>
      <p:ext uri="{BB962C8B-B14F-4D97-AF65-F5344CB8AC3E}">
        <p14:creationId xmlns:p14="http://schemas.microsoft.com/office/powerpoint/2010/main" val="25961024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There are lots of FREE classes online to learn how to use </a:t>
            </a:r>
            <a:r>
              <a:rPr lang="en-US" sz="1200" dirty="0" err="1" smtClean="0"/>
              <a:t>Lightroom</a:t>
            </a:r>
            <a:r>
              <a:rPr lang="en-US" sz="1200" dirty="0" smtClean="0"/>
              <a:t> (</a:t>
            </a:r>
            <a:r>
              <a:rPr lang="en-US" sz="1200" dirty="0" err="1" smtClean="0"/>
              <a:t>lynda.com</a:t>
            </a:r>
            <a:r>
              <a:rPr lang="en-US" sz="1200" dirty="0" smtClean="0"/>
              <a:t> is</a:t>
            </a:r>
            <a:r>
              <a:rPr lang="en-US" sz="1200" baseline="0" dirty="0" smtClean="0"/>
              <a:t> great too)</a:t>
            </a:r>
            <a:r>
              <a:rPr lang="en-US" sz="1200" dirty="0" smtClean="0"/>
              <a:t> – it is made for photography by Adobe, using the most common</a:t>
            </a:r>
            <a:r>
              <a:rPr lang="en-US" sz="1200" baseline="0" dirty="0" smtClean="0"/>
              <a:t> features in Adobe Photoshop, and built around a photographer’s workflow: take an image, move the image to a computer, process the image, store the image.</a:t>
            </a:r>
            <a:endParaRPr lang="en-US" sz="1200"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pPr>
              <a:defRPr/>
            </a:pPr>
            <a:fld id="{9F2220BF-75BC-8F4F-AA6C-9C73516FD61A}" type="slidenum">
              <a:rPr lang="en-US" smtClean="0"/>
              <a:pPr>
                <a:defRPr/>
              </a:pPr>
              <a:t>18</a:t>
            </a:fld>
            <a:endParaRPr lang="en-US"/>
          </a:p>
        </p:txBody>
      </p:sp>
    </p:spTree>
    <p:extLst>
      <p:ext uri="{BB962C8B-B14F-4D97-AF65-F5344CB8AC3E}">
        <p14:creationId xmlns:p14="http://schemas.microsoft.com/office/powerpoint/2010/main" val="25961024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p:txBody>
      </p:sp>
      <p:sp>
        <p:nvSpPr>
          <p:cNvPr id="4" name="Slide Number Placeholder 3"/>
          <p:cNvSpPr>
            <a:spLocks noGrp="1"/>
          </p:cNvSpPr>
          <p:nvPr>
            <p:ph type="sldNum" sz="quarter" idx="10"/>
          </p:nvPr>
        </p:nvSpPr>
        <p:spPr/>
        <p:txBody>
          <a:bodyPr/>
          <a:lstStyle/>
          <a:p>
            <a:pPr>
              <a:defRPr/>
            </a:pPr>
            <a:fld id="{9F2220BF-75BC-8F4F-AA6C-9C73516FD61A}" type="slidenum">
              <a:rPr lang="en-US" smtClean="0"/>
              <a:pPr>
                <a:defRPr/>
              </a:pPr>
              <a:t>19</a:t>
            </a:fld>
            <a:endParaRPr lang="en-US"/>
          </a:p>
        </p:txBody>
      </p:sp>
    </p:spTree>
    <p:extLst>
      <p:ext uri="{BB962C8B-B14F-4D97-AF65-F5344CB8AC3E}">
        <p14:creationId xmlns:p14="http://schemas.microsoft.com/office/powerpoint/2010/main" val="25961024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F2220BF-75BC-8F4F-AA6C-9C73516FD61A}" type="slidenum">
              <a:rPr lang="en-US" smtClean="0"/>
              <a:pPr>
                <a:defRPr/>
              </a:pPr>
              <a:t>20</a:t>
            </a:fld>
            <a:endParaRPr lang="en-US"/>
          </a:p>
        </p:txBody>
      </p:sp>
    </p:spTree>
    <p:extLst>
      <p:ext uri="{BB962C8B-B14F-4D97-AF65-F5344CB8AC3E}">
        <p14:creationId xmlns:p14="http://schemas.microsoft.com/office/powerpoint/2010/main" val="2660487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US" sz="1200" dirty="0" smtClean="0"/>
              <a:t>This</a:t>
            </a:r>
            <a:r>
              <a:rPr lang="en-US" sz="1200" baseline="0" dirty="0" smtClean="0"/>
              <a:t> is a high-level list of photography items needed to set up an imaging station. It is on the outset based on imaging herbarium sheets, but other collections will find it useful in their planning also.</a:t>
            </a:r>
            <a:endParaRPr lang="en-US" sz="1200" dirty="0" smtClean="0"/>
          </a:p>
          <a:p>
            <a:endParaRPr lang="en-US" dirty="0"/>
          </a:p>
        </p:txBody>
      </p:sp>
      <p:sp>
        <p:nvSpPr>
          <p:cNvPr id="4" name="Slide Number Placeholder 3"/>
          <p:cNvSpPr>
            <a:spLocks noGrp="1"/>
          </p:cNvSpPr>
          <p:nvPr>
            <p:ph type="sldNum" sz="quarter" idx="10"/>
          </p:nvPr>
        </p:nvSpPr>
        <p:spPr/>
        <p:txBody>
          <a:bodyPr/>
          <a:lstStyle/>
          <a:p>
            <a:pPr>
              <a:defRPr/>
            </a:pPr>
            <a:fld id="{9F2220BF-75BC-8F4F-AA6C-9C73516FD61A}" type="slidenum">
              <a:rPr lang="en-US" smtClean="0"/>
              <a:pPr>
                <a:defRPr/>
              </a:pPr>
              <a:t>2</a:t>
            </a:fld>
            <a:endParaRPr lang="en-US"/>
          </a:p>
        </p:txBody>
      </p:sp>
    </p:spTree>
    <p:extLst>
      <p:ext uri="{BB962C8B-B14F-4D97-AF65-F5344CB8AC3E}">
        <p14:creationId xmlns:p14="http://schemas.microsoft.com/office/powerpoint/2010/main" val="25961024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A copy</a:t>
            </a:r>
            <a:r>
              <a:rPr lang="en-US" sz="1200" baseline="0" dirty="0" smtClean="0"/>
              <a:t> stand assures that the camera stays put. </a:t>
            </a:r>
          </a:p>
          <a:p>
            <a:r>
              <a:rPr lang="en-US" sz="1200" baseline="0" dirty="0" smtClean="0"/>
              <a:t>It can be moved up or down, but once the right position is determined, it will save adjustment time from then on. </a:t>
            </a:r>
          </a:p>
          <a:p>
            <a:r>
              <a:rPr lang="en-US" sz="1200" baseline="0" dirty="0" smtClean="0"/>
              <a:t>If you have things of different sizes, group them together to avoid having to move the camera on every shot.</a:t>
            </a:r>
            <a:endParaRPr lang="en-US" sz="1200" dirty="0" smtClean="0"/>
          </a:p>
          <a:p>
            <a:endParaRPr lang="en-US" dirty="0"/>
          </a:p>
        </p:txBody>
      </p:sp>
      <p:sp>
        <p:nvSpPr>
          <p:cNvPr id="4" name="Slide Number Placeholder 3"/>
          <p:cNvSpPr>
            <a:spLocks noGrp="1"/>
          </p:cNvSpPr>
          <p:nvPr>
            <p:ph type="sldNum" sz="quarter" idx="10"/>
          </p:nvPr>
        </p:nvSpPr>
        <p:spPr/>
        <p:txBody>
          <a:bodyPr/>
          <a:lstStyle/>
          <a:p>
            <a:pPr>
              <a:defRPr/>
            </a:pPr>
            <a:fld id="{9F2220BF-75BC-8F4F-AA6C-9C73516FD61A}" type="slidenum">
              <a:rPr lang="en-US" smtClean="0"/>
              <a:pPr>
                <a:defRPr/>
              </a:pPr>
              <a:t>3</a:t>
            </a:fld>
            <a:endParaRPr lang="en-US"/>
          </a:p>
        </p:txBody>
      </p:sp>
    </p:spTree>
    <p:extLst>
      <p:ext uri="{BB962C8B-B14F-4D97-AF65-F5344CB8AC3E}">
        <p14:creationId xmlns:p14="http://schemas.microsoft.com/office/powerpoint/2010/main" val="24648681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OR Technologies makes custom-made boxes for the biological community. Their newest offering includes one for Fishes (bigger), contact Andy Bentley at KU to find out what</a:t>
            </a:r>
            <a:r>
              <a:rPr lang="en-US" sz="1200" baseline="0" dirty="0" smtClean="0"/>
              <a:t> he does.</a:t>
            </a:r>
          </a:p>
          <a:p>
            <a:r>
              <a:rPr lang="en-US" sz="1200" baseline="0" dirty="0" smtClean="0"/>
              <a:t>The problem the botanists were trying to solve were the following:</a:t>
            </a:r>
          </a:p>
          <a:p>
            <a:pPr marL="228600" indent="-228600">
              <a:buAutoNum type="arabicParenR"/>
            </a:pPr>
            <a:r>
              <a:rPr lang="en-US" sz="1200" baseline="0" dirty="0" smtClean="0"/>
              <a:t>Too much time taken to place the </a:t>
            </a:r>
            <a:r>
              <a:rPr lang="en-US" sz="1200" baseline="0" dirty="0" err="1" smtClean="0"/>
              <a:t>colour</a:t>
            </a:r>
            <a:r>
              <a:rPr lang="en-US" sz="1200" baseline="0" dirty="0" smtClean="0"/>
              <a:t> checker and ruler with every sheet =  the box allowed them to place it once (at the top) and not have the placing/replacing time on every shot</a:t>
            </a:r>
          </a:p>
          <a:p>
            <a:pPr marL="228600" indent="-228600">
              <a:buAutoNum type="arabicParenR"/>
            </a:pPr>
            <a:r>
              <a:rPr lang="en-US" sz="1200" baseline="0" dirty="0" smtClean="0"/>
              <a:t>Crop time – this is a delicate matter, in that the correct camera, in the right place on the copy stand, with the right lens, created a perfect ’fill the frame’ image that did not require cropping, thus saving post-processing time</a:t>
            </a:r>
          </a:p>
          <a:p>
            <a:pPr marL="228600" indent="-228600">
              <a:buAutoNum type="arabicParenR"/>
            </a:pPr>
            <a:r>
              <a:rPr lang="en-US" sz="1200" baseline="0" dirty="0" smtClean="0"/>
              <a:t>Consistent lighting – depending on where an imaging station is placed and what kind of lights an imaging station uses, combined with the ambient light, can cause image anomalies – shadows and </a:t>
            </a:r>
            <a:r>
              <a:rPr lang="en-US" sz="1200" baseline="0" dirty="0" err="1" smtClean="0"/>
              <a:t>colour</a:t>
            </a:r>
            <a:r>
              <a:rPr lang="en-US" sz="1200" baseline="0" dirty="0" smtClean="0"/>
              <a:t> casts. The box removed all of those issues, it has self-contained lighting that are </a:t>
            </a:r>
            <a:r>
              <a:rPr lang="en-US" sz="1200" baseline="0" dirty="0" err="1" smtClean="0"/>
              <a:t>colour</a:t>
            </a:r>
            <a:r>
              <a:rPr lang="en-US" sz="1200" baseline="0" dirty="0" smtClean="0"/>
              <a:t> corrected, balanced and ready to make a perfect image, without shadows every time.</a:t>
            </a:r>
          </a:p>
          <a:p>
            <a:pPr marL="228600" indent="-228600">
              <a:buAutoNum type="arabicParenR"/>
            </a:pPr>
            <a:r>
              <a:rPr lang="en-US" sz="1200" baseline="0" dirty="0" smtClean="0"/>
              <a:t>A small space consideration – if your space is limited and prone to imaging challenges – traffic, volunteer talent, the box will help to minimize those concerns. All a person has to do is turn on the lights, and put something in the right place in the box, the rest is ready.</a:t>
            </a:r>
          </a:p>
          <a:p>
            <a:pPr marL="228600" indent="-228600">
              <a:buAutoNum type="arabicParenR"/>
            </a:pPr>
            <a:r>
              <a:rPr lang="en-US" sz="1200" baseline="0" dirty="0" smtClean="0"/>
              <a:t>Using the box for other kinds of collections, using other camera/lens combinations (recall that there is a whole in the top of the box that the camera setup has to compliment) can still work for you, even if you are not trying to solve all of the problems above.</a:t>
            </a:r>
            <a:endParaRPr lang="en-US" sz="1200" dirty="0" smtClean="0"/>
          </a:p>
          <a:p>
            <a:endParaRPr lang="en-US" dirty="0"/>
          </a:p>
        </p:txBody>
      </p:sp>
      <p:sp>
        <p:nvSpPr>
          <p:cNvPr id="4" name="Slide Number Placeholder 3"/>
          <p:cNvSpPr>
            <a:spLocks noGrp="1"/>
          </p:cNvSpPr>
          <p:nvPr>
            <p:ph type="sldNum" sz="quarter" idx="10"/>
          </p:nvPr>
        </p:nvSpPr>
        <p:spPr/>
        <p:txBody>
          <a:bodyPr/>
          <a:lstStyle/>
          <a:p>
            <a:pPr>
              <a:defRPr/>
            </a:pPr>
            <a:fld id="{9F2220BF-75BC-8F4F-AA6C-9C73516FD61A}" type="slidenum">
              <a:rPr lang="en-US" smtClean="0"/>
              <a:pPr>
                <a:defRPr/>
              </a:pPr>
              <a:t>4</a:t>
            </a:fld>
            <a:endParaRPr lang="en-US"/>
          </a:p>
        </p:txBody>
      </p:sp>
    </p:spTree>
    <p:extLst>
      <p:ext uri="{BB962C8B-B14F-4D97-AF65-F5344CB8AC3E}">
        <p14:creationId xmlns:p14="http://schemas.microsoft.com/office/powerpoint/2010/main" val="31287578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Sensor size</a:t>
            </a:r>
            <a:endParaRPr lang="en-US" dirty="0"/>
          </a:p>
        </p:txBody>
      </p:sp>
      <p:sp>
        <p:nvSpPr>
          <p:cNvPr id="4" name="Slide Number Placeholder 3"/>
          <p:cNvSpPr>
            <a:spLocks noGrp="1"/>
          </p:cNvSpPr>
          <p:nvPr>
            <p:ph type="sldNum" sz="quarter" idx="10"/>
          </p:nvPr>
        </p:nvSpPr>
        <p:spPr/>
        <p:txBody>
          <a:bodyPr/>
          <a:lstStyle/>
          <a:p>
            <a:pPr>
              <a:defRPr/>
            </a:pPr>
            <a:fld id="{9F2220BF-75BC-8F4F-AA6C-9C73516FD61A}" type="slidenum">
              <a:rPr lang="en-US" smtClean="0"/>
              <a:pPr>
                <a:defRPr/>
              </a:pPr>
              <a:t>9</a:t>
            </a:fld>
            <a:endParaRPr lang="en-US"/>
          </a:p>
        </p:txBody>
      </p:sp>
    </p:spTree>
    <p:extLst>
      <p:ext uri="{BB962C8B-B14F-4D97-AF65-F5344CB8AC3E}">
        <p14:creationId xmlns:p14="http://schemas.microsoft.com/office/powerpoint/2010/main" val="18843071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US" dirty="0" smtClean="0"/>
              <a:t>Macrophotography lenses have extra close focusing ability and a different depth of field equation – 1/3 / 2/3   versus</a:t>
            </a:r>
            <a:r>
              <a:rPr lang="en-US" baseline="0" dirty="0" smtClean="0"/>
              <a:t> 2/3 / 1/3</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9F2220BF-75BC-8F4F-AA6C-9C73516FD61A}" type="slidenum">
              <a:rPr lang="en-US" smtClean="0"/>
              <a:pPr>
                <a:defRPr/>
              </a:pPr>
              <a:t>10</a:t>
            </a:fld>
            <a:endParaRPr lang="en-US"/>
          </a:p>
        </p:txBody>
      </p:sp>
    </p:spTree>
    <p:extLst>
      <p:ext uri="{BB962C8B-B14F-4D97-AF65-F5344CB8AC3E}">
        <p14:creationId xmlns:p14="http://schemas.microsoft.com/office/powerpoint/2010/main" val="1884098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US" dirty="0" smtClean="0"/>
              <a:t>All lens are not created equal – the optics, the range, the depth of focus (minimum focusing distance, f/stop)</a:t>
            </a:r>
          </a:p>
          <a:p>
            <a:endParaRPr lang="en-US" dirty="0"/>
          </a:p>
        </p:txBody>
      </p:sp>
      <p:sp>
        <p:nvSpPr>
          <p:cNvPr id="4" name="Slide Number Placeholder 3"/>
          <p:cNvSpPr>
            <a:spLocks noGrp="1"/>
          </p:cNvSpPr>
          <p:nvPr>
            <p:ph type="sldNum" sz="quarter" idx="10"/>
          </p:nvPr>
        </p:nvSpPr>
        <p:spPr/>
        <p:txBody>
          <a:bodyPr/>
          <a:lstStyle/>
          <a:p>
            <a:pPr>
              <a:defRPr/>
            </a:pPr>
            <a:fld id="{9F2220BF-75BC-8F4F-AA6C-9C73516FD61A}" type="slidenum">
              <a:rPr lang="en-US" smtClean="0"/>
              <a:pPr>
                <a:defRPr/>
              </a:pPr>
              <a:t>11</a:t>
            </a:fld>
            <a:endParaRPr lang="en-US"/>
          </a:p>
        </p:txBody>
      </p:sp>
    </p:spTree>
    <p:extLst>
      <p:ext uri="{BB962C8B-B14F-4D97-AF65-F5344CB8AC3E}">
        <p14:creationId xmlns:p14="http://schemas.microsoft.com/office/powerpoint/2010/main" val="30262258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Live View – seeing what</a:t>
            </a:r>
            <a:r>
              <a:rPr lang="en-US" sz="1200" baseline="0" dirty="0" smtClean="0"/>
              <a:t> you are photographing on the LCD on the back of the camera, instead of thru the lens, and when tethered, on the computer screen.</a:t>
            </a:r>
          </a:p>
          <a:p>
            <a:r>
              <a:rPr lang="en-US" sz="1200" baseline="0" dirty="0" smtClean="0"/>
              <a:t>Remember that you cannot see thru the lens and you cannot look at the back of the camera at the Live View there because it is up on a copy stand.</a:t>
            </a:r>
            <a:endParaRPr lang="en-US" sz="1200" dirty="0" smtClean="0"/>
          </a:p>
          <a:p>
            <a:endParaRPr lang="en-US" dirty="0" smtClean="0"/>
          </a:p>
        </p:txBody>
      </p:sp>
      <p:sp>
        <p:nvSpPr>
          <p:cNvPr id="4" name="Slide Number Placeholder 3"/>
          <p:cNvSpPr>
            <a:spLocks noGrp="1"/>
          </p:cNvSpPr>
          <p:nvPr>
            <p:ph type="sldNum" sz="quarter" idx="10"/>
          </p:nvPr>
        </p:nvSpPr>
        <p:spPr/>
        <p:txBody>
          <a:bodyPr/>
          <a:lstStyle/>
          <a:p>
            <a:pPr>
              <a:defRPr/>
            </a:pPr>
            <a:fld id="{9F2220BF-75BC-8F4F-AA6C-9C73516FD61A}" type="slidenum">
              <a:rPr lang="en-US" smtClean="0"/>
              <a:pPr>
                <a:defRPr/>
              </a:pPr>
              <a:t>12</a:t>
            </a:fld>
            <a:endParaRPr lang="en-US"/>
          </a:p>
        </p:txBody>
      </p:sp>
    </p:spTree>
    <p:extLst>
      <p:ext uri="{BB962C8B-B14F-4D97-AF65-F5344CB8AC3E}">
        <p14:creationId xmlns:p14="http://schemas.microsoft.com/office/powerpoint/2010/main" val="25961024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pPr>
              <a:defRPr/>
            </a:pPr>
            <a:fld id="{9F2220BF-75BC-8F4F-AA6C-9C73516FD61A}" type="slidenum">
              <a:rPr lang="en-US" smtClean="0"/>
              <a:pPr>
                <a:defRPr/>
              </a:pPr>
              <a:t>13</a:t>
            </a:fld>
            <a:endParaRPr lang="en-US"/>
          </a:p>
        </p:txBody>
      </p:sp>
    </p:spTree>
    <p:extLst>
      <p:ext uri="{BB962C8B-B14F-4D97-AF65-F5344CB8AC3E}">
        <p14:creationId xmlns:p14="http://schemas.microsoft.com/office/powerpoint/2010/main" val="25961024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tif"/><Relationship Id="rId3"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1" Type="http://schemas.openxmlformats.org/officeDocument/2006/relationships/hyperlink" Target="file:///\\localhost\webcal\::www.idigbio.org:events-calendar:export.ics" TargetMode="External"/><Relationship Id="rId12" Type="http://schemas.openxmlformats.org/officeDocument/2006/relationships/image" Target="../media/image7.png"/><Relationship Id="rId13" Type="http://schemas.openxmlformats.org/officeDocument/2006/relationships/image" Target="../media/image8.emf"/><Relationship Id="rId14" Type="http://schemas.openxmlformats.org/officeDocument/2006/relationships/image" Target="../media/image1.emf"/><Relationship Id="rId1" Type="http://schemas.openxmlformats.org/officeDocument/2006/relationships/slideMaster" Target="../slideMasters/slideMaster1.xml"/><Relationship Id="rId2" Type="http://schemas.openxmlformats.org/officeDocument/2006/relationships/image" Target="../media/image2.tif"/><Relationship Id="rId3" Type="http://schemas.openxmlformats.org/officeDocument/2006/relationships/hyperlink" Target="http://www.facebook.com/iDigBio" TargetMode="External"/><Relationship Id="rId4" Type="http://schemas.openxmlformats.org/officeDocument/2006/relationships/image" Target="../media/image3.png"/><Relationship Id="rId5" Type="http://schemas.openxmlformats.org/officeDocument/2006/relationships/hyperlink" Target="https://twitter.com/iDigBio" TargetMode="External"/><Relationship Id="rId6" Type="http://schemas.openxmlformats.org/officeDocument/2006/relationships/image" Target="../media/image4.png"/><Relationship Id="rId7" Type="http://schemas.openxmlformats.org/officeDocument/2006/relationships/hyperlink" Target="http://vimeo.com/idigbio" TargetMode="External"/><Relationship Id="rId8" Type="http://schemas.openxmlformats.org/officeDocument/2006/relationships/image" Target="../media/image5.png"/><Relationship Id="rId9" Type="http://schemas.openxmlformats.org/officeDocument/2006/relationships/hyperlink" Target="https://www.idigbio.org/rss-feed.xml" TargetMode="External"/><Relationship Id="rId10"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userDrawn="1"/>
        </p:nvSpPr>
        <p:spPr>
          <a:xfrm>
            <a:off x="0" y="0"/>
            <a:ext cx="9144000" cy="8572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 name="Picture 14" descr="footer.ti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486400"/>
            <a:ext cx="9144000" cy="1371600"/>
          </a:xfrm>
          <a:prstGeom prst="rect">
            <a:avLst/>
          </a:prstGeom>
        </p:spPr>
      </p:pic>
      <p:sp>
        <p:nvSpPr>
          <p:cNvPr id="4" name="Rectangle 3"/>
          <p:cNvSpPr/>
          <p:nvPr userDrawn="1"/>
        </p:nvSpPr>
        <p:spPr>
          <a:xfrm>
            <a:off x="0" y="857250"/>
            <a:ext cx="9144000" cy="46386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TextBox 5"/>
          <p:cNvSpPr txBox="1"/>
          <p:nvPr userDrawn="1"/>
        </p:nvSpPr>
        <p:spPr>
          <a:xfrm>
            <a:off x="3500438" y="5803252"/>
            <a:ext cx="5370512" cy="900112"/>
          </a:xfrm>
          <a:prstGeom prst="rect">
            <a:avLst/>
          </a:prstGeom>
          <a:noFill/>
        </p:spPr>
        <p:txBody>
          <a:bodyPr>
            <a:spAutoFit/>
          </a:bodyPr>
          <a:lstStyle/>
          <a:p>
            <a:pPr fontAlgn="auto">
              <a:spcBef>
                <a:spcPts val="0"/>
              </a:spcBef>
              <a:spcAft>
                <a:spcPts val="0"/>
              </a:spcAft>
              <a:defRPr/>
            </a:pPr>
            <a:r>
              <a:rPr lang="en-US" sz="1050" i="1" dirty="0">
                <a:latin typeface="+mn-lt"/>
                <a:ea typeface="+mn-ea"/>
                <a:cs typeface="+mn-cs"/>
              </a:rPr>
              <a:t>iDigBio is funded by a grant from the National Science Foundation’s Advancing Digitization of Biodiversity Collections Program (Cooperative Agreement EF-1115210).  Any opinions, findings, and conclusions or recommendations expressed in this material are those of the author(s) and do not necessarily reflect the views of the National Science Foundation.</a:t>
            </a:r>
          </a:p>
          <a:p>
            <a:pPr fontAlgn="auto">
              <a:spcBef>
                <a:spcPts val="0"/>
              </a:spcBef>
              <a:spcAft>
                <a:spcPts val="0"/>
              </a:spcAft>
              <a:defRPr/>
            </a:pPr>
            <a:endParaRPr lang="en-US" sz="1050" dirty="0">
              <a:latin typeface="+mn-lt"/>
              <a:ea typeface="+mn-ea"/>
              <a:cs typeface="+mn-cs"/>
            </a:endParaRPr>
          </a:p>
        </p:txBody>
      </p:sp>
      <p:sp>
        <p:nvSpPr>
          <p:cNvPr id="2" name="Title 1"/>
          <p:cNvSpPr>
            <a:spLocks noGrp="1"/>
          </p:cNvSpPr>
          <p:nvPr>
            <p:ph type="ctrTitle"/>
          </p:nvPr>
        </p:nvSpPr>
        <p:spPr>
          <a:xfrm>
            <a:off x="685800" y="1406783"/>
            <a:ext cx="7772400" cy="941368"/>
          </a:xfrm>
          <a:prstGeom prst="rect">
            <a:avLst/>
          </a:prstGeom>
        </p:spPr>
        <p:txBody>
          <a:bodyPr/>
          <a:lstStyle>
            <a:lvl1pPr algn="l">
              <a:defRPr sz="3600" baseline="0">
                <a:effectLst>
                  <a:outerShdw blurRad="50800" dist="38100" dir="2700000" algn="tl" rotWithShape="0">
                    <a:srgbClr val="000000">
                      <a:alpha val="43000"/>
                    </a:srgbClr>
                  </a:outerShdw>
                </a:effectLst>
                <a:latin typeface="Helvetica 75 Bold"/>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3352390"/>
            <a:ext cx="6400800" cy="1410110"/>
          </a:xfrm>
        </p:spPr>
        <p:txBody>
          <a:bodyPr>
            <a:normAutofit/>
          </a:bodyPr>
          <a:lstStyle>
            <a:lvl1pPr marL="0" indent="0" algn="l">
              <a:buNone/>
              <a:defRPr sz="2200">
                <a:solidFill>
                  <a:schemeClr val="tx1">
                    <a:lumMod val="85000"/>
                    <a:lumOff val="15000"/>
                  </a:schemeClr>
                </a:solidFill>
                <a:latin typeface="Cambr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grpSp>
        <p:nvGrpSpPr>
          <p:cNvPr id="10" name="Group 9"/>
          <p:cNvGrpSpPr/>
          <p:nvPr userDrawn="1"/>
        </p:nvGrpSpPr>
        <p:grpSpPr>
          <a:xfrm>
            <a:off x="224120" y="0"/>
            <a:ext cx="1836369" cy="681789"/>
            <a:chOff x="2712986" y="0"/>
            <a:chExt cx="9928372" cy="3686109"/>
          </a:xfrm>
        </p:grpSpPr>
        <p:sp>
          <p:nvSpPr>
            <p:cNvPr id="11" name="Rectangle 10"/>
            <p:cNvSpPr/>
            <p:nvPr/>
          </p:nvSpPr>
          <p:spPr>
            <a:xfrm>
              <a:off x="2712986" y="0"/>
              <a:ext cx="9928372" cy="3686109"/>
            </a:xfrm>
            <a:prstGeom prst="rect">
              <a:avLst/>
            </a:prstGeom>
            <a:solidFill>
              <a:srgbClr val="27272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2" name="Picture 11" descr="idigbio_logo_cmyk.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1199" y="419100"/>
              <a:ext cx="8708199" cy="2705100"/>
            </a:xfrm>
            <a:prstGeom prst="rect">
              <a:avLst/>
            </a:prstGeom>
          </p:spPr>
        </p:pic>
      </p:grpSp>
    </p:spTree>
    <p:extLst>
      <p:ext uri="{BB962C8B-B14F-4D97-AF65-F5344CB8AC3E}">
        <p14:creationId xmlns:p14="http://schemas.microsoft.com/office/powerpoint/2010/main" val="395653284"/>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p:cNvSpPr/>
          <p:nvPr userDrawn="1"/>
        </p:nvSpPr>
        <p:spPr>
          <a:xfrm>
            <a:off x="227013" y="720725"/>
            <a:ext cx="8721725" cy="59261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userDrawn="1"/>
        </p:nvSpPr>
        <p:spPr>
          <a:xfrm>
            <a:off x="8758238" y="6410325"/>
            <a:ext cx="385762" cy="355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Slide Number Placeholder 5"/>
          <p:cNvSpPr txBox="1">
            <a:spLocks/>
          </p:cNvSpPr>
          <p:nvPr userDrawn="1"/>
        </p:nvSpPr>
        <p:spPr>
          <a:xfrm>
            <a:off x="8578850" y="6475413"/>
            <a:ext cx="520700" cy="187325"/>
          </a:xfrm>
          <a:prstGeom prst="rect">
            <a:avLst/>
          </a:prstGeom>
        </p:spPr>
        <p:txBody>
          <a:bodyPr anchor="ctr"/>
          <a:lstStyle>
            <a:defPPr>
              <a:defRPr lang="en-US"/>
            </a:defPPr>
            <a:lvl1pPr marL="0" algn="r" defTabSz="457200" rtl="0" eaLnBrk="1" latinLnBrk="0" hangingPunct="1">
              <a:defRPr sz="1200" kern="1200">
                <a:solidFill>
                  <a:schemeClr val="bg1"/>
                </a:solidFill>
                <a:latin typeface="Cambria"/>
                <a:ea typeface="+mn-ea"/>
                <a:cs typeface="Cambr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C5048C9C-D23E-2844-ABBB-6A8C44AAAEE5}" type="slidenum">
              <a:rPr lang="en-US" sz="900" smtClean="0"/>
              <a:pPr fontAlgn="auto">
                <a:spcBef>
                  <a:spcPts val="0"/>
                </a:spcBef>
                <a:spcAft>
                  <a:spcPts val="0"/>
                </a:spcAft>
                <a:defRPr/>
              </a:pPr>
              <a:t>‹#›</a:t>
            </a:fld>
            <a:endParaRPr lang="en-US" sz="900" dirty="0"/>
          </a:p>
        </p:txBody>
      </p:sp>
      <p:sp>
        <p:nvSpPr>
          <p:cNvPr id="2" name="Vertical Title 1"/>
          <p:cNvSpPr>
            <a:spLocks noGrp="1"/>
          </p:cNvSpPr>
          <p:nvPr>
            <p:ph type="title" orient="vert"/>
          </p:nvPr>
        </p:nvSpPr>
        <p:spPr>
          <a:xfrm>
            <a:off x="6629400" y="893756"/>
            <a:ext cx="1669232" cy="5462594"/>
          </a:xfrm>
          <a:prstGeom prst="rect">
            <a:avLst/>
          </a:prstGeom>
        </p:spPr>
        <p:txBody>
          <a:bodyPr vert="eaVert"/>
          <a:lstStyle>
            <a:lvl1pPr algn="l">
              <a:defRPr sz="3200" b="1" i="0">
                <a:latin typeface="Helvetica"/>
                <a:cs typeface="Helvetica"/>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893756"/>
            <a:ext cx="6019800" cy="546259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6546CF01-A140-E94E-98E3-F7D34CBDF93C}" type="datetimeFigureOut">
              <a:rPr lang="en-US"/>
              <a:pPr/>
              <a:t>9/10/15</a:t>
            </a:fld>
            <a:endParaRPr lang="en-US"/>
          </a:p>
        </p:txBody>
      </p:sp>
      <p:sp>
        <p:nvSpPr>
          <p:cNvPr id="8" name="Footer Placeholder 4"/>
          <p:cNvSpPr>
            <a:spLocks noGrp="1"/>
          </p:cNvSpPr>
          <p:nvPr>
            <p:ph type="ftr" sz="quarter" idx="11"/>
          </p:nvPr>
        </p:nvSpPr>
        <p:spPr>
          <a:xfrm>
            <a:off x="5801894" y="123825"/>
            <a:ext cx="2135605" cy="331788"/>
          </a:xfrm>
        </p:spPr>
        <p:txBody>
          <a:bodyPr/>
          <a:lstStyle>
            <a:lvl1pPr>
              <a:defRPr/>
            </a:lvl1pPr>
          </a:lstStyle>
          <a:p>
            <a:endParaRPr lang="en-US" dirty="0"/>
          </a:p>
        </p:txBody>
      </p:sp>
    </p:spTree>
    <p:extLst>
      <p:ext uri="{BB962C8B-B14F-4D97-AF65-F5344CB8AC3E}">
        <p14:creationId xmlns:p14="http://schemas.microsoft.com/office/powerpoint/2010/main" val="1842462408"/>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clusion Slide">
    <p:spTree>
      <p:nvGrpSpPr>
        <p:cNvPr id="1" name=""/>
        <p:cNvGrpSpPr/>
        <p:nvPr/>
      </p:nvGrpSpPr>
      <p:grpSpPr>
        <a:xfrm>
          <a:off x="0" y="0"/>
          <a:ext cx="0" cy="0"/>
          <a:chOff x="0" y="0"/>
          <a:chExt cx="0" cy="0"/>
        </a:xfrm>
      </p:grpSpPr>
      <p:sp>
        <p:nvSpPr>
          <p:cNvPr id="3" name="Rectangle 2"/>
          <p:cNvSpPr/>
          <p:nvPr userDrawn="1"/>
        </p:nvSpPr>
        <p:spPr>
          <a:xfrm>
            <a:off x="0" y="521368"/>
            <a:ext cx="9144000" cy="497455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4" name="Picture 23" descr="footer.ti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486400"/>
            <a:ext cx="9144000" cy="1371600"/>
          </a:xfrm>
          <a:prstGeom prst="rect">
            <a:avLst/>
          </a:prstGeom>
        </p:spPr>
      </p:pic>
      <p:sp>
        <p:nvSpPr>
          <p:cNvPr id="5" name="TextBox 4"/>
          <p:cNvSpPr txBox="1"/>
          <p:nvPr userDrawn="1"/>
        </p:nvSpPr>
        <p:spPr>
          <a:xfrm>
            <a:off x="3500438" y="5809976"/>
            <a:ext cx="5370512" cy="738187"/>
          </a:xfrm>
          <a:prstGeom prst="rect">
            <a:avLst/>
          </a:prstGeom>
          <a:noFill/>
        </p:spPr>
        <p:txBody>
          <a:bodyPr>
            <a:spAutoFit/>
          </a:bodyPr>
          <a:lstStyle/>
          <a:p>
            <a:pPr fontAlgn="auto">
              <a:spcBef>
                <a:spcPts val="0"/>
              </a:spcBef>
              <a:spcAft>
                <a:spcPts val="0"/>
              </a:spcAft>
              <a:defRPr/>
            </a:pPr>
            <a:r>
              <a:rPr lang="en-US" sz="1050" i="1" dirty="0">
                <a:latin typeface="+mn-lt"/>
                <a:ea typeface="+mn-ea"/>
                <a:cs typeface="+mn-cs"/>
              </a:rPr>
              <a:t>iDigBio is funded by a grant from the National Science Foundation’s Advancing Digitization of Biodiversity Collections Program (Cooperative Agreement EF-1115210).  Any opinions, findings, and conclusions or recommendations expressed in this material are those of the author(s) and do not necessarily reflect the views of the National Science Foundation.</a:t>
            </a:r>
            <a:endParaRPr lang="en-US" sz="1050" dirty="0">
              <a:latin typeface="+mn-lt"/>
              <a:ea typeface="+mn-ea"/>
              <a:cs typeface="+mn-cs"/>
            </a:endParaRPr>
          </a:p>
        </p:txBody>
      </p:sp>
      <p:pic>
        <p:nvPicPr>
          <p:cNvPr id="10" name="Picture 15">
            <a:hlinkClick r:id="rId3"/>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205163" y="2776538"/>
            <a:ext cx="406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6">
            <a:hlinkClick r:id="rId5"/>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205163" y="3240088"/>
            <a:ext cx="406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7">
            <a:hlinkClick r:id="rId7"/>
          </p:cNvPr>
          <p:cNvPicPr>
            <a:picLocks noChangeAspect="1"/>
          </p:cNvPicPr>
          <p:nvPr userDrawn="1"/>
        </p:nvPicPr>
        <p:blipFill>
          <a:blip r:embed="rId8">
            <a:extLst>
              <a:ext uri="{28A0092B-C50C-407E-A947-70E740481C1C}">
                <a14:useLocalDpi xmlns:a14="http://schemas.microsoft.com/office/drawing/2010/main" val="0"/>
              </a:ext>
            </a:extLst>
          </a:blip>
          <a:srcRect l="13618" r="12192"/>
          <a:stretch>
            <a:fillRect/>
          </a:stretch>
        </p:blipFill>
        <p:spPr bwMode="auto">
          <a:xfrm>
            <a:off x="3209925" y="3703638"/>
            <a:ext cx="401638"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8">
            <a:hlinkClick r:id="rId9"/>
          </p:cNvPr>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3209925" y="4171950"/>
            <a:ext cx="41275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a:hlinkClick r:id="rId11" action="ppaction://hlinkfile"/>
          </p:cNvPr>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3205163" y="4660900"/>
            <a:ext cx="406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20"/>
          <p:cNvSpPr txBox="1">
            <a:spLocks noChangeArrowheads="1"/>
          </p:cNvSpPr>
          <p:nvPr userDrawn="1"/>
        </p:nvSpPr>
        <p:spPr bwMode="auto">
          <a:xfrm>
            <a:off x="685800" y="3503613"/>
            <a:ext cx="21240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b="1">
                <a:latin typeface="Helvetica" charset="0"/>
                <a:cs typeface="Helvetica" charset="0"/>
              </a:rPr>
              <a:t>www.idigbio.org</a:t>
            </a:r>
          </a:p>
        </p:txBody>
      </p:sp>
      <p:grpSp>
        <p:nvGrpSpPr>
          <p:cNvPr id="16" name="Group 21"/>
          <p:cNvGrpSpPr>
            <a:grpSpLocks/>
          </p:cNvGrpSpPr>
          <p:nvPr userDrawn="1"/>
        </p:nvGrpSpPr>
        <p:grpSpPr bwMode="auto">
          <a:xfrm>
            <a:off x="1252538" y="2674938"/>
            <a:ext cx="968375" cy="830262"/>
            <a:chOff x="1252080" y="2742784"/>
            <a:chExt cx="968247" cy="830111"/>
          </a:xfrm>
        </p:grpSpPr>
        <p:pic>
          <p:nvPicPr>
            <p:cNvPr id="17" name="Picture 22" descr="idigbio_logo_rgb.eps"/>
            <p:cNvPicPr>
              <a:picLocks noChangeAspect="1"/>
            </p:cNvPicPr>
            <p:nvPr userDrawn="1"/>
          </p:nvPicPr>
          <p:blipFill>
            <a:blip r:embed="rId13">
              <a:extLst>
                <a:ext uri="{28A0092B-C50C-407E-A947-70E740481C1C}">
                  <a14:useLocalDpi xmlns:a14="http://schemas.microsoft.com/office/drawing/2010/main" val="0"/>
                </a:ext>
              </a:extLst>
            </a:blip>
            <a:srcRect r="67769"/>
            <a:stretch>
              <a:fillRect/>
            </a:stretch>
          </p:blipFill>
          <p:spPr bwMode="auto">
            <a:xfrm>
              <a:off x="1252080" y="2742784"/>
              <a:ext cx="861291" cy="830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p:cNvSpPr/>
            <p:nvPr userDrawn="1"/>
          </p:nvSpPr>
          <p:spPr>
            <a:xfrm>
              <a:off x="1945725" y="3361796"/>
              <a:ext cx="274602" cy="21109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9" name="TextBox 24"/>
          <p:cNvSpPr txBox="1">
            <a:spLocks noChangeArrowheads="1"/>
          </p:cNvSpPr>
          <p:nvPr userDrawn="1"/>
        </p:nvSpPr>
        <p:spPr bwMode="auto">
          <a:xfrm>
            <a:off x="3751263" y="2601913"/>
            <a:ext cx="5392737"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nSpc>
                <a:spcPts val="3600"/>
              </a:lnSpc>
            </a:pPr>
            <a:r>
              <a:rPr lang="en-US" sz="1600">
                <a:latin typeface="Cambria" charset="0"/>
                <a:cs typeface="Cambria" charset="0"/>
              </a:rPr>
              <a:t>facebook.com/iDigBio</a:t>
            </a:r>
          </a:p>
          <a:p>
            <a:pPr>
              <a:lnSpc>
                <a:spcPts val="3600"/>
              </a:lnSpc>
            </a:pPr>
            <a:r>
              <a:rPr lang="en-US" sz="1600">
                <a:latin typeface="Cambria" charset="0"/>
                <a:cs typeface="Cambria" charset="0"/>
              </a:rPr>
              <a:t>twitter.com/iDigBio</a:t>
            </a:r>
          </a:p>
          <a:p>
            <a:pPr>
              <a:lnSpc>
                <a:spcPts val="3600"/>
              </a:lnSpc>
            </a:pPr>
            <a:r>
              <a:rPr lang="en-US" sz="1600">
                <a:latin typeface="Cambria" charset="0"/>
                <a:cs typeface="Cambria" charset="0"/>
              </a:rPr>
              <a:t>vimeo.com/idigbio</a:t>
            </a:r>
          </a:p>
          <a:p>
            <a:pPr>
              <a:lnSpc>
                <a:spcPts val="3600"/>
              </a:lnSpc>
            </a:pPr>
            <a:r>
              <a:rPr lang="en-US" sz="1600">
                <a:latin typeface="Cambria" charset="0"/>
                <a:cs typeface="Cambria" charset="0"/>
              </a:rPr>
              <a:t>idigbio.org/rss-feed.xml</a:t>
            </a:r>
          </a:p>
          <a:p>
            <a:pPr>
              <a:lnSpc>
                <a:spcPts val="3600"/>
              </a:lnSpc>
            </a:pPr>
            <a:r>
              <a:rPr lang="en-US" sz="1600">
                <a:latin typeface="Cambria" charset="0"/>
                <a:cs typeface="Cambria" charset="0"/>
              </a:rPr>
              <a:t>webcal://www.idigbio.org/events-calendar/export.ics</a:t>
            </a:r>
          </a:p>
          <a:p>
            <a:endParaRPr lang="en-US"/>
          </a:p>
        </p:txBody>
      </p:sp>
      <p:sp>
        <p:nvSpPr>
          <p:cNvPr id="2" name="Title 1"/>
          <p:cNvSpPr>
            <a:spLocks noGrp="1"/>
          </p:cNvSpPr>
          <p:nvPr>
            <p:ph type="ctrTitle"/>
          </p:nvPr>
        </p:nvSpPr>
        <p:spPr>
          <a:xfrm>
            <a:off x="685800" y="1406783"/>
            <a:ext cx="7772400" cy="941368"/>
          </a:xfrm>
          <a:prstGeom prst="rect">
            <a:avLst/>
          </a:prstGeom>
        </p:spPr>
        <p:txBody>
          <a:bodyPr/>
          <a:lstStyle>
            <a:lvl1pPr algn="l">
              <a:defRPr sz="3600" baseline="0">
                <a:effectLst>
                  <a:outerShdw blurRad="50800" dist="38100" dir="2700000" algn="tl" rotWithShape="0">
                    <a:srgbClr val="000000">
                      <a:alpha val="43000"/>
                    </a:srgbClr>
                  </a:outerShdw>
                </a:effectLst>
                <a:latin typeface="Helvetica 75 Bold"/>
              </a:defRPr>
            </a:lvl1pPr>
          </a:lstStyle>
          <a:p>
            <a:r>
              <a:rPr lang="en-US" smtClean="0"/>
              <a:t>Click to edit Master title style</a:t>
            </a:r>
            <a:endParaRPr lang="en-US" dirty="0"/>
          </a:p>
        </p:txBody>
      </p:sp>
      <p:grpSp>
        <p:nvGrpSpPr>
          <p:cNvPr id="20" name="Group 19"/>
          <p:cNvGrpSpPr/>
          <p:nvPr userDrawn="1"/>
        </p:nvGrpSpPr>
        <p:grpSpPr>
          <a:xfrm>
            <a:off x="229937" y="0"/>
            <a:ext cx="1836369" cy="681789"/>
            <a:chOff x="2712986" y="0"/>
            <a:chExt cx="9928372" cy="3686109"/>
          </a:xfrm>
        </p:grpSpPr>
        <p:sp>
          <p:nvSpPr>
            <p:cNvPr id="25" name="Rectangle 24"/>
            <p:cNvSpPr/>
            <p:nvPr/>
          </p:nvSpPr>
          <p:spPr>
            <a:xfrm>
              <a:off x="2712986" y="0"/>
              <a:ext cx="9928372" cy="3686109"/>
            </a:xfrm>
            <a:prstGeom prst="rect">
              <a:avLst/>
            </a:prstGeom>
            <a:solidFill>
              <a:srgbClr val="27272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6" name="Picture 25" descr="idigbio_logo_cmyk.eps"/>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251199" y="419100"/>
              <a:ext cx="8708199" cy="2705100"/>
            </a:xfrm>
            <a:prstGeom prst="rect">
              <a:avLst/>
            </a:prstGeom>
          </p:spPr>
        </p:pic>
      </p:grpSp>
    </p:spTree>
    <p:extLst>
      <p:ext uri="{BB962C8B-B14F-4D97-AF65-F5344CB8AC3E}">
        <p14:creationId xmlns:p14="http://schemas.microsoft.com/office/powerpoint/2010/main" val="3452839640"/>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9" name="Rectangle 8"/>
          <p:cNvSpPr/>
          <p:nvPr userDrawn="1"/>
        </p:nvSpPr>
        <p:spPr>
          <a:xfrm>
            <a:off x="0" y="0"/>
            <a:ext cx="9144000" cy="53067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userDrawn="1"/>
        </p:nvSpPr>
        <p:spPr>
          <a:xfrm>
            <a:off x="227013" y="720725"/>
            <a:ext cx="8721725" cy="59261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userDrawn="1"/>
        </p:nvSpPr>
        <p:spPr>
          <a:xfrm>
            <a:off x="8758238" y="6410325"/>
            <a:ext cx="385762" cy="355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Slide Number Placeholder 5"/>
          <p:cNvSpPr txBox="1">
            <a:spLocks/>
          </p:cNvSpPr>
          <p:nvPr userDrawn="1"/>
        </p:nvSpPr>
        <p:spPr>
          <a:xfrm>
            <a:off x="8578850" y="6475413"/>
            <a:ext cx="520700" cy="187325"/>
          </a:xfrm>
          <a:prstGeom prst="rect">
            <a:avLst/>
          </a:prstGeom>
        </p:spPr>
        <p:txBody>
          <a:bodyPr anchor="ctr"/>
          <a:lstStyle>
            <a:defPPr>
              <a:defRPr lang="en-US"/>
            </a:defPPr>
            <a:lvl1pPr marL="0" algn="r" defTabSz="457200" rtl="0" eaLnBrk="1" latinLnBrk="0" hangingPunct="1">
              <a:defRPr sz="1200" kern="1200">
                <a:solidFill>
                  <a:schemeClr val="bg1"/>
                </a:solidFill>
                <a:latin typeface="Cambria"/>
                <a:ea typeface="+mn-ea"/>
                <a:cs typeface="Cambr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D338FFDE-CBC0-5C40-8F62-E8084902FDD4}" type="slidenum">
              <a:rPr lang="en-US" sz="900" smtClean="0"/>
              <a:pPr fontAlgn="auto">
                <a:spcBef>
                  <a:spcPts val="0"/>
                </a:spcBef>
                <a:spcAft>
                  <a:spcPts val="0"/>
                </a:spcAft>
                <a:defRPr/>
              </a:pPr>
              <a:t>‹#›</a:t>
            </a:fld>
            <a:endParaRPr lang="en-US" sz="900" dirty="0"/>
          </a:p>
        </p:txBody>
      </p:sp>
      <p:sp>
        <p:nvSpPr>
          <p:cNvPr id="2" name="Title 1"/>
          <p:cNvSpPr>
            <a:spLocks noGrp="1"/>
          </p:cNvSpPr>
          <p:nvPr>
            <p:ph type="title"/>
          </p:nvPr>
        </p:nvSpPr>
        <p:spPr>
          <a:xfrm>
            <a:off x="457200" y="973137"/>
            <a:ext cx="8229600" cy="571500"/>
          </a:xfrm>
          <a:prstGeom prst="rect">
            <a:avLst/>
          </a:prstGeom>
        </p:spPr>
        <p:txBody>
          <a:bodyPr/>
          <a:lstStyle>
            <a:lvl1pPr algn="l">
              <a:defRPr sz="2800" b="1" i="0">
                <a:latin typeface="Helvetica"/>
                <a:cs typeface="Helvetica"/>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709110"/>
            <a:ext cx="8229600" cy="4700729"/>
          </a:xfrm>
        </p:spPr>
        <p:txBody>
          <a:bodyPr/>
          <a:lstStyle>
            <a:lvl1pPr>
              <a:defRPr>
                <a:latin typeface="Cambria"/>
                <a:cs typeface="Cambria"/>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fld id="{1C9F67EF-8B41-E546-99BB-3CF0EF3B387C}" type="datetimeFigureOut">
              <a:rPr lang="en-US"/>
              <a:pPr/>
              <a:t>9/10/15</a:t>
            </a:fld>
            <a:endParaRPr lang="en-US"/>
          </a:p>
        </p:txBody>
      </p:sp>
      <p:sp>
        <p:nvSpPr>
          <p:cNvPr id="8" name="Footer Placeholder 4"/>
          <p:cNvSpPr>
            <a:spLocks noGrp="1"/>
          </p:cNvSpPr>
          <p:nvPr>
            <p:ph type="ftr" sz="quarter" idx="11"/>
          </p:nvPr>
        </p:nvSpPr>
        <p:spPr>
          <a:xfrm>
            <a:off x="6243052" y="123825"/>
            <a:ext cx="1694447" cy="331788"/>
          </a:xfrm>
        </p:spPr>
        <p:txBody>
          <a:bodyPr/>
          <a:lstStyle>
            <a:lvl1pPr>
              <a:defRPr/>
            </a:lvl1pPr>
          </a:lstStyle>
          <a:p>
            <a:endParaRPr lang="en-US" dirty="0"/>
          </a:p>
        </p:txBody>
      </p:sp>
      <p:grpSp>
        <p:nvGrpSpPr>
          <p:cNvPr id="12" name="Group 11"/>
          <p:cNvGrpSpPr/>
          <p:nvPr userDrawn="1"/>
        </p:nvGrpSpPr>
        <p:grpSpPr>
          <a:xfrm>
            <a:off x="227013" y="0"/>
            <a:ext cx="1836369" cy="681789"/>
            <a:chOff x="2712986" y="0"/>
            <a:chExt cx="9928372" cy="3686109"/>
          </a:xfrm>
        </p:grpSpPr>
        <p:sp>
          <p:nvSpPr>
            <p:cNvPr id="13" name="Rectangle 12"/>
            <p:cNvSpPr/>
            <p:nvPr/>
          </p:nvSpPr>
          <p:spPr>
            <a:xfrm>
              <a:off x="2712986" y="0"/>
              <a:ext cx="9928372" cy="3686109"/>
            </a:xfrm>
            <a:prstGeom prst="rect">
              <a:avLst/>
            </a:prstGeom>
            <a:solidFill>
              <a:srgbClr val="27272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4" name="Picture 13" descr="idigbio_logo_cmyk.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1199" y="419100"/>
              <a:ext cx="8708199" cy="2705100"/>
            </a:xfrm>
            <a:prstGeom prst="rect">
              <a:avLst/>
            </a:prstGeom>
          </p:spPr>
        </p:pic>
      </p:grpSp>
    </p:spTree>
    <p:extLst>
      <p:ext uri="{BB962C8B-B14F-4D97-AF65-F5344CB8AC3E}">
        <p14:creationId xmlns:p14="http://schemas.microsoft.com/office/powerpoint/2010/main" val="2816043617"/>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p:cNvSpPr/>
          <p:nvPr userDrawn="1"/>
        </p:nvSpPr>
        <p:spPr>
          <a:xfrm>
            <a:off x="227013" y="720725"/>
            <a:ext cx="8721725" cy="59261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Slide Number Placeholder 5"/>
          <p:cNvSpPr txBox="1">
            <a:spLocks/>
          </p:cNvSpPr>
          <p:nvPr userDrawn="1"/>
        </p:nvSpPr>
        <p:spPr>
          <a:xfrm>
            <a:off x="8578850" y="5888038"/>
            <a:ext cx="520700" cy="365125"/>
          </a:xfrm>
          <a:prstGeom prst="rect">
            <a:avLst/>
          </a:prstGeom>
        </p:spPr>
        <p:txBody>
          <a:bodyPr anchor="ctr"/>
          <a:lstStyle>
            <a:defPPr>
              <a:defRPr lang="en-US"/>
            </a:defPPr>
            <a:lvl1pPr marL="0" algn="r" defTabSz="457200" rtl="0" eaLnBrk="1" latinLnBrk="0" hangingPunct="1">
              <a:defRPr sz="1200" kern="1200">
                <a:solidFill>
                  <a:schemeClr val="bg1"/>
                </a:solidFill>
                <a:latin typeface="Cambria"/>
                <a:ea typeface="+mn-ea"/>
                <a:cs typeface="Cambr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dirty="0"/>
          </a:p>
        </p:txBody>
      </p:sp>
      <p:sp>
        <p:nvSpPr>
          <p:cNvPr id="7" name="Rectangle 6"/>
          <p:cNvSpPr/>
          <p:nvPr userDrawn="1"/>
        </p:nvSpPr>
        <p:spPr>
          <a:xfrm>
            <a:off x="8758238" y="6410325"/>
            <a:ext cx="385762" cy="355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Slide Number Placeholder 5"/>
          <p:cNvSpPr txBox="1">
            <a:spLocks/>
          </p:cNvSpPr>
          <p:nvPr userDrawn="1"/>
        </p:nvSpPr>
        <p:spPr>
          <a:xfrm>
            <a:off x="8578850" y="6475413"/>
            <a:ext cx="520700" cy="187325"/>
          </a:xfrm>
          <a:prstGeom prst="rect">
            <a:avLst/>
          </a:prstGeom>
        </p:spPr>
        <p:txBody>
          <a:bodyPr anchor="ctr"/>
          <a:lstStyle>
            <a:defPPr>
              <a:defRPr lang="en-US"/>
            </a:defPPr>
            <a:lvl1pPr marL="0" algn="r" defTabSz="457200" rtl="0" eaLnBrk="1" latinLnBrk="0" hangingPunct="1">
              <a:defRPr sz="1200" kern="1200">
                <a:solidFill>
                  <a:schemeClr val="bg1"/>
                </a:solidFill>
                <a:latin typeface="Cambria"/>
                <a:ea typeface="+mn-ea"/>
                <a:cs typeface="Cambr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E877DCE2-7C14-E84A-92EB-86AA78298693}" type="slidenum">
              <a:rPr lang="en-US" sz="900" smtClean="0"/>
              <a:pPr fontAlgn="auto">
                <a:spcBef>
                  <a:spcPts val="0"/>
                </a:spcBef>
                <a:spcAft>
                  <a:spcPts val="0"/>
                </a:spcAft>
                <a:defRPr/>
              </a:pPr>
              <a:t>‹#›</a:t>
            </a:fld>
            <a:endParaRPr lang="en-US" sz="900" dirty="0"/>
          </a:p>
        </p:txBody>
      </p:sp>
      <p:sp>
        <p:nvSpPr>
          <p:cNvPr id="2" name="Title 1"/>
          <p:cNvSpPr>
            <a:spLocks noGrp="1"/>
          </p:cNvSpPr>
          <p:nvPr>
            <p:ph type="title"/>
          </p:nvPr>
        </p:nvSpPr>
        <p:spPr>
          <a:xfrm>
            <a:off x="457200" y="962942"/>
            <a:ext cx="8229600" cy="670528"/>
          </a:xfrm>
          <a:prstGeom prst="rect">
            <a:avLst/>
          </a:prstGeom>
        </p:spPr>
        <p:txBody>
          <a:bodyPr/>
          <a:lstStyle>
            <a:lvl1pPr algn="l">
              <a:defRPr sz="2800" b="1" i="0">
                <a:latin typeface="Helvetica"/>
                <a:cs typeface="Helvetica"/>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850228"/>
            <a:ext cx="4038600" cy="450612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850228"/>
            <a:ext cx="4038600" cy="450612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4"/>
          <p:cNvSpPr>
            <a:spLocks noGrp="1"/>
          </p:cNvSpPr>
          <p:nvPr>
            <p:ph type="dt" sz="half" idx="10"/>
          </p:nvPr>
        </p:nvSpPr>
        <p:spPr/>
        <p:txBody>
          <a:bodyPr/>
          <a:lstStyle>
            <a:lvl1pPr>
              <a:defRPr/>
            </a:lvl1pPr>
          </a:lstStyle>
          <a:p>
            <a:fld id="{38C7B58A-FBEB-9449-8B25-4BF1DEC59E85}" type="datetimeFigureOut">
              <a:rPr lang="en-US"/>
              <a:pPr/>
              <a:t>9/10/15</a:t>
            </a:fld>
            <a:endParaRPr lang="en-US"/>
          </a:p>
        </p:txBody>
      </p:sp>
      <p:sp>
        <p:nvSpPr>
          <p:cNvPr id="10" name="Footer Placeholder 5"/>
          <p:cNvSpPr>
            <a:spLocks noGrp="1"/>
          </p:cNvSpPr>
          <p:nvPr>
            <p:ph type="ftr" sz="quarter" idx="11"/>
          </p:nvPr>
        </p:nvSpPr>
        <p:spPr>
          <a:xfrm>
            <a:off x="5788526" y="123825"/>
            <a:ext cx="2148974" cy="331788"/>
          </a:xfrm>
        </p:spPr>
        <p:txBody>
          <a:bodyPr/>
          <a:lstStyle>
            <a:lvl1pPr>
              <a:defRPr/>
            </a:lvl1pPr>
          </a:lstStyle>
          <a:p>
            <a:endParaRPr lang="en-US"/>
          </a:p>
        </p:txBody>
      </p:sp>
    </p:spTree>
    <p:extLst>
      <p:ext uri="{BB962C8B-B14F-4D97-AF65-F5344CB8AC3E}">
        <p14:creationId xmlns:p14="http://schemas.microsoft.com/office/powerpoint/2010/main" val="3878766059"/>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p:cNvSpPr/>
          <p:nvPr userDrawn="1"/>
        </p:nvSpPr>
        <p:spPr>
          <a:xfrm>
            <a:off x="227013" y="720725"/>
            <a:ext cx="8721725" cy="59261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userDrawn="1"/>
        </p:nvSpPr>
        <p:spPr>
          <a:xfrm>
            <a:off x="8758238" y="6410325"/>
            <a:ext cx="385762" cy="355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Slide Number Placeholder 5"/>
          <p:cNvSpPr txBox="1">
            <a:spLocks/>
          </p:cNvSpPr>
          <p:nvPr userDrawn="1"/>
        </p:nvSpPr>
        <p:spPr>
          <a:xfrm>
            <a:off x="8578850" y="6475413"/>
            <a:ext cx="520700" cy="187325"/>
          </a:xfrm>
          <a:prstGeom prst="rect">
            <a:avLst/>
          </a:prstGeom>
        </p:spPr>
        <p:txBody>
          <a:bodyPr anchor="ctr"/>
          <a:lstStyle>
            <a:defPPr>
              <a:defRPr lang="en-US"/>
            </a:defPPr>
            <a:lvl1pPr marL="0" algn="r" defTabSz="457200" rtl="0" eaLnBrk="1" latinLnBrk="0" hangingPunct="1">
              <a:defRPr sz="1200" kern="1200">
                <a:solidFill>
                  <a:schemeClr val="bg1"/>
                </a:solidFill>
                <a:latin typeface="Cambria"/>
                <a:ea typeface="+mn-ea"/>
                <a:cs typeface="Cambr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F95C8930-8D80-5D4D-A2E4-BA0C456E7EFA}" type="slidenum">
              <a:rPr lang="en-US" sz="900" smtClean="0"/>
              <a:pPr fontAlgn="auto">
                <a:spcBef>
                  <a:spcPts val="0"/>
                </a:spcBef>
                <a:spcAft>
                  <a:spcPts val="0"/>
                </a:spcAft>
                <a:defRPr/>
              </a:pPr>
              <a:t>‹#›</a:t>
            </a:fld>
            <a:endParaRPr lang="en-US" sz="900" dirty="0"/>
          </a:p>
        </p:txBody>
      </p:sp>
      <p:sp>
        <p:nvSpPr>
          <p:cNvPr id="2" name="Title 1"/>
          <p:cNvSpPr>
            <a:spLocks noGrp="1"/>
          </p:cNvSpPr>
          <p:nvPr>
            <p:ph type="title"/>
          </p:nvPr>
        </p:nvSpPr>
        <p:spPr>
          <a:xfrm>
            <a:off x="457200" y="968927"/>
            <a:ext cx="8229600" cy="803443"/>
          </a:xfrm>
          <a:prstGeom prst="rect">
            <a:avLst/>
          </a:prstGeom>
        </p:spPr>
        <p:txBody>
          <a:bodyPr/>
          <a:lstStyle>
            <a:lvl1pPr algn="l">
              <a:defRPr sz="2800" b="1" i="0">
                <a:latin typeface="Helvetica"/>
                <a:cs typeface="Helvetica"/>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907406"/>
            <a:ext cx="4040188" cy="397959"/>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46066"/>
            <a:ext cx="4040188" cy="36800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907406"/>
            <a:ext cx="4041775" cy="397959"/>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46066"/>
            <a:ext cx="4041775" cy="36800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Date Placeholder 6"/>
          <p:cNvSpPr>
            <a:spLocks noGrp="1"/>
          </p:cNvSpPr>
          <p:nvPr>
            <p:ph type="dt" sz="half" idx="10"/>
          </p:nvPr>
        </p:nvSpPr>
        <p:spPr/>
        <p:txBody>
          <a:bodyPr/>
          <a:lstStyle>
            <a:lvl1pPr>
              <a:defRPr/>
            </a:lvl1pPr>
          </a:lstStyle>
          <a:p>
            <a:fld id="{559FE361-077B-5344-AE9E-2EE945D14736}" type="datetimeFigureOut">
              <a:rPr lang="en-US"/>
              <a:pPr/>
              <a:t>9/10/15</a:t>
            </a:fld>
            <a:endParaRPr lang="en-US"/>
          </a:p>
        </p:txBody>
      </p:sp>
      <p:sp>
        <p:nvSpPr>
          <p:cNvPr id="11" name="Footer Placeholder 7"/>
          <p:cNvSpPr>
            <a:spLocks noGrp="1"/>
          </p:cNvSpPr>
          <p:nvPr>
            <p:ph type="ftr" sz="quarter" idx="11"/>
          </p:nvPr>
        </p:nvSpPr>
        <p:spPr>
          <a:xfrm>
            <a:off x="6777788" y="123825"/>
            <a:ext cx="1159711" cy="331788"/>
          </a:xfrm>
        </p:spPr>
        <p:txBody>
          <a:bodyPr/>
          <a:lstStyle>
            <a:lvl1pPr>
              <a:defRPr/>
            </a:lvl1pPr>
          </a:lstStyle>
          <a:p>
            <a:endParaRPr lang="en-US" dirty="0"/>
          </a:p>
        </p:txBody>
      </p:sp>
    </p:spTree>
    <p:extLst>
      <p:ext uri="{BB962C8B-B14F-4D97-AF65-F5344CB8AC3E}">
        <p14:creationId xmlns:p14="http://schemas.microsoft.com/office/powerpoint/2010/main" val="102015471"/>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227013" y="720725"/>
            <a:ext cx="8721725" cy="59261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ectangle 3"/>
          <p:cNvSpPr/>
          <p:nvPr userDrawn="1"/>
        </p:nvSpPr>
        <p:spPr>
          <a:xfrm>
            <a:off x="8758238" y="6410325"/>
            <a:ext cx="385762" cy="355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Slide Number Placeholder 5"/>
          <p:cNvSpPr txBox="1">
            <a:spLocks/>
          </p:cNvSpPr>
          <p:nvPr userDrawn="1"/>
        </p:nvSpPr>
        <p:spPr>
          <a:xfrm>
            <a:off x="8578850" y="6475413"/>
            <a:ext cx="520700" cy="187325"/>
          </a:xfrm>
          <a:prstGeom prst="rect">
            <a:avLst/>
          </a:prstGeom>
        </p:spPr>
        <p:txBody>
          <a:bodyPr anchor="ctr"/>
          <a:lstStyle>
            <a:defPPr>
              <a:defRPr lang="en-US"/>
            </a:defPPr>
            <a:lvl1pPr marL="0" algn="r" defTabSz="457200" rtl="0" eaLnBrk="1" latinLnBrk="0" hangingPunct="1">
              <a:defRPr sz="1200" kern="1200">
                <a:solidFill>
                  <a:schemeClr val="bg1"/>
                </a:solidFill>
                <a:latin typeface="Cambria"/>
                <a:ea typeface="+mn-ea"/>
                <a:cs typeface="Cambr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C5763BD1-9723-3A49-915A-8705F39D63BF}" type="slidenum">
              <a:rPr lang="en-US" sz="900" smtClean="0"/>
              <a:pPr fontAlgn="auto">
                <a:spcBef>
                  <a:spcPts val="0"/>
                </a:spcBef>
                <a:spcAft>
                  <a:spcPts val="0"/>
                </a:spcAft>
                <a:defRPr/>
              </a:pPr>
              <a:t>‹#›</a:t>
            </a:fld>
            <a:endParaRPr lang="en-US" sz="900" dirty="0"/>
          </a:p>
        </p:txBody>
      </p:sp>
      <p:sp>
        <p:nvSpPr>
          <p:cNvPr id="10" name="Title 1"/>
          <p:cNvSpPr>
            <a:spLocks noGrp="1"/>
          </p:cNvSpPr>
          <p:nvPr>
            <p:ph type="title"/>
          </p:nvPr>
        </p:nvSpPr>
        <p:spPr>
          <a:xfrm>
            <a:off x="457200" y="912163"/>
            <a:ext cx="8229600" cy="803443"/>
          </a:xfrm>
          <a:prstGeom prst="rect">
            <a:avLst/>
          </a:prstGeom>
        </p:spPr>
        <p:txBody>
          <a:bodyPr/>
          <a:lstStyle>
            <a:lvl1pPr algn="l">
              <a:defRPr sz="2800" b="1" i="0">
                <a:latin typeface="Helvetica"/>
                <a:cs typeface="Helvetica"/>
              </a:defRPr>
            </a:lvl1pPr>
          </a:lstStyle>
          <a:p>
            <a:r>
              <a:rPr lang="en-US" smtClean="0"/>
              <a:t>Click to edit Master title style</a:t>
            </a:r>
            <a:endParaRPr lang="en-US" dirty="0"/>
          </a:p>
        </p:txBody>
      </p:sp>
      <p:sp>
        <p:nvSpPr>
          <p:cNvPr id="6" name="Date Placeholder 2"/>
          <p:cNvSpPr>
            <a:spLocks noGrp="1"/>
          </p:cNvSpPr>
          <p:nvPr>
            <p:ph type="dt" sz="half" idx="10"/>
          </p:nvPr>
        </p:nvSpPr>
        <p:spPr/>
        <p:txBody>
          <a:bodyPr/>
          <a:lstStyle>
            <a:lvl1pPr>
              <a:defRPr/>
            </a:lvl1pPr>
          </a:lstStyle>
          <a:p>
            <a:fld id="{B09837BA-7A02-3545-A715-A7408E06BD78}" type="datetimeFigureOut">
              <a:rPr lang="en-US"/>
              <a:pPr/>
              <a:t>9/10/15</a:t>
            </a:fld>
            <a:endParaRPr lang="en-US"/>
          </a:p>
        </p:txBody>
      </p:sp>
      <p:sp>
        <p:nvSpPr>
          <p:cNvPr id="7" name="Footer Placeholder 3"/>
          <p:cNvSpPr>
            <a:spLocks noGrp="1"/>
          </p:cNvSpPr>
          <p:nvPr>
            <p:ph type="ftr" sz="quarter" idx="11"/>
          </p:nvPr>
        </p:nvSpPr>
        <p:spPr>
          <a:xfrm>
            <a:off x="5815262" y="123825"/>
            <a:ext cx="2122237" cy="331788"/>
          </a:xfrm>
        </p:spPr>
        <p:txBody>
          <a:bodyPr/>
          <a:lstStyle>
            <a:lvl1pPr>
              <a:defRPr/>
            </a:lvl1pPr>
          </a:lstStyle>
          <a:p>
            <a:endParaRPr lang="en-US" dirty="0"/>
          </a:p>
        </p:txBody>
      </p:sp>
    </p:spTree>
    <p:extLst>
      <p:ext uri="{BB962C8B-B14F-4D97-AF65-F5344CB8AC3E}">
        <p14:creationId xmlns:p14="http://schemas.microsoft.com/office/powerpoint/2010/main" val="445118500"/>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userDrawn="1"/>
        </p:nvSpPr>
        <p:spPr>
          <a:xfrm>
            <a:off x="227013" y="720725"/>
            <a:ext cx="8721725" cy="59261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Rectangle 2"/>
          <p:cNvSpPr/>
          <p:nvPr userDrawn="1"/>
        </p:nvSpPr>
        <p:spPr>
          <a:xfrm>
            <a:off x="8758238" y="6410325"/>
            <a:ext cx="385762" cy="355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Slide Number Placeholder 5"/>
          <p:cNvSpPr txBox="1">
            <a:spLocks/>
          </p:cNvSpPr>
          <p:nvPr userDrawn="1"/>
        </p:nvSpPr>
        <p:spPr>
          <a:xfrm>
            <a:off x="8578850" y="6475413"/>
            <a:ext cx="520700" cy="187325"/>
          </a:xfrm>
          <a:prstGeom prst="rect">
            <a:avLst/>
          </a:prstGeom>
        </p:spPr>
        <p:txBody>
          <a:bodyPr anchor="ctr"/>
          <a:lstStyle>
            <a:defPPr>
              <a:defRPr lang="en-US"/>
            </a:defPPr>
            <a:lvl1pPr marL="0" algn="r" defTabSz="457200" rtl="0" eaLnBrk="1" latinLnBrk="0" hangingPunct="1">
              <a:defRPr sz="1200" kern="1200">
                <a:solidFill>
                  <a:schemeClr val="bg1"/>
                </a:solidFill>
                <a:latin typeface="Cambria"/>
                <a:ea typeface="+mn-ea"/>
                <a:cs typeface="Cambr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319CBFA2-BC82-AF48-B277-0BCA80BD8A0B}" type="slidenum">
              <a:rPr lang="en-US" sz="900" smtClean="0"/>
              <a:pPr fontAlgn="auto">
                <a:spcBef>
                  <a:spcPts val="0"/>
                </a:spcBef>
                <a:spcAft>
                  <a:spcPts val="0"/>
                </a:spcAft>
                <a:defRPr/>
              </a:pPr>
              <a:t>‹#›</a:t>
            </a:fld>
            <a:endParaRPr lang="en-US" sz="900" dirty="0"/>
          </a:p>
        </p:txBody>
      </p:sp>
      <p:sp>
        <p:nvSpPr>
          <p:cNvPr id="5" name="Date Placeholder 1"/>
          <p:cNvSpPr>
            <a:spLocks noGrp="1"/>
          </p:cNvSpPr>
          <p:nvPr>
            <p:ph type="dt" sz="half" idx="10"/>
          </p:nvPr>
        </p:nvSpPr>
        <p:spPr/>
        <p:txBody>
          <a:bodyPr/>
          <a:lstStyle>
            <a:lvl1pPr>
              <a:defRPr/>
            </a:lvl1pPr>
          </a:lstStyle>
          <a:p>
            <a:fld id="{A023D3F4-9912-1241-9CCC-E75BAEEAD55D}" type="datetimeFigureOut">
              <a:rPr lang="en-US"/>
              <a:pPr/>
              <a:t>9/10/15</a:t>
            </a:fld>
            <a:endParaRPr lang="en-US"/>
          </a:p>
        </p:txBody>
      </p:sp>
      <p:sp>
        <p:nvSpPr>
          <p:cNvPr id="6" name="Footer Placeholder 2"/>
          <p:cNvSpPr>
            <a:spLocks noGrp="1"/>
          </p:cNvSpPr>
          <p:nvPr>
            <p:ph type="ftr" sz="quarter" idx="11"/>
          </p:nvPr>
        </p:nvSpPr>
        <p:spPr>
          <a:xfrm>
            <a:off x="5801894" y="123825"/>
            <a:ext cx="2135605" cy="331788"/>
          </a:xfrm>
        </p:spPr>
        <p:txBody>
          <a:bodyPr/>
          <a:lstStyle>
            <a:lvl1pPr>
              <a:defRPr/>
            </a:lvl1pPr>
          </a:lstStyle>
          <a:p>
            <a:endParaRPr lang="en-US" dirty="0"/>
          </a:p>
        </p:txBody>
      </p:sp>
    </p:spTree>
    <p:extLst>
      <p:ext uri="{BB962C8B-B14F-4D97-AF65-F5344CB8AC3E}">
        <p14:creationId xmlns:p14="http://schemas.microsoft.com/office/powerpoint/2010/main" val="3315344818"/>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userDrawn="1"/>
        </p:nvSpPr>
        <p:spPr>
          <a:xfrm>
            <a:off x="227013" y="720725"/>
            <a:ext cx="8721725" cy="59261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userDrawn="1"/>
        </p:nvSpPr>
        <p:spPr>
          <a:xfrm>
            <a:off x="8758238" y="6410325"/>
            <a:ext cx="385762" cy="355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Slide Number Placeholder 5"/>
          <p:cNvSpPr txBox="1">
            <a:spLocks/>
          </p:cNvSpPr>
          <p:nvPr userDrawn="1"/>
        </p:nvSpPr>
        <p:spPr>
          <a:xfrm>
            <a:off x="8578850" y="6475413"/>
            <a:ext cx="520700" cy="187325"/>
          </a:xfrm>
          <a:prstGeom prst="rect">
            <a:avLst/>
          </a:prstGeom>
        </p:spPr>
        <p:txBody>
          <a:bodyPr anchor="ctr"/>
          <a:lstStyle>
            <a:defPPr>
              <a:defRPr lang="en-US"/>
            </a:defPPr>
            <a:lvl1pPr marL="0" algn="r" defTabSz="457200" rtl="0" eaLnBrk="1" latinLnBrk="0" hangingPunct="1">
              <a:defRPr sz="1200" kern="1200">
                <a:solidFill>
                  <a:schemeClr val="bg1"/>
                </a:solidFill>
                <a:latin typeface="Cambria"/>
                <a:ea typeface="+mn-ea"/>
                <a:cs typeface="Cambr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58BC7D5A-F69C-1844-BFCA-1D81CA3286D0}" type="slidenum">
              <a:rPr lang="en-US" sz="900" smtClean="0"/>
              <a:pPr fontAlgn="auto">
                <a:spcBef>
                  <a:spcPts val="0"/>
                </a:spcBef>
                <a:spcAft>
                  <a:spcPts val="0"/>
                </a:spcAft>
                <a:defRPr/>
              </a:pPr>
              <a:t>‹#›</a:t>
            </a:fld>
            <a:endParaRPr lang="en-US" sz="900" dirty="0"/>
          </a:p>
        </p:txBody>
      </p:sp>
      <p:sp>
        <p:nvSpPr>
          <p:cNvPr id="2" name="Title 1"/>
          <p:cNvSpPr>
            <a:spLocks noGrp="1"/>
          </p:cNvSpPr>
          <p:nvPr>
            <p:ph type="title"/>
          </p:nvPr>
        </p:nvSpPr>
        <p:spPr>
          <a:xfrm>
            <a:off x="457200" y="900862"/>
            <a:ext cx="3008313" cy="708876"/>
          </a:xfrm>
          <a:prstGeom prst="rect">
            <a:avLst/>
          </a:prstGeom>
        </p:spPr>
        <p:txBody>
          <a:bodyPr anchor="b"/>
          <a:lstStyle>
            <a:lvl1pPr algn="l">
              <a:defRPr sz="2000" b="1" i="0">
                <a:latin typeface="Helvetica"/>
                <a:cs typeface="Helvetica"/>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900862"/>
            <a:ext cx="5111750" cy="556762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803189"/>
            <a:ext cx="3008313" cy="4665299"/>
          </a:xfrm>
        </p:spPr>
        <p:txBody>
          <a:bodyPr/>
          <a:lstStyle>
            <a:lvl1pPr marL="0" indent="0">
              <a:buNone/>
              <a:defRPr sz="1400">
                <a:latin typeface="Cambr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lstStyle>
          <a:p>
            <a:fld id="{6CF7D336-DA90-AA4D-B1A7-BBCF89FFC91B}" type="datetimeFigureOut">
              <a:rPr lang="en-US"/>
              <a:pPr/>
              <a:t>9/10/15</a:t>
            </a:fld>
            <a:endParaRPr lang="en-US"/>
          </a:p>
        </p:txBody>
      </p:sp>
      <p:sp>
        <p:nvSpPr>
          <p:cNvPr id="9" name="Footer Placeholder 5"/>
          <p:cNvSpPr>
            <a:spLocks noGrp="1"/>
          </p:cNvSpPr>
          <p:nvPr>
            <p:ph type="ftr" sz="quarter" idx="11"/>
          </p:nvPr>
        </p:nvSpPr>
        <p:spPr>
          <a:xfrm>
            <a:off x="5788526" y="123825"/>
            <a:ext cx="2148974" cy="331788"/>
          </a:xfrm>
        </p:spPr>
        <p:txBody>
          <a:bodyPr/>
          <a:lstStyle>
            <a:lvl1pPr>
              <a:defRPr/>
            </a:lvl1pPr>
          </a:lstStyle>
          <a:p>
            <a:endParaRPr lang="en-US" dirty="0"/>
          </a:p>
        </p:txBody>
      </p:sp>
    </p:spTree>
    <p:extLst>
      <p:ext uri="{BB962C8B-B14F-4D97-AF65-F5344CB8AC3E}">
        <p14:creationId xmlns:p14="http://schemas.microsoft.com/office/powerpoint/2010/main" val="160298135"/>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userDrawn="1"/>
        </p:nvSpPr>
        <p:spPr>
          <a:xfrm>
            <a:off x="227013" y="720725"/>
            <a:ext cx="8721725" cy="59261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userDrawn="1"/>
        </p:nvSpPr>
        <p:spPr>
          <a:xfrm>
            <a:off x="8758238" y="6410325"/>
            <a:ext cx="385762" cy="355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Slide Number Placeholder 5"/>
          <p:cNvSpPr txBox="1">
            <a:spLocks/>
          </p:cNvSpPr>
          <p:nvPr userDrawn="1"/>
        </p:nvSpPr>
        <p:spPr>
          <a:xfrm>
            <a:off x="8578850" y="6475413"/>
            <a:ext cx="520700" cy="187325"/>
          </a:xfrm>
          <a:prstGeom prst="rect">
            <a:avLst/>
          </a:prstGeom>
        </p:spPr>
        <p:txBody>
          <a:bodyPr anchor="ctr"/>
          <a:lstStyle>
            <a:defPPr>
              <a:defRPr lang="en-US"/>
            </a:defPPr>
            <a:lvl1pPr marL="0" algn="r" defTabSz="457200" rtl="0" eaLnBrk="1" latinLnBrk="0" hangingPunct="1">
              <a:defRPr sz="1200" kern="1200">
                <a:solidFill>
                  <a:schemeClr val="bg1"/>
                </a:solidFill>
                <a:latin typeface="Cambria"/>
                <a:ea typeface="+mn-ea"/>
                <a:cs typeface="Cambr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4B6771B6-3968-A145-9CA1-C6F6BD832D70}" type="slidenum">
              <a:rPr lang="en-US" sz="900" smtClean="0"/>
              <a:pPr fontAlgn="auto">
                <a:spcBef>
                  <a:spcPts val="0"/>
                </a:spcBef>
                <a:spcAft>
                  <a:spcPts val="0"/>
                </a:spcAft>
                <a:defRPr/>
              </a:pPr>
              <a:t>‹#›</a:t>
            </a:fld>
            <a:endParaRPr lang="en-US" sz="900" dirty="0"/>
          </a:p>
        </p:txBody>
      </p:sp>
      <p:sp>
        <p:nvSpPr>
          <p:cNvPr id="2" name="Title 1"/>
          <p:cNvSpPr>
            <a:spLocks noGrp="1"/>
          </p:cNvSpPr>
          <p:nvPr>
            <p:ph type="title"/>
          </p:nvPr>
        </p:nvSpPr>
        <p:spPr>
          <a:xfrm>
            <a:off x="625754" y="5482639"/>
            <a:ext cx="5486400" cy="405210"/>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625754" y="987834"/>
            <a:ext cx="7953437" cy="4379504"/>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25754" y="5887849"/>
            <a:ext cx="5486400" cy="5205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lstStyle>
          <a:p>
            <a:fld id="{198206D0-2790-F441-A71E-8A90C5A8F682}" type="datetimeFigureOut">
              <a:rPr lang="en-US"/>
              <a:pPr/>
              <a:t>9/10/15</a:t>
            </a:fld>
            <a:endParaRPr lang="en-US"/>
          </a:p>
        </p:txBody>
      </p:sp>
      <p:sp>
        <p:nvSpPr>
          <p:cNvPr id="9" name="Footer Placeholder 5"/>
          <p:cNvSpPr>
            <a:spLocks noGrp="1"/>
          </p:cNvSpPr>
          <p:nvPr>
            <p:ph type="ftr" sz="quarter" idx="11"/>
          </p:nvPr>
        </p:nvSpPr>
        <p:spPr>
          <a:xfrm>
            <a:off x="5788526" y="123825"/>
            <a:ext cx="2148974" cy="331788"/>
          </a:xfrm>
        </p:spPr>
        <p:txBody>
          <a:bodyPr/>
          <a:lstStyle>
            <a:lvl1pPr>
              <a:defRPr/>
            </a:lvl1pPr>
          </a:lstStyle>
          <a:p>
            <a:endParaRPr lang="en-US" dirty="0"/>
          </a:p>
        </p:txBody>
      </p:sp>
    </p:spTree>
    <p:extLst>
      <p:ext uri="{BB962C8B-B14F-4D97-AF65-F5344CB8AC3E}">
        <p14:creationId xmlns:p14="http://schemas.microsoft.com/office/powerpoint/2010/main" val="3762349221"/>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4" name="Rectangle 3"/>
          <p:cNvSpPr/>
          <p:nvPr userDrawn="1"/>
        </p:nvSpPr>
        <p:spPr>
          <a:xfrm>
            <a:off x="227013" y="720725"/>
            <a:ext cx="8721725" cy="59261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userDrawn="1"/>
        </p:nvSpPr>
        <p:spPr>
          <a:xfrm>
            <a:off x="8758238" y="6410325"/>
            <a:ext cx="385762" cy="355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Slide Number Placeholder 5"/>
          <p:cNvSpPr txBox="1">
            <a:spLocks/>
          </p:cNvSpPr>
          <p:nvPr userDrawn="1"/>
        </p:nvSpPr>
        <p:spPr>
          <a:xfrm>
            <a:off x="8578850" y="6475413"/>
            <a:ext cx="520700" cy="187325"/>
          </a:xfrm>
          <a:prstGeom prst="rect">
            <a:avLst/>
          </a:prstGeom>
        </p:spPr>
        <p:txBody>
          <a:bodyPr anchor="ctr"/>
          <a:lstStyle>
            <a:defPPr>
              <a:defRPr lang="en-US"/>
            </a:defPPr>
            <a:lvl1pPr marL="0" algn="r" defTabSz="457200" rtl="0" eaLnBrk="1" latinLnBrk="0" hangingPunct="1">
              <a:defRPr sz="1200" kern="1200">
                <a:solidFill>
                  <a:schemeClr val="bg1"/>
                </a:solidFill>
                <a:latin typeface="Cambria"/>
                <a:ea typeface="+mn-ea"/>
                <a:cs typeface="Cambr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7DAAC6C0-DC5C-2640-8F96-5C921EE9A889}" type="slidenum">
              <a:rPr lang="en-US" sz="900" smtClean="0"/>
              <a:pPr fontAlgn="auto">
                <a:spcBef>
                  <a:spcPts val="0"/>
                </a:spcBef>
                <a:spcAft>
                  <a:spcPts val="0"/>
                </a:spcAft>
                <a:defRPr/>
              </a:pPr>
              <a:t>‹#›</a:t>
            </a:fld>
            <a:endParaRPr lang="en-US" sz="900" dirty="0"/>
          </a:p>
        </p:txBody>
      </p:sp>
      <p:sp>
        <p:nvSpPr>
          <p:cNvPr id="3" name="Vertical Text Placeholder 2"/>
          <p:cNvSpPr>
            <a:spLocks noGrp="1"/>
          </p:cNvSpPr>
          <p:nvPr>
            <p:ph type="body" orient="vert" idx="1"/>
          </p:nvPr>
        </p:nvSpPr>
        <p:spPr>
          <a:xfrm>
            <a:off x="457200" y="1928629"/>
            <a:ext cx="8229600" cy="44277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Title 1"/>
          <p:cNvSpPr>
            <a:spLocks noGrp="1"/>
          </p:cNvSpPr>
          <p:nvPr>
            <p:ph type="title"/>
          </p:nvPr>
        </p:nvSpPr>
        <p:spPr>
          <a:xfrm>
            <a:off x="457200" y="953246"/>
            <a:ext cx="8229600" cy="803443"/>
          </a:xfrm>
          <a:prstGeom prst="rect">
            <a:avLst/>
          </a:prstGeom>
        </p:spPr>
        <p:txBody>
          <a:bodyPr/>
          <a:lstStyle>
            <a:lvl1pPr algn="l">
              <a:defRPr sz="2800" b="1" i="0">
                <a:latin typeface="Helvetica"/>
                <a:cs typeface="Helvetica"/>
              </a:defRPr>
            </a:lvl1pPr>
          </a:lstStyle>
          <a:p>
            <a:r>
              <a:rPr lang="en-US" smtClean="0"/>
              <a:t>Click to edit Master title style</a:t>
            </a:r>
            <a:endParaRPr lang="en-US" dirty="0"/>
          </a:p>
        </p:txBody>
      </p:sp>
      <p:sp>
        <p:nvSpPr>
          <p:cNvPr id="7" name="Date Placeholder 3"/>
          <p:cNvSpPr>
            <a:spLocks noGrp="1"/>
          </p:cNvSpPr>
          <p:nvPr>
            <p:ph type="dt" sz="half" idx="10"/>
          </p:nvPr>
        </p:nvSpPr>
        <p:spPr/>
        <p:txBody>
          <a:bodyPr/>
          <a:lstStyle>
            <a:lvl1pPr>
              <a:defRPr/>
            </a:lvl1pPr>
          </a:lstStyle>
          <a:p>
            <a:fld id="{1D2A933A-0F88-8445-97EA-FC27CE483BD1}" type="datetimeFigureOut">
              <a:rPr lang="en-US"/>
              <a:pPr/>
              <a:t>9/10/15</a:t>
            </a:fld>
            <a:endParaRPr lang="en-US"/>
          </a:p>
        </p:txBody>
      </p:sp>
      <p:sp>
        <p:nvSpPr>
          <p:cNvPr id="8" name="Footer Placeholder 4"/>
          <p:cNvSpPr>
            <a:spLocks noGrp="1"/>
          </p:cNvSpPr>
          <p:nvPr>
            <p:ph type="ftr" sz="quarter" idx="11"/>
          </p:nvPr>
        </p:nvSpPr>
        <p:spPr>
          <a:xfrm>
            <a:off x="5815262" y="123825"/>
            <a:ext cx="2122237" cy="331788"/>
          </a:xfrm>
        </p:spPr>
        <p:txBody>
          <a:bodyPr/>
          <a:lstStyle>
            <a:lvl1pPr>
              <a:defRPr/>
            </a:lvl1pPr>
          </a:lstStyle>
          <a:p>
            <a:endParaRPr lang="en-US" dirty="0"/>
          </a:p>
        </p:txBody>
      </p:sp>
    </p:spTree>
    <p:extLst>
      <p:ext uri="{BB962C8B-B14F-4D97-AF65-F5344CB8AC3E}">
        <p14:creationId xmlns:p14="http://schemas.microsoft.com/office/powerpoint/2010/main" val="3101456215"/>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0E2DC"/>
        </a:solidFill>
        <a:effectLst/>
      </p:bgPr>
    </p:bg>
    <p:spTree>
      <p:nvGrpSpPr>
        <p:cNvPr id="1" name=""/>
        <p:cNvGrpSpPr/>
        <p:nvPr/>
      </p:nvGrpSpPr>
      <p:grpSpPr>
        <a:xfrm>
          <a:off x="0" y="0"/>
          <a:ext cx="0" cy="0"/>
          <a:chOff x="0" y="0"/>
          <a:chExt cx="0" cy="0"/>
        </a:xfrm>
      </p:grpSpPr>
      <p:sp>
        <p:nvSpPr>
          <p:cNvPr id="10" name="Rectangle 9"/>
          <p:cNvSpPr/>
          <p:nvPr userDrawn="1"/>
        </p:nvSpPr>
        <p:spPr>
          <a:xfrm>
            <a:off x="0" y="0"/>
            <a:ext cx="9144000" cy="53067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026" name="Text Placeholder 2"/>
          <p:cNvSpPr>
            <a:spLocks noGrp="1"/>
          </p:cNvSpPr>
          <p:nvPr>
            <p:ph type="body" idx="1"/>
          </p:nvPr>
        </p:nvSpPr>
        <p:spPr bwMode="auto">
          <a:xfrm>
            <a:off x="457200" y="2171700"/>
            <a:ext cx="8229600" cy="418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215313" y="123825"/>
            <a:ext cx="800100" cy="331788"/>
          </a:xfrm>
          <a:prstGeom prst="rect">
            <a:avLst/>
          </a:prstGeom>
        </p:spPr>
        <p:txBody>
          <a:bodyPr vert="horz" wrap="square" lIns="91440" tIns="45720" rIns="91440" bIns="45720" numCol="1" anchor="ctr" anchorCtr="0" compatLnSpc="1">
            <a:prstTxWarp prst="textNoShape">
              <a:avLst/>
            </a:prstTxWarp>
          </a:bodyPr>
          <a:lstStyle>
            <a:lvl1pPr>
              <a:defRPr sz="1200">
                <a:solidFill>
                  <a:srgbClr val="000000"/>
                </a:solidFill>
                <a:latin typeface="12 pt. Helvetica* 65 Medium   0" charset="0"/>
              </a:defRPr>
            </a:lvl1pPr>
          </a:lstStyle>
          <a:p>
            <a:r>
              <a:rPr lang="en-US" dirty="0" smtClean="0"/>
              <a:t>8/6/14</a:t>
            </a:r>
            <a:endParaRPr lang="en-US" dirty="0"/>
          </a:p>
        </p:txBody>
      </p:sp>
      <p:sp>
        <p:nvSpPr>
          <p:cNvPr id="5" name="Footer Placeholder 4"/>
          <p:cNvSpPr>
            <a:spLocks noGrp="1"/>
          </p:cNvSpPr>
          <p:nvPr>
            <p:ph type="ftr" sz="quarter" idx="3"/>
          </p:nvPr>
        </p:nvSpPr>
        <p:spPr>
          <a:xfrm>
            <a:off x="3689350" y="123825"/>
            <a:ext cx="4248150" cy="331788"/>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000000"/>
                </a:solidFill>
                <a:latin typeface="12 pt. Helvetica* 65 Medium   0" charset="0"/>
              </a:defRPr>
            </a:lvl1pPr>
          </a:lstStyle>
          <a:p>
            <a:r>
              <a:rPr lang="en-US" dirty="0" smtClean="0"/>
              <a:t>Presentation Title</a:t>
            </a:r>
            <a:endParaRPr lang="en-US" dirty="0"/>
          </a:p>
        </p:txBody>
      </p:sp>
      <p:grpSp>
        <p:nvGrpSpPr>
          <p:cNvPr id="6" name="Group 5"/>
          <p:cNvGrpSpPr/>
          <p:nvPr userDrawn="1"/>
        </p:nvGrpSpPr>
        <p:grpSpPr>
          <a:xfrm>
            <a:off x="229937" y="0"/>
            <a:ext cx="1836369" cy="681789"/>
            <a:chOff x="2712986" y="0"/>
            <a:chExt cx="9928372" cy="3686109"/>
          </a:xfrm>
        </p:grpSpPr>
        <p:sp>
          <p:nvSpPr>
            <p:cNvPr id="7" name="Rectangle 6"/>
            <p:cNvSpPr/>
            <p:nvPr/>
          </p:nvSpPr>
          <p:spPr>
            <a:xfrm>
              <a:off x="2712986" y="0"/>
              <a:ext cx="9928372" cy="3686109"/>
            </a:xfrm>
            <a:prstGeom prst="rect">
              <a:avLst/>
            </a:prstGeom>
            <a:solidFill>
              <a:srgbClr val="27272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9" name="Picture 8" descr="idigbio_logo_cmyk.eps"/>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251199" y="419100"/>
              <a:ext cx="8708199" cy="2705100"/>
            </a:xfrm>
            <a:prstGeom prst="rect">
              <a:avLst/>
            </a:prstGeom>
          </p:spPr>
        </p:pic>
      </p:gr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iming>
    <p:tnLst>
      <p:par>
        <p:cTn xmlns:p14="http://schemas.microsoft.com/office/powerpoint/2010/main" id="1" dur="indefinite" restart="never" nodeType="tmRoot"/>
      </p:par>
    </p:tnLst>
  </p:timing>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Cambria"/>
          <a:ea typeface="ＭＳ Ｐゴシック" charset="0"/>
          <a:cs typeface="Cambria"/>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Cambria"/>
          <a:ea typeface="ＭＳ Ｐゴシック" charset="0"/>
          <a:cs typeface="Cambria"/>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Cambria"/>
          <a:ea typeface="ＭＳ Ｐゴシック" charset="0"/>
          <a:cs typeface="Cambria"/>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Cambria"/>
          <a:ea typeface="ＭＳ Ｐゴシック" charset="0"/>
          <a:cs typeface="Cambria"/>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Cambria"/>
          <a:ea typeface="ＭＳ Ｐゴシック" charset="0"/>
          <a:cs typeface="Cambr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jpg"/></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4" Type="http://schemas.openxmlformats.org/officeDocument/2006/relationships/image" Target="../media/image19.jpg"/><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 Id="rId3" Type="http://schemas.openxmlformats.org/officeDocument/2006/relationships/image" Target="../media/image2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hyperlink" Target="https://www.idigbio.org/wiki/index.php/Digitization_Template_3" TargetMode="External"/><Relationship Id="rId4" Type="http://schemas.openxmlformats.org/officeDocument/2006/relationships/hyperlink" Target="https://www.idigbio.org/wiki/images/e/eb/Photography101.pdf" TargetMode="External"/><Relationship Id="rId5" Type="http://schemas.openxmlformats.org/officeDocument/2006/relationships/hyperlink" Target="https://www.idigbio.org/wiki/images/8/86/IDigBioImagingGeneralEquipmentRecommendations1_0.pdf" TargetMode="External"/><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 Id="rId3" Type="http://schemas.openxmlformats.org/officeDocument/2006/relationships/image" Target="../media/image1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 Id="rId3" Type="http://schemas.openxmlformats.org/officeDocument/2006/relationships/image" Target="../media/image1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5.jpg"/><Relationship Id="rId3" Type="http://schemas.openxmlformats.org/officeDocument/2006/relationships/image" Target="../media/image1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 Id="rId3"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9466" y="1406525"/>
            <a:ext cx="7772400" cy="941388"/>
          </a:xfrm>
        </p:spPr>
        <p:txBody>
          <a:bodyPr/>
          <a:lstStyle/>
          <a:p>
            <a:pPr fontAlgn="auto">
              <a:spcAft>
                <a:spcPts val="0"/>
              </a:spcAft>
              <a:defRPr/>
            </a:pPr>
            <a:r>
              <a:rPr lang="en-US" dirty="0" smtClean="0">
                <a:ea typeface="+mj-ea"/>
                <a:cs typeface="+mj-cs"/>
              </a:rPr>
              <a:t>Photography 101: Tempe Edition</a:t>
            </a:r>
            <a:endParaRPr lang="en-US" dirty="0">
              <a:ea typeface="+mj-ea"/>
              <a:cs typeface="+mj-cs"/>
            </a:endParaRPr>
          </a:p>
        </p:txBody>
      </p:sp>
      <p:sp>
        <p:nvSpPr>
          <p:cNvPr id="3" name="Subtitle 2"/>
          <p:cNvSpPr>
            <a:spLocks noGrp="1"/>
          </p:cNvSpPr>
          <p:nvPr>
            <p:ph type="subTitle" idx="1"/>
          </p:nvPr>
        </p:nvSpPr>
        <p:spPr>
          <a:xfrm>
            <a:off x="685800" y="3935632"/>
            <a:ext cx="6934200" cy="1223390"/>
          </a:xfrm>
        </p:spPr>
        <p:txBody>
          <a:bodyPr rtlCol="0">
            <a:normAutofit/>
          </a:bodyPr>
          <a:lstStyle/>
          <a:p>
            <a:pPr algn="r"/>
            <a:r>
              <a:rPr lang="en-US" sz="1600" dirty="0"/>
              <a:t>Joanna McCaffrey, iDigBio Biodiversity Informatics Manager</a:t>
            </a:r>
          </a:p>
          <a:p>
            <a:pPr algn="r"/>
            <a:r>
              <a:rPr lang="en-US" sz="1600" dirty="0"/>
              <a:t>Managing Natural History Collections Data for Global Discoverability</a:t>
            </a:r>
          </a:p>
          <a:p>
            <a:pPr algn="r"/>
            <a:r>
              <a:rPr lang="en-US" sz="1600" dirty="0"/>
              <a:t>Arizona State University, September 15</a:t>
            </a:r>
            <a:r>
              <a:rPr lang="en-US" sz="1600" baseline="30000" dirty="0"/>
              <a:t>th</a:t>
            </a:r>
            <a:r>
              <a:rPr lang="en-US" sz="1600" dirty="0"/>
              <a:t>, 2015</a:t>
            </a:r>
          </a:p>
          <a:p>
            <a:pPr algn="r"/>
            <a:r>
              <a:rPr lang="en-US" sz="1600" dirty="0"/>
              <a:t>Thursday 17 September 2015, Tempe AZ</a:t>
            </a:r>
          </a:p>
        </p:txBody>
      </p:sp>
      <p:sp>
        <p:nvSpPr>
          <p:cNvPr id="4" name="TextBox 3"/>
          <p:cNvSpPr txBox="1"/>
          <p:nvPr/>
        </p:nvSpPr>
        <p:spPr>
          <a:xfrm>
            <a:off x="5802489" y="2347913"/>
            <a:ext cx="1817511" cy="369332"/>
          </a:xfrm>
          <a:prstGeom prst="rect">
            <a:avLst/>
          </a:prstGeom>
          <a:noFill/>
        </p:spPr>
        <p:txBody>
          <a:bodyPr wrap="square" rtlCol="0">
            <a:spAutoFit/>
          </a:bodyPr>
          <a:lstStyle/>
          <a:p>
            <a:endParaRPr lang="en-US" dirty="0"/>
          </a:p>
        </p:txBody>
      </p:sp>
      <p:pic>
        <p:nvPicPr>
          <p:cNvPr id="5" name="Picture 4" descr="jm5-Edit-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4500" y="2077622"/>
            <a:ext cx="2095500" cy="185801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6173"/>
            <a:ext cx="8229600" cy="2256987"/>
          </a:xfrm>
        </p:spPr>
        <p:txBody>
          <a:bodyPr/>
          <a:lstStyle/>
          <a:p>
            <a:r>
              <a:rPr lang="en-US" dirty="0"/>
              <a:t>Lens 50 – 60 mm macro</a:t>
            </a:r>
            <a:br>
              <a:rPr lang="en-US" dirty="0"/>
            </a:br>
            <a:r>
              <a:rPr lang="en-US" dirty="0"/>
              <a:t>Goal: Good 1:1 </a:t>
            </a:r>
            <a:r>
              <a:rPr lang="en-US" dirty="0" smtClean="0"/>
              <a:t>fidelity</a:t>
            </a:r>
            <a:br>
              <a:rPr lang="en-US" dirty="0" smtClean="0"/>
            </a:br>
            <a:r>
              <a:rPr lang="en-US" sz="2000" dirty="0"/>
              <a:t>Macrophotography lenses have extra close focusing ability</a:t>
            </a:r>
            <a:br>
              <a:rPr lang="en-US" sz="2000" dirty="0"/>
            </a:br>
            <a:r>
              <a:rPr lang="en-US" sz="2000" dirty="0"/>
              <a:t/>
            </a:r>
            <a:br>
              <a:rPr lang="en-US" sz="2000" dirty="0"/>
            </a:br>
            <a:endParaRPr lang="en-US" sz="2000" dirty="0"/>
          </a:p>
        </p:txBody>
      </p:sp>
      <p:pic>
        <p:nvPicPr>
          <p:cNvPr id="5" name="Content Placeholder 4" descr="canon50mmMacro.jpg"/>
          <p:cNvPicPr>
            <a:picLocks noGrp="1" noChangeAspect="1"/>
          </p:cNvPicPr>
          <p:nvPr>
            <p:ph sz="half" idx="1"/>
          </p:nvPr>
        </p:nvPicPr>
        <p:blipFill>
          <a:blip r:embed="rId3">
            <a:extLst>
              <a:ext uri="{28A0092B-C50C-407E-A947-70E740481C1C}">
                <a14:useLocalDpi xmlns:a14="http://schemas.microsoft.com/office/drawing/2010/main" val="0"/>
              </a:ext>
            </a:extLst>
          </a:blip>
          <a:srcRect t="-5788" b="-5788"/>
          <a:stretch>
            <a:fillRect/>
          </a:stretch>
        </p:blipFill>
        <p:spPr>
          <a:xfrm>
            <a:off x="457200" y="2118548"/>
            <a:ext cx="4038600" cy="4506121"/>
          </a:xfrm>
          <a:prstGeom prst="rect">
            <a:avLst/>
          </a:prstGeom>
        </p:spPr>
      </p:pic>
      <p:pic>
        <p:nvPicPr>
          <p:cNvPr id="10" name="Content Placeholder 5" descr="nikon60macro.jpg"/>
          <p:cNvPicPr>
            <a:picLocks noGrp="1" noChangeAspect="1"/>
          </p:cNvPicPr>
          <p:nvPr>
            <p:ph sz="half" idx="2"/>
          </p:nvPr>
        </p:nvPicPr>
        <p:blipFill>
          <a:blip r:embed="rId4">
            <a:extLst>
              <a:ext uri="{28A0092B-C50C-407E-A947-70E740481C1C}">
                <a14:useLocalDpi xmlns:a14="http://schemas.microsoft.com/office/drawing/2010/main" val="0"/>
              </a:ext>
            </a:extLst>
          </a:blip>
          <a:srcRect t="-5788" b="-5788"/>
          <a:stretch>
            <a:fillRect/>
          </a:stretch>
        </p:blipFill>
        <p:spPr>
          <a:xfrm>
            <a:off x="4648200" y="2078662"/>
            <a:ext cx="4038600" cy="4506121"/>
          </a:xfrm>
          <a:prstGeom prst="rect">
            <a:avLst/>
          </a:prstGeom>
        </p:spPr>
      </p:pic>
    </p:spTree>
    <p:extLst>
      <p:ext uri="{BB962C8B-B14F-4D97-AF65-F5344CB8AC3E}">
        <p14:creationId xmlns:p14="http://schemas.microsoft.com/office/powerpoint/2010/main" val="269443617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Good lens / bad lens</a:t>
            </a:r>
          </a:p>
        </p:txBody>
      </p:sp>
      <p:pic>
        <p:nvPicPr>
          <p:cNvPr id="4" name="Content Placeholder 3" descr="lensDifferences.jpg"/>
          <p:cNvPicPr>
            <a:picLocks noGrp="1" noChangeAspect="1"/>
          </p:cNvPicPr>
          <p:nvPr>
            <p:ph idx="1"/>
          </p:nvPr>
        </p:nvPicPr>
        <p:blipFill>
          <a:blip r:embed="rId3">
            <a:extLst>
              <a:ext uri="{28A0092B-C50C-407E-A947-70E740481C1C}">
                <a14:useLocalDpi xmlns:a14="http://schemas.microsoft.com/office/drawing/2010/main" val="0"/>
              </a:ext>
            </a:extLst>
          </a:blip>
          <a:srcRect l="20849" r="20849"/>
          <a:stretch>
            <a:fillRect/>
          </a:stretch>
        </p:blipFill>
        <p:spPr/>
      </p:pic>
    </p:spTree>
    <p:extLst>
      <p:ext uri="{BB962C8B-B14F-4D97-AF65-F5344CB8AC3E}">
        <p14:creationId xmlns:p14="http://schemas.microsoft.com/office/powerpoint/2010/main" val="179875052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Cables</a:t>
            </a:r>
            <a:endParaRPr lang="en-US" dirty="0"/>
          </a:p>
        </p:txBody>
      </p:sp>
      <p:sp>
        <p:nvSpPr>
          <p:cNvPr id="3" name="Content Placeholder 2"/>
          <p:cNvSpPr>
            <a:spLocks noGrp="1"/>
          </p:cNvSpPr>
          <p:nvPr>
            <p:ph idx="1"/>
          </p:nvPr>
        </p:nvSpPr>
        <p:spPr/>
        <p:txBody>
          <a:bodyPr/>
          <a:lstStyle/>
          <a:p>
            <a:r>
              <a:rPr lang="en-US" dirty="0">
                <a:latin typeface="Helvetica"/>
                <a:cs typeface="Helvetica"/>
              </a:rPr>
              <a:t>AC adapter – replaces dependence on camera’s battery</a:t>
            </a:r>
          </a:p>
          <a:p>
            <a:r>
              <a:rPr lang="en-US" dirty="0">
                <a:latin typeface="Helvetica"/>
                <a:cs typeface="Helvetica"/>
              </a:rPr>
              <a:t>Camera control – tethering camera to computer, using Live View</a:t>
            </a:r>
          </a:p>
        </p:txBody>
      </p:sp>
    </p:spTree>
    <p:extLst>
      <p:ext uri="{BB962C8B-B14F-4D97-AF65-F5344CB8AC3E}">
        <p14:creationId xmlns:p14="http://schemas.microsoft.com/office/powerpoint/2010/main" val="19709378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Photography Terms</a:t>
            </a:r>
          </a:p>
        </p:txBody>
      </p:sp>
      <p:sp>
        <p:nvSpPr>
          <p:cNvPr id="3" name="Content Placeholder 2"/>
          <p:cNvSpPr>
            <a:spLocks noGrp="1"/>
          </p:cNvSpPr>
          <p:nvPr>
            <p:ph idx="1"/>
          </p:nvPr>
        </p:nvSpPr>
        <p:spPr/>
        <p:txBody>
          <a:bodyPr/>
          <a:lstStyle/>
          <a:p>
            <a:r>
              <a:rPr lang="en-US" dirty="0">
                <a:latin typeface="Helvetica"/>
                <a:cs typeface="Helvetica"/>
              </a:rPr>
              <a:t>Image Goals</a:t>
            </a:r>
          </a:p>
          <a:p>
            <a:pPr lvl="1"/>
            <a:r>
              <a:rPr lang="en-US" dirty="0">
                <a:latin typeface="Helvetica"/>
                <a:cs typeface="Helvetica"/>
              </a:rPr>
              <a:t>Exposure – well balanced</a:t>
            </a:r>
          </a:p>
          <a:p>
            <a:pPr lvl="1"/>
            <a:r>
              <a:rPr lang="en-US" dirty="0">
                <a:latin typeface="Helvetica"/>
                <a:cs typeface="Helvetica"/>
              </a:rPr>
              <a:t>White balance – accurate light, no </a:t>
            </a:r>
            <a:r>
              <a:rPr lang="en-US" dirty="0" err="1">
                <a:latin typeface="Helvetica"/>
                <a:cs typeface="Helvetica"/>
              </a:rPr>
              <a:t>colour</a:t>
            </a:r>
            <a:r>
              <a:rPr lang="en-US" dirty="0">
                <a:latin typeface="Helvetica"/>
                <a:cs typeface="Helvetica"/>
              </a:rPr>
              <a:t> cast</a:t>
            </a:r>
          </a:p>
          <a:p>
            <a:pPr lvl="1"/>
            <a:r>
              <a:rPr lang="en-US" dirty="0">
                <a:latin typeface="Helvetica"/>
                <a:cs typeface="Helvetica"/>
              </a:rPr>
              <a:t>Focus - sharp</a:t>
            </a:r>
          </a:p>
        </p:txBody>
      </p:sp>
    </p:spTree>
    <p:extLst>
      <p:ext uri="{BB962C8B-B14F-4D97-AF65-F5344CB8AC3E}">
        <p14:creationId xmlns:p14="http://schemas.microsoft.com/office/powerpoint/2010/main" val="412264620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USE the histogram</a:t>
            </a:r>
            <a:endParaRPr lang="en-US" dirty="0"/>
          </a:p>
        </p:txBody>
      </p:sp>
      <p:sp>
        <p:nvSpPr>
          <p:cNvPr id="4" name="Text Placeholder 3"/>
          <p:cNvSpPr>
            <a:spLocks noGrp="1"/>
          </p:cNvSpPr>
          <p:nvPr>
            <p:ph type="body" sz="half" idx="2"/>
          </p:nvPr>
        </p:nvSpPr>
        <p:spPr>
          <a:xfrm>
            <a:off x="625754" y="5887849"/>
            <a:ext cx="5486400" cy="748781"/>
          </a:xfrm>
        </p:spPr>
        <p:txBody>
          <a:bodyPr/>
          <a:lstStyle/>
          <a:p>
            <a:r>
              <a:rPr lang="en-US" dirty="0" smtClean="0"/>
              <a:t>Exposure</a:t>
            </a:r>
            <a:r>
              <a:rPr lang="en-US" dirty="0"/>
              <a:t>: combination of ISO, </a:t>
            </a:r>
            <a:r>
              <a:rPr lang="en-US" dirty="0" smtClean="0"/>
              <a:t>f-stop and </a:t>
            </a:r>
            <a:r>
              <a:rPr lang="en-US" dirty="0" smtClean="0"/>
              <a:t>shutter speed</a:t>
            </a:r>
            <a:endParaRPr lang="en-US" dirty="0" smtClean="0"/>
          </a:p>
          <a:p>
            <a:r>
              <a:rPr lang="en-US" dirty="0" smtClean="0"/>
              <a:t>lean </a:t>
            </a:r>
            <a:r>
              <a:rPr lang="en-US" dirty="0"/>
              <a:t>to the left – underexposed - DARK</a:t>
            </a:r>
            <a:br>
              <a:rPr lang="en-US" dirty="0"/>
            </a:br>
            <a:r>
              <a:rPr lang="en-US" dirty="0"/>
              <a:t>lean to the right – overexposed </a:t>
            </a:r>
            <a:r>
              <a:rPr lang="en-US" dirty="0" smtClean="0"/>
              <a:t>– </a:t>
            </a:r>
            <a:r>
              <a:rPr lang="en-US" dirty="0"/>
              <a:t>LIGHT</a:t>
            </a:r>
            <a:br>
              <a:rPr lang="en-US" dirty="0"/>
            </a:br>
            <a:endParaRPr lang="en-US" dirty="0"/>
          </a:p>
        </p:txBody>
      </p:sp>
      <p:pic>
        <p:nvPicPr>
          <p:cNvPr id="5" name="Picture Placeholder 4"/>
          <p:cNvPicPr>
            <a:picLocks noGrp="1"/>
          </p:cNvPicPr>
          <p:nvPr>
            <p:ph type="pic" idx="1"/>
          </p:nvPr>
        </p:nvPicPr>
        <p:blipFill>
          <a:blip r:embed="rId3">
            <a:extLst>
              <a:ext uri="{28A0092B-C50C-407E-A947-70E740481C1C}">
                <a14:useLocalDpi xmlns:a14="http://schemas.microsoft.com/office/drawing/2010/main" val="0"/>
              </a:ext>
            </a:extLst>
          </a:blip>
          <a:srcRect l="2061" r="2061"/>
          <a:stretch>
            <a:fillRect/>
          </a:stretch>
        </p:blipFill>
        <p:spPr>
          <a:prstGeom prst="rect">
            <a:avLst/>
          </a:prstGeom>
          <a:extLst>
            <a:ext uri="{FAA26D3D-D897-4be2-8F04-BA451C77F1D7}">
              <ma14:placeholderFlag xmlns:ma14="http://schemas.microsoft.com/office/mac/drawingml/2011/main"/>
            </a:ext>
          </a:extLst>
        </p:spPr>
      </p:pic>
    </p:spTree>
    <p:extLst>
      <p:ext uri="{BB962C8B-B14F-4D97-AF65-F5344CB8AC3E}">
        <p14:creationId xmlns:p14="http://schemas.microsoft.com/office/powerpoint/2010/main" val="312295215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Camera Settings</a:t>
            </a:r>
          </a:p>
        </p:txBody>
      </p:sp>
      <p:sp>
        <p:nvSpPr>
          <p:cNvPr id="3" name="Content Placeholder 2"/>
          <p:cNvSpPr>
            <a:spLocks noGrp="1"/>
          </p:cNvSpPr>
          <p:nvPr>
            <p:ph idx="1"/>
          </p:nvPr>
        </p:nvSpPr>
        <p:spPr/>
        <p:txBody>
          <a:bodyPr/>
          <a:lstStyle/>
          <a:p>
            <a:r>
              <a:rPr lang="en-US" sz="2200" dirty="0">
                <a:latin typeface="Helvetica"/>
                <a:cs typeface="Helvetica"/>
              </a:rPr>
              <a:t>Put the camera in manual mode (not program, shutter, speed, aperture, etc.)</a:t>
            </a:r>
          </a:p>
          <a:p>
            <a:r>
              <a:rPr lang="en-US" sz="2200" dirty="0">
                <a:latin typeface="Helvetica"/>
                <a:cs typeface="Helvetica"/>
              </a:rPr>
              <a:t>Set matrix metering (not spot)</a:t>
            </a:r>
          </a:p>
          <a:p>
            <a:r>
              <a:rPr lang="en-US" sz="2200" dirty="0">
                <a:latin typeface="Helvetica"/>
                <a:cs typeface="Helvetica"/>
              </a:rPr>
              <a:t>Place lens in auto focus</a:t>
            </a:r>
          </a:p>
          <a:p>
            <a:r>
              <a:rPr lang="en-US" sz="2200" dirty="0">
                <a:latin typeface="Helvetica"/>
                <a:cs typeface="Helvetica"/>
              </a:rPr>
              <a:t>Exposure</a:t>
            </a:r>
          </a:p>
          <a:p>
            <a:pPr lvl="1"/>
            <a:r>
              <a:rPr lang="en-US" sz="2200" dirty="0">
                <a:latin typeface="Helvetica"/>
                <a:cs typeface="Helvetica"/>
              </a:rPr>
              <a:t>f/stop between f/9 and f/11</a:t>
            </a:r>
          </a:p>
          <a:p>
            <a:pPr lvl="1"/>
            <a:r>
              <a:rPr lang="en-US" sz="2200" dirty="0">
                <a:latin typeface="Helvetica"/>
                <a:cs typeface="Helvetica"/>
              </a:rPr>
              <a:t>ISO = 100</a:t>
            </a:r>
          </a:p>
          <a:p>
            <a:pPr lvl="1"/>
            <a:r>
              <a:rPr lang="en-US" sz="2200" dirty="0">
                <a:latin typeface="Helvetica"/>
                <a:cs typeface="Helvetica"/>
              </a:rPr>
              <a:t>Shutter speed = 1/60 sec.</a:t>
            </a:r>
          </a:p>
          <a:p>
            <a:r>
              <a:rPr lang="en-US" sz="2200" dirty="0">
                <a:latin typeface="Helvetica"/>
                <a:cs typeface="Helvetica"/>
              </a:rPr>
              <a:t>White balance: auto, but depends on lights</a:t>
            </a:r>
          </a:p>
          <a:p>
            <a:r>
              <a:rPr lang="en-US" sz="2200" dirty="0">
                <a:latin typeface="Helvetica"/>
                <a:cs typeface="Helvetica"/>
              </a:rPr>
              <a:t>Set image quality to Raw</a:t>
            </a:r>
          </a:p>
          <a:p>
            <a:r>
              <a:rPr lang="en-US" sz="2200" dirty="0">
                <a:latin typeface="Helvetica"/>
                <a:cs typeface="Helvetica"/>
              </a:rPr>
              <a:t>Move camera up and down on the copy stand until in Live View the subject fills the frame and is in focus</a:t>
            </a:r>
          </a:p>
        </p:txBody>
      </p:sp>
    </p:spTree>
    <p:extLst>
      <p:ext uri="{BB962C8B-B14F-4D97-AF65-F5344CB8AC3E}">
        <p14:creationId xmlns:p14="http://schemas.microsoft.com/office/powerpoint/2010/main" val="193285033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Miscellaneous Equipment (1)</a:t>
            </a:r>
          </a:p>
        </p:txBody>
      </p:sp>
      <p:sp>
        <p:nvSpPr>
          <p:cNvPr id="3" name="Content Placeholder 2"/>
          <p:cNvSpPr>
            <a:spLocks noGrp="1"/>
          </p:cNvSpPr>
          <p:nvPr>
            <p:ph idx="1"/>
          </p:nvPr>
        </p:nvSpPr>
        <p:spPr/>
        <p:txBody>
          <a:bodyPr/>
          <a:lstStyle/>
          <a:p>
            <a:r>
              <a:rPr lang="en-US" dirty="0">
                <a:latin typeface="Helvetica"/>
                <a:cs typeface="Helvetica"/>
              </a:rPr>
              <a:t>Spigots (spacers) and copy stand adapters</a:t>
            </a:r>
          </a:p>
          <a:p>
            <a:r>
              <a:rPr lang="en-US" dirty="0">
                <a:latin typeface="Helvetica"/>
                <a:cs typeface="Helvetica"/>
              </a:rPr>
              <a:t>Barcode </a:t>
            </a:r>
            <a:r>
              <a:rPr lang="en-US" dirty="0" smtClean="0">
                <a:latin typeface="Helvetica"/>
                <a:cs typeface="Helvetica"/>
              </a:rPr>
              <a:t>reader – for file naming</a:t>
            </a:r>
            <a:endParaRPr lang="en-US" dirty="0">
              <a:latin typeface="Helvetica"/>
              <a:cs typeface="Helvetica"/>
            </a:endParaRPr>
          </a:p>
          <a:p>
            <a:r>
              <a:rPr lang="en-US" dirty="0">
                <a:latin typeface="Helvetica"/>
                <a:cs typeface="Helvetica"/>
              </a:rPr>
              <a:t>External hard </a:t>
            </a:r>
            <a:r>
              <a:rPr lang="en-US" dirty="0" smtClean="0">
                <a:latin typeface="Helvetica"/>
                <a:cs typeface="Helvetica"/>
              </a:rPr>
              <a:t>drive – offloading images</a:t>
            </a:r>
            <a:endParaRPr lang="en-US" dirty="0">
              <a:latin typeface="Helvetica"/>
              <a:cs typeface="Helvetica"/>
            </a:endParaRPr>
          </a:p>
          <a:p>
            <a:r>
              <a:rPr lang="en-US" dirty="0">
                <a:latin typeface="Helvetica"/>
                <a:cs typeface="Helvetica"/>
              </a:rPr>
              <a:t>Hot-shoe </a:t>
            </a:r>
            <a:r>
              <a:rPr lang="en-US" dirty="0" smtClean="0">
                <a:latin typeface="Helvetica"/>
                <a:cs typeface="Helvetica"/>
              </a:rPr>
              <a:t>bubble – for leveling</a:t>
            </a:r>
            <a:endParaRPr lang="en-US" dirty="0">
              <a:latin typeface="Helvetica"/>
              <a:cs typeface="Helvetica"/>
            </a:endParaRPr>
          </a:p>
        </p:txBody>
      </p:sp>
    </p:spTree>
    <p:extLst>
      <p:ext uri="{BB962C8B-B14F-4D97-AF65-F5344CB8AC3E}">
        <p14:creationId xmlns:p14="http://schemas.microsoft.com/office/powerpoint/2010/main" val="124268469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Miscellaneous Equipment (2)</a:t>
            </a:r>
            <a:endParaRPr lang="en-US" dirty="0"/>
          </a:p>
        </p:txBody>
      </p:sp>
      <p:sp>
        <p:nvSpPr>
          <p:cNvPr id="3" name="Content Placeholder 2"/>
          <p:cNvSpPr>
            <a:spLocks noGrp="1"/>
          </p:cNvSpPr>
          <p:nvPr>
            <p:ph idx="1"/>
          </p:nvPr>
        </p:nvSpPr>
        <p:spPr/>
        <p:txBody>
          <a:bodyPr/>
          <a:lstStyle/>
          <a:p>
            <a:r>
              <a:rPr lang="en-US" dirty="0">
                <a:latin typeface="Helvetica"/>
                <a:cs typeface="Helvetica"/>
              </a:rPr>
              <a:t>Extra bulbs</a:t>
            </a:r>
          </a:p>
          <a:p>
            <a:r>
              <a:rPr lang="en-US" dirty="0">
                <a:latin typeface="Helvetica"/>
                <a:cs typeface="Helvetica"/>
              </a:rPr>
              <a:t>Ruler</a:t>
            </a:r>
          </a:p>
          <a:p>
            <a:r>
              <a:rPr lang="en-US" dirty="0" err="1">
                <a:latin typeface="Helvetica"/>
                <a:cs typeface="Helvetica"/>
              </a:rPr>
              <a:t>Colour</a:t>
            </a:r>
            <a:r>
              <a:rPr lang="en-US" dirty="0">
                <a:latin typeface="Helvetica"/>
                <a:cs typeface="Helvetica"/>
              </a:rPr>
              <a:t> checker</a:t>
            </a:r>
          </a:p>
          <a:p>
            <a:r>
              <a:rPr lang="en-US" dirty="0">
                <a:latin typeface="Helvetica"/>
                <a:cs typeface="Helvetica"/>
              </a:rPr>
              <a:t>Lens cleaning supplies</a:t>
            </a:r>
          </a:p>
          <a:p>
            <a:r>
              <a:rPr lang="en-US" dirty="0">
                <a:latin typeface="Helvetica"/>
                <a:cs typeface="Helvetica"/>
              </a:rPr>
              <a:t>Roll of 1” gaffer tape</a:t>
            </a:r>
          </a:p>
          <a:p>
            <a:r>
              <a:rPr lang="en-US" dirty="0">
                <a:latin typeface="Helvetica"/>
                <a:cs typeface="Helvetica"/>
              </a:rPr>
              <a:t>Monitor </a:t>
            </a:r>
            <a:r>
              <a:rPr lang="en-US" dirty="0" err="1">
                <a:latin typeface="Helvetica"/>
                <a:cs typeface="Helvetica"/>
              </a:rPr>
              <a:t>colour</a:t>
            </a:r>
            <a:r>
              <a:rPr lang="en-US" dirty="0">
                <a:latin typeface="Helvetica"/>
                <a:cs typeface="Helvetica"/>
              </a:rPr>
              <a:t> correction software</a:t>
            </a:r>
          </a:p>
        </p:txBody>
      </p:sp>
    </p:spTree>
    <p:extLst>
      <p:ext uri="{BB962C8B-B14F-4D97-AF65-F5344CB8AC3E}">
        <p14:creationId xmlns:p14="http://schemas.microsoft.com/office/powerpoint/2010/main" val="346774679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Image Management Software</a:t>
            </a:r>
          </a:p>
        </p:txBody>
      </p:sp>
      <p:sp>
        <p:nvSpPr>
          <p:cNvPr id="3" name="Content Placeholder 2"/>
          <p:cNvSpPr>
            <a:spLocks noGrp="1"/>
          </p:cNvSpPr>
          <p:nvPr>
            <p:ph idx="1"/>
          </p:nvPr>
        </p:nvSpPr>
        <p:spPr/>
        <p:txBody>
          <a:bodyPr/>
          <a:lstStyle/>
          <a:p>
            <a:r>
              <a:rPr lang="en-US" dirty="0">
                <a:latin typeface="Helvetica"/>
                <a:cs typeface="Helvetica"/>
              </a:rPr>
              <a:t>Adobe </a:t>
            </a:r>
            <a:r>
              <a:rPr lang="en-US" dirty="0" err="1">
                <a:latin typeface="Helvetica"/>
                <a:cs typeface="Helvetica"/>
              </a:rPr>
              <a:t>Lightroom</a:t>
            </a:r>
            <a:r>
              <a:rPr lang="en-US" dirty="0">
                <a:latin typeface="Helvetica"/>
                <a:cs typeface="Helvetica"/>
              </a:rPr>
              <a:t> – convert to DNG in </a:t>
            </a:r>
            <a:r>
              <a:rPr lang="en-US" dirty="0" err="1">
                <a:latin typeface="Helvetica"/>
                <a:cs typeface="Helvetica"/>
              </a:rPr>
              <a:t>Lightroom</a:t>
            </a:r>
            <a:endParaRPr lang="en-US" dirty="0">
              <a:latin typeface="Helvetica"/>
              <a:cs typeface="Helvetica"/>
            </a:endParaRPr>
          </a:p>
        </p:txBody>
      </p:sp>
    </p:spTree>
    <p:extLst>
      <p:ext uri="{BB962C8B-B14F-4D97-AF65-F5344CB8AC3E}">
        <p14:creationId xmlns:p14="http://schemas.microsoft.com/office/powerpoint/2010/main" val="224413074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9709"/>
            <a:ext cx="8229600" cy="488486"/>
          </a:xfrm>
        </p:spPr>
        <p:txBody>
          <a:bodyPr/>
          <a:lstStyle/>
          <a:p>
            <a:r>
              <a:rPr lang="en-US" dirty="0"/>
              <a:t>Camera Control Software</a:t>
            </a:r>
          </a:p>
        </p:txBody>
      </p:sp>
      <p:sp>
        <p:nvSpPr>
          <p:cNvPr id="3" name="Content Placeholder 2"/>
          <p:cNvSpPr>
            <a:spLocks noGrp="1"/>
          </p:cNvSpPr>
          <p:nvPr>
            <p:ph idx="1"/>
          </p:nvPr>
        </p:nvSpPr>
        <p:spPr>
          <a:xfrm>
            <a:off x="457200" y="1228196"/>
            <a:ext cx="8229600" cy="5181644"/>
          </a:xfrm>
        </p:spPr>
        <p:txBody>
          <a:bodyPr/>
          <a:lstStyle/>
          <a:p>
            <a:pPr marL="0" indent="0">
              <a:buNone/>
            </a:pPr>
            <a:r>
              <a:rPr lang="en-US" sz="2800" dirty="0" smtClean="0">
                <a:latin typeface="Helvetica"/>
                <a:cs typeface="Helvetica"/>
              </a:rPr>
              <a:t>For tethered shooting and control of the camera</a:t>
            </a:r>
          </a:p>
          <a:p>
            <a:r>
              <a:rPr lang="en-US" sz="2800" dirty="0" smtClean="0">
                <a:latin typeface="Helvetica"/>
                <a:cs typeface="Helvetica"/>
              </a:rPr>
              <a:t>Canon</a:t>
            </a:r>
          </a:p>
          <a:p>
            <a:pPr lvl="1"/>
            <a:r>
              <a:rPr lang="en-US" dirty="0" smtClean="0">
                <a:latin typeface="Helvetica"/>
                <a:cs typeface="Helvetica"/>
              </a:rPr>
              <a:t>EOS Utility</a:t>
            </a:r>
          </a:p>
          <a:p>
            <a:pPr lvl="1"/>
            <a:r>
              <a:rPr lang="en-US" dirty="0" smtClean="0">
                <a:latin typeface="Helvetica"/>
                <a:cs typeface="Helvetica"/>
              </a:rPr>
              <a:t>Canon Digital Photo Professional - free</a:t>
            </a:r>
            <a:endParaRPr lang="en-US" dirty="0">
              <a:latin typeface="Helvetica"/>
              <a:cs typeface="Helvetica"/>
            </a:endParaRPr>
          </a:p>
          <a:p>
            <a:r>
              <a:rPr lang="en-US" sz="2800" dirty="0" smtClean="0">
                <a:latin typeface="Helvetica"/>
                <a:cs typeface="Helvetica"/>
              </a:rPr>
              <a:t>Nikon</a:t>
            </a:r>
          </a:p>
          <a:p>
            <a:pPr lvl="1"/>
            <a:r>
              <a:rPr lang="en-US" dirty="0" smtClean="0">
                <a:latin typeface="Helvetica"/>
                <a:cs typeface="Helvetica"/>
              </a:rPr>
              <a:t>Nikon Capture NX2</a:t>
            </a:r>
          </a:p>
          <a:p>
            <a:pPr lvl="1"/>
            <a:r>
              <a:rPr lang="en-US" dirty="0">
                <a:latin typeface="Helvetica"/>
                <a:cs typeface="Helvetica"/>
              </a:rPr>
              <a:t>Nikon Camera Control Pro 2 – </a:t>
            </a:r>
            <a:r>
              <a:rPr lang="en-US" dirty="0" smtClean="0">
                <a:latin typeface="Helvetica"/>
                <a:cs typeface="Helvetica"/>
              </a:rPr>
              <a:t>fee</a:t>
            </a:r>
            <a:endParaRPr lang="en-US" dirty="0">
              <a:latin typeface="Helvetica"/>
              <a:cs typeface="Helvetica"/>
            </a:endParaRPr>
          </a:p>
          <a:p>
            <a:r>
              <a:rPr lang="en-US" sz="2800" dirty="0">
                <a:latin typeface="Helvetica"/>
                <a:cs typeface="Helvetica"/>
              </a:rPr>
              <a:t>Third </a:t>
            </a:r>
            <a:r>
              <a:rPr lang="en-US" sz="2800" dirty="0" smtClean="0">
                <a:latin typeface="Helvetica"/>
                <a:cs typeface="Helvetica"/>
              </a:rPr>
              <a:t>party</a:t>
            </a:r>
          </a:p>
          <a:p>
            <a:r>
              <a:rPr lang="en-US" sz="2800" dirty="0" smtClean="0">
                <a:latin typeface="Helvetica"/>
                <a:cs typeface="Helvetica"/>
              </a:rPr>
              <a:t>Adobe </a:t>
            </a:r>
            <a:r>
              <a:rPr lang="en-US" sz="2800" dirty="0" err="1" smtClean="0">
                <a:latin typeface="Helvetica"/>
                <a:cs typeface="Helvetica"/>
              </a:rPr>
              <a:t>Lightroom</a:t>
            </a:r>
            <a:r>
              <a:rPr lang="en-US" sz="2800" dirty="0" smtClean="0">
                <a:latin typeface="Helvetica"/>
                <a:cs typeface="Helvetica"/>
              </a:rPr>
              <a:t> Tethered</a:t>
            </a:r>
            <a:endParaRPr lang="en-US" sz="2800" dirty="0">
              <a:latin typeface="Helvetica"/>
              <a:cs typeface="Helvetica"/>
            </a:endParaRPr>
          </a:p>
        </p:txBody>
      </p:sp>
    </p:spTree>
    <p:extLst>
      <p:ext uri="{BB962C8B-B14F-4D97-AF65-F5344CB8AC3E}">
        <p14:creationId xmlns:p14="http://schemas.microsoft.com/office/powerpoint/2010/main" val="309746386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200" dirty="0" smtClean="0"/>
              <a:t>Shopping List</a:t>
            </a:r>
            <a:endParaRPr lang="en-US" sz="2200" dirty="0"/>
          </a:p>
        </p:txBody>
      </p:sp>
      <p:sp>
        <p:nvSpPr>
          <p:cNvPr id="3" name="Content Placeholder 2"/>
          <p:cNvSpPr>
            <a:spLocks noGrp="1"/>
          </p:cNvSpPr>
          <p:nvPr>
            <p:ph idx="1"/>
          </p:nvPr>
        </p:nvSpPr>
        <p:spPr>
          <a:xfrm>
            <a:off x="457200" y="1409632"/>
            <a:ext cx="8229600" cy="5000207"/>
          </a:xfrm>
        </p:spPr>
        <p:txBody>
          <a:bodyPr/>
          <a:lstStyle/>
          <a:p>
            <a:pPr>
              <a:buSzPts val="2400"/>
            </a:pPr>
            <a:r>
              <a:rPr lang="en-US" sz="2200" dirty="0">
                <a:solidFill>
                  <a:srgbClr val="000000"/>
                </a:solidFill>
                <a:latin typeface="Calibri"/>
              </a:rPr>
              <a:t>Copy stand</a:t>
            </a:r>
          </a:p>
          <a:p>
            <a:pPr>
              <a:buSzPts val="2400"/>
            </a:pPr>
            <a:r>
              <a:rPr lang="en-US" sz="2200" dirty="0">
                <a:solidFill>
                  <a:srgbClr val="000000"/>
                </a:solidFill>
                <a:latin typeface="Calibri"/>
              </a:rPr>
              <a:t>Camera</a:t>
            </a:r>
          </a:p>
          <a:p>
            <a:pPr>
              <a:buSzPts val="2400"/>
            </a:pPr>
            <a:r>
              <a:rPr lang="en-US" sz="2200" dirty="0">
                <a:solidFill>
                  <a:srgbClr val="000000"/>
                </a:solidFill>
                <a:latin typeface="Calibri"/>
              </a:rPr>
              <a:t>Lens</a:t>
            </a:r>
          </a:p>
          <a:p>
            <a:pPr>
              <a:buSzPts val="2400"/>
            </a:pPr>
            <a:r>
              <a:rPr lang="en-US" sz="2200" dirty="0" smtClean="0">
                <a:solidFill>
                  <a:srgbClr val="000000"/>
                </a:solidFill>
                <a:latin typeface="Calibri"/>
              </a:rPr>
              <a:t>Cables</a:t>
            </a:r>
          </a:p>
          <a:p>
            <a:pPr lvl="1">
              <a:buSzPts val="2400"/>
            </a:pPr>
            <a:r>
              <a:rPr lang="en-US" sz="2200" dirty="0" smtClean="0">
                <a:solidFill>
                  <a:srgbClr val="000000"/>
                </a:solidFill>
                <a:latin typeface="Calibri"/>
              </a:rPr>
              <a:t>AC adapter</a:t>
            </a:r>
          </a:p>
          <a:p>
            <a:pPr lvl="1">
              <a:buSzPts val="2400"/>
            </a:pPr>
            <a:r>
              <a:rPr lang="en-US" sz="2200" dirty="0" smtClean="0">
                <a:solidFill>
                  <a:srgbClr val="000000"/>
                </a:solidFill>
                <a:latin typeface="Calibri"/>
              </a:rPr>
              <a:t>Long </a:t>
            </a:r>
            <a:r>
              <a:rPr lang="en-US" sz="2200" dirty="0">
                <a:solidFill>
                  <a:srgbClr val="000000"/>
                </a:solidFill>
                <a:latin typeface="Calibri"/>
              </a:rPr>
              <a:t>USB cable</a:t>
            </a:r>
          </a:p>
          <a:p>
            <a:pPr>
              <a:buSzPts val="2400"/>
            </a:pPr>
            <a:r>
              <a:rPr lang="en-US" sz="2200" dirty="0">
                <a:solidFill>
                  <a:srgbClr val="000000"/>
                </a:solidFill>
                <a:latin typeface="Calibri"/>
              </a:rPr>
              <a:t>Computer &amp; Monitor</a:t>
            </a:r>
          </a:p>
          <a:p>
            <a:pPr>
              <a:buSzPts val="2400"/>
            </a:pPr>
            <a:r>
              <a:rPr lang="en-US" sz="2200" dirty="0" smtClean="0">
                <a:solidFill>
                  <a:srgbClr val="000000"/>
                </a:solidFill>
                <a:latin typeface="Calibri"/>
              </a:rPr>
              <a:t>Software</a:t>
            </a:r>
          </a:p>
          <a:p>
            <a:pPr lvl="1">
              <a:buSzPts val="2400"/>
            </a:pPr>
            <a:r>
              <a:rPr lang="en-US" sz="2200" dirty="0" smtClean="0">
                <a:solidFill>
                  <a:srgbClr val="000000"/>
                </a:solidFill>
                <a:latin typeface="Calibri"/>
              </a:rPr>
              <a:t>Camera </a:t>
            </a:r>
            <a:r>
              <a:rPr lang="en-US" sz="2200" dirty="0">
                <a:solidFill>
                  <a:srgbClr val="000000"/>
                </a:solidFill>
                <a:latin typeface="Calibri"/>
              </a:rPr>
              <a:t>control </a:t>
            </a:r>
            <a:r>
              <a:rPr lang="en-US" sz="2200" dirty="0" smtClean="0">
                <a:solidFill>
                  <a:srgbClr val="000000"/>
                </a:solidFill>
                <a:latin typeface="Calibri"/>
              </a:rPr>
              <a:t>software</a:t>
            </a:r>
          </a:p>
          <a:p>
            <a:pPr lvl="1">
              <a:buSzPts val="2400"/>
            </a:pPr>
            <a:r>
              <a:rPr lang="en-US" sz="2200" dirty="0" smtClean="0">
                <a:solidFill>
                  <a:srgbClr val="000000"/>
                </a:solidFill>
                <a:latin typeface="Calibri"/>
              </a:rPr>
              <a:t>Image </a:t>
            </a:r>
            <a:r>
              <a:rPr lang="en-US" sz="2200" dirty="0">
                <a:solidFill>
                  <a:srgbClr val="000000"/>
                </a:solidFill>
                <a:latin typeface="Calibri"/>
              </a:rPr>
              <a:t>management software</a:t>
            </a:r>
          </a:p>
          <a:p>
            <a:pPr>
              <a:buSzPts val="2400"/>
            </a:pPr>
            <a:r>
              <a:rPr lang="en-US" sz="2200" dirty="0">
                <a:solidFill>
                  <a:srgbClr val="000000"/>
                </a:solidFill>
                <a:latin typeface="Calibri"/>
              </a:rPr>
              <a:t>Lights OR Photo-</a:t>
            </a:r>
            <a:r>
              <a:rPr lang="en-US" sz="2200" dirty="0" err="1">
                <a:solidFill>
                  <a:srgbClr val="000000"/>
                </a:solidFill>
                <a:latin typeface="Calibri"/>
              </a:rPr>
              <a:t>eBox</a:t>
            </a:r>
            <a:r>
              <a:rPr lang="en-US" sz="2200" dirty="0">
                <a:solidFill>
                  <a:srgbClr val="000000"/>
                </a:solidFill>
                <a:latin typeface="Calibri"/>
              </a:rPr>
              <a:t> Plus</a:t>
            </a:r>
          </a:p>
          <a:p>
            <a:pPr>
              <a:buSzPts val="2400"/>
            </a:pPr>
            <a:r>
              <a:rPr lang="en-US" sz="2200" dirty="0">
                <a:solidFill>
                  <a:srgbClr val="000000"/>
                </a:solidFill>
                <a:latin typeface="Calibri"/>
              </a:rPr>
              <a:t>Miscellaneous</a:t>
            </a:r>
          </a:p>
          <a:p>
            <a:endParaRPr lang="en-US" sz="2200" dirty="0"/>
          </a:p>
        </p:txBody>
      </p:sp>
    </p:spTree>
    <p:extLst>
      <p:ext uri="{BB962C8B-B14F-4D97-AF65-F5344CB8AC3E}">
        <p14:creationId xmlns:p14="http://schemas.microsoft.com/office/powerpoint/2010/main" val="137367539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r>
              <a:rPr lang="en-US" sz="2800" dirty="0"/>
              <a:t>Also see </a:t>
            </a:r>
            <a:r>
              <a:rPr lang="en-US" sz="2800" dirty="0">
                <a:hlinkClick r:id="rId3"/>
              </a:rPr>
              <a:t>https://www.idigbio.org/wiki/index.php/</a:t>
            </a:r>
            <a:r>
              <a:rPr lang="en-US" sz="2800" dirty="0" smtClean="0">
                <a:hlinkClick r:id="rId3"/>
              </a:rPr>
              <a:t>Digitization_Template_3</a:t>
            </a:r>
            <a:endParaRPr lang="en-US" sz="2800" dirty="0"/>
          </a:p>
          <a:p>
            <a:r>
              <a:rPr lang="en-US" sz="2800" dirty="0" smtClean="0">
                <a:hlinkClick r:id="rId4" tooltip="Photography101.pdf"/>
              </a:rPr>
              <a:t>Imaging </a:t>
            </a:r>
            <a:r>
              <a:rPr lang="en-US" sz="2800" dirty="0">
                <a:hlinkClick r:id="rId4" tooltip="Photography101.pdf"/>
              </a:rPr>
              <a:t>equipment and guidelines for herbaria</a:t>
            </a:r>
            <a:endParaRPr lang="en-US" sz="2800" dirty="0"/>
          </a:p>
          <a:p>
            <a:pPr marL="0" indent="0">
              <a:buNone/>
            </a:pPr>
            <a:r>
              <a:rPr lang="en-US" sz="2800" dirty="0"/>
              <a:t>And</a:t>
            </a:r>
          </a:p>
          <a:p>
            <a:r>
              <a:rPr lang="en-US" sz="2800" dirty="0" smtClean="0">
                <a:hlinkClick r:id="rId5"/>
              </a:rPr>
              <a:t>iDigBio Imaging Equipment Recommendations (shopping list) (McCaffrey)</a:t>
            </a:r>
            <a:endParaRPr lang="en-US" sz="2800" dirty="0"/>
          </a:p>
        </p:txBody>
      </p:sp>
    </p:spTree>
    <p:extLst>
      <p:ext uri="{BB962C8B-B14F-4D97-AF65-F5344CB8AC3E}">
        <p14:creationId xmlns:p14="http://schemas.microsoft.com/office/powerpoint/2010/main" val="391872305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Thank you for your attention</a:t>
            </a:r>
          </a:p>
        </p:txBody>
      </p:sp>
    </p:spTree>
    <p:extLst>
      <p:ext uri="{BB962C8B-B14F-4D97-AF65-F5344CB8AC3E}">
        <p14:creationId xmlns:p14="http://schemas.microsoft.com/office/powerpoint/2010/main" val="342223840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Copy Stand: Kaiser 205512 RSX</a:t>
            </a:r>
          </a:p>
        </p:txBody>
      </p:sp>
      <p:sp>
        <p:nvSpPr>
          <p:cNvPr id="4" name="Text Placeholder 3"/>
          <p:cNvSpPr>
            <a:spLocks noGrp="1"/>
          </p:cNvSpPr>
          <p:nvPr>
            <p:ph type="body" sz="half" idx="2"/>
          </p:nvPr>
        </p:nvSpPr>
        <p:spPr/>
        <p:txBody>
          <a:bodyPr/>
          <a:lstStyle/>
          <a:p>
            <a:endParaRPr lang="en-US"/>
          </a:p>
        </p:txBody>
      </p:sp>
      <p:pic>
        <p:nvPicPr>
          <p:cNvPr id="5" name="Picture Placeholder 4" descr="KaiserCopyStand.jpg"/>
          <p:cNvPicPr>
            <a:picLocks noGrp="1" noChangeAspect="1"/>
          </p:cNvPicPr>
          <p:nvPr>
            <p:ph type="pic" idx="1"/>
          </p:nvPr>
        </p:nvPicPr>
        <p:blipFill>
          <a:blip r:embed="rId3">
            <a:extLst>
              <a:ext uri="{28A0092B-C50C-407E-A947-70E740481C1C}">
                <a14:useLocalDpi xmlns:a14="http://schemas.microsoft.com/office/drawing/2010/main" val="0"/>
              </a:ext>
            </a:extLst>
          </a:blip>
          <a:srcRect l="-104062" r="-104062"/>
          <a:stretch>
            <a:fillRect/>
          </a:stretch>
        </p:blipFill>
        <p:spPr>
          <a:xfrm>
            <a:off x="625475" y="987425"/>
            <a:ext cx="7953375" cy="4379913"/>
          </a:xfrm>
          <a:prstGeom prst="rect">
            <a:avLst/>
          </a:prstGeom>
        </p:spPr>
      </p:pic>
    </p:spTree>
    <p:extLst>
      <p:ext uri="{BB962C8B-B14F-4D97-AF65-F5344CB8AC3E}">
        <p14:creationId xmlns:p14="http://schemas.microsoft.com/office/powerpoint/2010/main" val="101631985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Photo </a:t>
            </a:r>
            <a:r>
              <a:rPr lang="en-US" dirty="0" err="1" smtClean="0"/>
              <a:t>eBox</a:t>
            </a:r>
            <a:r>
              <a:rPr lang="en-US" dirty="0" smtClean="0"/>
              <a:t> Plus</a:t>
            </a:r>
            <a:endParaRPr lang="en-US" dirty="0"/>
          </a:p>
        </p:txBody>
      </p:sp>
      <p:sp>
        <p:nvSpPr>
          <p:cNvPr id="4" name="Text Placeholder 3"/>
          <p:cNvSpPr>
            <a:spLocks noGrp="1"/>
          </p:cNvSpPr>
          <p:nvPr>
            <p:ph type="body" sz="half" idx="2"/>
          </p:nvPr>
        </p:nvSpPr>
        <p:spPr/>
        <p:txBody>
          <a:bodyPr/>
          <a:lstStyle/>
          <a:p>
            <a:endParaRPr lang="en-US"/>
          </a:p>
        </p:txBody>
      </p:sp>
      <p:pic>
        <p:nvPicPr>
          <p:cNvPr id="5" name="Picture Placeholder 4"/>
          <p:cNvPicPr>
            <a:picLocks noGrp="1"/>
          </p:cNvPicPr>
          <p:nvPr>
            <p:ph type="pic" idx="1"/>
          </p:nvPr>
        </p:nvPicPr>
        <p:blipFill>
          <a:blip r:embed="rId3">
            <a:extLst>
              <a:ext uri="{28A0092B-C50C-407E-A947-70E740481C1C}">
                <a14:useLocalDpi xmlns:a14="http://schemas.microsoft.com/office/drawing/2010/main" val="0"/>
              </a:ext>
            </a:extLst>
          </a:blip>
          <a:srcRect t="13135" b="13135"/>
          <a:stretch>
            <a:fillRect/>
          </a:stretch>
        </p:blipFill>
        <p:spPr>
          <a:prstGeom prst="rect">
            <a:avLst/>
          </a:prstGeom>
        </p:spPr>
      </p:pic>
    </p:spTree>
    <p:extLst>
      <p:ext uri="{BB962C8B-B14F-4D97-AF65-F5344CB8AC3E}">
        <p14:creationId xmlns:p14="http://schemas.microsoft.com/office/powerpoint/2010/main" val="322270038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Photo </a:t>
            </a:r>
            <a:r>
              <a:rPr lang="en-US" dirty="0" err="1"/>
              <a:t>eBox</a:t>
            </a:r>
            <a:r>
              <a:rPr lang="en-US" dirty="0"/>
              <a:t> Plus in action</a:t>
            </a:r>
          </a:p>
        </p:txBody>
      </p:sp>
      <p:sp>
        <p:nvSpPr>
          <p:cNvPr id="4" name="Text Placeholder 3"/>
          <p:cNvSpPr>
            <a:spLocks noGrp="1"/>
          </p:cNvSpPr>
          <p:nvPr>
            <p:ph type="body" sz="half" idx="2"/>
          </p:nvPr>
        </p:nvSpPr>
        <p:spPr/>
        <p:txBody>
          <a:bodyPr/>
          <a:lstStyle/>
          <a:p>
            <a:endParaRPr lang="en-US"/>
          </a:p>
        </p:txBody>
      </p:sp>
      <p:pic>
        <p:nvPicPr>
          <p:cNvPr id="5" name="Picture Placeholder 4" descr="_DSC2827.jpg"/>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8641" b="8641"/>
          <a:stretch>
            <a:fillRect/>
          </a:stretch>
        </p:blipFill>
        <p:spPr>
          <a:prstGeom prst="rect">
            <a:avLst/>
          </a:prstGeom>
        </p:spPr>
      </p:pic>
    </p:spTree>
    <p:extLst>
      <p:ext uri="{BB962C8B-B14F-4D97-AF65-F5344CB8AC3E}">
        <p14:creationId xmlns:p14="http://schemas.microsoft.com/office/powerpoint/2010/main" val="93058479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 Environment</a:t>
            </a:r>
            <a:endParaRPr lang="en-US" dirty="0"/>
          </a:p>
        </p:txBody>
      </p:sp>
      <p:sp>
        <p:nvSpPr>
          <p:cNvPr id="3" name="Picture Placeholder 2"/>
          <p:cNvSpPr>
            <a:spLocks noGrp="1"/>
          </p:cNvSpPr>
          <p:nvPr>
            <p:ph type="pic" idx="1"/>
          </p:nvPr>
        </p:nvSpPr>
        <p:spPr/>
      </p:sp>
      <p:sp>
        <p:nvSpPr>
          <p:cNvPr id="4" name="Text Placeholder 3"/>
          <p:cNvSpPr>
            <a:spLocks noGrp="1"/>
          </p:cNvSpPr>
          <p:nvPr>
            <p:ph type="body" sz="half" idx="2"/>
          </p:nvPr>
        </p:nvSpPr>
        <p:spPr/>
        <p:txBody>
          <a:bodyPr/>
          <a:lstStyle/>
          <a:p>
            <a:endParaRPr lang="en-US"/>
          </a:p>
        </p:txBody>
      </p:sp>
      <p:pic>
        <p:nvPicPr>
          <p:cNvPr id="5" name="Picture Placeholder 4" descr="IMG_5802.jpg"/>
          <p:cNvPicPr>
            <a:picLocks noChangeAspect="1"/>
          </p:cNvPicPr>
          <p:nvPr/>
        </p:nvPicPr>
        <p:blipFill>
          <a:blip r:embed="rId2" cstate="print">
            <a:extLst>
              <a:ext uri="{28A0092B-C50C-407E-A947-70E740481C1C}">
                <a14:useLocalDpi xmlns:a14="http://schemas.microsoft.com/office/drawing/2010/main" val="0"/>
              </a:ext>
            </a:extLst>
          </a:blip>
          <a:srcRect t="945" b="945"/>
          <a:stretch>
            <a:fillRect/>
          </a:stretch>
        </p:blipFill>
        <p:spPr bwMode="auto">
          <a:xfrm>
            <a:off x="625754" y="987834"/>
            <a:ext cx="7953437" cy="4379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pic>
    </p:spTree>
    <p:extLst>
      <p:ext uri="{BB962C8B-B14F-4D97-AF65-F5344CB8AC3E}">
        <p14:creationId xmlns:p14="http://schemas.microsoft.com/office/powerpoint/2010/main" val="352990516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Copy Stand with 2 strobes</a:t>
            </a:r>
            <a:endParaRPr lang="en-US" dirty="0"/>
          </a:p>
        </p:txBody>
      </p:sp>
      <p:sp>
        <p:nvSpPr>
          <p:cNvPr id="3" name="Picture Placeholder 2"/>
          <p:cNvSpPr>
            <a:spLocks noGrp="1"/>
          </p:cNvSpPr>
          <p:nvPr>
            <p:ph type="pic" idx="1"/>
          </p:nvPr>
        </p:nvSpPr>
        <p:spPr/>
      </p:sp>
      <p:sp>
        <p:nvSpPr>
          <p:cNvPr id="4" name="Text Placeholder 3"/>
          <p:cNvSpPr>
            <a:spLocks noGrp="1"/>
          </p:cNvSpPr>
          <p:nvPr>
            <p:ph type="body" sz="half" idx="2"/>
          </p:nvPr>
        </p:nvSpPr>
        <p:spPr/>
        <p:txBody>
          <a:bodyPr/>
          <a:lstStyle/>
          <a:p>
            <a:endParaRPr lang="en-US"/>
          </a:p>
        </p:txBody>
      </p:sp>
      <p:pic>
        <p:nvPicPr>
          <p:cNvPr id="5" name="Picture Placeholder 4" descr="IMG_5809.jpg"/>
          <p:cNvPicPr>
            <a:picLocks noChangeAspect="1"/>
          </p:cNvPicPr>
          <p:nvPr/>
        </p:nvPicPr>
        <p:blipFill>
          <a:blip r:embed="rId2" cstate="print">
            <a:extLst>
              <a:ext uri="{28A0092B-C50C-407E-A947-70E740481C1C}">
                <a14:useLocalDpi xmlns:a14="http://schemas.microsoft.com/office/drawing/2010/main" val="0"/>
              </a:ext>
            </a:extLst>
          </a:blip>
          <a:srcRect t="945" b="945"/>
          <a:stretch>
            <a:fillRect/>
          </a:stretch>
        </p:blipFill>
        <p:spPr bwMode="auto">
          <a:xfrm>
            <a:off x="501388" y="950735"/>
            <a:ext cx="8230204" cy="4531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pic>
    </p:spTree>
    <p:extLst>
      <p:ext uri="{BB962C8B-B14F-4D97-AF65-F5344CB8AC3E}">
        <p14:creationId xmlns:p14="http://schemas.microsoft.com/office/powerpoint/2010/main" val="88838401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Camera – Canon or Nikon</a:t>
            </a:r>
            <a:br>
              <a:rPr lang="en-US" dirty="0"/>
            </a:br>
            <a:r>
              <a:rPr lang="en-US" dirty="0"/>
              <a:t>Full Frame, at least 18 MP</a:t>
            </a:r>
          </a:p>
        </p:txBody>
      </p:sp>
      <p:pic>
        <p:nvPicPr>
          <p:cNvPr id="5" name="Content Placeholder 4" descr="Canon6d.jpg"/>
          <p:cNvPicPr>
            <a:picLocks noGrp="1" noChangeAspect="1"/>
          </p:cNvPicPr>
          <p:nvPr>
            <p:ph sz="half" idx="1"/>
          </p:nvPr>
        </p:nvPicPr>
        <p:blipFill>
          <a:blip r:embed="rId2">
            <a:extLst>
              <a:ext uri="{28A0092B-C50C-407E-A947-70E740481C1C}">
                <a14:useLocalDpi xmlns:a14="http://schemas.microsoft.com/office/drawing/2010/main" val="0"/>
              </a:ext>
            </a:extLst>
          </a:blip>
          <a:srcRect t="-19747" b="-19747"/>
          <a:stretch>
            <a:fillRect/>
          </a:stretch>
        </p:blipFill>
        <p:spPr>
          <a:xfrm>
            <a:off x="263673" y="1633470"/>
            <a:ext cx="4384527" cy="4892952"/>
          </a:xfrm>
          <a:prstGeom prst="rect">
            <a:avLst/>
          </a:prstGeom>
        </p:spPr>
      </p:pic>
      <p:pic>
        <p:nvPicPr>
          <p:cNvPr id="7" name="Content Placeholder 5" descr="Nikon.jpg"/>
          <p:cNvPicPr>
            <a:picLocks noGrp="1" noChangeAspect="1"/>
          </p:cNvPicPr>
          <p:nvPr>
            <p:ph sz="half" idx="2"/>
          </p:nvPr>
        </p:nvPicPr>
        <p:blipFill>
          <a:blip r:embed="rId3">
            <a:extLst>
              <a:ext uri="{28A0092B-C50C-407E-A947-70E740481C1C}">
                <a14:useLocalDpi xmlns:a14="http://schemas.microsoft.com/office/drawing/2010/main" val="0"/>
              </a:ext>
            </a:extLst>
          </a:blip>
          <a:srcRect t="-5788" b="-5788"/>
          <a:stretch>
            <a:fillRect/>
          </a:stretch>
        </p:blipFill>
        <p:spPr>
          <a:xfrm>
            <a:off x="4910040" y="1921781"/>
            <a:ext cx="3776759" cy="4213969"/>
          </a:xfrm>
          <a:prstGeom prst="rect">
            <a:avLst/>
          </a:prstGeom>
        </p:spPr>
      </p:pic>
    </p:spTree>
    <p:extLst>
      <p:ext uri="{BB962C8B-B14F-4D97-AF65-F5344CB8AC3E}">
        <p14:creationId xmlns:p14="http://schemas.microsoft.com/office/powerpoint/2010/main" val="124634126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Full frame versus cropped frame</a:t>
            </a:r>
          </a:p>
        </p:txBody>
      </p:sp>
      <p:sp>
        <p:nvSpPr>
          <p:cNvPr id="4" name="Text Placeholder 3"/>
          <p:cNvSpPr>
            <a:spLocks noGrp="1"/>
          </p:cNvSpPr>
          <p:nvPr>
            <p:ph type="body" sz="half" idx="2"/>
          </p:nvPr>
        </p:nvSpPr>
        <p:spPr/>
        <p:txBody>
          <a:bodyPr/>
          <a:lstStyle/>
          <a:p>
            <a:endParaRPr lang="en-US"/>
          </a:p>
        </p:txBody>
      </p:sp>
      <p:pic>
        <p:nvPicPr>
          <p:cNvPr id="6" name="Picture Placeholder 4" descr="2013-11-12 12.08.15.jpg"/>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t="9304" b="9304"/>
          <a:stretch>
            <a:fillRect/>
          </a:stretch>
        </p:blipFill>
        <p:spPr>
          <a:xfrm>
            <a:off x="679450" y="952500"/>
            <a:ext cx="7953375" cy="4378325"/>
          </a:xfrm>
          <a:prstGeom prst="rect">
            <a:avLst/>
          </a:prstGeom>
        </p:spPr>
      </p:pic>
    </p:spTree>
    <p:extLst>
      <p:ext uri="{BB962C8B-B14F-4D97-AF65-F5344CB8AC3E}">
        <p14:creationId xmlns:p14="http://schemas.microsoft.com/office/powerpoint/2010/main" val="355210688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idigbio2014rev">
  <a:themeElements>
    <a:clrScheme name="Custom 1">
      <a:dk1>
        <a:sysClr val="windowText" lastClr="000000"/>
      </a:dk1>
      <a:lt1>
        <a:sysClr val="window" lastClr="FFFFFF"/>
      </a:lt1>
      <a:dk2>
        <a:srgbClr val="313131"/>
      </a:dk2>
      <a:lt2>
        <a:srgbClr val="EEECE1"/>
      </a:lt2>
      <a:accent1>
        <a:srgbClr val="0081FF"/>
      </a:accent1>
      <a:accent2>
        <a:srgbClr val="C0504D"/>
      </a:accent2>
      <a:accent3>
        <a:srgbClr val="6CD626"/>
      </a:accent3>
      <a:accent4>
        <a:srgbClr val="E7B500"/>
      </a:accent4>
      <a:accent5>
        <a:srgbClr val="4BACC6"/>
      </a:accent5>
      <a:accent6>
        <a:srgbClr val="F79646"/>
      </a:accent6>
      <a:hlink>
        <a:srgbClr val="00AEFF"/>
      </a:hlink>
      <a:folHlink>
        <a:srgbClr val="FF83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idigbio2014high</Template>
  <TotalTime>2860</TotalTime>
  <Words>1034</Words>
  <Application>Microsoft Macintosh PowerPoint</Application>
  <PresentationFormat>On-screen Show (4:3)</PresentationFormat>
  <Paragraphs>114</Paragraphs>
  <Slides>21</Slides>
  <Notes>16</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idigbio2014rev</vt:lpstr>
      <vt:lpstr>Photography 101: Tempe Edition</vt:lpstr>
      <vt:lpstr>Shopping List</vt:lpstr>
      <vt:lpstr>Copy Stand: Kaiser 205512 RSX</vt:lpstr>
      <vt:lpstr>Photo eBox Plus</vt:lpstr>
      <vt:lpstr>Photo eBox Plus in action</vt:lpstr>
      <vt:lpstr>Work Environment</vt:lpstr>
      <vt:lpstr>Copy Stand with 2 strobes</vt:lpstr>
      <vt:lpstr>Camera – Canon or Nikon Full Frame, at least 18 MP</vt:lpstr>
      <vt:lpstr>Full frame versus cropped frame</vt:lpstr>
      <vt:lpstr>Lens 50 – 60 mm macro Goal: Good 1:1 fidelity Macrophotography lenses have extra close focusing ability  </vt:lpstr>
      <vt:lpstr>Good lens / bad lens</vt:lpstr>
      <vt:lpstr>Cables</vt:lpstr>
      <vt:lpstr>Key Photography Terms</vt:lpstr>
      <vt:lpstr>DO USE the histogram</vt:lpstr>
      <vt:lpstr>Camera Settings</vt:lpstr>
      <vt:lpstr>Miscellaneous Equipment (1)</vt:lpstr>
      <vt:lpstr>Miscellaneous Equipment (2)</vt:lpstr>
      <vt:lpstr>Image Management Software</vt:lpstr>
      <vt:lpstr>Camera Control Software</vt:lpstr>
      <vt:lpstr>References</vt:lpstr>
      <vt:lpstr>Thank you for your attention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Deborah Paul</dc:creator>
  <cp:lastModifiedBy>Joanna McCaffrey</cp:lastModifiedBy>
  <cp:revision>20</cp:revision>
  <cp:lastPrinted>2014-10-10T14:25:07Z</cp:lastPrinted>
  <dcterms:created xsi:type="dcterms:W3CDTF">2014-10-14T14:29:29Z</dcterms:created>
  <dcterms:modified xsi:type="dcterms:W3CDTF">2015-09-11T13:31:00Z</dcterms:modified>
</cp:coreProperties>
</file>