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0" r:id="rId1"/>
  </p:sldMasterIdLst>
  <p:notesMasterIdLst>
    <p:notesMasterId r:id="rId23"/>
  </p:notesMasterIdLst>
  <p:handoutMasterIdLst>
    <p:handoutMasterId r:id="rId24"/>
  </p:handoutMasterIdLst>
  <p:sldIdLst>
    <p:sldId id="274" r:id="rId2"/>
    <p:sldId id="298" r:id="rId3"/>
    <p:sldId id="276" r:id="rId4"/>
    <p:sldId id="279" r:id="rId5"/>
    <p:sldId id="277" r:id="rId6"/>
    <p:sldId id="278" r:id="rId7"/>
    <p:sldId id="287" r:id="rId8"/>
    <p:sldId id="283" r:id="rId9"/>
    <p:sldId id="284" r:id="rId10"/>
    <p:sldId id="285" r:id="rId11"/>
    <p:sldId id="286" r:id="rId12"/>
    <p:sldId id="289" r:id="rId13"/>
    <p:sldId id="295" r:id="rId14"/>
    <p:sldId id="296" r:id="rId15"/>
    <p:sldId id="290" r:id="rId16"/>
    <p:sldId id="291" r:id="rId17"/>
    <p:sldId id="294" r:id="rId18"/>
    <p:sldId id="292" r:id="rId19"/>
    <p:sldId id="293" r:id="rId20"/>
    <p:sldId id="297" r:id="rId21"/>
    <p:sldId id="299" r:id="rId22"/>
  </p:sldIdLst>
  <p:sldSz cx="9144000" cy="6858000" type="screen4x3"/>
  <p:notesSz cx="6858000" cy="9144000"/>
  <p:embeddedFontLst>
    <p:embeddedFont>
      <p:font typeface="Helvetica Neue" panose="020B0604020202020204" charset="0"/>
      <p:regular r:id="rId25"/>
      <p:bold r:id="rId26"/>
      <p:italic r:id="rId27"/>
      <p:boldItalic r:id="rId28"/>
    </p:embeddedFont>
    <p:embeddedFont>
      <p:font typeface="Cambria" panose="020405030504060302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D08"/>
    <a:srgbClr val="00529B"/>
    <a:srgbClr val="D68C2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8" autoAdjust="0"/>
    <p:restoredTop sz="88338" autoAdjust="0"/>
  </p:normalViewPr>
  <p:slideViewPr>
    <p:cSldViewPr snapToGrid="0">
      <p:cViewPr>
        <p:scale>
          <a:sx n="100" d="100"/>
          <a:sy n="100" d="100"/>
        </p:scale>
        <p:origin x="780" y="19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2" d="100"/>
          <a:sy n="82" d="100"/>
        </p:scale>
        <p:origin x="2722"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531530-B645-4256-93AD-80AF12A7D6BA}" type="datetimeFigureOut">
              <a:rPr lang="en-US" smtClean="0"/>
              <a:t>2016-10-13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9CC81-F13F-44D3-A18E-F0408A57FD46}" type="slidenum">
              <a:rPr lang="en-US" smtClean="0"/>
              <a:t>‹#›</a:t>
            </a:fld>
            <a:endParaRPr lang="en-US"/>
          </a:p>
        </p:txBody>
      </p:sp>
    </p:spTree>
    <p:extLst>
      <p:ext uri="{BB962C8B-B14F-4D97-AF65-F5344CB8AC3E}">
        <p14:creationId xmlns:p14="http://schemas.microsoft.com/office/powerpoint/2010/main" val="3468912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defRPr/>
            </a:lvl1pPr>
            <a:lvl2pPr marL="457200" marR="0" lvl="1" indent="0" algn="l" rtl="0">
              <a:spcBef>
                <a:spcPts val="360"/>
              </a:spcBef>
              <a:spcAft>
                <a:spcPts val="0"/>
              </a:spcAft>
              <a:defRPr/>
            </a:lvl2pPr>
            <a:lvl3pPr marL="914400" marR="0" lvl="2" indent="0" algn="l" rtl="0">
              <a:spcBef>
                <a:spcPts val="360"/>
              </a:spcBef>
              <a:spcAft>
                <a:spcPts val="0"/>
              </a:spcAft>
              <a:defRPr/>
            </a:lvl3pPr>
            <a:lvl4pPr marL="1371600" marR="0" lvl="3" indent="0" algn="l" rtl="0">
              <a:spcBef>
                <a:spcPts val="360"/>
              </a:spcBef>
              <a:spcAft>
                <a:spcPts val="0"/>
              </a:spcAft>
              <a:defRPr/>
            </a:lvl4pPr>
            <a:lvl5pPr marL="1828800" marR="0" lvl="4" indent="0" algn="l" rtl="0">
              <a:spcBef>
                <a:spcPts val="36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a:lvl1pPr>
            <a:lvl2pPr marL="457200" marR="0" lvl="1" indent="0" algn="l" rtl="0">
              <a:spcBef>
                <a:spcPts val="0"/>
              </a:spcBef>
              <a:spcAft>
                <a:spcPts val="0"/>
              </a:spcAft>
              <a:defRPr/>
            </a:lvl2pPr>
            <a:lvl3pPr marL="914400" marR="0" lvl="2" indent="0" algn="l" rtl="0">
              <a:spcBef>
                <a:spcPts val="0"/>
              </a:spcBef>
              <a:spcAft>
                <a:spcPts val="0"/>
              </a:spcAft>
              <a:defRPr/>
            </a:lvl3pPr>
            <a:lvl4pPr marL="1371600" marR="0" lvl="3" indent="0" algn="l" rtl="0">
              <a:spcBef>
                <a:spcPts val="0"/>
              </a:spcBef>
              <a:spcAft>
                <a:spcPts val="0"/>
              </a:spcAft>
              <a:defRPr/>
            </a:lvl4pPr>
            <a:lvl5pPr marL="1828800" marR="0" lvl="4" indent="0" algn="l" rtl="0">
              <a:spcBef>
                <a:spcPts val="0"/>
              </a:spcBef>
              <a:spcAft>
                <a:spcPts val="0"/>
              </a:spcAft>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spcBef>
                <a:spcPts val="0"/>
              </a:spcBef>
              <a:spcAft>
                <a:spcPts val="0"/>
              </a:spcAft>
            </a:pPr>
            <a:endParaRPr/>
          </a:p>
          <a:p>
            <a:pPr marL="457200" marR="0" lvl="1" indent="0" algn="l" rtl="0">
              <a:spcBef>
                <a:spcPts val="0"/>
              </a:spcBef>
              <a:spcAft>
                <a:spcPts val="0"/>
              </a:spcAft>
            </a:pPr>
            <a:endParaRPr/>
          </a:p>
          <a:p>
            <a:pPr marL="914400" marR="0" lvl="2" indent="0" algn="l" rtl="0">
              <a:spcBef>
                <a:spcPts val="0"/>
              </a:spcBef>
              <a:spcAft>
                <a:spcPts val="0"/>
              </a:spcAft>
            </a:pPr>
            <a:endParaRPr/>
          </a:p>
          <a:p>
            <a:pPr marL="1371600" marR="0" lvl="3" indent="0" algn="l" rtl="0">
              <a:spcBef>
                <a:spcPts val="0"/>
              </a:spcBef>
              <a:spcAft>
                <a:spcPts val="0"/>
              </a:spcAft>
            </a:pPr>
            <a:endParaRPr/>
          </a:p>
          <a:p>
            <a:pPr marL="1828800" marR="0" lvl="4" indent="0" algn="l" rtl="0">
              <a:spcBef>
                <a:spcPts val="0"/>
              </a:spcBef>
              <a:spcAft>
                <a:spcPts val="0"/>
              </a:spcAft>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extLst>
      <p:ext uri="{BB962C8B-B14F-4D97-AF65-F5344CB8AC3E}">
        <p14:creationId xmlns:p14="http://schemas.microsoft.com/office/powerpoint/2010/main" val="22477915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sz="1100" dirty="0">
                <a:solidFill>
                  <a:schemeClr val="dk1"/>
                </a:solidFill>
              </a:rPr>
              <a:t>Symposium Section: Frontiers in Entomology</a:t>
            </a:r>
          </a:p>
          <a:p>
            <a:pPr lvl="0">
              <a:spcBef>
                <a:spcPts val="0"/>
              </a:spcBef>
              <a:buClr>
                <a:schemeClr val="dk1"/>
              </a:buClr>
              <a:buSzPct val="100000"/>
              <a:buFont typeface="Arial"/>
              <a:buNone/>
            </a:pPr>
            <a:r>
              <a:rPr lang="en-US" sz="1100" dirty="0">
                <a:solidFill>
                  <a:schemeClr val="dk1"/>
                </a:solidFill>
              </a:rPr>
              <a:t>Symposium Title: Entomology in the Digital Age</a:t>
            </a:r>
          </a:p>
          <a:p>
            <a:pPr lvl="0">
              <a:spcBef>
                <a:spcPts val="0"/>
              </a:spcBef>
              <a:buClr>
                <a:schemeClr val="dk1"/>
              </a:buClr>
              <a:buSzPct val="100000"/>
              <a:buFont typeface="Arial"/>
              <a:buNone/>
            </a:pPr>
            <a:r>
              <a:rPr lang="en-US" sz="1100" dirty="0">
                <a:solidFill>
                  <a:schemeClr val="dk1"/>
                </a:solidFill>
              </a:rPr>
              <a:t>Talk Title: </a:t>
            </a:r>
            <a:r>
              <a:rPr lang="en-US" sz="1100" b="1" dirty="0">
                <a:solidFill>
                  <a:schemeClr val="dk1"/>
                </a:solidFill>
              </a:rPr>
              <a:t>Biodiversity informatics skills for collections and research in the 21</a:t>
            </a:r>
            <a:r>
              <a:rPr lang="en-US" sz="1100" b="1" baseline="30000" dirty="0">
                <a:solidFill>
                  <a:schemeClr val="dk1"/>
                </a:solidFill>
              </a:rPr>
              <a:t>st</a:t>
            </a:r>
            <a:r>
              <a:rPr lang="en-US" sz="1100" b="1" dirty="0">
                <a:solidFill>
                  <a:schemeClr val="dk1"/>
                </a:solidFill>
              </a:rPr>
              <a:t> Century</a:t>
            </a:r>
          </a:p>
          <a:p>
            <a:pPr lvl="0">
              <a:spcBef>
                <a:spcPts val="0"/>
              </a:spcBef>
              <a:buClr>
                <a:schemeClr val="dk1"/>
              </a:buClr>
              <a:buSzPct val="100000"/>
              <a:buFont typeface="Arial"/>
              <a:buNone/>
            </a:pPr>
            <a:r>
              <a:rPr lang="en-US" sz="1100" b="1" dirty="0">
                <a:solidFill>
                  <a:schemeClr val="dk1"/>
                </a:solidFill>
              </a:rPr>
              <a:t>Author: </a:t>
            </a:r>
            <a:r>
              <a:rPr lang="en-US" sz="1100" dirty="0">
                <a:solidFill>
                  <a:schemeClr val="dk1"/>
                </a:solidFill>
              </a:rPr>
              <a:t>Deborah L. Paul, Pam </a:t>
            </a:r>
            <a:r>
              <a:rPr lang="en-US" sz="1100" dirty="0" err="1">
                <a:solidFill>
                  <a:schemeClr val="dk1"/>
                </a:solidFill>
              </a:rPr>
              <a:t>Soltis</a:t>
            </a:r>
            <a:r>
              <a:rPr lang="en-US" sz="1100" dirty="0">
                <a:solidFill>
                  <a:schemeClr val="dk1"/>
                </a:solidFill>
              </a:rPr>
              <a:t>, Matt Collins</a:t>
            </a:r>
          </a:p>
          <a:p>
            <a:pPr lvl="0">
              <a:spcBef>
                <a:spcPts val="0"/>
              </a:spcBef>
              <a:buClr>
                <a:schemeClr val="dk1"/>
              </a:buClr>
              <a:buSzPct val="100000"/>
              <a:buFont typeface="Arial"/>
              <a:buNone/>
            </a:pPr>
            <a:r>
              <a:rPr lang="en-US" sz="1100" dirty="0">
                <a:solidFill>
                  <a:schemeClr val="dk1"/>
                </a:solidFill>
              </a:rPr>
              <a:t> </a:t>
            </a:r>
          </a:p>
          <a:p>
            <a:pPr lvl="0">
              <a:spcBef>
                <a:spcPts val="0"/>
              </a:spcBef>
              <a:buClr>
                <a:schemeClr val="dk1"/>
              </a:buClr>
              <a:buSzPct val="100000"/>
              <a:buFont typeface="Arial"/>
              <a:buNone/>
            </a:pPr>
            <a:r>
              <a:rPr lang="en-US" sz="1100" dirty="0">
                <a:solidFill>
                  <a:schemeClr val="dk1"/>
                </a:solidFill>
              </a:rPr>
              <a:t>At iDigBio, beyond mobilizing data, we’re working with our data providers and the informatics community to enhance museum specimen data and ensure the data and media are fit-for-use. We are engaging researchers and data providers to help them take advantage of ever-growing datasets, and the tools, methods, and apps that support robust data creation and research data use. For the last six years, through our collaborations with NSF bio-centers (</a:t>
            </a:r>
            <a:r>
              <a:rPr lang="en-US" sz="1100" dirty="0" err="1">
                <a:solidFill>
                  <a:schemeClr val="dk1"/>
                </a:solidFill>
              </a:rPr>
              <a:t>NESCent</a:t>
            </a:r>
            <a:r>
              <a:rPr lang="en-US" sz="1100" dirty="0">
                <a:solidFill>
                  <a:schemeClr val="dk1"/>
                </a:solidFill>
              </a:rPr>
              <a:t>, </a:t>
            </a:r>
            <a:r>
              <a:rPr lang="en-US" sz="1100" dirty="0" smtClean="0">
                <a:solidFill>
                  <a:schemeClr val="dk1"/>
                </a:solidFill>
              </a:rPr>
              <a:t>NEON, BEACON</a:t>
            </a:r>
            <a:r>
              <a:rPr lang="en-US" sz="1100" dirty="0">
                <a:solidFill>
                  <a:schemeClr val="dk1"/>
                </a:solidFill>
              </a:rPr>
              <a:t>, </a:t>
            </a:r>
            <a:r>
              <a:rPr lang="en-US" sz="1100" dirty="0" err="1">
                <a:solidFill>
                  <a:schemeClr val="dk1"/>
                </a:solidFill>
              </a:rPr>
              <a:t>SESYNC</a:t>
            </a:r>
            <a:r>
              <a:rPr lang="en-US" sz="1100" dirty="0">
                <a:solidFill>
                  <a:schemeClr val="dk1"/>
                </a:solidFill>
              </a:rPr>
              <a:t>, </a:t>
            </a:r>
            <a:r>
              <a:rPr lang="en-US" sz="1100" dirty="0" err="1">
                <a:solidFill>
                  <a:schemeClr val="dk1"/>
                </a:solidFill>
              </a:rPr>
              <a:t>DataONE</a:t>
            </a:r>
            <a:r>
              <a:rPr lang="en-US" sz="1100" dirty="0">
                <a:solidFill>
                  <a:schemeClr val="dk1"/>
                </a:solidFill>
              </a:rPr>
              <a:t>, …), Data Carpentry, iDigBio workshops, symposia, surveys, and webinars we’re learning a lot about the computational and data literacy skills needs of our stakeholders. People in our collections data pipeline include: scientists and students collecting future specimens-to-be-accessioned, collection managers, data managers, data aggregators, downstream researchers, and the general public.</a:t>
            </a:r>
          </a:p>
          <a:p>
            <a:pPr lvl="0">
              <a:spcBef>
                <a:spcPts val="0"/>
              </a:spcBef>
              <a:buClr>
                <a:schemeClr val="dk1"/>
              </a:buClr>
              <a:buSzPct val="100000"/>
              <a:buFont typeface="Arial"/>
              <a:buNone/>
            </a:pPr>
            <a:r>
              <a:rPr lang="en-US" sz="1100" dirty="0">
                <a:solidFill>
                  <a:schemeClr val="dk1"/>
                </a:solidFill>
              </a:rPr>
              <a:t> </a:t>
            </a:r>
          </a:p>
          <a:p>
            <a:pPr lvl="0">
              <a:spcBef>
                <a:spcPts val="0"/>
              </a:spcBef>
              <a:buClr>
                <a:schemeClr val="dk1"/>
              </a:buClr>
              <a:buSzPct val="100000"/>
              <a:buFont typeface="Arial"/>
              <a:buNone/>
            </a:pPr>
            <a:r>
              <a:rPr lang="en-US" sz="1100" dirty="0">
                <a:solidFill>
                  <a:schemeClr val="dk1"/>
                </a:solidFill>
              </a:rPr>
              <a:t>As museum collections mobilize to digitize their holdings, contributing more-and-richer data to our community portals -- students, museum staff, and researchers are often finding it’s not a small task to be good custodians of the data. While formal science programs are teaching bioinformatics skills for genomic and </a:t>
            </a:r>
            <a:r>
              <a:rPr lang="en-US" sz="1100" dirty="0" err="1">
                <a:solidFill>
                  <a:schemeClr val="dk1"/>
                </a:solidFill>
              </a:rPr>
              <a:t>metagenomics</a:t>
            </a:r>
            <a:r>
              <a:rPr lang="en-US" sz="1100" dirty="0">
                <a:solidFill>
                  <a:schemeClr val="dk1"/>
                </a:solidFill>
              </a:rPr>
              <a:t> research, few are strategically teaching the pre-requisite skills to current researchers, students and staff that are necessary to manage data effectively over a lifetime. These skills help insure data is discoverable, </a:t>
            </a:r>
            <a:r>
              <a:rPr lang="en-US" sz="1100" dirty="0" smtClean="0">
                <a:solidFill>
                  <a:schemeClr val="dk1"/>
                </a:solidFill>
              </a:rPr>
              <a:t>and</a:t>
            </a:r>
            <a:r>
              <a:rPr lang="en-US" sz="1100" baseline="0" dirty="0" smtClean="0">
                <a:solidFill>
                  <a:schemeClr val="dk1"/>
                </a:solidFill>
              </a:rPr>
              <a:t> in a</a:t>
            </a:r>
            <a:r>
              <a:rPr lang="en-US" sz="1100" dirty="0" smtClean="0">
                <a:solidFill>
                  <a:schemeClr val="dk1"/>
                </a:solidFill>
              </a:rPr>
              <a:t> </a:t>
            </a:r>
            <a:r>
              <a:rPr lang="en-US" sz="1100" dirty="0">
                <a:solidFill>
                  <a:schemeClr val="dk1"/>
                </a:solidFill>
              </a:rPr>
              <a:t>standardized format that supports research analysis reproducibility.</a:t>
            </a:r>
          </a:p>
          <a:p>
            <a:pPr lvl="0">
              <a:spcBef>
                <a:spcPts val="0"/>
              </a:spcBef>
              <a:buClr>
                <a:schemeClr val="dk1"/>
              </a:buClr>
              <a:buSzPct val="100000"/>
              <a:buFont typeface="Arial"/>
              <a:buNone/>
            </a:pPr>
            <a:r>
              <a:rPr lang="en-US" sz="1100" dirty="0">
                <a:solidFill>
                  <a:schemeClr val="dk1"/>
                </a:solidFill>
              </a:rPr>
              <a:t> </a:t>
            </a:r>
          </a:p>
          <a:p>
            <a:pPr lvl="0">
              <a:spcBef>
                <a:spcPts val="0"/>
              </a:spcBef>
              <a:buNone/>
            </a:pPr>
            <a:r>
              <a:rPr lang="en-US" sz="1100" dirty="0">
                <a:solidFill>
                  <a:schemeClr val="dk1"/>
                </a:solidFill>
              </a:rPr>
              <a:t>This talk provides an overview of the current landscape for biodiversity informatics skills from our experiences at iDigBio. You are invited to share your experiences and insights about what it will take to address these needs into the future.</a:t>
            </a: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126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089025" y="673100"/>
            <a:ext cx="4489450" cy="3368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9" name="Shape 559"/>
          <p:cNvSpPr txBox="1">
            <a:spLocks noGrp="1"/>
          </p:cNvSpPr>
          <p:nvPr>
            <p:ph type="body" idx="1"/>
          </p:nvPr>
        </p:nvSpPr>
        <p:spPr>
          <a:xfrm>
            <a:off x="666815" y="4266368"/>
            <a:ext cx="5334523" cy="4041822"/>
          </a:xfrm>
          <a:prstGeom prst="rect">
            <a:avLst/>
          </a:prstGeom>
          <a:noFill/>
          <a:ln>
            <a:noFill/>
          </a:ln>
        </p:spPr>
        <p:txBody>
          <a:bodyPr lIns="89200" tIns="89200" rIns="89200" bIns="89200" anchor="t" anchorCtr="0">
            <a:noAutofit/>
          </a:bodyPr>
          <a:lstStyle/>
          <a:p>
            <a:pPr lvl="0" rtl="0">
              <a:spcBef>
                <a:spcPts val="0"/>
              </a:spcBef>
              <a:buClr>
                <a:schemeClr val="dk1"/>
              </a:buClr>
              <a:buSzPct val="78571"/>
              <a:buFont typeface="Arial"/>
              <a:buNone/>
            </a:pPr>
            <a:r>
              <a:rPr lang="en-US">
                <a:solidFill>
                  <a:schemeClr val="dk1"/>
                </a:solidFill>
              </a:rPr>
              <a:t>What are some skills that researchers ask for, or tech staff realize researchers need for working with this, and all data - to support reproducible research and long-lived data?</a:t>
            </a:r>
          </a:p>
          <a:p>
            <a:pPr lvl="0" rtl="0">
              <a:spcBef>
                <a:spcPts val="0"/>
              </a:spcBef>
              <a:buClr>
                <a:schemeClr val="dk1"/>
              </a:buClr>
              <a:buSzPct val="78571"/>
              <a:buFont typeface="Arial"/>
              <a:buNone/>
            </a:pPr>
            <a:endParaRPr>
              <a:solidFill>
                <a:schemeClr val="dk1"/>
              </a:solidFill>
            </a:endParaRPr>
          </a:p>
          <a:p>
            <a:pPr lvl="0" rtl="0">
              <a:spcBef>
                <a:spcPts val="0"/>
              </a:spcBef>
              <a:buClr>
                <a:schemeClr val="dk1"/>
              </a:buClr>
              <a:buSzPct val="91666"/>
              <a:buFont typeface="Arial"/>
              <a:buNone/>
            </a:pPr>
            <a:r>
              <a:rPr lang="en-US">
                <a:solidFill>
                  <a:schemeClr val="dk1"/>
                </a:solidFill>
              </a:rPr>
              <a:t>Where / how are you acquiring these data skills?</a:t>
            </a:r>
          </a:p>
        </p:txBody>
      </p:sp>
      <p:sp>
        <p:nvSpPr>
          <p:cNvPr id="560" name="Shape 560"/>
          <p:cNvSpPr txBox="1">
            <a:spLocks noGrp="1"/>
          </p:cNvSpPr>
          <p:nvPr>
            <p:ph type="sldNum" idx="12"/>
          </p:nvPr>
        </p:nvSpPr>
        <p:spPr>
          <a:xfrm>
            <a:off x="3777077" y="8531178"/>
            <a:ext cx="2889533" cy="449091"/>
          </a:xfrm>
          <a:prstGeom prst="rect">
            <a:avLst/>
          </a:prstGeom>
          <a:noFill/>
          <a:ln>
            <a:noFill/>
          </a:ln>
        </p:spPr>
        <p:txBody>
          <a:bodyPr lIns="89200" tIns="89200" rIns="89200" bIns="89200" anchor="b" anchorCtr="0">
            <a:noAutofit/>
          </a:bodyPr>
          <a:lstStyle/>
          <a:p>
            <a:pPr marL="0" marR="0" lvl="0" indent="0" algn="r" rtl="0">
              <a:spcBef>
                <a:spcPts val="0"/>
              </a:spcBef>
              <a:spcAft>
                <a:spcPts val="0"/>
              </a:spcAft>
              <a:buClr>
                <a:srgbClr val="000000"/>
              </a:buClr>
              <a:buSzPct val="25000"/>
              <a:buFont typeface="Arial"/>
              <a:buNone/>
            </a:pPr>
            <a:endParaRPr sz="1200">
              <a:solidFill>
                <a:schemeClr val="dk1"/>
              </a:solidFill>
              <a:latin typeface="Calibri"/>
              <a:ea typeface="Calibri"/>
              <a:cs typeface="Calibri"/>
              <a:sym typeface="Calibri"/>
            </a:endParaRPr>
          </a:p>
          <a:p>
            <a:pPr marL="444500" marR="0" lvl="1"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889000" marR="0" lvl="2"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1333500" marR="0" lvl="3"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1778000" marR="0" lvl="4"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2235200" marR="0" lvl="5"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2679700" marR="0" lvl="6"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3124200" marR="0" lvl="7" indent="0" algn="l" rtl="0">
              <a:spcBef>
                <a:spcPts val="0"/>
              </a:spcBef>
              <a:spcAft>
                <a:spcPts val="0"/>
              </a:spcAft>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a:p>
            <a:pPr marL="3568700" marR="0" lvl="8" indent="0" algn="l" rtl="0">
              <a:spcBef>
                <a:spcPts val="0"/>
              </a:spcBef>
              <a:buClr>
                <a:srgbClr val="000000"/>
              </a:buClr>
              <a:buSzPct val="25000"/>
              <a:buFont typeface="Arial"/>
              <a:buNone/>
            </a:pPr>
            <a:endParaRPr sz="2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2357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8" name="Shape 5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1" dirty="0" smtClean="0">
                <a:solidFill>
                  <a:schemeClr val="dk1"/>
                </a:solidFill>
              </a:rPr>
              <a:t>Data Carpentry – discipline specific</a:t>
            </a:r>
          </a:p>
          <a:p>
            <a:pPr marL="0" marR="0" lvl="0" indent="0" algn="l" rtl="0">
              <a:spcBef>
                <a:spcPts val="0"/>
              </a:spcBef>
              <a:spcAft>
                <a:spcPts val="0"/>
              </a:spcAft>
              <a:buClr>
                <a:schemeClr val="dk1"/>
              </a:buClr>
              <a:buSzPct val="25000"/>
              <a:buFont typeface="Arial"/>
              <a:buNone/>
            </a:pPr>
            <a:r>
              <a:rPr lang="en-US" sz="1200" dirty="0" smtClean="0">
                <a:solidFill>
                  <a:schemeClr val="dk1"/>
                </a:solidFill>
              </a:rPr>
              <a:t>Better spreadsheet</a:t>
            </a:r>
            <a:r>
              <a:rPr lang="en-US" sz="1200" baseline="0" dirty="0" smtClean="0">
                <a:solidFill>
                  <a:schemeClr val="dk1"/>
                </a:solidFill>
              </a:rPr>
              <a:t> skills</a:t>
            </a:r>
          </a:p>
          <a:p>
            <a:pPr marL="0" marR="0" lvl="0" indent="0" algn="l" rtl="0">
              <a:spcBef>
                <a:spcPts val="0"/>
              </a:spcBef>
              <a:spcAft>
                <a:spcPts val="0"/>
              </a:spcAft>
              <a:buClr>
                <a:schemeClr val="dk1"/>
              </a:buClr>
              <a:buSzPct val="25000"/>
              <a:buFont typeface="Arial"/>
              <a:buNone/>
            </a:pPr>
            <a:r>
              <a:rPr lang="en-US" sz="1200" baseline="0" dirty="0" smtClean="0">
                <a:solidFill>
                  <a:schemeClr val="dk1"/>
                </a:solidFill>
              </a:rPr>
              <a:t>Open Refine</a:t>
            </a:r>
          </a:p>
          <a:p>
            <a:pPr marL="0" marR="0" lvl="0" indent="0" algn="l" rtl="0">
              <a:spcBef>
                <a:spcPts val="0"/>
              </a:spcBef>
              <a:spcAft>
                <a:spcPts val="0"/>
              </a:spcAft>
              <a:buClr>
                <a:schemeClr val="dk1"/>
              </a:buClr>
              <a:buSzPct val="25000"/>
              <a:buFont typeface="Arial"/>
              <a:buNone/>
            </a:pPr>
            <a:r>
              <a:rPr lang="en-US" sz="1200" baseline="0" dirty="0" smtClean="0">
                <a:solidFill>
                  <a:schemeClr val="dk1"/>
                </a:solidFill>
              </a:rPr>
              <a:t>Intro to SQL</a:t>
            </a:r>
            <a:br>
              <a:rPr lang="en-US" sz="1200" baseline="0" dirty="0" smtClean="0">
                <a:solidFill>
                  <a:schemeClr val="dk1"/>
                </a:solidFill>
              </a:rPr>
            </a:br>
            <a:r>
              <a:rPr lang="en-US" sz="1200" baseline="0" dirty="0" smtClean="0">
                <a:solidFill>
                  <a:schemeClr val="dk1"/>
                </a:solidFill>
              </a:rPr>
              <a:t>Intro to R</a:t>
            </a:r>
            <a:endParaRPr lang="en-US" sz="1200" dirty="0" smtClean="0">
              <a:solidFill>
                <a:schemeClr val="dk1"/>
              </a:solidFill>
            </a:endParaRPr>
          </a:p>
          <a:p>
            <a:pPr marL="0" marR="0" lvl="0" indent="0" algn="l" rtl="0">
              <a:spcBef>
                <a:spcPts val="0"/>
              </a:spcBef>
              <a:spcAft>
                <a:spcPts val="0"/>
              </a:spcAft>
              <a:buClr>
                <a:schemeClr val="dk1"/>
              </a:buClr>
              <a:buSzPct val="25000"/>
              <a:buFont typeface="Arial"/>
              <a:buNone/>
            </a:pPr>
            <a:endParaRPr lang="en-US" sz="1200" dirty="0" smtClean="0">
              <a:solidFill>
                <a:schemeClr val="dk1"/>
              </a:solidFill>
            </a:endParaRPr>
          </a:p>
          <a:p>
            <a:pPr marL="0" marR="0" lvl="0" indent="0" algn="l" rtl="0">
              <a:spcBef>
                <a:spcPts val="0"/>
              </a:spcBef>
              <a:spcAft>
                <a:spcPts val="0"/>
              </a:spcAft>
              <a:buClr>
                <a:schemeClr val="dk1"/>
              </a:buClr>
              <a:buSzPct val="25000"/>
              <a:buFont typeface="Arial"/>
              <a:buNone/>
            </a:pPr>
            <a:r>
              <a:rPr lang="en-US" sz="1200" dirty="0" smtClean="0">
                <a:solidFill>
                  <a:schemeClr val="dk1"/>
                </a:solidFill>
              </a:rPr>
              <a:t>// Need to mention</a:t>
            </a:r>
            <a:r>
              <a:rPr lang="en-US" sz="1200" baseline="0" dirty="0" smtClean="0">
                <a:solidFill>
                  <a:schemeClr val="dk1"/>
                </a:solidFill>
              </a:rPr>
              <a:t> </a:t>
            </a:r>
            <a:r>
              <a:rPr lang="en-US" sz="1200" dirty="0" smtClean="0">
                <a:solidFill>
                  <a:schemeClr val="dk1"/>
                </a:solidFill>
              </a:rPr>
              <a:t>NEON Geospatial Data Carpentry (see ESA 2016 talk)</a:t>
            </a:r>
            <a:endParaRPr lang="en-US" sz="1200" dirty="0">
              <a:solidFill>
                <a:schemeClr val="dk1"/>
              </a:solidFill>
            </a:endParaRPr>
          </a:p>
          <a:p>
            <a:pPr marL="0" marR="0" lvl="0" indent="0" algn="l" rtl="0">
              <a:spcBef>
                <a:spcPts val="0"/>
              </a:spcBef>
              <a:spcAft>
                <a:spcPts val="0"/>
              </a:spcAft>
              <a:buClr>
                <a:schemeClr val="dk1"/>
              </a:buClr>
              <a:buSzPct val="25000"/>
              <a:buFont typeface="Arial"/>
              <a:buNone/>
            </a:pPr>
            <a:endParaRPr sz="1200" dirty="0">
              <a:solidFill>
                <a:schemeClr val="dk1"/>
              </a:solidFill>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Worldwide, people are seeking workforce training for data science and data management skills. Software Carpentry (</a:t>
            </a:r>
            <a:r>
              <a:rPr lang="en-US" sz="1200" b="0" i="0" u="none" strike="noStrike" cap="none" dirty="0" err="1">
                <a:solidFill>
                  <a:schemeClr val="dk1"/>
                </a:solidFill>
                <a:latin typeface="Arial"/>
                <a:ea typeface="Arial"/>
                <a:cs typeface="Arial"/>
                <a:sym typeface="Arial"/>
              </a:rPr>
              <a:t>SwC</a:t>
            </a:r>
            <a:r>
              <a:rPr lang="en-US" sz="1200" b="0" i="0" u="none" strike="noStrike" cap="none" dirty="0">
                <a:solidFill>
                  <a:schemeClr val="dk1"/>
                </a:solidFill>
                <a:latin typeface="Arial"/>
                <a:ea typeface="Arial"/>
                <a:cs typeface="Arial"/>
                <a:sym typeface="Arial"/>
              </a:rPr>
              <a:t>), Data Carpentry (DC), Library Carpentry, and Reproducible Science Curriculum, provide short courses around the world, using materials aimed at novice and intermediate-level students.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This community also trains instructors - in an attempt to scale efforts. </a:t>
            </a:r>
            <a:r>
              <a:rPr lang="en-US" sz="1200" b="1" i="0" u="none" strike="noStrike" cap="none" dirty="0">
                <a:solidFill>
                  <a:schemeClr val="dk1"/>
                </a:solidFill>
                <a:latin typeface="Arial"/>
                <a:ea typeface="Arial"/>
                <a:cs typeface="Arial"/>
                <a:sym typeface="Arial"/>
              </a:rPr>
              <a:t>Mentoring is working (85% example!)</a:t>
            </a:r>
            <a:r>
              <a:rPr lang="en-US" sz="1200" b="0" i="0" u="none" strike="noStrike" cap="none" dirty="0">
                <a:solidFill>
                  <a:schemeClr val="dk1"/>
                </a:solidFill>
                <a:latin typeface="Arial"/>
                <a:ea typeface="Arial"/>
                <a:cs typeface="Arial"/>
                <a:sym typeface="Arial"/>
              </a:rPr>
              <a:t>. Hurdles - the technical challenge of finding communication tools (Skype, Google Hangouts), that work for everyone across the world’s time zones, and the time zones themselves.</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err="1">
                <a:solidFill>
                  <a:schemeClr val="dk1"/>
                </a:solidFill>
                <a:latin typeface="Arial"/>
                <a:ea typeface="Arial"/>
                <a:cs typeface="Arial"/>
                <a:sym typeface="Arial"/>
              </a:rPr>
              <a:t>GitHub</a:t>
            </a:r>
            <a:r>
              <a:rPr lang="en-US" sz="1200" b="0" i="0" u="none" strike="noStrike" cap="none" dirty="0">
                <a:solidFill>
                  <a:schemeClr val="dk1"/>
                </a:solidFill>
                <a:latin typeface="Arial"/>
                <a:ea typeface="Arial"/>
                <a:cs typeface="Arial"/>
                <a:sym typeface="Arial"/>
              </a:rPr>
              <a:t> (for example)</a:t>
            </a:r>
          </a:p>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not teaching same skills to all (rather tailored, and designed to meet need) </a:t>
            </a:r>
          </a:p>
        </p:txBody>
      </p:sp>
    </p:spTree>
    <p:extLst>
      <p:ext uri="{BB962C8B-B14F-4D97-AF65-F5344CB8AC3E}">
        <p14:creationId xmlns:p14="http://schemas.microsoft.com/office/powerpoint/2010/main" val="3397576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8" name="Shape 5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a:solidFill>
                  <a:srgbClr val="FF0000"/>
                </a:solidFill>
              </a:rPr>
              <a:t>//FIX Screen shots if I use this slide - Google Slides reduced the pixel number and now they are fuzzy.</a:t>
            </a:r>
          </a:p>
          <a:p>
            <a:pPr marL="0" marR="0" lvl="0" indent="0" algn="l" rtl="0">
              <a:spcBef>
                <a:spcPts val="0"/>
              </a:spcBef>
              <a:spcAft>
                <a:spcPts val="0"/>
              </a:spcAft>
              <a:buClr>
                <a:schemeClr val="dk1"/>
              </a:buClr>
              <a:buSzPct val="25000"/>
              <a:buFont typeface="Arial"/>
              <a:buNone/>
            </a:pPr>
            <a:endParaRPr sz="1200">
              <a:solidFill>
                <a:schemeClr val="dk1"/>
              </a:solidFil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Biodiversity informatics workshops at iDigBio incorporate some of their materials.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Future?</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Field to Database (ASU course)</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UIUC Course for Museum Studies: Data Cleaning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KU Course from Andy Short for Entomology Students</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AMNH 2 week long course (Katja Seltmann)</a:t>
            </a:r>
            <a:br>
              <a:rPr lang="en-US" sz="1200" b="0" i="0" u="none" strike="noStrike" cap="none">
                <a:solidFill>
                  <a:schemeClr val="dk1"/>
                </a:solidFill>
                <a:latin typeface="Arial"/>
                <a:ea typeface="Arial"/>
                <a:cs typeface="Arial"/>
                <a:sym typeface="Arial"/>
              </a:rPr>
            </a:br>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867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1" name="Shape 6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52" name="Shape 6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97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62" name="Shape 662"/>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505198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8" name="Shape 6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http://www.datacarpentry.org/semester-biology/</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Other communities: DSI | Ecologists - Ethan White</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Who is the community?</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How are their skills being addressed?</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Lessons learned?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342900" marR="0" lvl="0" indent="-215900" algn="l" rtl="0">
              <a:spcBef>
                <a:spcPts val="64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1. Students know they need these skills and are therefore highly motivated</a:t>
            </a:r>
          </a:p>
          <a:p>
            <a:pPr marL="342900" marR="0" lvl="0" indent="-215900" algn="l" rtl="0">
              <a:spcBef>
                <a:spcPts val="64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2. They want to understand how what you're teaching them will solve their day to day research problems. If you fail to make that connection it can be frustrating because of (1). As a result explaining why can be very important in cases where it isn't immediately obvious.</a:t>
            </a:r>
          </a:p>
          <a:p>
            <a:pPr marL="342900" marR="0" lvl="0" indent="-215900" algn="l" rtl="0">
              <a:spcBef>
                <a:spcPts val="64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2b. Most students view computers as a tool that they need, but don't love.</a:t>
            </a:r>
          </a:p>
          <a:p>
            <a:pPr marL="342900" marR="0" lvl="0" indent="-215900" algn="l" rtl="0">
              <a:spcBef>
                <a:spcPts val="64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3. Doing this well, in my experience, requires low student to teacher ratios (~20/1). At these levels most students can learn to think of computing as logical and understandable. Above these levels a decent fraction of students will feel like computing is about getting the incantations right.</a:t>
            </a:r>
          </a:p>
          <a:p>
            <a:pPr marL="342900" marR="0" lvl="0" indent="-215900" algn="l" rtl="0">
              <a:spcBef>
                <a:spcPts val="64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4. Semester long classes with lots of exercises result in the majority of the students being able to do the things they are taught vs. workshops which result in most of the students knowing what they should learn and how to start learning it.</a:t>
            </a:r>
          </a:p>
        </p:txBody>
      </p:sp>
    </p:spTree>
    <p:extLst>
      <p:ext uri="{BB962C8B-B14F-4D97-AF65-F5344CB8AC3E}">
        <p14:creationId xmlns:p14="http://schemas.microsoft.com/office/powerpoint/2010/main" val="348802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6" name="Shape 6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617" name="Shape 61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18399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3" name="Shape 64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a:p>
        </p:txBody>
      </p:sp>
      <p:sp>
        <p:nvSpPr>
          <p:cNvPr id="644" name="Shape 644"/>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7294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4" name="Shape 6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Other communities: DSI | Ecologists - Ethan White</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Who is the community?</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How are their skills being addressed?</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Lessons learned?</a:t>
            </a:r>
          </a:p>
        </p:txBody>
      </p:sp>
    </p:spTree>
    <p:extLst>
      <p:ext uri="{BB962C8B-B14F-4D97-AF65-F5344CB8AC3E}">
        <p14:creationId xmlns:p14="http://schemas.microsoft.com/office/powerpoint/2010/main" val="3027906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4" name="Shape 6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Biodiversity Information Standards, TDWG continues to have conversations (workshops, symposia, working groups) about capacity building for the scientific community.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[SAMPLE TDWG TITLES of SYMPOSIA from Last Three Years]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need to harmonize the development of museum biodiversity informatics training and implementation. This includes collating needed biodiversity informatics skills and literacy and finding or developing courses. Also, we need a way to track and offer ongoing education credits. What role does SPNHC play, with collections and other organizations such as Biodiversity Information Standards (TDWG), the Global Biodiversity Information Facility (GBIF), and iDigBio, to develop these training standards to sustain and support current and future workforce training? Where and how best to manage such a program?</a:t>
            </a:r>
          </a:p>
        </p:txBody>
      </p:sp>
      <p:sp>
        <p:nvSpPr>
          <p:cNvPr id="635" name="Shape 635"/>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09044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a:solidFill>
                  <a:schemeClr val="dk1"/>
                </a:solidFill>
              </a:rPr>
              <a:t>What are some of the challenges faced when using this data? How are folks addressing these?</a:t>
            </a:r>
          </a:p>
          <a:p>
            <a:pPr lvl="0">
              <a:spcBef>
                <a:spcPts val="0"/>
              </a:spcBef>
              <a:buNone/>
            </a:pPr>
            <a:endParaRPr b="1" dirty="0">
              <a:solidFill>
                <a:schemeClr val="dk1"/>
              </a:solidFill>
            </a:endParaRPr>
          </a:p>
          <a:p>
            <a:pPr lvl="0">
              <a:spcBef>
                <a:spcPts val="0"/>
              </a:spcBef>
              <a:buNone/>
            </a:pPr>
            <a:r>
              <a:rPr lang="en-US" b="1" dirty="0">
                <a:solidFill>
                  <a:schemeClr val="dk1"/>
                </a:solidFill>
              </a:rPr>
              <a:t>Access - where is this data?</a:t>
            </a:r>
          </a:p>
          <a:p>
            <a:pPr lvl="0">
              <a:spcBef>
                <a:spcPts val="0"/>
              </a:spcBef>
              <a:buNone/>
            </a:pPr>
            <a:r>
              <a:rPr lang="en-US" b="1" dirty="0">
                <a:solidFill>
                  <a:schemeClr val="dk1"/>
                </a:solidFill>
              </a:rPr>
              <a:t>Formatting - do you know how to transform it, use it to enhance your data?</a:t>
            </a:r>
          </a:p>
          <a:p>
            <a:pPr lvl="0">
              <a:spcBef>
                <a:spcPts val="0"/>
              </a:spcBef>
              <a:buNone/>
            </a:pPr>
            <a:r>
              <a:rPr lang="en-US" b="1" dirty="0">
                <a:solidFill>
                  <a:schemeClr val="dk1"/>
                </a:solidFill>
              </a:rPr>
              <a:t>Spotty coverage (gaps)</a:t>
            </a:r>
          </a:p>
          <a:p>
            <a:pPr lvl="0">
              <a:spcBef>
                <a:spcPts val="0"/>
              </a:spcBef>
              <a:buNone/>
            </a:pPr>
            <a:r>
              <a:rPr lang="en-US" b="1" dirty="0">
                <a:solidFill>
                  <a:schemeClr val="dk1"/>
                </a:solidFill>
              </a:rPr>
              <a:t>Possible duplication</a:t>
            </a:r>
          </a:p>
          <a:p>
            <a:pPr lvl="0">
              <a:spcBef>
                <a:spcPts val="0"/>
              </a:spcBef>
              <a:buNone/>
            </a:pPr>
            <a:r>
              <a:rPr lang="en-US" b="1" dirty="0">
                <a:solidFill>
                  <a:schemeClr val="dk1"/>
                </a:solidFill>
              </a:rPr>
              <a:t>Needs georeferencing or validation</a:t>
            </a:r>
          </a:p>
          <a:p>
            <a:pPr lvl="0">
              <a:spcBef>
                <a:spcPts val="0"/>
              </a:spcBef>
              <a:buNone/>
            </a:pPr>
            <a:r>
              <a:rPr lang="en-US" b="1" dirty="0">
                <a:solidFill>
                  <a:schemeClr val="dk1"/>
                </a:solidFill>
              </a:rPr>
              <a:t>Taxonomic challenges - need verification</a:t>
            </a:r>
          </a:p>
          <a:p>
            <a:pPr lvl="0">
              <a:spcBef>
                <a:spcPts val="0"/>
              </a:spcBef>
              <a:buNone/>
            </a:pPr>
            <a:r>
              <a:rPr lang="en-US" b="1" dirty="0">
                <a:solidFill>
                  <a:schemeClr val="dk1"/>
                </a:solidFill>
              </a:rPr>
              <a:t>non-standard Country values</a:t>
            </a:r>
          </a:p>
          <a:p>
            <a:pPr lvl="0">
              <a:spcBef>
                <a:spcPts val="0"/>
              </a:spcBef>
              <a:buNone/>
            </a:pPr>
            <a:endParaRPr dirty="0">
              <a:solidFill>
                <a:schemeClr val="dk1"/>
              </a:solidFill>
            </a:endParaRPr>
          </a:p>
          <a:p>
            <a:pPr lvl="0">
              <a:spcBef>
                <a:spcPts val="0"/>
              </a:spcBef>
              <a:buNone/>
            </a:pPr>
            <a:r>
              <a:rPr lang="en-US" b="1" dirty="0">
                <a:solidFill>
                  <a:schemeClr val="dk1"/>
                </a:solidFill>
              </a:rPr>
              <a:t>How can you, the </a:t>
            </a:r>
            <a:r>
              <a:rPr lang="en-US" b="1" dirty="0" smtClean="0">
                <a:solidFill>
                  <a:schemeClr val="dk1"/>
                </a:solidFill>
              </a:rPr>
              <a:t>entomologist,</a:t>
            </a:r>
            <a:r>
              <a:rPr lang="en-US" b="1" baseline="0" dirty="0" smtClean="0">
                <a:solidFill>
                  <a:schemeClr val="dk1"/>
                </a:solidFill>
              </a:rPr>
              <a:t> taxonomist, </a:t>
            </a:r>
            <a:r>
              <a:rPr lang="en-US" b="1" baseline="0" dirty="0" err="1" smtClean="0">
                <a:solidFill>
                  <a:schemeClr val="dk1"/>
                </a:solidFill>
              </a:rPr>
              <a:t>systematist</a:t>
            </a:r>
            <a:r>
              <a:rPr lang="en-US" b="1" baseline="0" dirty="0" smtClean="0">
                <a:solidFill>
                  <a:schemeClr val="dk1"/>
                </a:solidFill>
              </a:rPr>
              <a:t>, </a:t>
            </a:r>
            <a:r>
              <a:rPr lang="en-US" b="1" dirty="0" smtClean="0">
                <a:solidFill>
                  <a:schemeClr val="dk1"/>
                </a:solidFill>
              </a:rPr>
              <a:t>ecologist, </a:t>
            </a:r>
            <a:r>
              <a:rPr lang="en-US" b="1" dirty="0" err="1" smtClean="0">
                <a:solidFill>
                  <a:schemeClr val="dk1"/>
                </a:solidFill>
              </a:rPr>
              <a:t>genomicists</a:t>
            </a:r>
            <a:r>
              <a:rPr lang="en-US" b="1" dirty="0" smtClean="0">
                <a:solidFill>
                  <a:schemeClr val="dk1"/>
                </a:solidFill>
              </a:rPr>
              <a:t>, enhance </a:t>
            </a:r>
            <a:r>
              <a:rPr lang="en-US" b="1" dirty="0">
                <a:solidFill>
                  <a:schemeClr val="dk1"/>
                </a:solidFill>
              </a:rPr>
              <a:t>our data?</a:t>
            </a:r>
          </a:p>
          <a:p>
            <a:pPr lvl="0">
              <a:spcBef>
                <a:spcPts val="0"/>
              </a:spcBef>
              <a:buNone/>
            </a:pPr>
            <a:r>
              <a:rPr lang="en-US" b="1" dirty="0">
                <a:solidFill>
                  <a:schemeClr val="dk1"/>
                </a:solidFill>
              </a:rPr>
              <a:t>Voucher</a:t>
            </a:r>
          </a:p>
          <a:p>
            <a:pPr lvl="0">
              <a:spcBef>
                <a:spcPts val="0"/>
              </a:spcBef>
              <a:buNone/>
            </a:pPr>
            <a:r>
              <a:rPr lang="en-US" b="1" dirty="0">
                <a:solidFill>
                  <a:schemeClr val="dk1"/>
                </a:solidFill>
              </a:rPr>
              <a:t>Add your expertise and insights to the research questions and approaches</a:t>
            </a:r>
          </a:p>
          <a:p>
            <a:pPr lvl="0">
              <a:spcBef>
                <a:spcPts val="0"/>
              </a:spcBef>
              <a:buNone/>
            </a:pPr>
            <a:r>
              <a:rPr lang="en-US" b="1" dirty="0">
                <a:solidFill>
                  <a:schemeClr val="dk1"/>
                </a:solidFill>
              </a:rPr>
              <a:t>Add your locality knowledge</a:t>
            </a:r>
          </a:p>
          <a:p>
            <a:pPr lvl="0">
              <a:spcBef>
                <a:spcPts val="0"/>
              </a:spcBef>
              <a:buNone/>
            </a:pPr>
            <a:r>
              <a:rPr lang="en-US" b="1" dirty="0">
                <a:solidFill>
                  <a:schemeClr val="dk1"/>
                </a:solidFill>
              </a:rPr>
              <a:t>Fill in the gaps (taxonomic, geographic, associations, traits, ...)</a:t>
            </a:r>
          </a:p>
          <a:p>
            <a:pPr lvl="0">
              <a:spcBef>
                <a:spcPts val="0"/>
              </a:spcBef>
              <a:buNone/>
            </a:pPr>
            <a:endParaRPr dirty="0">
              <a:solidFill>
                <a:schemeClr val="dk1"/>
              </a:solidFill>
            </a:endParaRPr>
          </a:p>
          <a:p>
            <a:pPr lvl="0">
              <a:spcBef>
                <a:spcPts val="0"/>
              </a:spcBef>
              <a:buNone/>
            </a:pPr>
            <a:r>
              <a:rPr lang="en-US" b="1" dirty="0">
                <a:solidFill>
                  <a:schemeClr val="dk1"/>
                </a:solidFill>
              </a:rPr>
              <a:t>What about your future research projects? How about incorporating voucher specimens in your research efforts (NEON example) - supporting reproducible research. Use our data to enhance your </a:t>
            </a:r>
            <a:r>
              <a:rPr lang="en-US" b="1" dirty="0" smtClean="0">
                <a:solidFill>
                  <a:schemeClr val="dk1"/>
                </a:solidFill>
              </a:rPr>
              <a:t>research</a:t>
            </a:r>
            <a:endParaRPr lang="en-US" b="1" dirty="0">
              <a:solidFill>
                <a:schemeClr val="dk1"/>
              </a:solidFill>
            </a:endParaRPr>
          </a:p>
        </p:txBody>
      </p:sp>
      <p:sp>
        <p:nvSpPr>
          <p:cNvPr id="680" name="Shape 680"/>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830492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1" name="Shape 6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We need to harmonize the development of museum biodiversity informatics training and implementation. This includes collating needed biodiversity informatics skills and literacy and finding or developing courses. Also, we need a way to track and offer ongoing education credits. What role </a:t>
            </a:r>
            <a:r>
              <a:rPr lang="en-US" sz="1200" b="0" i="0" u="none" strike="noStrike" cap="none" dirty="0" smtClean="0">
                <a:solidFill>
                  <a:schemeClr val="dk1"/>
                </a:solidFill>
                <a:latin typeface="Arial"/>
                <a:ea typeface="Arial"/>
                <a:cs typeface="Arial"/>
                <a:sym typeface="Arial"/>
              </a:rPr>
              <a:t>does the Entomological</a:t>
            </a:r>
            <a:r>
              <a:rPr lang="en-US" sz="1200" b="0" i="0" u="none" strike="noStrike" cap="none" baseline="0" dirty="0" smtClean="0">
                <a:solidFill>
                  <a:schemeClr val="dk1"/>
                </a:solidFill>
                <a:latin typeface="Arial"/>
                <a:ea typeface="Arial"/>
                <a:cs typeface="Arial"/>
                <a:sym typeface="Arial"/>
              </a:rPr>
              <a:t> Society of America play? </a:t>
            </a:r>
            <a:r>
              <a:rPr lang="en-US" sz="1200" b="0" i="0" u="none" strike="noStrike" cap="none" dirty="0" smtClean="0">
                <a:solidFill>
                  <a:schemeClr val="dk1"/>
                </a:solidFill>
                <a:latin typeface="Arial"/>
                <a:ea typeface="Arial"/>
                <a:cs typeface="Arial"/>
                <a:sym typeface="Arial"/>
              </a:rPr>
              <a:t>and </a:t>
            </a:r>
            <a:r>
              <a:rPr lang="en-US" sz="1200" b="0" i="0" u="none" strike="noStrike" cap="none" dirty="0">
                <a:solidFill>
                  <a:schemeClr val="dk1"/>
                </a:solidFill>
                <a:latin typeface="Arial"/>
                <a:ea typeface="Arial"/>
                <a:cs typeface="Arial"/>
                <a:sym typeface="Arial"/>
              </a:rPr>
              <a:t>other organizations such </a:t>
            </a:r>
            <a:r>
              <a:rPr lang="en-US" sz="1200" b="0" i="0" u="none" strike="noStrike" cap="none" dirty="0" smtClean="0">
                <a:solidFill>
                  <a:schemeClr val="dk1"/>
                </a:solidFill>
                <a:latin typeface="Arial"/>
                <a:ea typeface="Arial"/>
                <a:cs typeface="Arial"/>
                <a:sym typeface="Arial"/>
              </a:rPr>
              <a:t>as SPNHC,  </a:t>
            </a:r>
            <a:r>
              <a:rPr lang="en-US" sz="1200" b="0" i="0" u="none" strike="noStrike" cap="none" dirty="0">
                <a:solidFill>
                  <a:schemeClr val="dk1"/>
                </a:solidFill>
                <a:latin typeface="Arial"/>
                <a:ea typeface="Arial"/>
                <a:cs typeface="Arial"/>
                <a:sym typeface="Arial"/>
              </a:rPr>
              <a:t>Biodiversity Information Standards (TDWG), the Global Biodiversity Information Facility (GBIF), and iDigBio, to develop these training standards to sustain and support current and future workforce training? Where and how best to manage such a program?</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err="1">
                <a:solidFill>
                  <a:schemeClr val="dk1"/>
                </a:solidFill>
                <a:latin typeface="Arial"/>
                <a:ea typeface="Arial"/>
                <a:cs typeface="Arial"/>
                <a:sym typeface="Arial"/>
              </a:rPr>
              <a:t>BCON</a:t>
            </a:r>
            <a:r>
              <a:rPr lang="en-US" sz="1200" b="0" i="0" u="none" strike="noStrike" cap="none" dirty="0">
                <a:solidFill>
                  <a:schemeClr val="dk1"/>
                </a:solidFill>
                <a:latin typeface="Arial"/>
                <a:ea typeface="Arial"/>
                <a:cs typeface="Arial"/>
                <a:sym typeface="Arial"/>
              </a:rPr>
              <a:t>, NSF, </a:t>
            </a:r>
            <a:r>
              <a:rPr lang="en-US" sz="1200" b="0" i="0" u="none" strike="noStrike" cap="none" dirty="0" err="1">
                <a:solidFill>
                  <a:schemeClr val="dk1"/>
                </a:solidFill>
                <a:latin typeface="Arial"/>
                <a:ea typeface="Arial"/>
                <a:cs typeface="Arial"/>
                <a:sym typeface="Arial"/>
              </a:rPr>
              <a:t>AIBS</a:t>
            </a:r>
            <a:r>
              <a:rPr lang="en-US" sz="1200" b="0"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672" name="Shape 672"/>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38229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6" name="Shape 7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250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200" dirty="0" smtClean="0">
                <a:solidFill>
                  <a:schemeClr val="dk1"/>
                </a:solidFill>
              </a:rPr>
              <a:t>At iDigBio, beyond mobilizing data, we’re working with our data providers and the informatics community to enhance museum specimen data and ensure the data and media are fit-for-use. We are engaging researchers and data providers to help them take advantage of ever-growing datasets, and the tools, methods, and apps that support robust data creation and research data use. For the last six years, through our collaborations with NSF bio-centers (</a:t>
            </a:r>
            <a:r>
              <a:rPr lang="en-US" sz="1200" dirty="0" err="1" smtClean="0">
                <a:solidFill>
                  <a:schemeClr val="dk1"/>
                </a:solidFill>
              </a:rPr>
              <a:t>NESCent</a:t>
            </a:r>
            <a:r>
              <a:rPr lang="en-US" sz="1200" dirty="0" smtClean="0">
                <a:solidFill>
                  <a:schemeClr val="dk1"/>
                </a:solidFill>
              </a:rPr>
              <a:t>, NEON, BEACON, </a:t>
            </a:r>
            <a:r>
              <a:rPr lang="en-US" sz="1200" dirty="0" err="1" smtClean="0">
                <a:solidFill>
                  <a:schemeClr val="dk1"/>
                </a:solidFill>
              </a:rPr>
              <a:t>SESYNC</a:t>
            </a:r>
            <a:r>
              <a:rPr lang="en-US" sz="1200" dirty="0" smtClean="0">
                <a:solidFill>
                  <a:schemeClr val="dk1"/>
                </a:solidFill>
              </a:rPr>
              <a:t>, </a:t>
            </a:r>
            <a:r>
              <a:rPr lang="en-US" sz="1200" dirty="0" err="1" smtClean="0">
                <a:solidFill>
                  <a:schemeClr val="dk1"/>
                </a:solidFill>
              </a:rPr>
              <a:t>DataONE</a:t>
            </a:r>
            <a:r>
              <a:rPr lang="en-US" sz="1200" dirty="0" smtClean="0">
                <a:solidFill>
                  <a:schemeClr val="dk1"/>
                </a:solidFill>
              </a:rPr>
              <a:t>, …), Data Carpentry, iDigBio workshops, symposia, surveys, and webinars we’re learning a lot about the computational and data literacy skills needs of our stakeholders. </a:t>
            </a:r>
            <a:endParaRPr dirty="0"/>
          </a:p>
        </p:txBody>
      </p:sp>
      <p:sp>
        <p:nvSpPr>
          <p:cNvPr id="447" name="Shape 447"/>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273728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iDigBio is a 10 year project, currently in year 6, funded by the National Science Foundation to foster (inculcate?!) a culture of digital transformation in natural history collections. Our database currently contains over 65 Million records and 15 Million images - all about vouchered museum specimens (no observations).</a:t>
            </a:r>
          </a:p>
          <a:p>
            <a:pPr lvl="0">
              <a:spcBef>
                <a:spcPts val="0"/>
              </a:spcBef>
              <a:buNone/>
            </a:pPr>
            <a:endParaRPr/>
          </a:p>
          <a:p>
            <a:pPr lvl="0">
              <a:spcBef>
                <a:spcPts val="0"/>
              </a:spcBef>
              <a:buNone/>
            </a:pPr>
            <a:r>
              <a:rPr lang="en-US"/>
              <a:t>For the first 5 years, we focused our efforts on figuring out how to think about collections’ digitization in a systematic way. With collections staff, curators, collection managers, researchers, and technical staff, we used workshops, webinars, symposia, and publications to foster discovery and dissemination of digitization best practices.</a:t>
            </a:r>
          </a:p>
          <a:p>
            <a:pPr lvl="0">
              <a:spcBef>
                <a:spcPts val="0"/>
              </a:spcBef>
              <a:buNone/>
            </a:pPr>
            <a:endParaRPr/>
          </a:p>
          <a:p>
            <a:pPr lvl="0">
              <a:spcBef>
                <a:spcPts val="0"/>
              </a:spcBef>
              <a:buNone/>
            </a:pPr>
            <a:r>
              <a:rPr lang="en-US"/>
              <a:t>Along with mentoring the digitization of collections, our mandate includes: providing robust access to the data in our online database, working with researchers and collections staff on skills needed to work with our data, and tightening integration between key software products to speed up access to and research use of this rich data resource.</a:t>
            </a:r>
          </a:p>
          <a:p>
            <a:pPr lvl="0">
              <a:spcBef>
                <a:spcPts val="0"/>
              </a:spcBef>
              <a:buNone/>
            </a:pPr>
            <a:endParaRPr/>
          </a:p>
        </p:txBody>
      </p:sp>
    </p:spTree>
    <p:extLst>
      <p:ext uri="{BB962C8B-B14F-4D97-AF65-F5344CB8AC3E}">
        <p14:creationId xmlns:p14="http://schemas.microsoft.com/office/powerpoint/2010/main" val="271791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4" name="Shape 4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How can these data be used (Shelley’s slide on uses so far</a:t>
            </a:r>
            <a:r>
              <a:rPr lang="en-US" dirty="0" smtClean="0"/>
              <a:t>)? </a:t>
            </a:r>
            <a:r>
              <a:rPr lang="en-US" b="1" dirty="0" smtClean="0"/>
              <a:t>What kind of skills and</a:t>
            </a:r>
            <a:r>
              <a:rPr lang="en-US" b="1" baseline="0" dirty="0" smtClean="0"/>
              <a:t> literacy do you need for these research examples?</a:t>
            </a:r>
            <a:endParaRPr lang="en-US" b="1" dirty="0"/>
          </a:p>
          <a:p>
            <a:pPr lvl="0">
              <a:spcBef>
                <a:spcPts val="0"/>
              </a:spcBef>
              <a:buNone/>
            </a:pPr>
            <a:r>
              <a:rPr lang="en-US" dirty="0"/>
              <a:t>Note potential industrial, agricultural, and bio-engineering uses.</a:t>
            </a:r>
          </a:p>
          <a:p>
            <a:pPr lvl="0">
              <a:spcBef>
                <a:spcPts val="0"/>
              </a:spcBef>
              <a:buNone/>
            </a:pPr>
            <a:r>
              <a:rPr lang="en-US" dirty="0"/>
              <a:t>What about novel uses? ecotourism? sentiment or attitude shifting? apps that encourage interaction and engagement with </a:t>
            </a:r>
            <a:r>
              <a:rPr lang="en-US" dirty="0" smtClean="0"/>
              <a:t>nature</a:t>
            </a:r>
          </a:p>
          <a:p>
            <a:pPr lvl="0">
              <a:spcBef>
                <a:spcPts val="0"/>
              </a:spcBef>
              <a:buNone/>
            </a:pPr>
            <a:endParaRPr lang="en-US" dirty="0" smtClean="0"/>
          </a:p>
          <a:p>
            <a:pPr lvl="0">
              <a:spcBef>
                <a:spcPts val="0"/>
              </a:spcBef>
              <a:buNone/>
            </a:pPr>
            <a:r>
              <a:rPr lang="en-US" dirty="0" smtClean="0"/>
              <a:t>Using data to plan expeditions, discover new species, reveal</a:t>
            </a:r>
            <a:r>
              <a:rPr lang="en-US" baseline="0" dirty="0" smtClean="0"/>
              <a:t> cryptic species, clarify areas of endemism, climate change, phenology, species declines, ecological restoration, back-casting, </a:t>
            </a:r>
            <a:r>
              <a:rPr lang="en-US" baseline="0" dirty="0" err="1" smtClean="0"/>
              <a:t>ENM</a:t>
            </a:r>
            <a:r>
              <a:rPr lang="en-US" baseline="0" dirty="0" smtClean="0"/>
              <a:t>, conservation status (</a:t>
            </a:r>
            <a:r>
              <a:rPr lang="en-US" baseline="0" dirty="0" err="1" smtClean="0"/>
              <a:t>Seltmann</a:t>
            </a:r>
            <a:r>
              <a:rPr lang="en-US" baseline="0" dirty="0" smtClean="0"/>
              <a:t>, 2014), …</a:t>
            </a:r>
          </a:p>
          <a:p>
            <a:pPr lvl="0">
              <a:spcBef>
                <a:spcPts val="0"/>
              </a:spcBef>
              <a:buNone/>
            </a:pPr>
            <a:endParaRPr lang="en-US" sz="1200" baseline="0" dirty="0" smtClean="0"/>
          </a:p>
          <a:p>
            <a:pPr lvl="0">
              <a:spcBef>
                <a:spcPts val="0"/>
              </a:spcBef>
              <a:buNone/>
            </a:pPr>
            <a:r>
              <a:rPr lang="en-US" sz="1200" dirty="0" smtClean="0"/>
              <a:t>Advantages (1 slide)</a:t>
            </a:r>
          </a:p>
          <a:p>
            <a:pPr marL="660400" lvl="0" indent="0" rtl="0">
              <a:spcBef>
                <a:spcPts val="0"/>
              </a:spcBef>
              <a:spcAft>
                <a:spcPts val="400"/>
              </a:spcAft>
              <a:buNone/>
            </a:pPr>
            <a:r>
              <a:rPr lang="en-US" sz="1200" b="1" dirty="0" smtClean="0"/>
              <a:t>using gaps to inform future work, testing models, engaging / reaching more people, opportunity to learn new skills / concepts, ...</a:t>
            </a:r>
          </a:p>
          <a:p>
            <a:pPr lvl="0">
              <a:spcBef>
                <a:spcPts val="0"/>
              </a:spcBef>
              <a:buNone/>
            </a:pPr>
            <a:endParaRPr lang="en-US" dirty="0"/>
          </a:p>
        </p:txBody>
      </p:sp>
      <p:sp>
        <p:nvSpPr>
          <p:cNvPr id="455" name="Shape 455"/>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341573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63" name="Shape 463"/>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468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you need to understand the nature of the data, in order to integrate it to do synthetic research.</a:t>
            </a:r>
          </a:p>
        </p:txBody>
      </p:sp>
      <p:sp>
        <p:nvSpPr>
          <p:cNvPr id="582" name="Shape 582"/>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SzPct val="250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0287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9" name="Shape 5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Researcher collects data (in a museum, and / or in the field), Researcher to publication, submit data to museum to a data repository, tell museum about the paper. Collection </a:t>
            </a:r>
            <a:r>
              <a:rPr lang="en-US" sz="1200" b="0" i="0" u="none" strike="noStrike" cap="none" dirty="0" err="1">
                <a:solidFill>
                  <a:schemeClr val="dk1"/>
                </a:solidFill>
                <a:latin typeface="Arial"/>
                <a:ea typeface="Arial"/>
                <a:cs typeface="Arial"/>
                <a:sym typeface="Arial"/>
              </a:rPr>
              <a:t>Mgr</a:t>
            </a:r>
            <a:r>
              <a:rPr lang="en-US" sz="1200" b="0" i="0" u="none" strike="noStrike" cap="none" dirty="0">
                <a:solidFill>
                  <a:schemeClr val="dk1"/>
                </a:solidFill>
                <a:latin typeface="Arial"/>
                <a:ea typeface="Arial"/>
                <a:cs typeface="Arial"/>
                <a:sym typeface="Arial"/>
              </a:rPr>
              <a:t>, Data </a:t>
            </a:r>
            <a:r>
              <a:rPr lang="en-US" sz="1200" b="0" i="0" u="none" strike="noStrike" cap="none" dirty="0" err="1">
                <a:solidFill>
                  <a:schemeClr val="dk1"/>
                </a:solidFill>
                <a:latin typeface="Arial"/>
                <a:ea typeface="Arial"/>
                <a:cs typeface="Arial"/>
                <a:sym typeface="Arial"/>
              </a:rPr>
              <a:t>Mgr</a:t>
            </a:r>
            <a:r>
              <a:rPr lang="en-US" sz="1200" b="0" i="0" u="none" strike="noStrike" cap="none" dirty="0">
                <a:solidFill>
                  <a:schemeClr val="dk1"/>
                </a:solidFill>
                <a:latin typeface="Arial"/>
                <a:ea typeface="Arial"/>
                <a:cs typeface="Arial"/>
                <a:sym typeface="Arial"/>
              </a:rPr>
              <a:t>, Curator, Technical Assistant, Student, Volunteer, may provide data, or take researcher’s data for the in-house collection’s database. What skills do these people need? Where’s the overlap? Which skills are critical? Which skills are (probably) more timeless? [with the understanding of today].</a:t>
            </a:r>
          </a:p>
          <a:p>
            <a:pPr marL="0" marR="0" lvl="0" indent="0" algn="l" rtl="0">
              <a:spcBef>
                <a:spcPts val="0"/>
              </a:spcBef>
              <a:spcAft>
                <a:spcPts val="0"/>
              </a:spcAft>
              <a:buClr>
                <a:schemeClr val="dk1"/>
              </a:buClr>
              <a:buSzPct val="25000"/>
              <a:buFont typeface="Arial"/>
              <a:buNone/>
            </a:pPr>
            <a:endParaRPr lang="en-US" sz="1200" b="0" i="0" u="none" strike="noStrike" cap="none"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200" b="1" dirty="0" smtClean="0"/>
              <a:t>Challenges</a:t>
            </a:r>
            <a:r>
              <a:rPr lang="en-US" sz="1200" b="1" baseline="0" dirty="0" smtClean="0"/>
              <a:t> for Data Collectors: </a:t>
            </a:r>
            <a:r>
              <a:rPr lang="en-US" sz="1200" b="1" dirty="0" smtClean="0"/>
              <a:t>using standards, software integration, annotations, data gaps, collector bias, need to learn new skills, grasp new concepts</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9285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sz="1200" dirty="0">
                <a:solidFill>
                  <a:schemeClr val="dk1"/>
                </a:solidFill>
              </a:rPr>
              <a:t>What biodiversity informatics skills and knowledge are needed - from IT staff across major NSF projects.</a:t>
            </a:r>
          </a:p>
          <a:p>
            <a:pPr lvl="0">
              <a:spcBef>
                <a:spcPts val="0"/>
              </a:spcBef>
              <a:buClr>
                <a:schemeClr val="dk1"/>
              </a:buClr>
              <a:buSzPct val="25000"/>
              <a:buFont typeface="Arial"/>
              <a:buNone/>
            </a:pPr>
            <a:r>
              <a:rPr lang="en-US" sz="1200" dirty="0">
                <a:solidFill>
                  <a:schemeClr val="dk1"/>
                </a:solidFill>
              </a:rPr>
              <a:t/>
            </a:r>
            <a:br>
              <a:rPr lang="en-US" sz="1200" dirty="0">
                <a:solidFill>
                  <a:schemeClr val="dk1"/>
                </a:solidFill>
              </a:rPr>
            </a:br>
            <a:r>
              <a:rPr lang="en-US" sz="1200" dirty="0">
                <a:solidFill>
                  <a:schemeClr val="dk1"/>
                </a:solidFill>
              </a:rPr>
              <a:t>better spreadsheet skills</a:t>
            </a:r>
            <a:br>
              <a:rPr lang="en-US" sz="1200" dirty="0">
                <a:solidFill>
                  <a:schemeClr val="dk1"/>
                </a:solidFill>
              </a:rPr>
            </a:br>
            <a:r>
              <a:rPr lang="en-US" sz="1200" dirty="0">
                <a:solidFill>
                  <a:schemeClr val="dk1"/>
                </a:solidFill>
              </a:rPr>
              <a:t>data cleaning / standardization skills</a:t>
            </a:r>
            <a:br>
              <a:rPr lang="en-US" sz="1200" dirty="0">
                <a:solidFill>
                  <a:schemeClr val="dk1"/>
                </a:solidFill>
              </a:rPr>
            </a:br>
            <a:r>
              <a:rPr lang="en-US" sz="1200" dirty="0">
                <a:solidFill>
                  <a:schemeClr val="dk1"/>
                </a:solidFill>
              </a:rPr>
              <a:t>import and export of (text) data</a:t>
            </a:r>
            <a:br>
              <a:rPr lang="en-US" sz="1200" dirty="0">
                <a:solidFill>
                  <a:schemeClr val="dk1"/>
                </a:solidFill>
              </a:rPr>
            </a:br>
            <a:r>
              <a:rPr lang="en-US" sz="1200" dirty="0">
                <a:solidFill>
                  <a:schemeClr val="dk1"/>
                </a:solidFill>
              </a:rPr>
              <a:t>encoding (</a:t>
            </a:r>
            <a:r>
              <a:rPr lang="en-US" sz="1200" dirty="0" err="1">
                <a:solidFill>
                  <a:schemeClr val="dk1"/>
                </a:solidFill>
              </a:rPr>
              <a:t>UTF</a:t>
            </a:r>
            <a:r>
              <a:rPr lang="en-US" sz="1200" dirty="0">
                <a:solidFill>
                  <a:schemeClr val="dk1"/>
                </a:solidFill>
              </a:rPr>
              <a:t>-8)</a:t>
            </a:r>
            <a:br>
              <a:rPr lang="en-US" sz="1200" dirty="0">
                <a:solidFill>
                  <a:schemeClr val="dk1"/>
                </a:solidFill>
              </a:rPr>
            </a:br>
            <a:r>
              <a:rPr lang="en-US" sz="1200" dirty="0">
                <a:solidFill>
                  <a:schemeClr val="dk1"/>
                </a:solidFill>
              </a:rPr>
              <a:t>formatting (dates, for example)</a:t>
            </a:r>
            <a:br>
              <a:rPr lang="en-US" sz="1200" dirty="0">
                <a:solidFill>
                  <a:schemeClr val="dk1"/>
                </a:solidFill>
              </a:rPr>
            </a:br>
            <a:r>
              <a:rPr lang="en-US" sz="1200" dirty="0">
                <a:solidFill>
                  <a:schemeClr val="dk1"/>
                </a:solidFill>
              </a:rPr>
              <a:t>using suggested / required field formats</a:t>
            </a:r>
          </a:p>
          <a:p>
            <a:pPr lvl="0">
              <a:spcBef>
                <a:spcPts val="0"/>
              </a:spcBef>
              <a:buNone/>
            </a:pPr>
            <a:endParaRPr dirty="0"/>
          </a:p>
        </p:txBody>
      </p:sp>
      <p:sp>
        <p:nvSpPr>
          <p:cNvPr id="548" name="Shape 548"/>
          <p:cNvSpPr txBox="1">
            <a:spLocks noGrp="1"/>
          </p:cNvSpPr>
          <p:nvPr>
            <p:ph type="sldNum" idx="12"/>
          </p:nvPr>
        </p:nvSpPr>
        <p:spPr>
          <a:xfrm>
            <a:off x="3884612" y="8685213"/>
            <a:ext cx="2971800" cy="4572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852508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descr="footer.tif"/>
          <p:cNvPicPr preferRelativeResize="0"/>
          <p:nvPr/>
        </p:nvPicPr>
        <p:blipFill rotWithShape="1">
          <a:blip r:embed="rId2">
            <a:alphaModFix/>
          </a:blip>
          <a:srcRect/>
          <a:stretch/>
        </p:blipFill>
        <p:spPr>
          <a:xfrm>
            <a:off x="0" y="5662851"/>
            <a:ext cx="9144000" cy="1371599"/>
          </a:xfrm>
          <a:prstGeom prst="rect">
            <a:avLst/>
          </a:prstGeom>
          <a:noFill/>
          <a:ln>
            <a:noFill/>
          </a:ln>
        </p:spPr>
      </p:pic>
      <p:sp>
        <p:nvSpPr>
          <p:cNvPr id="18" name="Shape 18"/>
          <p:cNvSpPr/>
          <p:nvPr/>
        </p:nvSpPr>
        <p:spPr>
          <a:xfrm>
            <a:off x="0" y="857249"/>
            <a:ext cx="9144000" cy="4944624"/>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Shape 19"/>
          <p:cNvSpPr txBox="1"/>
          <p:nvPr/>
        </p:nvSpPr>
        <p:spPr>
          <a:xfrm>
            <a:off x="3500437" y="6012695"/>
            <a:ext cx="5370512" cy="9001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0" i="1" u="none" strike="noStrike" cap="none" dirty="0">
                <a:solidFill>
                  <a:schemeClr val="dk1"/>
                </a:solidFill>
                <a:latin typeface="Calibri"/>
                <a:ea typeface="Calibri"/>
                <a:cs typeface="Calibri"/>
                <a:sym typeface="Calibri"/>
              </a:rPr>
              <a:t>iDigBio is funded by a grant from the National Science Foundation’s Advancing Digitization of Biodiversity Collections Program (Cooperative Agreement </a:t>
            </a:r>
            <a:r>
              <a:rPr lang="en-US" sz="1050" b="0" i="1" u="none" strike="noStrike" cap="none" dirty="0" err="1">
                <a:solidFill>
                  <a:schemeClr val="dk1"/>
                </a:solidFill>
                <a:latin typeface="Calibri"/>
                <a:ea typeface="Calibri"/>
                <a:cs typeface="Calibri"/>
                <a:sym typeface="Calibri"/>
              </a:rPr>
              <a:t>EF</a:t>
            </a:r>
            <a:r>
              <a:rPr lang="en-US" sz="1050" b="0" i="1" u="none" strike="noStrike" cap="none" dirty="0">
                <a:solidFill>
                  <a:schemeClr val="dk1"/>
                </a:solidFill>
                <a:latin typeface="Calibri"/>
                <a:ea typeface="Calibri"/>
                <a:cs typeface="Calibri"/>
                <a:sym typeface="Calibri"/>
              </a:rPr>
              <a:t>-1115210).  Any opinions, findings, and conclusions or recommendations expressed in this material are those of the author(s) and do not necessarily reflect the views of the National Science Foundation.</a:t>
            </a:r>
          </a:p>
          <a:p>
            <a:pPr marL="0" marR="0" lvl="0" indent="0" algn="l" rtl="0">
              <a:spcBef>
                <a:spcPts val="0"/>
              </a:spcBef>
              <a:spcAft>
                <a:spcPts val="0"/>
              </a:spcAft>
              <a:buNone/>
            </a:pPr>
            <a:endParaRPr sz="1050" b="0" i="0" u="none" strike="noStrike" cap="none" dirty="0">
              <a:solidFill>
                <a:schemeClr val="dk1"/>
              </a:solidFill>
              <a:latin typeface="Calibri"/>
              <a:ea typeface="Calibri"/>
              <a:cs typeface="Calibri"/>
              <a:sym typeface="Calibri"/>
            </a:endParaRPr>
          </a:p>
        </p:txBody>
      </p:sp>
      <p:sp>
        <p:nvSpPr>
          <p:cNvPr id="20" name="Shape 20"/>
          <p:cNvSpPr/>
          <p:nvPr/>
        </p:nvSpPr>
        <p:spPr>
          <a:xfrm>
            <a:off x="0" y="0"/>
            <a:ext cx="9144000" cy="841374"/>
          </a:xfrm>
          <a:prstGeom prst="rect">
            <a:avLst/>
          </a:prstGeom>
          <a:solidFill>
            <a:srgbClr val="272727"/>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Shape 21"/>
          <p:cNvSpPr txBox="1">
            <a:spLocks noGrp="1"/>
          </p:cNvSpPr>
          <p:nvPr>
            <p:ph type="ctrTitle"/>
          </p:nvPr>
        </p:nvSpPr>
        <p:spPr>
          <a:xfrm>
            <a:off x="685800" y="1406783"/>
            <a:ext cx="7772400" cy="941368"/>
          </a:xfrm>
          <a:prstGeom prst="rect">
            <a:avLst/>
          </a:prstGeom>
          <a:noFill/>
          <a:ln>
            <a:noFill/>
          </a:ln>
        </p:spPr>
        <p:txBody>
          <a:bodyPr lIns="91425" tIns="91425" rIns="91425" bIns="91425" anchor="t" anchorCtr="0"/>
          <a:lstStyle>
            <a:lvl1pPr marL="0" marR="0" lvl="0" indent="0" algn="l" rtl="0">
              <a:spcBef>
                <a:spcPts val="0"/>
              </a:spcBef>
              <a:spcAft>
                <a:spcPts val="0"/>
              </a:spcAft>
              <a:defRPr sz="3200"/>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dirty="0"/>
          </a:p>
        </p:txBody>
      </p:sp>
      <p:sp>
        <p:nvSpPr>
          <p:cNvPr id="22" name="Shape 22"/>
          <p:cNvSpPr txBox="1">
            <a:spLocks noGrp="1"/>
          </p:cNvSpPr>
          <p:nvPr>
            <p:ph type="subTitle" idx="1"/>
          </p:nvPr>
        </p:nvSpPr>
        <p:spPr>
          <a:xfrm>
            <a:off x="685800" y="3352389"/>
            <a:ext cx="6400799" cy="1410109"/>
          </a:xfrm>
          <a:prstGeom prst="rect">
            <a:avLst/>
          </a:prstGeom>
          <a:noFill/>
          <a:ln>
            <a:noFill/>
          </a:ln>
        </p:spPr>
        <p:txBody>
          <a:bodyPr lIns="91425" tIns="91425" rIns="91425" bIns="91425" anchor="t" anchorCtr="0"/>
          <a:lstStyle>
            <a:lvl1pPr marL="0" marR="0" lvl="0" indent="0" algn="l" rtl="0">
              <a:spcBef>
                <a:spcPts val="440"/>
              </a:spcBef>
              <a:spcAft>
                <a:spcPts val="0"/>
              </a:spcAft>
              <a:buClr>
                <a:srgbClr val="262626"/>
              </a:buClr>
              <a:buFont typeface="Arial"/>
              <a:buNone/>
              <a:defRPr sz="2400"/>
            </a:lvl1pPr>
            <a:lvl2pPr marL="457200" marR="0" lvl="1" indent="0" algn="ctr" rtl="0">
              <a:spcBef>
                <a:spcPts val="560"/>
              </a:spcBef>
              <a:spcAft>
                <a:spcPts val="0"/>
              </a:spcAft>
              <a:buClr>
                <a:srgbClr val="888888"/>
              </a:buClr>
              <a:buFont typeface="Arial"/>
              <a:buNone/>
              <a:defRPr/>
            </a:lvl2pPr>
            <a:lvl3pPr marL="914400" marR="0" lvl="2" indent="0" algn="ctr" rtl="0">
              <a:spcBef>
                <a:spcPts val="480"/>
              </a:spcBef>
              <a:spcAft>
                <a:spcPts val="0"/>
              </a:spcAft>
              <a:buClr>
                <a:srgbClr val="888888"/>
              </a:buClr>
              <a:buFont typeface="Arial"/>
              <a:buNone/>
              <a:defRPr/>
            </a:lvl3pPr>
            <a:lvl4pPr marL="1371600" marR="0" lvl="3" indent="0" algn="ctr" rtl="0">
              <a:spcBef>
                <a:spcPts val="400"/>
              </a:spcBef>
              <a:spcAft>
                <a:spcPts val="0"/>
              </a:spcAft>
              <a:buClr>
                <a:srgbClr val="888888"/>
              </a:buClr>
              <a:buFont typeface="Arial"/>
              <a:buNone/>
              <a:defRPr/>
            </a:lvl4pPr>
            <a:lvl5pPr marL="1828800" marR="0" lvl="4" indent="0" algn="ctr" rtl="0">
              <a:spcBef>
                <a:spcPts val="400"/>
              </a:spcBef>
              <a:spcAft>
                <a:spcPts val="0"/>
              </a:spcAft>
              <a:buClr>
                <a:srgbClr val="888888"/>
              </a:buClr>
              <a:buFont typeface="Aria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dirty="0"/>
          </a:p>
        </p:txBody>
      </p:sp>
      <p:pic>
        <p:nvPicPr>
          <p:cNvPr id="23" name="Shape 23"/>
          <p:cNvPicPr preferRelativeResize="0"/>
          <p:nvPr/>
        </p:nvPicPr>
        <p:blipFill>
          <a:blip r:embed="rId3">
            <a:alphaModFix/>
          </a:blip>
          <a:stretch>
            <a:fillRect/>
          </a:stretch>
        </p:blipFill>
        <p:spPr>
          <a:xfrm>
            <a:off x="198450" y="109864"/>
            <a:ext cx="2022599" cy="624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clusion Slide">
    <p:spTree>
      <p:nvGrpSpPr>
        <p:cNvPr id="1" name="Shape 274"/>
        <p:cNvGrpSpPr/>
        <p:nvPr/>
      </p:nvGrpSpPr>
      <p:grpSpPr>
        <a:xfrm>
          <a:off x="0" y="0"/>
          <a:ext cx="0" cy="0"/>
          <a:chOff x="0" y="0"/>
          <a:chExt cx="0" cy="0"/>
        </a:xfrm>
      </p:grpSpPr>
      <p:pic>
        <p:nvPicPr>
          <p:cNvPr id="275" name="Shape 275" descr="footer.tif"/>
          <p:cNvPicPr preferRelativeResize="0"/>
          <p:nvPr/>
        </p:nvPicPr>
        <p:blipFill rotWithShape="1">
          <a:blip r:embed="rId2">
            <a:alphaModFix/>
          </a:blip>
          <a:srcRect/>
          <a:stretch/>
        </p:blipFill>
        <p:spPr>
          <a:xfrm>
            <a:off x="0" y="5486400"/>
            <a:ext cx="9144000" cy="1371598"/>
          </a:xfrm>
          <a:prstGeom prst="rect">
            <a:avLst/>
          </a:prstGeom>
          <a:noFill/>
          <a:ln>
            <a:noFill/>
          </a:ln>
        </p:spPr>
      </p:pic>
      <p:sp>
        <p:nvSpPr>
          <p:cNvPr id="276" name="Shape 276"/>
          <p:cNvSpPr/>
          <p:nvPr/>
        </p:nvSpPr>
        <p:spPr>
          <a:xfrm>
            <a:off x="0" y="857250"/>
            <a:ext cx="9144000" cy="4638674"/>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7" name="Shape 277"/>
          <p:cNvSpPr txBox="1"/>
          <p:nvPr/>
        </p:nvSpPr>
        <p:spPr>
          <a:xfrm>
            <a:off x="3500437" y="5729287"/>
            <a:ext cx="5370512" cy="7381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050" b="0" i="1" u="none" strike="noStrike" cap="none">
                <a:solidFill>
                  <a:schemeClr val="dk1"/>
                </a:solidFill>
                <a:latin typeface="Calibri"/>
                <a:ea typeface="Calibri"/>
                <a:cs typeface="Calibri"/>
                <a:sym typeface="Calibri"/>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p:txBody>
      </p:sp>
      <p:pic>
        <p:nvPicPr>
          <p:cNvPr id="278" name="Shape 278"/>
          <p:cNvPicPr preferRelativeResize="0"/>
          <p:nvPr/>
        </p:nvPicPr>
        <p:blipFill rotWithShape="1">
          <a:blip r:embed="rId3">
            <a:alphaModFix/>
          </a:blip>
          <a:srcRect/>
          <a:stretch/>
        </p:blipFill>
        <p:spPr>
          <a:xfrm>
            <a:off x="3205163" y="2958410"/>
            <a:ext cx="406399" cy="406399"/>
          </a:xfrm>
          <a:prstGeom prst="rect">
            <a:avLst/>
          </a:prstGeom>
          <a:noFill/>
          <a:ln>
            <a:noFill/>
          </a:ln>
        </p:spPr>
      </p:pic>
      <p:pic>
        <p:nvPicPr>
          <p:cNvPr id="279" name="Shape 279"/>
          <p:cNvPicPr preferRelativeResize="0"/>
          <p:nvPr/>
        </p:nvPicPr>
        <p:blipFill rotWithShape="1">
          <a:blip r:embed="rId4">
            <a:alphaModFix/>
          </a:blip>
          <a:srcRect/>
          <a:stretch/>
        </p:blipFill>
        <p:spPr>
          <a:xfrm>
            <a:off x="3205163" y="3421960"/>
            <a:ext cx="406399" cy="406399"/>
          </a:xfrm>
          <a:prstGeom prst="rect">
            <a:avLst/>
          </a:prstGeom>
          <a:noFill/>
          <a:ln>
            <a:noFill/>
          </a:ln>
        </p:spPr>
      </p:pic>
      <p:pic>
        <p:nvPicPr>
          <p:cNvPr id="280" name="Shape 280"/>
          <p:cNvPicPr preferRelativeResize="0"/>
          <p:nvPr/>
        </p:nvPicPr>
        <p:blipFill rotWithShape="1">
          <a:blip r:embed="rId5">
            <a:alphaModFix/>
          </a:blip>
          <a:srcRect l="13618" r="12190"/>
          <a:stretch/>
        </p:blipFill>
        <p:spPr>
          <a:xfrm>
            <a:off x="3209925" y="3885509"/>
            <a:ext cx="401638" cy="406399"/>
          </a:xfrm>
          <a:prstGeom prst="rect">
            <a:avLst/>
          </a:prstGeom>
          <a:noFill/>
          <a:ln>
            <a:noFill/>
          </a:ln>
        </p:spPr>
      </p:pic>
      <p:pic>
        <p:nvPicPr>
          <p:cNvPr id="281" name="Shape 281"/>
          <p:cNvPicPr preferRelativeResize="0"/>
          <p:nvPr/>
        </p:nvPicPr>
        <p:blipFill rotWithShape="1">
          <a:blip r:embed="rId6">
            <a:alphaModFix/>
          </a:blip>
          <a:srcRect/>
          <a:stretch/>
        </p:blipFill>
        <p:spPr>
          <a:xfrm>
            <a:off x="3209925" y="4353822"/>
            <a:ext cx="412749" cy="412749"/>
          </a:xfrm>
          <a:prstGeom prst="rect">
            <a:avLst/>
          </a:prstGeom>
          <a:noFill/>
          <a:ln>
            <a:noFill/>
          </a:ln>
        </p:spPr>
      </p:pic>
      <p:pic>
        <p:nvPicPr>
          <p:cNvPr id="282" name="Shape 282"/>
          <p:cNvPicPr preferRelativeResize="0"/>
          <p:nvPr/>
        </p:nvPicPr>
        <p:blipFill rotWithShape="1">
          <a:blip r:embed="rId7">
            <a:alphaModFix/>
          </a:blip>
          <a:srcRect/>
          <a:stretch/>
        </p:blipFill>
        <p:spPr>
          <a:xfrm>
            <a:off x="3205163" y="4842772"/>
            <a:ext cx="406399" cy="406399"/>
          </a:xfrm>
          <a:prstGeom prst="rect">
            <a:avLst/>
          </a:prstGeom>
          <a:noFill/>
          <a:ln>
            <a:noFill/>
          </a:ln>
        </p:spPr>
      </p:pic>
      <p:sp>
        <p:nvSpPr>
          <p:cNvPr id="283" name="Shape 283"/>
          <p:cNvSpPr txBox="1"/>
          <p:nvPr/>
        </p:nvSpPr>
        <p:spPr>
          <a:xfrm>
            <a:off x="685800" y="3503612"/>
            <a:ext cx="2124074"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800" b="1" i="0" u="none" strike="noStrike" cap="none">
                <a:solidFill>
                  <a:schemeClr val="dk1"/>
                </a:solidFill>
                <a:latin typeface="Helvetica Neue"/>
                <a:ea typeface="Helvetica Neue"/>
                <a:cs typeface="Helvetica Neue"/>
                <a:sym typeface="Helvetica Neue"/>
              </a:rPr>
              <a:t>www.idigbio.org</a:t>
            </a:r>
          </a:p>
        </p:txBody>
      </p:sp>
      <p:grpSp>
        <p:nvGrpSpPr>
          <p:cNvPr id="284" name="Shape 284"/>
          <p:cNvGrpSpPr/>
          <p:nvPr/>
        </p:nvGrpSpPr>
        <p:grpSpPr>
          <a:xfrm>
            <a:off x="1252537" y="2674938"/>
            <a:ext cx="968376" cy="830262"/>
            <a:chOff x="1252079" y="2742783"/>
            <a:chExt cx="968248" cy="830111"/>
          </a:xfrm>
        </p:grpSpPr>
        <p:pic>
          <p:nvPicPr>
            <p:cNvPr id="285" name="Shape 285" descr="idigbio_logo_rgb.eps"/>
            <p:cNvPicPr preferRelativeResize="0"/>
            <p:nvPr/>
          </p:nvPicPr>
          <p:blipFill rotWithShape="1">
            <a:blip r:embed="rId8">
              <a:alphaModFix/>
            </a:blip>
            <a:srcRect r="67769"/>
            <a:stretch/>
          </p:blipFill>
          <p:spPr>
            <a:xfrm>
              <a:off x="1252079" y="2742783"/>
              <a:ext cx="861291" cy="830109"/>
            </a:xfrm>
            <a:prstGeom prst="rect">
              <a:avLst/>
            </a:prstGeom>
            <a:noFill/>
            <a:ln>
              <a:noFill/>
            </a:ln>
          </p:spPr>
        </p:pic>
        <p:sp>
          <p:nvSpPr>
            <p:cNvPr id="286" name="Shape 286"/>
            <p:cNvSpPr/>
            <p:nvPr/>
          </p:nvSpPr>
          <p:spPr>
            <a:xfrm>
              <a:off x="1945725" y="3361796"/>
              <a:ext cx="274602" cy="21109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sp>
        <p:nvSpPr>
          <p:cNvPr id="287" name="Shape 287"/>
          <p:cNvSpPr txBox="1"/>
          <p:nvPr/>
        </p:nvSpPr>
        <p:spPr>
          <a:xfrm>
            <a:off x="3751262" y="2616902"/>
            <a:ext cx="5392737" cy="2661536"/>
          </a:xfrm>
          <a:prstGeom prst="rect">
            <a:avLst/>
          </a:prstGeom>
          <a:noFill/>
          <a:ln>
            <a:noFill/>
          </a:ln>
        </p:spPr>
        <p:txBody>
          <a:bodyPr lIns="91425" tIns="45700" rIns="91425" bIns="45700" anchor="t" anchorCtr="0">
            <a:noAutofit/>
          </a:bodyPr>
          <a:lstStyle/>
          <a:p>
            <a:pPr marL="0" marR="0" lvl="0" indent="0" algn="l" rtl="0">
              <a:lnSpc>
                <a:spcPct val="225000"/>
              </a:lnSpc>
              <a:spcBef>
                <a:spcPts val="0"/>
              </a:spcBef>
              <a:spcAft>
                <a:spcPts val="0"/>
              </a:spcAft>
              <a:buClr>
                <a:schemeClr val="dk1"/>
              </a:buClr>
              <a:buSzPct val="25000"/>
              <a:buFont typeface="Cambria"/>
              <a:buNone/>
            </a:pPr>
            <a:r>
              <a:rPr lang="en-US" sz="1600" b="0" i="0" u="none" strike="noStrike" cap="none" dirty="0" err="1">
                <a:solidFill>
                  <a:schemeClr val="dk1"/>
                </a:solidFill>
                <a:latin typeface="Cambria"/>
                <a:ea typeface="Cambria"/>
                <a:cs typeface="Cambria"/>
                <a:sym typeface="Cambria"/>
              </a:rPr>
              <a:t>facebook.com</a:t>
            </a:r>
            <a:r>
              <a:rPr lang="en-US" sz="1600" b="0" i="0" u="none" strike="noStrike" cap="none" dirty="0">
                <a:solidFill>
                  <a:schemeClr val="dk1"/>
                </a:solidFill>
                <a:latin typeface="Cambria"/>
                <a:ea typeface="Cambria"/>
                <a:cs typeface="Cambria"/>
                <a:sym typeface="Cambria"/>
              </a:rPr>
              <a:t>/iDigBio</a:t>
            </a:r>
          </a:p>
          <a:p>
            <a:pPr marL="0" marR="0" lvl="0" indent="0" algn="l" rtl="0">
              <a:lnSpc>
                <a:spcPct val="225000"/>
              </a:lnSpc>
              <a:spcBef>
                <a:spcPts val="0"/>
              </a:spcBef>
              <a:spcAft>
                <a:spcPts val="0"/>
              </a:spcAft>
              <a:buClr>
                <a:schemeClr val="dk1"/>
              </a:buClr>
              <a:buSzPct val="25000"/>
              <a:buFont typeface="Cambria"/>
              <a:buNone/>
            </a:pPr>
            <a:r>
              <a:rPr lang="en-US" sz="1600" b="0" i="0" u="none" strike="noStrike" cap="none" dirty="0" err="1">
                <a:solidFill>
                  <a:schemeClr val="dk1"/>
                </a:solidFill>
                <a:latin typeface="Cambria"/>
                <a:ea typeface="Cambria"/>
                <a:cs typeface="Cambria"/>
                <a:sym typeface="Cambria"/>
              </a:rPr>
              <a:t>twitter.com</a:t>
            </a:r>
            <a:r>
              <a:rPr lang="en-US" sz="1600" b="0" i="0" u="none" strike="noStrike" cap="none" dirty="0">
                <a:solidFill>
                  <a:schemeClr val="dk1"/>
                </a:solidFill>
                <a:latin typeface="Cambria"/>
                <a:ea typeface="Cambria"/>
                <a:cs typeface="Cambria"/>
                <a:sym typeface="Cambria"/>
              </a:rPr>
              <a:t>/iDigBio</a:t>
            </a:r>
          </a:p>
          <a:p>
            <a:pPr marL="0" marR="0" lvl="0" indent="0" algn="l" rtl="0">
              <a:lnSpc>
                <a:spcPct val="225000"/>
              </a:lnSpc>
              <a:spcBef>
                <a:spcPts val="0"/>
              </a:spcBef>
              <a:spcAft>
                <a:spcPts val="0"/>
              </a:spcAft>
              <a:buClr>
                <a:schemeClr val="dk1"/>
              </a:buClr>
              <a:buSzPct val="25000"/>
              <a:buFont typeface="Cambria"/>
              <a:buNone/>
            </a:pPr>
            <a:r>
              <a:rPr lang="en-US" sz="1600" b="0" i="0" u="none" strike="noStrike" cap="none" dirty="0" err="1">
                <a:solidFill>
                  <a:schemeClr val="dk1"/>
                </a:solidFill>
                <a:latin typeface="Cambria"/>
                <a:ea typeface="Cambria"/>
                <a:cs typeface="Cambria"/>
                <a:sym typeface="Cambria"/>
              </a:rPr>
              <a:t>vimeo.com</a:t>
            </a:r>
            <a:r>
              <a:rPr lang="en-US" sz="1600" b="0" i="0" u="none" strike="noStrike" cap="none" dirty="0">
                <a:solidFill>
                  <a:schemeClr val="dk1"/>
                </a:solidFill>
                <a:latin typeface="Cambria"/>
                <a:ea typeface="Cambria"/>
                <a:cs typeface="Cambria"/>
                <a:sym typeface="Cambria"/>
              </a:rPr>
              <a:t>/</a:t>
            </a:r>
            <a:r>
              <a:rPr lang="en-US" sz="1600" b="0" i="0" u="none" strike="noStrike" cap="none" dirty="0" err="1">
                <a:solidFill>
                  <a:schemeClr val="dk1"/>
                </a:solidFill>
                <a:latin typeface="Cambria"/>
                <a:ea typeface="Cambria"/>
                <a:cs typeface="Cambria"/>
                <a:sym typeface="Cambria"/>
              </a:rPr>
              <a:t>idigbio</a:t>
            </a:r>
            <a:endParaRPr lang="en-US" sz="1600" b="0" i="0" u="none" strike="noStrike" cap="none" dirty="0">
              <a:solidFill>
                <a:schemeClr val="dk1"/>
              </a:solidFill>
              <a:latin typeface="Cambria"/>
              <a:ea typeface="Cambria"/>
              <a:cs typeface="Cambria"/>
              <a:sym typeface="Cambria"/>
            </a:endParaRPr>
          </a:p>
          <a:p>
            <a:pPr marL="0" marR="0" lvl="0" indent="0" algn="l" rtl="0">
              <a:lnSpc>
                <a:spcPct val="225000"/>
              </a:lnSpc>
              <a:spcBef>
                <a:spcPts val="0"/>
              </a:spcBef>
              <a:spcAft>
                <a:spcPts val="0"/>
              </a:spcAft>
              <a:buClr>
                <a:schemeClr val="dk1"/>
              </a:buClr>
              <a:buSzPct val="25000"/>
              <a:buFont typeface="Cambria"/>
              <a:buNone/>
            </a:pPr>
            <a:r>
              <a:rPr lang="en-US" sz="1600" b="0" i="0" u="none" strike="noStrike" cap="none" dirty="0">
                <a:solidFill>
                  <a:schemeClr val="dk1"/>
                </a:solidFill>
                <a:latin typeface="Cambria"/>
                <a:ea typeface="Cambria"/>
                <a:cs typeface="Cambria"/>
                <a:sym typeface="Cambria"/>
              </a:rPr>
              <a:t>idigbio.org/</a:t>
            </a:r>
            <a:r>
              <a:rPr lang="en-US" sz="1600" b="0" i="0" u="none" strike="noStrike" cap="none" dirty="0" err="1">
                <a:solidFill>
                  <a:schemeClr val="dk1"/>
                </a:solidFill>
                <a:latin typeface="Cambria"/>
                <a:ea typeface="Cambria"/>
                <a:cs typeface="Cambria"/>
                <a:sym typeface="Cambria"/>
              </a:rPr>
              <a:t>rss-feed.xml</a:t>
            </a:r>
            <a:endParaRPr lang="en-US" sz="1600" b="0" i="0" u="none" strike="noStrike" cap="none" dirty="0">
              <a:solidFill>
                <a:schemeClr val="dk1"/>
              </a:solidFill>
              <a:latin typeface="Cambria"/>
              <a:ea typeface="Cambria"/>
              <a:cs typeface="Cambria"/>
              <a:sym typeface="Cambria"/>
            </a:endParaRPr>
          </a:p>
          <a:p>
            <a:pPr marL="0" marR="0" lvl="0" indent="0" algn="l" rtl="0">
              <a:lnSpc>
                <a:spcPct val="225000"/>
              </a:lnSpc>
              <a:spcBef>
                <a:spcPts val="0"/>
              </a:spcBef>
              <a:spcAft>
                <a:spcPts val="0"/>
              </a:spcAft>
              <a:buClr>
                <a:schemeClr val="dk1"/>
              </a:buClr>
              <a:buSzPct val="25000"/>
              <a:buFont typeface="Cambria"/>
              <a:buNone/>
            </a:pPr>
            <a:r>
              <a:rPr lang="en-US" sz="1600" b="0" i="0" u="none" strike="noStrike" cap="none" dirty="0" err="1">
                <a:solidFill>
                  <a:schemeClr val="dk1"/>
                </a:solidFill>
                <a:latin typeface="Cambria"/>
                <a:ea typeface="Cambria"/>
                <a:cs typeface="Cambria"/>
                <a:sym typeface="Cambria"/>
              </a:rPr>
              <a:t>webcal</a:t>
            </a:r>
            <a:r>
              <a:rPr lang="en-US" sz="1600" b="0" i="0" u="none" strike="noStrike" cap="none" dirty="0">
                <a:solidFill>
                  <a:schemeClr val="dk1"/>
                </a:solidFill>
                <a:latin typeface="Cambria"/>
                <a:ea typeface="Cambria"/>
                <a:cs typeface="Cambria"/>
                <a:sym typeface="Cambria"/>
              </a:rPr>
              <a:t>://</a:t>
            </a:r>
            <a:r>
              <a:rPr lang="en-US" sz="1600" b="0" i="0" u="none" strike="noStrike" cap="none" dirty="0" err="1">
                <a:solidFill>
                  <a:schemeClr val="dk1"/>
                </a:solidFill>
                <a:latin typeface="Cambria"/>
                <a:ea typeface="Cambria"/>
                <a:cs typeface="Cambria"/>
                <a:sym typeface="Cambria"/>
              </a:rPr>
              <a:t>www.idigbio.org</a:t>
            </a:r>
            <a:r>
              <a:rPr lang="en-US" sz="1600" b="0" i="0" u="none" strike="noStrike" cap="none" dirty="0">
                <a:solidFill>
                  <a:schemeClr val="dk1"/>
                </a:solidFill>
                <a:latin typeface="Cambria"/>
                <a:ea typeface="Cambria"/>
                <a:cs typeface="Cambria"/>
                <a:sym typeface="Cambria"/>
              </a:rPr>
              <a:t>/events-calendar/</a:t>
            </a:r>
            <a:r>
              <a:rPr lang="en-US" sz="1600" b="0" i="0" u="none" strike="noStrike" cap="none" dirty="0" err="1">
                <a:solidFill>
                  <a:schemeClr val="dk1"/>
                </a:solidFill>
                <a:latin typeface="Cambria"/>
                <a:ea typeface="Cambria"/>
                <a:cs typeface="Cambria"/>
                <a:sym typeface="Cambria"/>
              </a:rPr>
              <a:t>export.ics</a:t>
            </a:r>
            <a:endParaRPr lang="en-US" sz="16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288" name="Shape 288"/>
          <p:cNvSpPr/>
          <p:nvPr/>
        </p:nvSpPr>
        <p:spPr>
          <a:xfrm>
            <a:off x="0" y="0"/>
            <a:ext cx="9144000" cy="841374"/>
          </a:xfrm>
          <a:prstGeom prst="rect">
            <a:avLst/>
          </a:prstGeom>
          <a:solidFill>
            <a:srgbClr val="272727"/>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289" name="Shape 289" descr="idigbio_on_grey.tif"/>
          <p:cNvPicPr preferRelativeResize="0"/>
          <p:nvPr/>
        </p:nvPicPr>
        <p:blipFill rotWithShape="1">
          <a:blip r:embed="rId9">
            <a:alphaModFix/>
          </a:blip>
          <a:srcRect/>
          <a:stretch/>
        </p:blipFill>
        <p:spPr>
          <a:xfrm>
            <a:off x="198438" y="92075"/>
            <a:ext cx="2022475" cy="698500"/>
          </a:xfrm>
          <a:prstGeom prst="rect">
            <a:avLst/>
          </a:prstGeom>
          <a:noFill/>
          <a:ln>
            <a:noFill/>
          </a:ln>
        </p:spPr>
      </p:pic>
      <p:sp>
        <p:nvSpPr>
          <p:cNvPr id="290" name="Shape 290"/>
          <p:cNvSpPr txBox="1">
            <a:spLocks noGrp="1"/>
          </p:cNvSpPr>
          <p:nvPr>
            <p:ph type="ctrTitle"/>
          </p:nvPr>
        </p:nvSpPr>
        <p:spPr>
          <a:xfrm>
            <a:off x="685800" y="1406783"/>
            <a:ext cx="7772400" cy="9413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800"/>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Tree>
    <p:extLst>
      <p:ext uri="{BB962C8B-B14F-4D97-AF65-F5344CB8AC3E}">
        <p14:creationId xmlns:p14="http://schemas.microsoft.com/office/powerpoint/2010/main" val="418963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973137"/>
            <a:ext cx="8229600" cy="571500"/>
          </a:xfrm>
          <a:prstGeom prst="rect">
            <a:avLst/>
          </a:prstGeom>
          <a:noFill/>
          <a:ln>
            <a:noFill/>
          </a:ln>
        </p:spPr>
        <p:txBody>
          <a:bodyPr lIns="91425" tIns="91425" rIns="91425" bIns="91425" anchor="t" anchorCtr="0"/>
          <a:lstStyle>
            <a:lvl1pPr lvl="0" algn="l" rtl="0">
              <a:spcBef>
                <a:spcPts val="0"/>
              </a:spcBef>
              <a:buSzPct val="100000"/>
              <a:defRPr sz="3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9" name="Shape 29"/>
          <p:cNvSpPr txBox="1">
            <a:spLocks noGrp="1"/>
          </p:cNvSpPr>
          <p:nvPr>
            <p:ph type="body" idx="1"/>
          </p:nvPr>
        </p:nvSpPr>
        <p:spPr>
          <a:xfrm>
            <a:off x="457200" y="1709109"/>
            <a:ext cx="8229600" cy="4700700"/>
          </a:xfrm>
          <a:prstGeom prst="rect">
            <a:avLst/>
          </a:prstGeom>
          <a:noFill/>
          <a:ln>
            <a:noFill/>
          </a:ln>
        </p:spPr>
        <p:txBody>
          <a:bodyPr lIns="91425" tIns="91425" rIns="91425" bIns="91425" anchor="t" anchorCtr="0"/>
          <a:lstStyle>
            <a:lvl1pPr lvl="0" rtl="0">
              <a:spcBef>
                <a:spcPts val="0"/>
              </a:spcBef>
              <a:buSzPct val="100000"/>
              <a:defRPr sz="2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dirty="0"/>
          </a:p>
        </p:txBody>
      </p:sp>
      <p:sp>
        <p:nvSpPr>
          <p:cNvPr id="30" name="Shape 30"/>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1" name="Shape 31"/>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Shape 35"/>
          <p:cNvSpPr txBox="1"/>
          <p:nvPr/>
        </p:nvSpPr>
        <p:spPr>
          <a:xfrm>
            <a:off x="8578850" y="5888037"/>
            <a:ext cx="5207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endParaRPr sz="1200" b="0" i="0" u="none" strike="noStrike" cap="none">
              <a:solidFill>
                <a:schemeClr val="lt1"/>
              </a:solidFill>
              <a:latin typeface="Cambria"/>
              <a:ea typeface="Cambria"/>
              <a:cs typeface="Cambria"/>
              <a:sym typeface="Cambria"/>
            </a:endParaRPr>
          </a:p>
        </p:txBody>
      </p:sp>
      <p:sp>
        <p:nvSpPr>
          <p:cNvPr id="38" name="Shape 38"/>
          <p:cNvSpPr txBox="1">
            <a:spLocks noGrp="1"/>
          </p:cNvSpPr>
          <p:nvPr>
            <p:ph type="title"/>
          </p:nvPr>
        </p:nvSpPr>
        <p:spPr>
          <a:xfrm>
            <a:off x="457200" y="962941"/>
            <a:ext cx="8229600" cy="670500"/>
          </a:xfrm>
          <a:prstGeom prst="rect">
            <a:avLst/>
          </a:prstGeom>
          <a:noFill/>
          <a:ln>
            <a:noFill/>
          </a:ln>
        </p:spPr>
        <p:txBody>
          <a:bodyPr lIns="91425" tIns="91425" rIns="91425" bIns="91425" anchor="t" anchorCtr="0"/>
          <a:lstStyle>
            <a:lvl1pPr lvl="0" algn="l" rtl="0">
              <a:spcBef>
                <a:spcPts val="0"/>
              </a:spcBef>
              <a:buSzPct val="100000"/>
              <a:buFontTx/>
              <a:buNone/>
              <a:defRPr sz="3200"/>
            </a:lvl1pPr>
            <a:lvl2pPr lvl="1" rtl="0">
              <a:spcBef>
                <a:spcPts val="0"/>
              </a:spcBef>
              <a:buChar char="➢"/>
              <a:defRPr/>
            </a:lvl2pPr>
            <a:lvl3pPr lvl="2" rtl="0">
              <a:spcBef>
                <a:spcPts val="0"/>
              </a:spcBef>
              <a:buChar char="■"/>
              <a:defRPr/>
            </a:lvl3pPr>
            <a:lvl4pPr lvl="3" rtl="0">
              <a:spcBef>
                <a:spcPts val="0"/>
              </a:spcBef>
              <a:buChar char="●"/>
              <a:defRPr/>
            </a:lvl4pPr>
            <a:lvl5pPr lvl="4" rtl="0">
              <a:spcBef>
                <a:spcPts val="0"/>
              </a:spcBef>
              <a:buChar char="◆"/>
              <a:defRPr/>
            </a:lvl5pPr>
            <a:lvl6pPr lvl="5" rtl="0">
              <a:spcBef>
                <a:spcPts val="0"/>
              </a:spcBef>
              <a:buChar char="➢"/>
              <a:defRPr/>
            </a:lvl6pPr>
            <a:lvl7pPr lvl="6" rtl="0">
              <a:spcBef>
                <a:spcPts val="0"/>
              </a:spcBef>
              <a:buChar char="■"/>
              <a:defRPr/>
            </a:lvl7pPr>
            <a:lvl8pPr lvl="7" rtl="0">
              <a:spcBef>
                <a:spcPts val="0"/>
              </a:spcBef>
              <a:buChar char="●"/>
              <a:defRPr/>
            </a:lvl8pPr>
            <a:lvl9pPr lvl="8" rtl="0">
              <a:spcBef>
                <a:spcPts val="0"/>
              </a:spcBef>
              <a:buChar char="◆"/>
              <a:defRPr/>
            </a:lvl9pPr>
          </a:lstStyle>
          <a:p>
            <a:endParaRPr dirty="0"/>
          </a:p>
        </p:txBody>
      </p:sp>
      <p:sp>
        <p:nvSpPr>
          <p:cNvPr id="39" name="Shape 39"/>
          <p:cNvSpPr txBox="1">
            <a:spLocks noGrp="1"/>
          </p:cNvSpPr>
          <p:nvPr>
            <p:ph type="body" idx="1"/>
          </p:nvPr>
        </p:nvSpPr>
        <p:spPr>
          <a:xfrm>
            <a:off x="457200" y="1850227"/>
            <a:ext cx="4038599" cy="4506121"/>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0" name="Shape 40"/>
          <p:cNvSpPr txBox="1">
            <a:spLocks noGrp="1"/>
          </p:cNvSpPr>
          <p:nvPr>
            <p:ph type="body" idx="2"/>
          </p:nvPr>
        </p:nvSpPr>
        <p:spPr>
          <a:xfrm>
            <a:off x="4648200" y="1850227"/>
            <a:ext cx="4038599" cy="4506121"/>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Shape 44"/>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Shape 45"/>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46" name="Shape 46"/>
          <p:cNvSpPr txBox="1">
            <a:spLocks noGrp="1"/>
          </p:cNvSpPr>
          <p:nvPr>
            <p:ph type="title"/>
          </p:nvPr>
        </p:nvSpPr>
        <p:spPr>
          <a:xfrm>
            <a:off x="457200" y="968926"/>
            <a:ext cx="8229600" cy="803443"/>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7" name="Shape 47"/>
          <p:cNvSpPr txBox="1">
            <a:spLocks noGrp="1"/>
          </p:cNvSpPr>
          <p:nvPr>
            <p:ph type="body" idx="1"/>
          </p:nvPr>
        </p:nvSpPr>
        <p:spPr>
          <a:xfrm>
            <a:off x="457200" y="1907406"/>
            <a:ext cx="4040187" cy="397958"/>
          </a:xfrm>
          <a:prstGeom prst="rect">
            <a:avLst/>
          </a:prstGeom>
          <a:noFill/>
          <a:ln>
            <a:noFill/>
          </a:ln>
        </p:spPr>
        <p:txBody>
          <a:bodyPr lIns="91425" tIns="91425" rIns="91425" bIns="91425" anchor="b" anchorCtr="0"/>
          <a:lstStyle>
            <a:lvl1pPr marL="0" lvl="0" indent="0" rtl="0">
              <a:spcBef>
                <a:spcPts val="0"/>
              </a:spcBef>
              <a:buFont typeface="Cambria"/>
              <a:buNone/>
              <a:defRPr sz="1800"/>
            </a:lvl1pPr>
            <a:lvl2pPr marL="457200" lvl="1" indent="0" rtl="0">
              <a:spcBef>
                <a:spcPts val="0"/>
              </a:spcBef>
              <a:buFont typeface="Cambria"/>
              <a:buNone/>
              <a:defRPr/>
            </a:lvl2pPr>
            <a:lvl3pPr marL="914400" lvl="2" indent="0" rtl="0">
              <a:spcBef>
                <a:spcPts val="0"/>
              </a:spcBef>
              <a:buFont typeface="Cambria"/>
              <a:buNone/>
              <a:defRPr/>
            </a:lvl3pPr>
            <a:lvl4pPr marL="1371600" lvl="3" indent="0" rtl="0">
              <a:spcBef>
                <a:spcPts val="0"/>
              </a:spcBef>
              <a:buFont typeface="Cambria"/>
              <a:buNone/>
              <a:defRPr/>
            </a:lvl4pPr>
            <a:lvl5pPr marL="1828800" lvl="4" indent="0" rtl="0">
              <a:spcBef>
                <a:spcPts val="0"/>
              </a:spcBef>
              <a:buFont typeface="Cambria"/>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dirty="0"/>
          </a:p>
        </p:txBody>
      </p:sp>
      <p:sp>
        <p:nvSpPr>
          <p:cNvPr id="48" name="Shape 48"/>
          <p:cNvSpPr txBox="1">
            <a:spLocks noGrp="1"/>
          </p:cNvSpPr>
          <p:nvPr>
            <p:ph type="body" idx="2"/>
          </p:nvPr>
        </p:nvSpPr>
        <p:spPr>
          <a:xfrm>
            <a:off x="457200" y="2446066"/>
            <a:ext cx="4040187" cy="3680096"/>
          </a:xfrm>
          <a:prstGeom prst="rect">
            <a:avLst/>
          </a:prstGeom>
          <a:noFill/>
          <a:ln>
            <a:noFill/>
          </a:ln>
        </p:spPr>
        <p:txBody>
          <a:bodyPr lIns="91425" tIns="91425" rIns="91425" bIns="91425" anchor="t" anchorCtr="0"/>
          <a:lstStyle>
            <a:lvl1pPr lvl="0" rtl="0">
              <a:spcBef>
                <a:spcPts val="0"/>
              </a:spcBef>
              <a:defRPr sz="1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9" name="Shape 49"/>
          <p:cNvSpPr txBox="1">
            <a:spLocks noGrp="1"/>
          </p:cNvSpPr>
          <p:nvPr>
            <p:ph type="body" idx="3"/>
          </p:nvPr>
        </p:nvSpPr>
        <p:spPr>
          <a:xfrm>
            <a:off x="4645025" y="1907406"/>
            <a:ext cx="4041774" cy="397958"/>
          </a:xfrm>
          <a:prstGeom prst="rect">
            <a:avLst/>
          </a:prstGeom>
          <a:noFill/>
          <a:ln>
            <a:noFill/>
          </a:ln>
        </p:spPr>
        <p:txBody>
          <a:bodyPr lIns="91425" tIns="91425" rIns="91425" bIns="91425" anchor="b" anchorCtr="0"/>
          <a:lstStyle>
            <a:lvl1pPr marL="0" lvl="0" indent="0" rtl="0">
              <a:spcBef>
                <a:spcPts val="0"/>
              </a:spcBef>
              <a:buFont typeface="Cambria"/>
              <a:buNone/>
              <a:defRPr sz="1800"/>
            </a:lvl1pPr>
            <a:lvl2pPr marL="457200" lvl="1" indent="0" rtl="0">
              <a:spcBef>
                <a:spcPts val="0"/>
              </a:spcBef>
              <a:buFont typeface="Cambria"/>
              <a:buNone/>
              <a:defRPr/>
            </a:lvl2pPr>
            <a:lvl3pPr marL="914400" lvl="2" indent="0" rtl="0">
              <a:spcBef>
                <a:spcPts val="0"/>
              </a:spcBef>
              <a:buFont typeface="Cambria"/>
              <a:buNone/>
              <a:defRPr/>
            </a:lvl3pPr>
            <a:lvl4pPr marL="1371600" lvl="3" indent="0" rtl="0">
              <a:spcBef>
                <a:spcPts val="0"/>
              </a:spcBef>
              <a:buFont typeface="Cambria"/>
              <a:buNone/>
              <a:defRPr/>
            </a:lvl4pPr>
            <a:lvl5pPr marL="1828800" lvl="4" indent="0" rtl="0">
              <a:spcBef>
                <a:spcPts val="0"/>
              </a:spcBef>
              <a:buFont typeface="Cambria"/>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dirty="0"/>
          </a:p>
        </p:txBody>
      </p:sp>
      <p:sp>
        <p:nvSpPr>
          <p:cNvPr id="50" name="Shape 50"/>
          <p:cNvSpPr txBox="1">
            <a:spLocks noGrp="1"/>
          </p:cNvSpPr>
          <p:nvPr>
            <p:ph type="body" idx="4"/>
          </p:nvPr>
        </p:nvSpPr>
        <p:spPr>
          <a:xfrm>
            <a:off x="4645025" y="2446066"/>
            <a:ext cx="4041774" cy="3680096"/>
          </a:xfrm>
          <a:prstGeom prst="rect">
            <a:avLst/>
          </a:prstGeom>
          <a:noFill/>
          <a:ln>
            <a:noFill/>
          </a:ln>
        </p:spPr>
        <p:txBody>
          <a:bodyPr lIns="91425" tIns="91425" rIns="91425" bIns="91425" anchor="t" anchorCtr="0"/>
          <a:lstStyle>
            <a:lvl1pPr marL="203200" lvl="0" indent="0" rtl="0">
              <a:spcBef>
                <a:spcPts val="0"/>
              </a:spcBef>
              <a:buNone/>
              <a:defRPr sz="1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51" name="Shape 51"/>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2" name="Shape 52"/>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sldNum" idx="12"/>
          </p:nvPr>
        </p:nvSpPr>
        <p:spPr>
          <a:xfrm>
            <a:off x="8738653"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63" name="Shape 63"/>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Shape 64"/>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Shape 65"/>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66" name="Shape 66"/>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7" name="Shape 67"/>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8" name="Shape 68"/>
          <p:cNvSpPr txBox="1">
            <a:spLocks noGrp="1"/>
          </p:cNvSpPr>
          <p:nvPr>
            <p:ph type="sldNum" idx="12"/>
          </p:nvPr>
        </p:nvSpPr>
        <p:spPr>
          <a:xfrm>
            <a:off x="8743705"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9"/>
        <p:cNvGrpSpPr/>
        <p:nvPr/>
      </p:nvGrpSpPr>
      <p:grpSpPr>
        <a:xfrm>
          <a:off x="0" y="0"/>
          <a:ext cx="0" cy="0"/>
          <a:chOff x="0" y="0"/>
          <a:chExt cx="0" cy="0"/>
        </a:xfrm>
      </p:grpSpPr>
      <p:sp>
        <p:nvSpPr>
          <p:cNvPr id="70" name="Shape 70"/>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Shape 71"/>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Shape 72"/>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73" name="Shape 73"/>
          <p:cNvSpPr txBox="1">
            <a:spLocks noGrp="1"/>
          </p:cNvSpPr>
          <p:nvPr>
            <p:ph type="title"/>
          </p:nvPr>
        </p:nvSpPr>
        <p:spPr>
          <a:xfrm>
            <a:off x="457200" y="900862"/>
            <a:ext cx="3008313" cy="708876"/>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a:off x="3575050" y="900862"/>
            <a:ext cx="5111750" cy="556762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body" idx="2"/>
          </p:nvPr>
        </p:nvSpPr>
        <p:spPr>
          <a:xfrm>
            <a:off x="457200" y="1803189"/>
            <a:ext cx="3008313" cy="4665299"/>
          </a:xfrm>
          <a:prstGeom prst="rect">
            <a:avLst/>
          </a:prstGeom>
          <a:noFill/>
          <a:ln>
            <a:noFill/>
          </a:ln>
        </p:spPr>
        <p:txBody>
          <a:bodyPr lIns="91425" tIns="91425" rIns="91425" bIns="91425" anchor="t" anchorCtr="0"/>
          <a:lstStyle>
            <a:lvl1pPr marL="0" lvl="0" indent="0" rtl="0">
              <a:spcBef>
                <a:spcPts val="0"/>
              </a:spcBef>
              <a:buFont typeface="Cambria"/>
              <a:buNone/>
              <a:defRPr/>
            </a:lvl1pPr>
            <a:lvl2pPr marL="457200" lvl="1" indent="0" rtl="0">
              <a:spcBef>
                <a:spcPts val="0"/>
              </a:spcBef>
              <a:buFont typeface="Cambria"/>
              <a:buNone/>
              <a:defRPr/>
            </a:lvl2pPr>
            <a:lvl3pPr marL="914400" lvl="2" indent="0" rtl="0">
              <a:spcBef>
                <a:spcPts val="0"/>
              </a:spcBef>
              <a:buFont typeface="Cambria"/>
              <a:buNone/>
              <a:defRPr/>
            </a:lvl3pPr>
            <a:lvl4pPr marL="1371600" lvl="3" indent="0" rtl="0">
              <a:spcBef>
                <a:spcPts val="0"/>
              </a:spcBef>
              <a:buFont typeface="Cambria"/>
              <a:buNone/>
              <a:defRPr/>
            </a:lvl4pPr>
            <a:lvl5pPr marL="1828800" lvl="4" indent="0" rtl="0">
              <a:spcBef>
                <a:spcPts val="0"/>
              </a:spcBef>
              <a:buFont typeface="Cambria"/>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76" name="Shape 76"/>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7" name="Shape 77"/>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sldNum" idx="12"/>
          </p:nvPr>
        </p:nvSpPr>
        <p:spPr>
          <a:xfrm>
            <a:off x="8723497"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9"/>
        <p:cNvGrpSpPr/>
        <p:nvPr/>
      </p:nvGrpSpPr>
      <p:grpSpPr>
        <a:xfrm>
          <a:off x="0" y="0"/>
          <a:ext cx="0" cy="0"/>
          <a:chOff x="0" y="0"/>
          <a:chExt cx="0" cy="0"/>
        </a:xfrm>
      </p:grpSpPr>
      <p:sp>
        <p:nvSpPr>
          <p:cNvPr id="80" name="Shape 80"/>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Shape 81"/>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Shape 82"/>
          <p:cNvSpPr txBox="1"/>
          <p:nvPr/>
        </p:nvSpPr>
        <p:spPr>
          <a:xfrm>
            <a:off x="8816291" y="6510776"/>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83" name="Shape 83"/>
          <p:cNvSpPr txBox="1">
            <a:spLocks noGrp="1"/>
          </p:cNvSpPr>
          <p:nvPr>
            <p:ph type="title"/>
          </p:nvPr>
        </p:nvSpPr>
        <p:spPr>
          <a:xfrm>
            <a:off x="625754" y="5482639"/>
            <a:ext cx="5486399" cy="405209"/>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4" name="Shape 84"/>
          <p:cNvSpPr>
            <a:spLocks noGrp="1"/>
          </p:cNvSpPr>
          <p:nvPr>
            <p:ph type="pic" idx="2"/>
          </p:nvPr>
        </p:nvSpPr>
        <p:spPr>
          <a:xfrm>
            <a:off x="625754" y="987833"/>
            <a:ext cx="7953437" cy="4379504"/>
          </a:xfrm>
          <a:prstGeom prst="rect">
            <a:avLst/>
          </a:prstGeom>
          <a:noFill/>
          <a:ln>
            <a:noFill/>
          </a:ln>
        </p:spPr>
      </p:sp>
      <p:sp>
        <p:nvSpPr>
          <p:cNvPr id="85" name="Shape 85"/>
          <p:cNvSpPr txBox="1">
            <a:spLocks noGrp="1"/>
          </p:cNvSpPr>
          <p:nvPr>
            <p:ph type="body" idx="1"/>
          </p:nvPr>
        </p:nvSpPr>
        <p:spPr>
          <a:xfrm>
            <a:off x="625754" y="5887848"/>
            <a:ext cx="5486399" cy="520511"/>
          </a:xfrm>
          <a:prstGeom prst="rect">
            <a:avLst/>
          </a:prstGeom>
          <a:noFill/>
          <a:ln>
            <a:noFill/>
          </a:ln>
        </p:spPr>
        <p:txBody>
          <a:bodyPr lIns="91425" tIns="91425" rIns="91425" bIns="91425" anchor="t" anchorCtr="0"/>
          <a:lstStyle>
            <a:lvl1pPr marL="0" lvl="0" indent="0" rtl="0">
              <a:spcBef>
                <a:spcPts val="0"/>
              </a:spcBef>
              <a:buFont typeface="Cambria"/>
              <a:buNone/>
              <a:defRPr/>
            </a:lvl1pPr>
            <a:lvl2pPr marL="457200" lvl="1" indent="0" rtl="0">
              <a:spcBef>
                <a:spcPts val="0"/>
              </a:spcBef>
              <a:buFont typeface="Cambria"/>
              <a:buNone/>
              <a:defRPr/>
            </a:lvl2pPr>
            <a:lvl3pPr marL="914400" lvl="2" indent="0" rtl="0">
              <a:spcBef>
                <a:spcPts val="0"/>
              </a:spcBef>
              <a:buFont typeface="Cambria"/>
              <a:buNone/>
              <a:defRPr/>
            </a:lvl3pPr>
            <a:lvl4pPr marL="1371600" lvl="3" indent="0" rtl="0">
              <a:spcBef>
                <a:spcPts val="0"/>
              </a:spcBef>
              <a:buFont typeface="Cambria"/>
              <a:buNone/>
              <a:defRPr/>
            </a:lvl4pPr>
            <a:lvl5pPr marL="1828800" lvl="4" indent="0" rtl="0">
              <a:spcBef>
                <a:spcPts val="0"/>
              </a:spcBef>
              <a:buFont typeface="Cambria"/>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86" name="Shape 86"/>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7" name="Shape 87"/>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8" name="Shape 88"/>
          <p:cNvSpPr txBox="1">
            <a:spLocks noGrp="1"/>
          </p:cNvSpPr>
          <p:nvPr>
            <p:ph type="sldNum" idx="12"/>
          </p:nvPr>
        </p:nvSpPr>
        <p:spPr>
          <a:xfrm>
            <a:off x="8728549"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Shape 89"/>
        <p:cNvGrpSpPr/>
        <p:nvPr/>
      </p:nvGrpSpPr>
      <p:grpSpPr>
        <a:xfrm>
          <a:off x="0" y="0"/>
          <a:ext cx="0" cy="0"/>
          <a:chOff x="0" y="0"/>
          <a:chExt cx="0" cy="0"/>
        </a:xfrm>
      </p:grpSpPr>
      <p:sp>
        <p:nvSpPr>
          <p:cNvPr id="90" name="Shape 90"/>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Shape 91"/>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Shape 92"/>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93" name="Shape 93"/>
          <p:cNvSpPr txBox="1">
            <a:spLocks noGrp="1"/>
          </p:cNvSpPr>
          <p:nvPr>
            <p:ph type="body" idx="1"/>
          </p:nvPr>
        </p:nvSpPr>
        <p:spPr>
          <a:xfrm rot="5400000">
            <a:off x="2358139" y="27689"/>
            <a:ext cx="4427720" cy="82296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94" name="Shape 94"/>
          <p:cNvSpPr txBox="1">
            <a:spLocks noGrp="1"/>
          </p:cNvSpPr>
          <p:nvPr>
            <p:ph type="title"/>
          </p:nvPr>
        </p:nvSpPr>
        <p:spPr>
          <a:xfrm>
            <a:off x="457200" y="953245"/>
            <a:ext cx="8229600" cy="803443"/>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5" name="Shape 95"/>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6" name="Shape 96"/>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7" name="Shape 97"/>
          <p:cNvSpPr txBox="1">
            <a:spLocks noGrp="1"/>
          </p:cNvSpPr>
          <p:nvPr>
            <p:ph type="sldNum" idx="12"/>
          </p:nvPr>
        </p:nvSpPr>
        <p:spPr>
          <a:xfrm>
            <a:off x="8748756"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8"/>
        <p:cNvGrpSpPr/>
        <p:nvPr/>
      </p:nvGrpSpPr>
      <p:grpSpPr>
        <a:xfrm>
          <a:off x="0" y="0"/>
          <a:ext cx="0" cy="0"/>
          <a:chOff x="0" y="0"/>
          <a:chExt cx="0" cy="0"/>
        </a:xfrm>
      </p:grpSpPr>
      <p:sp>
        <p:nvSpPr>
          <p:cNvPr id="99" name="Shape 99"/>
          <p:cNvSpPr/>
          <p:nvPr/>
        </p:nvSpPr>
        <p:spPr>
          <a:xfrm>
            <a:off x="227012" y="720725"/>
            <a:ext cx="8721724" cy="5926138"/>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Shape 100"/>
          <p:cNvSpPr/>
          <p:nvPr/>
        </p:nvSpPr>
        <p:spPr>
          <a:xfrm>
            <a:off x="8758238" y="6410325"/>
            <a:ext cx="385762" cy="3556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Shape 101"/>
          <p:cNvSpPr txBox="1"/>
          <p:nvPr/>
        </p:nvSpPr>
        <p:spPr>
          <a:xfrm>
            <a:off x="8578850" y="6475412"/>
            <a:ext cx="520700" cy="187324"/>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r>
              <a:rPr lang="en-US"/>
              <a:t> </a:t>
            </a:r>
          </a:p>
        </p:txBody>
      </p:sp>
      <p:sp>
        <p:nvSpPr>
          <p:cNvPr id="102" name="Shape 102"/>
          <p:cNvSpPr txBox="1">
            <a:spLocks noGrp="1"/>
          </p:cNvSpPr>
          <p:nvPr>
            <p:ph type="title"/>
          </p:nvPr>
        </p:nvSpPr>
        <p:spPr>
          <a:xfrm rot="5400000">
            <a:off x="4732719" y="2790436"/>
            <a:ext cx="5462594" cy="1669232"/>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3" name="Shape 103"/>
          <p:cNvSpPr txBox="1">
            <a:spLocks noGrp="1"/>
          </p:cNvSpPr>
          <p:nvPr>
            <p:ph type="body" idx="1"/>
          </p:nvPr>
        </p:nvSpPr>
        <p:spPr>
          <a:xfrm rot="5400000">
            <a:off x="735803" y="615153"/>
            <a:ext cx="5462594" cy="6019799"/>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Font typeface="Arial"/>
              <a:buChar char="•"/>
              <a:defRPr/>
            </a:lvl1pPr>
            <a:lvl2pPr marL="742950" lvl="1" indent="-107950" algn="l" rtl="0">
              <a:spcBef>
                <a:spcPts val="560"/>
              </a:spcBef>
              <a:spcAft>
                <a:spcPts val="0"/>
              </a:spcAft>
              <a:buClr>
                <a:schemeClr val="dk1"/>
              </a:buClr>
              <a:buFont typeface="Arial"/>
              <a:buChar char="–"/>
              <a:defRPr/>
            </a:lvl2pPr>
            <a:lvl3pPr marL="1143000" lvl="2" indent="-76200" algn="l" rtl="0">
              <a:spcBef>
                <a:spcPts val="480"/>
              </a:spcBef>
              <a:spcAft>
                <a:spcPts val="0"/>
              </a:spcAft>
              <a:buClr>
                <a:schemeClr val="dk1"/>
              </a:buClr>
              <a:buFont typeface="Arial"/>
              <a:buChar char="•"/>
              <a:defRPr/>
            </a:lvl3pPr>
            <a:lvl4pPr marL="1600200" lvl="3" indent="-101600" algn="l" rtl="0">
              <a:spcBef>
                <a:spcPts val="400"/>
              </a:spcBef>
              <a:spcAft>
                <a:spcPts val="0"/>
              </a:spcAft>
              <a:buClr>
                <a:schemeClr val="dk1"/>
              </a:buClr>
              <a:buFont typeface="Arial"/>
              <a:buChar char="–"/>
              <a:defRPr/>
            </a:lvl4pPr>
            <a:lvl5pPr marL="2057400" lvl="4" indent="-101600" algn="l" rtl="0">
              <a:spcBef>
                <a:spcPts val="400"/>
              </a:spcBef>
              <a:spcAft>
                <a:spcPts val="0"/>
              </a:spcAft>
              <a:buClr>
                <a:schemeClr val="dk1"/>
              </a:buClr>
              <a:buFont typeface="Aria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104" name="Shape 104"/>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5" name="Shape 105"/>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06" name="Shape 106"/>
          <p:cNvSpPr txBox="1">
            <a:spLocks noGrp="1"/>
          </p:cNvSpPr>
          <p:nvPr>
            <p:ph type="sldNum" idx="12"/>
          </p:nvPr>
        </p:nvSpPr>
        <p:spPr>
          <a:xfrm>
            <a:off x="8743705" y="6333000"/>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569912"/>
          </a:xfrm>
          <a:prstGeom prst="rect">
            <a:avLst/>
          </a:prstGeom>
          <a:solidFill>
            <a:srgbClr val="272727"/>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Shape 11"/>
          <p:cNvSpPr txBox="1">
            <a:spLocks noGrp="1"/>
          </p:cNvSpPr>
          <p:nvPr>
            <p:ph type="body" idx="1"/>
          </p:nvPr>
        </p:nvSpPr>
        <p:spPr>
          <a:xfrm>
            <a:off x="457200" y="2171700"/>
            <a:ext cx="8229600" cy="41847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Font typeface="Arial"/>
              <a:buChar char="•"/>
              <a:defRPr/>
            </a:lvl1pPr>
            <a:lvl2pPr marL="742950" marR="0" lvl="1" indent="-107950" algn="l" rtl="0">
              <a:spcBef>
                <a:spcPts val="560"/>
              </a:spcBef>
              <a:spcAft>
                <a:spcPts val="0"/>
              </a:spcAft>
              <a:buClr>
                <a:schemeClr val="dk1"/>
              </a:buClr>
              <a:buFont typeface="Arial"/>
              <a:buChar char="–"/>
              <a:defRPr/>
            </a:lvl2pPr>
            <a:lvl3pPr marL="1143000" marR="0" lvl="2" indent="-76200" algn="l" rtl="0">
              <a:spcBef>
                <a:spcPts val="480"/>
              </a:spcBef>
              <a:spcAft>
                <a:spcPts val="0"/>
              </a:spcAft>
              <a:buClr>
                <a:schemeClr val="dk1"/>
              </a:buClr>
              <a:buFont typeface="Arial"/>
              <a:buChar char="•"/>
              <a:defRPr/>
            </a:lvl3pPr>
            <a:lvl4pPr marL="1600200" marR="0" lvl="3" indent="-101600" algn="l" rtl="0">
              <a:spcBef>
                <a:spcPts val="400"/>
              </a:spcBef>
              <a:spcAft>
                <a:spcPts val="0"/>
              </a:spcAft>
              <a:buClr>
                <a:schemeClr val="dk1"/>
              </a:buClr>
              <a:buFont typeface="Arial"/>
              <a:buChar char="–"/>
              <a:defRPr/>
            </a:lvl4pPr>
            <a:lvl5pPr marL="2057400" marR="0" lvl="4" indent="-101600" algn="l" rtl="0">
              <a:spcBef>
                <a:spcPts val="400"/>
              </a:spcBef>
              <a:spcAft>
                <a:spcPts val="0"/>
              </a:spcAft>
              <a:buClr>
                <a:schemeClr val="dk1"/>
              </a:buClr>
              <a:buFont typeface="Aria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dirty="0"/>
          </a:p>
        </p:txBody>
      </p:sp>
      <p:sp>
        <p:nvSpPr>
          <p:cNvPr id="12" name="Shape 12"/>
          <p:cNvSpPr txBox="1">
            <a:spLocks noGrp="1"/>
          </p:cNvSpPr>
          <p:nvPr>
            <p:ph type="dt" idx="10"/>
          </p:nvPr>
        </p:nvSpPr>
        <p:spPr>
          <a:xfrm>
            <a:off x="8215313" y="123825"/>
            <a:ext cx="800099" cy="331788"/>
          </a:xfrm>
          <a:prstGeom prst="rect">
            <a:avLst/>
          </a:prstGeom>
          <a:noFill/>
          <a:ln>
            <a:noFill/>
          </a:ln>
        </p:spPr>
        <p:txBody>
          <a:bodyPr lIns="91425" tIns="91425" rIns="91425" bIns="91425" anchor="ctr"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3689350" y="123825"/>
            <a:ext cx="4248149" cy="331788"/>
          </a:xfrm>
          <a:prstGeom prst="rect">
            <a:avLst/>
          </a:prstGeom>
          <a:noFill/>
          <a:ln>
            <a:noFill/>
          </a:ln>
        </p:spPr>
        <p:txBody>
          <a:bodyPr lIns="91425" tIns="91425" rIns="91425" bIns="91425" anchor="ctr"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pic>
        <p:nvPicPr>
          <p:cNvPr id="14" name="Shape 14" descr="IDigBio_Logo_RGB.png"/>
          <p:cNvPicPr preferRelativeResize="0"/>
          <p:nvPr/>
        </p:nvPicPr>
        <p:blipFill>
          <a:blip r:embed="rId12">
            <a:alphaModFix/>
          </a:blip>
          <a:stretch>
            <a:fillRect/>
          </a:stretch>
        </p:blipFill>
        <p:spPr>
          <a:xfrm>
            <a:off x="114300" y="57150"/>
            <a:ext cx="1473802" cy="455625"/>
          </a:xfrm>
          <a:prstGeom prst="rect">
            <a:avLst/>
          </a:prstGeom>
          <a:noFill/>
          <a:ln>
            <a:noFill/>
          </a:ln>
        </p:spPr>
      </p:pic>
      <p:sp>
        <p:nvSpPr>
          <p:cNvPr id="9" name="Shape 41"/>
          <p:cNvSpPr txBox="1">
            <a:spLocks/>
          </p:cNvSpPr>
          <p:nvPr userDrawn="1"/>
        </p:nvSpPr>
        <p:spPr>
          <a:xfrm>
            <a:off x="8784122" y="6333000"/>
            <a:ext cx="548700" cy="52500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ctrTitle"/>
          </p:nvPr>
        </p:nvSpPr>
        <p:spPr>
          <a:xfrm>
            <a:off x="685800" y="1406525"/>
            <a:ext cx="7772400" cy="941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dirty="0" smtClean="0">
                <a:solidFill>
                  <a:schemeClr val="dk1"/>
                </a:solidFill>
                <a:latin typeface="Helvetica Neue"/>
                <a:ea typeface="Helvetica Neue"/>
                <a:cs typeface="Helvetica Neue"/>
                <a:sym typeface="Helvetica Neue"/>
              </a:rPr>
              <a:t>Biodiversity informatics skills for collections and research in the 21st Century</a:t>
            </a:r>
            <a:endParaRPr lang="en-US" sz="2800" b="1" dirty="0">
              <a:solidFill>
                <a:schemeClr val="dk1"/>
              </a:solidFill>
              <a:latin typeface="Helvetica Neue"/>
              <a:ea typeface="Helvetica Neue"/>
              <a:cs typeface="Helvetica Neue"/>
              <a:sym typeface="Helvetica Neue"/>
            </a:endParaRPr>
          </a:p>
        </p:txBody>
      </p:sp>
      <p:sp>
        <p:nvSpPr>
          <p:cNvPr id="429" name="Shape 429"/>
          <p:cNvSpPr txBox="1">
            <a:spLocks noGrp="1"/>
          </p:cNvSpPr>
          <p:nvPr>
            <p:ph type="subTitle" idx="1"/>
          </p:nvPr>
        </p:nvSpPr>
        <p:spPr>
          <a:xfrm>
            <a:off x="685800" y="4036275"/>
            <a:ext cx="7907100" cy="726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262626"/>
              </a:buClr>
              <a:buSzPct val="25000"/>
              <a:buFont typeface="Arial"/>
              <a:buNone/>
            </a:pPr>
            <a:r>
              <a:rPr lang="en-US" sz="1800" dirty="0" smtClean="0">
                <a:solidFill>
                  <a:srgbClr val="262626"/>
                </a:solidFill>
                <a:latin typeface="Cambria"/>
                <a:ea typeface="Cambria"/>
                <a:cs typeface="Cambria"/>
                <a:sym typeface="Cambria"/>
              </a:rPr>
              <a:t>Authors: Deborah Paul, Pam </a:t>
            </a:r>
            <a:r>
              <a:rPr lang="en-US" sz="1800" dirty="0" err="1" smtClean="0">
                <a:solidFill>
                  <a:srgbClr val="262626"/>
                </a:solidFill>
                <a:latin typeface="Cambria"/>
                <a:ea typeface="Cambria"/>
                <a:cs typeface="Cambria"/>
                <a:sym typeface="Cambria"/>
              </a:rPr>
              <a:t>Soltis</a:t>
            </a:r>
            <a:r>
              <a:rPr lang="en-US" sz="1800" dirty="0" smtClean="0">
                <a:solidFill>
                  <a:srgbClr val="262626"/>
                </a:solidFill>
                <a:latin typeface="Cambria"/>
                <a:ea typeface="Cambria"/>
                <a:cs typeface="Cambria"/>
                <a:sym typeface="Cambria"/>
              </a:rPr>
              <a:t>, Matt Collins</a:t>
            </a:r>
          </a:p>
          <a:p>
            <a:pPr marL="0" marR="0" lvl="0" indent="0" algn="l" rtl="0">
              <a:spcBef>
                <a:spcPts val="0"/>
              </a:spcBef>
              <a:spcAft>
                <a:spcPts val="0"/>
              </a:spcAft>
              <a:buClr>
                <a:srgbClr val="262626"/>
              </a:buClr>
              <a:buSzPct val="25000"/>
              <a:buFont typeface="Arial"/>
              <a:buNone/>
            </a:pPr>
            <a:r>
              <a:rPr lang="en-US" sz="1800" dirty="0" smtClean="0">
                <a:solidFill>
                  <a:srgbClr val="00529B"/>
                </a:solidFill>
                <a:latin typeface="Cambria"/>
                <a:ea typeface="Cambria"/>
                <a:cs typeface="Cambria"/>
                <a:sym typeface="Cambria"/>
              </a:rPr>
              <a:t>@</a:t>
            </a:r>
            <a:r>
              <a:rPr lang="en-US" sz="1800" dirty="0" err="1" smtClean="0">
                <a:solidFill>
                  <a:srgbClr val="00529B"/>
                </a:solidFill>
                <a:latin typeface="Cambria"/>
                <a:ea typeface="Cambria"/>
                <a:cs typeface="Cambria"/>
                <a:sym typeface="Cambria"/>
              </a:rPr>
              <a:t>idbdeb</a:t>
            </a:r>
            <a:r>
              <a:rPr lang="en-US" sz="1800" dirty="0" smtClean="0">
                <a:solidFill>
                  <a:srgbClr val="00529B"/>
                </a:solidFill>
                <a:latin typeface="Cambria"/>
                <a:ea typeface="Cambria"/>
                <a:cs typeface="Cambria"/>
                <a:sym typeface="Cambria"/>
              </a:rPr>
              <a:t> @</a:t>
            </a:r>
            <a:r>
              <a:rPr lang="en-US" sz="1800" dirty="0" err="1" smtClean="0">
                <a:solidFill>
                  <a:srgbClr val="00529B"/>
                </a:solidFill>
                <a:latin typeface="Cambria"/>
                <a:ea typeface="Cambria"/>
                <a:cs typeface="Cambria"/>
                <a:sym typeface="Cambria"/>
              </a:rPr>
              <a:t>nottestuser</a:t>
            </a:r>
            <a:r>
              <a:rPr lang="en-US" sz="1800" dirty="0" smtClean="0">
                <a:solidFill>
                  <a:srgbClr val="00529B"/>
                </a:solidFill>
                <a:latin typeface="Cambria"/>
                <a:ea typeface="Cambria"/>
                <a:cs typeface="Cambria"/>
                <a:sym typeface="Cambria"/>
              </a:rPr>
              <a:t> @iDigBio #</a:t>
            </a:r>
            <a:r>
              <a:rPr lang="en-US" sz="1800" dirty="0" err="1" smtClean="0">
                <a:solidFill>
                  <a:srgbClr val="00529B"/>
                </a:solidFill>
                <a:latin typeface="Cambria"/>
                <a:ea typeface="Cambria"/>
                <a:cs typeface="Cambria"/>
                <a:sym typeface="Cambria"/>
              </a:rPr>
              <a:t>ICE2016</a:t>
            </a:r>
            <a:endParaRPr lang="en-US" sz="1800" dirty="0" smtClean="0">
              <a:solidFill>
                <a:srgbClr val="00529B"/>
              </a:solidFill>
              <a:latin typeface="Cambria"/>
              <a:ea typeface="Cambria"/>
              <a:cs typeface="Cambria"/>
              <a:sym typeface="Cambria"/>
            </a:endParaRPr>
          </a:p>
          <a:p>
            <a:pPr marL="0" marR="0" lvl="0" indent="0" algn="l" rtl="0">
              <a:spcBef>
                <a:spcPts val="0"/>
              </a:spcBef>
              <a:spcAft>
                <a:spcPts val="0"/>
              </a:spcAft>
              <a:buClr>
                <a:srgbClr val="262626"/>
              </a:buClr>
              <a:buSzPct val="25000"/>
              <a:buFont typeface="Arial"/>
              <a:buNone/>
            </a:pPr>
            <a:endParaRPr sz="1000" dirty="0" smtClean="0">
              <a:solidFill>
                <a:srgbClr val="262626"/>
              </a:solidFill>
              <a:latin typeface="Cambria"/>
              <a:ea typeface="Cambria"/>
              <a:cs typeface="Cambria"/>
              <a:sym typeface="Cambria"/>
            </a:endParaRPr>
          </a:p>
          <a:p>
            <a:pPr marL="0" marR="0" lvl="0" indent="0" algn="l" rtl="0">
              <a:spcBef>
                <a:spcPts val="0"/>
              </a:spcBef>
              <a:spcAft>
                <a:spcPts val="0"/>
              </a:spcAft>
              <a:buClr>
                <a:srgbClr val="262626"/>
              </a:buClr>
              <a:buSzPct val="25000"/>
              <a:buFont typeface="Arial"/>
              <a:buNone/>
            </a:pPr>
            <a:r>
              <a:rPr lang="en-US" sz="1800" dirty="0" smtClean="0">
                <a:solidFill>
                  <a:srgbClr val="262626"/>
                </a:solidFill>
                <a:latin typeface="Cambria"/>
                <a:ea typeface="Cambria"/>
                <a:cs typeface="Cambria"/>
                <a:sym typeface="Cambria"/>
              </a:rPr>
              <a:t>International Congress of Entomologists (ICE)  2016, Orlando, Florida, 30 September 2016</a:t>
            </a:r>
          </a:p>
          <a:p>
            <a:pPr marL="0" marR="0" lvl="0" indent="0" algn="l" rtl="0">
              <a:spcBef>
                <a:spcPts val="0"/>
              </a:spcBef>
              <a:spcAft>
                <a:spcPts val="0"/>
              </a:spcAft>
              <a:buClr>
                <a:srgbClr val="262626"/>
              </a:buClr>
              <a:buSzPct val="25000"/>
              <a:buFont typeface="Arial"/>
              <a:buNone/>
            </a:pPr>
            <a:r>
              <a:rPr lang="en-US" sz="1800" dirty="0" smtClean="0">
                <a:solidFill>
                  <a:srgbClr val="262626"/>
                </a:solidFill>
                <a:latin typeface="Cambria"/>
                <a:ea typeface="Cambria"/>
                <a:cs typeface="Cambria"/>
                <a:sym typeface="Cambria"/>
              </a:rPr>
              <a:t>Session: Entomology in the Digital Age</a:t>
            </a:r>
            <a:endParaRPr lang="en-US" sz="1800" dirty="0">
              <a:solidFill>
                <a:srgbClr val="262626"/>
              </a:solidFill>
              <a:latin typeface="Cambria"/>
              <a:ea typeface="Cambria"/>
              <a:cs typeface="Cambria"/>
              <a:sym typeface="Cambria"/>
            </a:endParaRPr>
          </a:p>
        </p:txBody>
      </p:sp>
      <p:pic>
        <p:nvPicPr>
          <p:cNvPr id="430" name="Shape 430"/>
          <p:cNvPicPr preferRelativeResize="0"/>
          <p:nvPr/>
        </p:nvPicPr>
        <p:blipFill>
          <a:blip r:embed="rId3">
            <a:alphaModFix/>
          </a:blip>
          <a:stretch>
            <a:fillRect/>
          </a:stretch>
        </p:blipFill>
        <p:spPr>
          <a:xfrm>
            <a:off x="792350" y="2866375"/>
            <a:ext cx="780505" cy="902025"/>
          </a:xfrm>
          <a:prstGeom prst="rect">
            <a:avLst/>
          </a:prstGeom>
          <a:noFill/>
          <a:ln>
            <a:noFill/>
          </a:ln>
        </p:spPr>
      </p:pic>
      <p:pic>
        <p:nvPicPr>
          <p:cNvPr id="431" name="Shape 431"/>
          <p:cNvPicPr preferRelativeResize="0"/>
          <p:nvPr/>
        </p:nvPicPr>
        <p:blipFill>
          <a:blip r:embed="rId4">
            <a:alphaModFix/>
          </a:blip>
          <a:stretch>
            <a:fillRect/>
          </a:stretch>
        </p:blipFill>
        <p:spPr>
          <a:xfrm>
            <a:off x="2669825" y="2866375"/>
            <a:ext cx="902025" cy="902025"/>
          </a:xfrm>
          <a:prstGeom prst="rect">
            <a:avLst/>
          </a:prstGeom>
          <a:noFill/>
          <a:ln>
            <a:noFill/>
          </a:ln>
        </p:spPr>
      </p:pic>
      <p:pic>
        <p:nvPicPr>
          <p:cNvPr id="432" name="Shape 432"/>
          <p:cNvPicPr preferRelativeResize="0"/>
          <p:nvPr/>
        </p:nvPicPr>
        <p:blipFill>
          <a:blip r:embed="rId5">
            <a:alphaModFix/>
          </a:blip>
          <a:stretch>
            <a:fillRect/>
          </a:stretch>
        </p:blipFill>
        <p:spPr>
          <a:xfrm>
            <a:off x="1696475" y="2866374"/>
            <a:ext cx="849725" cy="902019"/>
          </a:xfrm>
          <a:prstGeom prst="rect">
            <a:avLst/>
          </a:prstGeom>
          <a:noFill/>
          <a:ln>
            <a:noFill/>
          </a:ln>
        </p:spPr>
      </p:pic>
    </p:spTree>
    <p:extLst>
      <p:ext uri="{BB962C8B-B14F-4D97-AF65-F5344CB8AC3E}">
        <p14:creationId xmlns:p14="http://schemas.microsoft.com/office/powerpoint/2010/main" val="2394616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744537"/>
            <a:ext cx="8229600" cy="571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000">
                <a:solidFill>
                  <a:schemeClr val="dk1"/>
                </a:solidFill>
                <a:latin typeface="Calibri"/>
                <a:ea typeface="Calibri"/>
                <a:cs typeface="Calibri"/>
                <a:sym typeface="Calibri"/>
              </a:rPr>
              <a:t>S</a:t>
            </a:r>
            <a:r>
              <a:rPr lang="en-US" sz="3000" b="0" i="0" u="none" strike="noStrike" cap="none">
                <a:solidFill>
                  <a:schemeClr val="dk1"/>
                </a:solidFill>
                <a:latin typeface="Calibri"/>
                <a:ea typeface="Calibri"/>
                <a:cs typeface="Calibri"/>
                <a:sym typeface="Calibri"/>
              </a:rPr>
              <a:t>entiments about data</a:t>
            </a:r>
            <a:r>
              <a:rPr lang="en-US" sz="3000">
                <a:solidFill>
                  <a:schemeClr val="dk1"/>
                </a:solidFill>
                <a:latin typeface="Calibri"/>
                <a:ea typeface="Calibri"/>
                <a:cs typeface="Calibri"/>
                <a:sym typeface="Calibri"/>
              </a:rPr>
              <a:t> from researchers and graduate students</a:t>
            </a:r>
          </a:p>
        </p:txBody>
      </p:sp>
      <p:sp>
        <p:nvSpPr>
          <p:cNvPr id="563" name="Shape 563"/>
          <p:cNvSpPr txBox="1">
            <a:spLocks noGrp="1"/>
          </p:cNvSpPr>
          <p:nvPr>
            <p:ph type="body" idx="1"/>
          </p:nvPr>
        </p:nvSpPr>
        <p:spPr>
          <a:xfrm>
            <a:off x="296625" y="1879650"/>
            <a:ext cx="8304300" cy="4530300"/>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manage data in Excel </a:t>
            </a:r>
            <a:r>
              <a:rPr lang="en-US" sz="2000" b="0" i="0" u="none" strike="noStrike" cap="none">
                <a:solidFill>
                  <a:schemeClr val="dk1"/>
                </a:solidFill>
                <a:latin typeface="Cambria"/>
                <a:ea typeface="Cambria"/>
                <a:cs typeface="Cambria"/>
                <a:sym typeface="Cambria"/>
              </a:rPr>
              <a:t>and </a:t>
            </a:r>
            <a:r>
              <a:rPr lang="en-US" sz="2000" b="0" i="0" u="none" strike="noStrike" cap="none">
                <a:solidFill>
                  <a:srgbClr val="0000FF"/>
                </a:solidFill>
                <a:latin typeface="Cambria"/>
                <a:ea typeface="Cambria"/>
                <a:cs typeface="Cambria"/>
                <a:sym typeface="Cambria"/>
              </a:rPr>
              <a:t>it's terrible.</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organizing GIS data</a:t>
            </a:r>
            <a:r>
              <a:rPr lang="en-US" sz="2000" b="0" i="0" u="none" strike="noStrike" cap="none">
                <a:solidFill>
                  <a:schemeClr val="dk1"/>
                </a:solidFill>
                <a:latin typeface="Cambria"/>
                <a:ea typeface="Cambria"/>
                <a:cs typeface="Cambria"/>
                <a:sym typeface="Cambria"/>
              </a:rPr>
              <a:t> and it's becoming </a:t>
            </a:r>
            <a:r>
              <a:rPr lang="en-US" sz="2000" b="0" i="0" u="none" strike="noStrike" cap="none">
                <a:solidFill>
                  <a:srgbClr val="0000FF"/>
                </a:solidFill>
                <a:latin typeface="Cambria"/>
                <a:ea typeface="Cambria"/>
                <a:cs typeface="Cambria"/>
                <a:sym typeface="Cambria"/>
              </a:rPr>
              <a:t>a nightmare.</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having a hard time analyzing microarray, SNP or multivariate data</a:t>
            </a:r>
            <a:r>
              <a:rPr lang="en-US" sz="2000" b="0" i="0" u="none" strike="noStrike" cap="none">
                <a:solidFill>
                  <a:schemeClr val="dk1"/>
                </a:solidFill>
                <a:latin typeface="Cambria"/>
                <a:ea typeface="Cambria"/>
                <a:cs typeface="Cambria"/>
                <a:sym typeface="Cambria"/>
              </a:rPr>
              <a:t> with Excel and Access.</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chemeClr val="dk1"/>
                </a:solidFill>
                <a:latin typeface="Cambria"/>
                <a:ea typeface="Cambria"/>
                <a:cs typeface="Cambria"/>
                <a:sym typeface="Cambria"/>
              </a:rPr>
              <a:t>I</a:t>
            </a:r>
            <a:r>
              <a:rPr lang="en-US" sz="2000" b="0" i="0" u="none" strike="noStrike" cap="none">
                <a:solidFill>
                  <a:srgbClr val="51A01D"/>
                </a:solidFill>
                <a:latin typeface="Cambria"/>
                <a:ea typeface="Cambria"/>
                <a:cs typeface="Cambria"/>
                <a:sym typeface="Cambria"/>
              </a:rPr>
              <a:t> </a:t>
            </a:r>
            <a:r>
              <a:rPr lang="en-US" sz="2000" b="0" i="0" u="none" strike="noStrike" cap="none">
                <a:solidFill>
                  <a:srgbClr val="0000FF"/>
                </a:solidFill>
                <a:latin typeface="Cambria"/>
                <a:ea typeface="Cambria"/>
                <a:cs typeface="Cambria"/>
                <a:sym typeface="Cambria"/>
              </a:rPr>
              <a:t>want to use public data.</a:t>
            </a:r>
          </a:p>
          <a:p>
            <a:pPr marL="457200" marR="0" lvl="0" indent="-355600" algn="l" rtl="0">
              <a:lnSpc>
                <a:spcPct val="100000"/>
              </a:lnSpc>
              <a:spcBef>
                <a:spcPts val="50"/>
              </a:spcBef>
              <a:spcAft>
                <a:spcPts val="0"/>
              </a:spcAft>
              <a:buClr>
                <a:schemeClr val="dk1"/>
              </a:buClr>
              <a:buSzPct val="100000"/>
              <a:buFont typeface="Arial"/>
              <a:buChar char="•"/>
            </a:pPr>
            <a:r>
              <a:rPr lang="en-US" sz="2000">
                <a:latin typeface="Cambria"/>
                <a:ea typeface="Cambria"/>
                <a:cs typeface="Cambria"/>
                <a:sym typeface="Cambria"/>
              </a:rPr>
              <a:t>I work with faculty at undergrad institutions and </a:t>
            </a:r>
            <a:r>
              <a:rPr lang="en-US" sz="2000" b="0" i="0" u="none" strike="noStrike" cap="none">
                <a:solidFill>
                  <a:srgbClr val="0000FF"/>
                </a:solidFill>
                <a:latin typeface="Cambria"/>
                <a:ea typeface="Cambria"/>
                <a:cs typeface="Cambria"/>
                <a:sym typeface="Cambria"/>
              </a:rPr>
              <a:t>want to teach data practices, but I need to learn it myself first.</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companies are asking for data analysis experience.</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trying to reboot my lab's workflow </a:t>
            </a:r>
            <a:r>
              <a:rPr lang="en-US" sz="2000" b="0" i="0" u="none" strike="noStrike" cap="none">
                <a:solidFill>
                  <a:schemeClr val="dk1"/>
                </a:solidFill>
                <a:latin typeface="Cambria"/>
                <a:ea typeface="Cambria"/>
                <a:cs typeface="Cambria"/>
                <a:sym typeface="Cambria"/>
              </a:rPr>
              <a:t>to manage data and analysis in a more sustainable way.</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re-entering data over and over again by hand</a:t>
            </a:r>
            <a:r>
              <a:rPr lang="en-US" sz="2000" b="0" i="0" u="none" strike="noStrike" cap="none">
                <a:solidFill>
                  <a:srgbClr val="51A01D"/>
                </a:solidFill>
                <a:latin typeface="Cambria"/>
                <a:ea typeface="Cambria"/>
                <a:cs typeface="Cambria"/>
                <a:sym typeface="Cambria"/>
              </a:rPr>
              <a:t>; </a:t>
            </a:r>
            <a:r>
              <a:rPr lang="en-US" sz="2000" b="0" i="0" u="none" strike="noStrike" cap="none">
                <a:solidFill>
                  <a:schemeClr val="dk1"/>
                </a:solidFill>
                <a:latin typeface="Cambria"/>
                <a:ea typeface="Cambria"/>
                <a:cs typeface="Cambria"/>
                <a:sym typeface="Cambria"/>
              </a:rPr>
              <a:t>there must be a better way.</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overwhelming amounts of data</a:t>
            </a:r>
            <a:r>
              <a:rPr lang="en-US" sz="2000" b="0" i="0" u="none" strike="noStrike" cap="none">
                <a:solidFill>
                  <a:schemeClr val="dk1"/>
                </a:solidFill>
                <a:latin typeface="Cambria"/>
                <a:ea typeface="Cambria"/>
                <a:cs typeface="Cambria"/>
                <a:sym typeface="Cambria"/>
              </a:rPr>
              <a:t>.</a:t>
            </a:r>
          </a:p>
          <a:p>
            <a:pPr marL="457200" marR="0" lvl="0" indent="-355600" algn="l" rtl="0">
              <a:lnSpc>
                <a:spcPct val="100000"/>
              </a:lnSpc>
              <a:spcBef>
                <a:spcPts val="50"/>
              </a:spcBef>
              <a:spcAft>
                <a:spcPts val="0"/>
              </a:spcAft>
              <a:buClr>
                <a:schemeClr val="dk1"/>
              </a:buClr>
              <a:buSzPct val="100000"/>
              <a:buFont typeface="Arial"/>
              <a:buChar char="•"/>
            </a:pPr>
            <a:r>
              <a:rPr lang="en-US" sz="2000" b="0" i="0" u="none" strike="noStrike" cap="none">
                <a:solidFill>
                  <a:srgbClr val="0000FF"/>
                </a:solidFill>
                <a:latin typeface="Cambria"/>
                <a:ea typeface="Cambria"/>
                <a:cs typeface="Cambria"/>
                <a:sym typeface="Cambria"/>
              </a:rPr>
              <a:t>out of my depth</a:t>
            </a:r>
            <a:r>
              <a:rPr lang="en-US" sz="2000" b="0" i="0" u="none" strike="noStrike" cap="none">
                <a:solidFill>
                  <a:schemeClr val="dk1"/>
                </a:solidFill>
                <a:latin typeface="Cambria"/>
                <a:ea typeface="Cambria"/>
                <a:cs typeface="Cambria"/>
                <a:sym typeface="Cambria"/>
              </a:rPr>
              <a:t> on computation and want to increase my confidence.</a:t>
            </a:r>
          </a:p>
        </p:txBody>
      </p:sp>
      <p:sp>
        <p:nvSpPr>
          <p:cNvPr id="565" name="Shape 565"/>
          <p:cNvSpPr txBox="1"/>
          <p:nvPr/>
        </p:nvSpPr>
        <p:spPr>
          <a:xfrm>
            <a:off x="3929449" y="6497937"/>
            <a:ext cx="4920899" cy="393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25000"/>
              <a:buFont typeface="Arial"/>
              <a:buNone/>
            </a:pPr>
            <a:r>
              <a:rPr lang="en-US" sz="1800" dirty="0">
                <a:solidFill>
                  <a:schemeClr val="dk1"/>
                </a:solidFill>
                <a:latin typeface="Calibri"/>
                <a:ea typeface="Calibri"/>
                <a:cs typeface="Calibri"/>
                <a:sym typeface="Calibri"/>
              </a:rPr>
              <a:t>(BEACON, </a:t>
            </a:r>
            <a:r>
              <a:rPr lang="en-US" sz="1800" dirty="0" err="1">
                <a:solidFill>
                  <a:schemeClr val="dk1"/>
                </a:solidFill>
                <a:latin typeface="Calibri"/>
                <a:ea typeface="Calibri"/>
                <a:cs typeface="Calibri"/>
                <a:sym typeface="Calibri"/>
              </a:rPr>
              <a:t>SESYNC</a:t>
            </a:r>
            <a:r>
              <a:rPr lang="en-US" sz="1800" dirty="0">
                <a:solidFill>
                  <a:schemeClr val="dk1"/>
                </a:solidFill>
                <a:latin typeface="Calibri"/>
                <a:ea typeface="Calibri"/>
                <a:cs typeface="Calibri"/>
                <a:sym typeface="Calibri"/>
              </a:rPr>
              <a:t>, NEON, </a:t>
            </a:r>
            <a:r>
              <a:rPr lang="en-US" sz="1800" dirty="0" err="1">
                <a:solidFill>
                  <a:schemeClr val="dk1"/>
                </a:solidFill>
                <a:latin typeface="Calibri"/>
                <a:ea typeface="Calibri"/>
                <a:cs typeface="Calibri"/>
                <a:sym typeface="Calibri"/>
              </a:rPr>
              <a:t>NESCent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iPlant</a:t>
            </a:r>
            <a:r>
              <a:rPr lang="en-US" sz="1800" dirty="0">
                <a:solidFill>
                  <a:schemeClr val="dk1"/>
                </a:solidFill>
                <a:latin typeface="Calibri"/>
                <a:ea typeface="Calibri"/>
                <a:cs typeface="Calibri"/>
                <a:sym typeface="Calibri"/>
              </a:rPr>
              <a:t>, iDigBio)</a:t>
            </a:r>
          </a:p>
        </p:txBody>
      </p:sp>
    </p:spTree>
    <p:extLst>
      <p:ext uri="{BB962C8B-B14F-4D97-AF65-F5344CB8AC3E}">
        <p14:creationId xmlns:p14="http://schemas.microsoft.com/office/powerpoint/2010/main" val="3152957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973137"/>
            <a:ext cx="8229600"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Seeking skills and scaling up efforts to meet needs</a:t>
            </a:r>
          </a:p>
        </p:txBody>
      </p:sp>
      <p:sp>
        <p:nvSpPr>
          <p:cNvPr id="571" name="Shape 571"/>
          <p:cNvSpPr txBox="1">
            <a:spLocks noGrp="1"/>
          </p:cNvSpPr>
          <p:nvPr>
            <p:ph type="body" idx="1"/>
          </p:nvPr>
        </p:nvSpPr>
        <p:spPr>
          <a:xfrm>
            <a:off x="6553800" y="5935300"/>
            <a:ext cx="1617900" cy="571500"/>
          </a:xfrm>
          <a:prstGeom prst="rect">
            <a:avLst/>
          </a:prstGeom>
          <a:noFill/>
          <a:ln>
            <a:noFill/>
          </a:ln>
        </p:spPr>
        <p:txBody>
          <a:bodyPr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Arial"/>
              <a:buNone/>
            </a:pPr>
            <a:r>
              <a:rPr lang="en-US" sz="1800" b="0" i="0" u="none" strike="noStrike" cap="none">
                <a:solidFill>
                  <a:srgbClr val="000000"/>
                </a:solidFill>
                <a:latin typeface="Arial"/>
                <a:ea typeface="Arial"/>
                <a:cs typeface="Arial"/>
                <a:sym typeface="Arial"/>
              </a:rPr>
              <a:t>@GitHub</a:t>
            </a:r>
          </a:p>
        </p:txBody>
      </p:sp>
      <p:pic>
        <p:nvPicPr>
          <p:cNvPr id="572" name="Shape 572" descr="DC1_logo.png"/>
          <p:cNvPicPr preferRelativeResize="0"/>
          <p:nvPr/>
        </p:nvPicPr>
        <p:blipFill rotWithShape="1">
          <a:blip r:embed="rId3">
            <a:alphaModFix/>
          </a:blip>
          <a:srcRect/>
          <a:stretch/>
        </p:blipFill>
        <p:spPr>
          <a:xfrm>
            <a:off x="5160325" y="2059374"/>
            <a:ext cx="2788224" cy="1749935"/>
          </a:xfrm>
          <a:prstGeom prst="rect">
            <a:avLst/>
          </a:prstGeom>
          <a:noFill/>
          <a:ln>
            <a:noFill/>
          </a:ln>
        </p:spPr>
      </p:pic>
      <p:pic>
        <p:nvPicPr>
          <p:cNvPr id="573" name="Shape 573" descr="SWC-hi-res-logo"/>
          <p:cNvPicPr preferRelativeResize="0"/>
          <p:nvPr/>
        </p:nvPicPr>
        <p:blipFill rotWithShape="1">
          <a:blip r:embed="rId4">
            <a:alphaModFix/>
          </a:blip>
          <a:srcRect/>
          <a:stretch/>
        </p:blipFill>
        <p:spPr>
          <a:xfrm>
            <a:off x="630874" y="1873511"/>
            <a:ext cx="4033425" cy="1625974"/>
          </a:xfrm>
          <a:prstGeom prst="rect">
            <a:avLst/>
          </a:prstGeom>
          <a:noFill/>
          <a:ln>
            <a:noFill/>
          </a:ln>
        </p:spPr>
      </p:pic>
      <p:pic>
        <p:nvPicPr>
          <p:cNvPr id="574" name="Shape 574" descr="@Reproducible-Science-Curriculum"/>
          <p:cNvPicPr preferRelativeResize="0"/>
          <p:nvPr/>
        </p:nvPicPr>
        <p:blipFill rotWithShape="1">
          <a:blip r:embed="rId5">
            <a:alphaModFix/>
          </a:blip>
          <a:srcRect/>
          <a:stretch/>
        </p:blipFill>
        <p:spPr>
          <a:xfrm>
            <a:off x="630875" y="3675975"/>
            <a:ext cx="1270000" cy="1270000"/>
          </a:xfrm>
          <a:prstGeom prst="rect">
            <a:avLst/>
          </a:prstGeom>
          <a:noFill/>
          <a:ln>
            <a:noFill/>
          </a:ln>
        </p:spPr>
      </p:pic>
      <p:sp>
        <p:nvSpPr>
          <p:cNvPr id="575" name="Shape 575"/>
          <p:cNvSpPr txBox="1"/>
          <p:nvPr/>
        </p:nvSpPr>
        <p:spPr>
          <a:xfrm>
            <a:off x="1900875" y="3978550"/>
            <a:ext cx="6007500" cy="770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000" b="0" i="0" u="none" strike="noStrike" cap="none">
                <a:solidFill>
                  <a:srgbClr val="000000"/>
                </a:solidFill>
                <a:latin typeface="Arial"/>
                <a:ea typeface="Arial"/>
                <a:cs typeface="Arial"/>
                <a:sym typeface="Arial"/>
              </a:rPr>
              <a:t>Reproducible Science Curriculum</a:t>
            </a:r>
          </a:p>
        </p:txBody>
      </p:sp>
      <p:pic>
        <p:nvPicPr>
          <p:cNvPr id="576" name="Shape 576"/>
          <p:cNvPicPr preferRelativeResize="0"/>
          <p:nvPr/>
        </p:nvPicPr>
        <p:blipFill rotWithShape="1">
          <a:blip r:embed="rId6">
            <a:alphaModFix/>
          </a:blip>
          <a:srcRect/>
          <a:stretch/>
        </p:blipFill>
        <p:spPr>
          <a:xfrm>
            <a:off x="630881" y="5122475"/>
            <a:ext cx="4831518" cy="1270000"/>
          </a:xfrm>
          <a:prstGeom prst="rect">
            <a:avLst/>
          </a:prstGeom>
          <a:noFill/>
          <a:ln>
            <a:noFill/>
          </a:ln>
        </p:spPr>
      </p:pic>
      <p:pic>
        <p:nvPicPr>
          <p:cNvPr id="577" name="Shape 577" descr="Earth, Planet, World, Africa, ..."/>
          <p:cNvPicPr preferRelativeResize="0"/>
          <p:nvPr/>
        </p:nvPicPr>
        <p:blipFill rotWithShape="1">
          <a:blip r:embed="rId7">
            <a:alphaModFix/>
          </a:blip>
          <a:srcRect/>
          <a:stretch/>
        </p:blipFill>
        <p:spPr>
          <a:xfrm>
            <a:off x="7873999" y="86798"/>
            <a:ext cx="1270000" cy="1270000"/>
          </a:xfrm>
          <a:prstGeom prst="rect">
            <a:avLst/>
          </a:prstGeom>
          <a:noFill/>
          <a:ln>
            <a:noFill/>
          </a:ln>
        </p:spPr>
      </p:pic>
      <p:pic>
        <p:nvPicPr>
          <p:cNvPr id="578" name="Shape 578"/>
          <p:cNvPicPr preferRelativeResize="0"/>
          <p:nvPr/>
        </p:nvPicPr>
        <p:blipFill rotWithShape="1">
          <a:blip r:embed="rId8">
            <a:alphaModFix/>
          </a:blip>
          <a:srcRect/>
          <a:stretch/>
        </p:blipFill>
        <p:spPr>
          <a:xfrm>
            <a:off x="6776961" y="4949371"/>
            <a:ext cx="1171575" cy="1076324"/>
          </a:xfrm>
          <a:prstGeom prst="rect">
            <a:avLst/>
          </a:prstGeom>
          <a:noFill/>
          <a:ln>
            <a:noFill/>
          </a:ln>
        </p:spPr>
      </p:pic>
    </p:spTree>
    <p:extLst>
      <p:ext uri="{BB962C8B-B14F-4D97-AF65-F5344CB8AC3E}">
        <p14:creationId xmlns:p14="http://schemas.microsoft.com/office/powerpoint/2010/main" val="3819031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973137"/>
            <a:ext cx="8229600"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Some Biodiversity Informatics Courses at iDigBio</a:t>
            </a:r>
          </a:p>
        </p:txBody>
      </p:sp>
      <p:grpSp>
        <p:nvGrpSpPr>
          <p:cNvPr id="8" name="Group 7"/>
          <p:cNvGrpSpPr/>
          <p:nvPr/>
        </p:nvGrpSpPr>
        <p:grpSpPr>
          <a:xfrm>
            <a:off x="466912" y="1851446"/>
            <a:ext cx="3598903" cy="2633467"/>
            <a:chOff x="415895" y="2109360"/>
            <a:chExt cx="2836521" cy="2088254"/>
          </a:xfrm>
        </p:grpSpPr>
        <p:sp>
          <p:nvSpPr>
            <p:cNvPr id="9" name="Rounded Rectangle 8"/>
            <p:cNvSpPr/>
            <p:nvPr/>
          </p:nvSpPr>
          <p:spPr>
            <a:xfrm>
              <a:off x="415895" y="2109360"/>
              <a:ext cx="2818948" cy="2088254"/>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2" descr="File:ReproducibleWorkflow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765" y="2109360"/>
              <a:ext cx="2809651" cy="2088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81579" y="4624819"/>
            <a:ext cx="4326493" cy="1906608"/>
            <a:chOff x="442765" y="4505650"/>
            <a:chExt cx="3826599" cy="1598716"/>
          </a:xfrm>
        </p:grpSpPr>
        <p:sp>
          <p:nvSpPr>
            <p:cNvPr id="12" name="Rounded Rectangle 11"/>
            <p:cNvSpPr/>
            <p:nvPr/>
          </p:nvSpPr>
          <p:spPr>
            <a:xfrm>
              <a:off x="442765" y="4505650"/>
              <a:ext cx="3826599" cy="1598716"/>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4" descr="File:Iptbanner2 740x 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2228" y="4551446"/>
              <a:ext cx="3717571" cy="150712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ounded Rectangle 13"/>
          <p:cNvSpPr/>
          <p:nvPr/>
        </p:nvSpPr>
        <p:spPr>
          <a:xfrm>
            <a:off x="4175822" y="1634773"/>
            <a:ext cx="4679707" cy="2319788"/>
          </a:xfrm>
          <a:prstGeom prst="roundRect">
            <a:avLst>
              <a:gd name="adj" fmla="val 5112"/>
            </a:avLst>
          </a:prstGeom>
          <a:blipFill>
            <a:blip r:embed="rId5"/>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4805356" y="4160665"/>
            <a:ext cx="4018978" cy="1785342"/>
            <a:chOff x="4707384" y="4198765"/>
            <a:chExt cx="4018978" cy="1785342"/>
          </a:xfrm>
        </p:grpSpPr>
        <p:sp>
          <p:nvSpPr>
            <p:cNvPr id="16" name="Rounded Rectangle 15"/>
            <p:cNvSpPr/>
            <p:nvPr/>
          </p:nvSpPr>
          <p:spPr>
            <a:xfrm>
              <a:off x="4707384" y="4198765"/>
              <a:ext cx="4018978" cy="1785342"/>
            </a:xfrm>
            <a:prstGeom prst="roundRect">
              <a:avLst>
                <a:gd name="adj" fmla="val 511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6" descr="https://www.idigbio.org/sites/default/files/workshop-images/ManagingData/Application2.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43060" y="4215660"/>
              <a:ext cx="3966316" cy="16885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798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2" name="Rectangle 1"/>
          <p:cNvSpPr/>
          <p:nvPr/>
        </p:nvSpPr>
        <p:spPr>
          <a:xfrm>
            <a:off x="-64168" y="99666"/>
            <a:ext cx="9208168" cy="6939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Shape 654"/>
          <p:cNvSpPr txBox="1">
            <a:spLocks noGrp="1"/>
          </p:cNvSpPr>
          <p:nvPr>
            <p:ph type="ctrTitle"/>
          </p:nvPr>
        </p:nvSpPr>
        <p:spPr>
          <a:xfrm>
            <a:off x="0" y="2233530"/>
            <a:ext cx="9144000" cy="1084430"/>
          </a:xfrm>
          <a:prstGeom prst="rect">
            <a:avLst/>
          </a:prstGeom>
          <a:noFill/>
          <a:ln>
            <a:noFill/>
          </a:ln>
        </p:spPr>
        <p:txBody>
          <a:bodyPr lIns="91425" tIns="45700" rIns="91425" bIns="45700" anchor="ctr" anchorCtr="0">
            <a:noAutofit/>
          </a:bodyPr>
          <a:lstStyle/>
          <a:p>
            <a:pPr marL="0" marR="0" lvl="0" indent="0" algn="ctr" rtl="0">
              <a:spcBef>
                <a:spcPts val="0"/>
              </a:spcBef>
              <a:buClr>
                <a:srgbClr val="366092"/>
              </a:buClr>
              <a:buSzPct val="25000"/>
              <a:buFont typeface="Calibri"/>
              <a:buNone/>
            </a:pPr>
            <a:r>
              <a:rPr lang="en-US" sz="3600" b="1" i="0" u="none" strike="noStrike" cap="none">
                <a:solidFill>
                  <a:srgbClr val="366092"/>
                </a:solidFill>
                <a:latin typeface="Calibri"/>
                <a:ea typeface="Calibri"/>
                <a:cs typeface="Calibri"/>
                <a:sym typeface="Calibri"/>
              </a:rPr>
              <a:t>Using Digitized Herbarium Data in Research: </a:t>
            </a:r>
            <a:br>
              <a:rPr lang="en-US" sz="3600" b="1" i="0" u="none" strike="noStrike" cap="none">
                <a:solidFill>
                  <a:srgbClr val="366092"/>
                </a:solidFill>
                <a:latin typeface="Calibri"/>
                <a:ea typeface="Calibri"/>
                <a:cs typeface="Calibri"/>
                <a:sym typeface="Calibri"/>
              </a:rPr>
            </a:br>
            <a:r>
              <a:rPr lang="en-US" sz="3600" b="1" i="0" u="none" strike="noStrike" cap="none">
                <a:solidFill>
                  <a:srgbClr val="366092"/>
                </a:solidFill>
                <a:latin typeface="Calibri"/>
                <a:ea typeface="Calibri"/>
                <a:cs typeface="Calibri"/>
                <a:sym typeface="Calibri"/>
              </a:rPr>
              <a:t>A Crash Course</a:t>
            </a:r>
          </a:p>
        </p:txBody>
      </p:sp>
      <p:sp>
        <p:nvSpPr>
          <p:cNvPr id="655" name="Shape 655"/>
          <p:cNvSpPr txBox="1"/>
          <p:nvPr/>
        </p:nvSpPr>
        <p:spPr>
          <a:xfrm>
            <a:off x="685800" y="3886200"/>
            <a:ext cx="7772400"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Font typeface="Arial"/>
              <a:buNone/>
            </a:pPr>
            <a:endParaRPr sz="3200" b="0" i="0" u="none" strike="noStrike" cap="none">
              <a:solidFill>
                <a:srgbClr val="888888"/>
              </a:solidFill>
              <a:latin typeface="Calibri"/>
              <a:ea typeface="Calibri"/>
              <a:cs typeface="Calibri"/>
              <a:sym typeface="Calibri"/>
            </a:endParaRPr>
          </a:p>
        </p:txBody>
      </p:sp>
      <p:sp>
        <p:nvSpPr>
          <p:cNvPr id="656" name="Shape 656"/>
          <p:cNvSpPr txBox="1">
            <a:spLocks noGrp="1"/>
          </p:cNvSpPr>
          <p:nvPr>
            <p:ph type="subTitle" idx="1"/>
          </p:nvPr>
        </p:nvSpPr>
        <p:spPr>
          <a:xfrm>
            <a:off x="303648" y="3536212"/>
            <a:ext cx="8447100" cy="1595700"/>
          </a:xfrm>
          <a:prstGeom prst="rect">
            <a:avLst/>
          </a:prstGeom>
          <a:noFill/>
          <a:ln>
            <a:noFill/>
          </a:ln>
        </p:spPr>
        <p:txBody>
          <a:bodyPr lIns="91425" tIns="45700" rIns="91425" bIns="45700" anchor="t" anchorCtr="0">
            <a:noAutofit/>
          </a:bodyPr>
          <a:lstStyle/>
          <a:p>
            <a:pPr marL="0" marR="0" lvl="0" indent="0" algn="ctr" rtl="0">
              <a:spcBef>
                <a:spcPts val="518"/>
              </a:spcBef>
              <a:buClr>
                <a:srgbClr val="366092"/>
              </a:buClr>
              <a:buSzPct val="25000"/>
              <a:buFont typeface="Arial"/>
              <a:buNone/>
            </a:pPr>
            <a:r>
              <a:rPr lang="en-US" sz="2590">
                <a:solidFill>
                  <a:srgbClr val="366092"/>
                </a:solidFill>
              </a:rPr>
              <a:t>3rd in a Series of Workshops</a:t>
            </a:r>
          </a:p>
          <a:p>
            <a:pPr marL="0" marR="0" lvl="0" indent="0" algn="ctr" rtl="0">
              <a:spcBef>
                <a:spcPts val="518"/>
              </a:spcBef>
              <a:buClr>
                <a:srgbClr val="366092"/>
              </a:buClr>
              <a:buSzPct val="25000"/>
              <a:buFont typeface="Arial"/>
              <a:buNone/>
            </a:pPr>
            <a:r>
              <a:rPr lang="en-US" sz="2590">
                <a:solidFill>
                  <a:srgbClr val="366092"/>
                </a:solidFill>
              </a:rPr>
              <a:t>The Annual Botany Meetings</a:t>
            </a:r>
          </a:p>
          <a:p>
            <a:pPr marL="0" marR="0" lvl="0" indent="0" algn="ctr" rtl="0">
              <a:spcBef>
                <a:spcPts val="518"/>
              </a:spcBef>
              <a:buClr>
                <a:srgbClr val="366092"/>
              </a:buClr>
              <a:buSzPct val="25000"/>
              <a:buFont typeface="Arial"/>
              <a:buNone/>
            </a:pPr>
            <a:r>
              <a:rPr lang="en-US" sz="2590">
                <a:solidFill>
                  <a:srgbClr val="366092"/>
                </a:solidFill>
              </a:rPr>
              <a:t>Botanical Society of America &amp; Affiliated Societies</a:t>
            </a:r>
            <a:r>
              <a:rPr lang="en-US" sz="2590" b="0" i="0" u="none" strike="noStrike" cap="none">
                <a:solidFill>
                  <a:srgbClr val="366092"/>
                </a:solidFill>
                <a:latin typeface="Calibri"/>
                <a:ea typeface="Calibri"/>
                <a:cs typeface="Calibri"/>
                <a:sym typeface="Calibri"/>
              </a:rPr>
              <a:t> </a:t>
            </a:r>
          </a:p>
        </p:txBody>
      </p:sp>
      <p:pic>
        <p:nvPicPr>
          <p:cNvPr id="657" name="Shape 657" descr="band.jpg"/>
          <p:cNvPicPr preferRelativeResize="0"/>
          <p:nvPr/>
        </p:nvPicPr>
        <p:blipFill rotWithShape="1">
          <a:blip r:embed="rId3">
            <a:alphaModFix/>
          </a:blip>
          <a:srcRect t="15229" b="18632"/>
          <a:stretch/>
        </p:blipFill>
        <p:spPr>
          <a:xfrm>
            <a:off x="0" y="12176"/>
            <a:ext cx="9144000" cy="1770569"/>
          </a:xfrm>
          <a:prstGeom prst="rect">
            <a:avLst/>
          </a:prstGeom>
          <a:noFill/>
          <a:ln>
            <a:noFill/>
          </a:ln>
        </p:spPr>
      </p:pic>
      <p:pic>
        <p:nvPicPr>
          <p:cNvPr id="658" name="Shape 658" descr="https://www.idigbio.org/wiki/_media/idigbio_logo_rgb.png"/>
          <p:cNvPicPr preferRelativeResize="0"/>
          <p:nvPr/>
        </p:nvPicPr>
        <p:blipFill rotWithShape="1">
          <a:blip r:embed="rId4">
            <a:alphaModFix/>
          </a:blip>
          <a:srcRect/>
          <a:stretch/>
        </p:blipFill>
        <p:spPr>
          <a:xfrm>
            <a:off x="2872984" y="5306064"/>
            <a:ext cx="3299100" cy="1019400"/>
          </a:xfrm>
          <a:prstGeom prst="rect">
            <a:avLst/>
          </a:prstGeom>
          <a:noFill/>
          <a:ln>
            <a:noFill/>
          </a:ln>
        </p:spPr>
      </p:pic>
    </p:spTree>
    <p:extLst>
      <p:ext uri="{BB962C8B-B14F-4D97-AF65-F5344CB8AC3E}">
        <p14:creationId xmlns:p14="http://schemas.microsoft.com/office/powerpoint/2010/main" val="46441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p:nvPr/>
        </p:nvSpPr>
        <p:spPr>
          <a:xfrm>
            <a:off x="21000" y="1706600"/>
            <a:ext cx="9102000" cy="1062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665" name="Shape 665"/>
          <p:cNvSpPr txBox="1">
            <a:spLocks noGrp="1"/>
          </p:cNvSpPr>
          <p:nvPr>
            <p:ph type="ctrTitle"/>
          </p:nvPr>
        </p:nvSpPr>
        <p:spPr>
          <a:xfrm>
            <a:off x="0" y="716555"/>
            <a:ext cx="9144000" cy="1084500"/>
          </a:xfrm>
          <a:prstGeom prst="rect">
            <a:avLst/>
          </a:prstGeom>
          <a:noFill/>
          <a:ln>
            <a:noFill/>
          </a:ln>
        </p:spPr>
        <p:txBody>
          <a:bodyPr lIns="91425" tIns="45700" rIns="91425" bIns="45700" anchor="ctr" anchorCtr="0">
            <a:noAutofit/>
          </a:bodyPr>
          <a:lstStyle/>
          <a:p>
            <a:pPr marL="0" marR="0" lvl="0" indent="0" algn="ctr" rtl="0">
              <a:spcBef>
                <a:spcPts val="0"/>
              </a:spcBef>
              <a:buClr>
                <a:srgbClr val="366092"/>
              </a:buClr>
              <a:buSzPct val="25000"/>
              <a:buFont typeface="Calibri"/>
              <a:buNone/>
            </a:pPr>
            <a:r>
              <a:rPr lang="en-US" sz="3600" b="1" i="0" u="none" strike="noStrike" cap="none" dirty="0" smtClean="0">
                <a:solidFill>
                  <a:srgbClr val="366092"/>
                </a:solidFill>
                <a:latin typeface="Calibri"/>
                <a:ea typeface="Calibri"/>
                <a:cs typeface="Calibri"/>
                <a:sym typeface="Calibri"/>
              </a:rPr>
              <a:t>Using Digitized Herbarium Data in Research: </a:t>
            </a:r>
            <a:br>
              <a:rPr lang="en-US" sz="3600" b="1" i="0" u="none" strike="noStrike" cap="none" dirty="0" smtClean="0">
                <a:solidFill>
                  <a:srgbClr val="366092"/>
                </a:solidFill>
                <a:latin typeface="Calibri"/>
                <a:ea typeface="Calibri"/>
                <a:cs typeface="Calibri"/>
                <a:sym typeface="Calibri"/>
              </a:rPr>
            </a:br>
            <a:r>
              <a:rPr lang="en-US" sz="3600" b="1" i="0" u="none" strike="noStrike" cap="none" dirty="0" smtClean="0">
                <a:solidFill>
                  <a:srgbClr val="366092"/>
                </a:solidFill>
                <a:latin typeface="Calibri"/>
                <a:ea typeface="Calibri"/>
                <a:cs typeface="Calibri"/>
                <a:sym typeface="Calibri"/>
              </a:rPr>
              <a:t>A Crash Course</a:t>
            </a:r>
            <a:endParaRPr lang="en-US" sz="3600" b="1" i="0" u="none" strike="noStrike" cap="none" dirty="0">
              <a:solidFill>
                <a:srgbClr val="366092"/>
              </a:solidFill>
              <a:latin typeface="Calibri"/>
              <a:ea typeface="Calibri"/>
              <a:cs typeface="Calibri"/>
              <a:sym typeface="Calibri"/>
            </a:endParaRPr>
          </a:p>
        </p:txBody>
      </p:sp>
      <p:sp>
        <p:nvSpPr>
          <p:cNvPr id="666" name="Shape 666"/>
          <p:cNvSpPr txBox="1">
            <a:spLocks noGrp="1"/>
          </p:cNvSpPr>
          <p:nvPr>
            <p:ph type="body" idx="1"/>
          </p:nvPr>
        </p:nvSpPr>
        <p:spPr>
          <a:xfrm>
            <a:off x="430306" y="1782746"/>
            <a:ext cx="8528854" cy="5195100"/>
          </a:xfrm>
          <a:prstGeom prst="rect">
            <a:avLst/>
          </a:prstGeom>
          <a:noFill/>
          <a:ln>
            <a:noFill/>
          </a:ln>
        </p:spPr>
        <p:txBody>
          <a:bodyPr lIns="91425" tIns="45700" rIns="91425" bIns="45700" anchor="t" anchorCtr="0">
            <a:noAutofit/>
          </a:bodyPr>
          <a:lstStyle/>
          <a:p>
            <a:pPr marL="342900" marR="0" lvl="0" indent="-304800" algn="l" rtl="0">
              <a:spcBef>
                <a:spcPts val="0"/>
              </a:spcBef>
              <a:spcAft>
                <a:spcPts val="0"/>
              </a:spcAft>
              <a:buClr>
                <a:schemeClr val="dk1"/>
              </a:buClr>
              <a:buSzPct val="100000"/>
              <a:buFont typeface="Arial"/>
              <a:buChar char="•"/>
            </a:pPr>
            <a:r>
              <a:rPr lang="en-US" sz="2600" dirty="0" smtClean="0">
                <a:solidFill>
                  <a:schemeClr val="dk1"/>
                </a:solidFill>
                <a:latin typeface="Calibri"/>
                <a:ea typeface="Calibri"/>
                <a:cs typeface="Calibri"/>
                <a:sym typeface="Calibri"/>
              </a:rPr>
              <a:t>Data downloads</a:t>
            </a:r>
          </a:p>
          <a:p>
            <a:pPr marL="342900" marR="0" lvl="0" indent="-304800" algn="l" rtl="0">
              <a:spcBef>
                <a:spcPts val="0"/>
              </a:spcBef>
              <a:spcAft>
                <a:spcPts val="0"/>
              </a:spcAft>
              <a:buClr>
                <a:schemeClr val="dk1"/>
              </a:buClr>
              <a:buSzPct val="100000"/>
              <a:buFont typeface="Arial"/>
              <a:buChar char="•"/>
            </a:pPr>
            <a:r>
              <a:rPr lang="en-US" sz="2600" b="0" i="0" u="none" strike="noStrike" cap="none" dirty="0" smtClean="0">
                <a:solidFill>
                  <a:schemeClr val="dk1"/>
                </a:solidFill>
                <a:latin typeface="Calibri"/>
                <a:ea typeface="Calibri"/>
                <a:cs typeface="Calibri"/>
                <a:sym typeface="Calibri"/>
              </a:rPr>
              <a:t>Georeferencing</a:t>
            </a:r>
          </a:p>
          <a:p>
            <a:pPr marL="742950" marR="0" lvl="1" indent="-273050" algn="l" rtl="0">
              <a:spcBef>
                <a:spcPts val="560"/>
              </a:spcBef>
              <a:spcAft>
                <a:spcPts val="0"/>
              </a:spcAft>
              <a:buClr>
                <a:schemeClr val="dk1"/>
              </a:buClr>
              <a:buSzPct val="100000"/>
              <a:buFont typeface="Arial"/>
              <a:buChar char="–"/>
            </a:pPr>
            <a:r>
              <a:rPr lang="en-US" sz="2600" b="0" i="0" u="none" strike="noStrike" cap="none" dirty="0" err="1" smtClean="0">
                <a:solidFill>
                  <a:schemeClr val="dk1"/>
                </a:solidFill>
                <a:latin typeface="Calibri"/>
                <a:ea typeface="Calibri"/>
                <a:cs typeface="Calibri"/>
                <a:sym typeface="Calibri"/>
              </a:rPr>
              <a:t>GEOLocate</a:t>
            </a:r>
            <a:endParaRPr lang="en-US" sz="2600" b="0" i="0" u="none" strike="noStrike" cap="none" dirty="0" smtClean="0">
              <a:solidFill>
                <a:schemeClr val="dk1"/>
              </a:solidFill>
              <a:latin typeface="Calibri"/>
              <a:ea typeface="Calibri"/>
              <a:cs typeface="Calibri"/>
              <a:sym typeface="Calibri"/>
            </a:endParaRPr>
          </a:p>
          <a:p>
            <a:pPr marL="342900" marR="0" lvl="0" indent="-304800" algn="l" rtl="0">
              <a:spcBef>
                <a:spcPts val="640"/>
              </a:spcBef>
              <a:spcAft>
                <a:spcPts val="0"/>
              </a:spcAft>
              <a:buClr>
                <a:schemeClr val="dk1"/>
              </a:buClr>
              <a:buSzPct val="100000"/>
              <a:buFont typeface="Arial"/>
              <a:buChar char="•"/>
            </a:pPr>
            <a:r>
              <a:rPr lang="en-US" sz="2600" b="0" i="0" u="none" strike="noStrike" cap="none" dirty="0" smtClean="0">
                <a:solidFill>
                  <a:schemeClr val="dk1"/>
                </a:solidFill>
                <a:latin typeface="Calibri"/>
                <a:ea typeface="Calibri"/>
                <a:cs typeface="Calibri"/>
                <a:sym typeface="Calibri"/>
              </a:rPr>
              <a:t>Ecological Niche Modeling (</a:t>
            </a:r>
            <a:r>
              <a:rPr lang="en-US" sz="2600" b="0" i="0" u="none" strike="noStrike" cap="none" dirty="0" err="1" smtClean="0">
                <a:solidFill>
                  <a:schemeClr val="dk1"/>
                </a:solidFill>
                <a:latin typeface="Calibri"/>
                <a:ea typeface="Calibri"/>
                <a:cs typeface="Calibri"/>
                <a:sym typeface="Calibri"/>
              </a:rPr>
              <a:t>ENM</a:t>
            </a:r>
            <a:r>
              <a:rPr lang="en-US" sz="2600" b="0" i="0" u="none" strike="noStrike" cap="none" dirty="0" smtClean="0">
                <a:solidFill>
                  <a:schemeClr val="dk1"/>
                </a:solidFill>
                <a:latin typeface="Calibri"/>
                <a:ea typeface="Calibri"/>
                <a:cs typeface="Calibri"/>
                <a:sym typeface="Calibri"/>
              </a:rPr>
              <a:t>)</a:t>
            </a:r>
          </a:p>
          <a:p>
            <a:pPr marL="742950" marR="0" lvl="1" indent="-273050" algn="l" rtl="0">
              <a:spcBef>
                <a:spcPts val="560"/>
              </a:spcBef>
              <a:spcAft>
                <a:spcPts val="0"/>
              </a:spcAft>
              <a:buClr>
                <a:schemeClr val="dk1"/>
              </a:buClr>
              <a:buSzPct val="100000"/>
              <a:buFont typeface="Arial"/>
              <a:buChar char="–"/>
            </a:pPr>
            <a:r>
              <a:rPr lang="en-US" sz="2600" b="0" i="0" u="none" strike="noStrike" cap="none" dirty="0" err="1" smtClean="0">
                <a:solidFill>
                  <a:schemeClr val="dk1"/>
                </a:solidFill>
                <a:latin typeface="Calibri"/>
                <a:ea typeface="Calibri"/>
                <a:cs typeface="Calibri"/>
                <a:sym typeface="Calibri"/>
              </a:rPr>
              <a:t>Maxent</a:t>
            </a:r>
            <a:endParaRPr lang="en-US" sz="2600" b="0" i="0" u="none" strike="noStrike" cap="none" dirty="0" smtClean="0">
              <a:solidFill>
                <a:schemeClr val="dk1"/>
              </a:solidFill>
              <a:latin typeface="Calibri"/>
              <a:ea typeface="Calibri"/>
              <a:cs typeface="Calibri"/>
              <a:sym typeface="Calibri"/>
            </a:endParaRPr>
          </a:p>
          <a:p>
            <a:pPr marL="342900" marR="0" lvl="0" indent="-330200" algn="l" rtl="0">
              <a:spcBef>
                <a:spcPts val="560"/>
              </a:spcBef>
              <a:spcAft>
                <a:spcPts val="0"/>
              </a:spcAft>
              <a:buClr>
                <a:schemeClr val="dk1"/>
              </a:buClr>
              <a:buSzPct val="100000"/>
              <a:buFont typeface="Arial"/>
              <a:buChar char="•"/>
            </a:pPr>
            <a:r>
              <a:rPr lang="en-US" sz="2600" b="0" i="0" u="none" strike="noStrike" cap="none" dirty="0" smtClean="0">
                <a:solidFill>
                  <a:schemeClr val="dk1"/>
                </a:solidFill>
                <a:latin typeface="Calibri"/>
                <a:ea typeface="Calibri"/>
                <a:cs typeface="Calibri"/>
                <a:sym typeface="Calibri"/>
              </a:rPr>
              <a:t>Data reproducibility</a:t>
            </a:r>
          </a:p>
          <a:p>
            <a:pPr marL="342900" marR="0" lvl="0" indent="-330200" algn="l" rtl="0">
              <a:spcBef>
                <a:spcPts val="560"/>
              </a:spcBef>
              <a:spcAft>
                <a:spcPts val="0"/>
              </a:spcAft>
              <a:buClr>
                <a:schemeClr val="dk1"/>
              </a:buClr>
              <a:buSzPct val="100000"/>
              <a:buFont typeface="Arial"/>
              <a:buChar char="•"/>
            </a:pPr>
            <a:r>
              <a:rPr lang="en-US" sz="2600" b="0" i="0" u="none" strike="noStrike" cap="none" dirty="0" err="1" smtClean="0">
                <a:solidFill>
                  <a:schemeClr val="dk1"/>
                </a:solidFill>
                <a:latin typeface="Calibri"/>
                <a:ea typeface="Calibri"/>
                <a:cs typeface="Calibri"/>
                <a:sym typeface="Calibri"/>
              </a:rPr>
              <a:t>Paleo</a:t>
            </a:r>
            <a:r>
              <a:rPr lang="en-US" sz="2600" b="0" i="0" u="none" strike="noStrike" cap="none" dirty="0" smtClean="0">
                <a:solidFill>
                  <a:schemeClr val="dk1"/>
                </a:solidFill>
                <a:latin typeface="Calibri"/>
                <a:ea typeface="Calibri"/>
                <a:cs typeface="Calibri"/>
                <a:sym typeface="Calibri"/>
              </a:rPr>
              <a:t> and future </a:t>
            </a:r>
            <a:r>
              <a:rPr lang="en-US" sz="2600" b="0" i="0" u="none" strike="noStrike" cap="none" dirty="0" err="1" smtClean="0">
                <a:solidFill>
                  <a:schemeClr val="dk1"/>
                </a:solidFill>
                <a:latin typeface="Calibri"/>
                <a:ea typeface="Calibri"/>
                <a:cs typeface="Calibri"/>
                <a:sym typeface="Calibri"/>
              </a:rPr>
              <a:t>ENM</a:t>
            </a:r>
            <a:endParaRPr lang="en-US" sz="2600" b="0" i="0" u="none" strike="noStrike" cap="none" dirty="0" smtClean="0">
              <a:solidFill>
                <a:schemeClr val="dk1"/>
              </a:solidFill>
              <a:latin typeface="Calibri"/>
              <a:ea typeface="Calibri"/>
              <a:cs typeface="Calibri"/>
              <a:sym typeface="Calibri"/>
            </a:endParaRPr>
          </a:p>
          <a:p>
            <a:pPr marL="342900" marR="0" lvl="0" indent="-330200" algn="l" rtl="0">
              <a:spcBef>
                <a:spcPts val="560"/>
              </a:spcBef>
              <a:spcAft>
                <a:spcPts val="0"/>
              </a:spcAft>
              <a:buClr>
                <a:schemeClr val="dk1"/>
              </a:buClr>
              <a:buSzPct val="100000"/>
              <a:buFont typeface="Arial"/>
              <a:buChar char="•"/>
            </a:pPr>
            <a:r>
              <a:rPr lang="en-US" sz="2600" dirty="0" smtClean="0">
                <a:solidFill>
                  <a:schemeClr val="dk1"/>
                </a:solidFill>
                <a:latin typeface="Calibri"/>
                <a:ea typeface="Calibri"/>
                <a:cs typeface="Calibri"/>
                <a:sym typeface="Calibri"/>
              </a:rPr>
              <a:t>A</a:t>
            </a:r>
            <a:r>
              <a:rPr lang="en-US" sz="2600" b="0" i="0" u="none" strike="noStrike" cap="none" dirty="0" smtClean="0">
                <a:solidFill>
                  <a:schemeClr val="dk1"/>
                </a:solidFill>
                <a:latin typeface="Calibri"/>
                <a:ea typeface="Calibri"/>
                <a:cs typeface="Calibri"/>
                <a:sym typeface="Calibri"/>
              </a:rPr>
              <a:t>ncestral niche reconstruction</a:t>
            </a:r>
          </a:p>
          <a:p>
            <a:pPr marL="342900" marR="0" lvl="0" indent="-330200" algn="l" rtl="0">
              <a:spcBef>
                <a:spcPts val="560"/>
              </a:spcBef>
              <a:spcAft>
                <a:spcPts val="0"/>
              </a:spcAft>
              <a:buClr>
                <a:schemeClr val="dk1"/>
              </a:buClr>
              <a:buSzPct val="100000"/>
              <a:buFont typeface="Arial"/>
              <a:buChar char="•"/>
            </a:pPr>
            <a:r>
              <a:rPr lang="en-US" sz="2600" b="0" i="0" u="none" strike="noStrike" cap="none" dirty="0" smtClean="0">
                <a:solidFill>
                  <a:schemeClr val="dk1"/>
                </a:solidFill>
                <a:latin typeface="Calibri"/>
                <a:ea typeface="Calibri"/>
                <a:cs typeface="Calibri"/>
                <a:sym typeface="Calibri"/>
              </a:rPr>
              <a:t>Geospatial analysis (beyond </a:t>
            </a:r>
            <a:r>
              <a:rPr lang="en-US" sz="2600" b="0" i="0" u="none" strike="noStrike" cap="none" dirty="0" err="1" smtClean="0">
                <a:solidFill>
                  <a:schemeClr val="dk1"/>
                </a:solidFill>
                <a:latin typeface="Calibri"/>
                <a:ea typeface="Calibri"/>
                <a:cs typeface="Calibri"/>
                <a:sym typeface="Calibri"/>
              </a:rPr>
              <a:t>ENM</a:t>
            </a:r>
            <a:r>
              <a:rPr lang="en-US" sz="2600" b="0" i="0" u="none" strike="noStrike" cap="none" dirty="0" smtClean="0">
                <a:solidFill>
                  <a:schemeClr val="dk1"/>
                </a:solidFill>
                <a:latin typeface="Calibri"/>
                <a:ea typeface="Calibri"/>
                <a:cs typeface="Calibri"/>
                <a:sym typeface="Calibri"/>
              </a:rPr>
              <a:t>)</a:t>
            </a:r>
          </a:p>
          <a:p>
            <a:pPr marL="342900" marR="0" lvl="0" indent="-330200" algn="l" rtl="0">
              <a:spcBef>
                <a:spcPts val="560"/>
              </a:spcBef>
              <a:spcAft>
                <a:spcPts val="0"/>
              </a:spcAft>
              <a:buClr>
                <a:schemeClr val="dk1"/>
              </a:buClr>
              <a:buSzPct val="100000"/>
              <a:buFont typeface="Arial"/>
              <a:buChar char="•"/>
            </a:pPr>
            <a:r>
              <a:rPr lang="en-US" sz="2600" b="0" i="0" u="none" strike="noStrike" cap="none" dirty="0" smtClean="0">
                <a:solidFill>
                  <a:schemeClr val="dk1"/>
                </a:solidFill>
                <a:latin typeface="Calibri"/>
                <a:ea typeface="Calibri"/>
                <a:cs typeface="Calibri"/>
                <a:sym typeface="Calibri"/>
              </a:rPr>
              <a:t>Linking to phylogeny</a:t>
            </a:r>
          </a:p>
          <a:p>
            <a:pPr marL="342900" marR="0" lvl="0" indent="-342900" algn="l" rtl="0">
              <a:spcBef>
                <a:spcPts val="560"/>
              </a:spcBef>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pic>
        <p:nvPicPr>
          <p:cNvPr id="667" name="Shape 667"/>
          <p:cNvPicPr preferRelativeResize="0"/>
          <p:nvPr/>
        </p:nvPicPr>
        <p:blipFill>
          <a:blip r:embed="rId3">
            <a:alphaModFix/>
          </a:blip>
          <a:stretch>
            <a:fillRect/>
          </a:stretch>
        </p:blipFill>
        <p:spPr>
          <a:xfrm>
            <a:off x="6155599" y="2448650"/>
            <a:ext cx="2533651" cy="1430060"/>
          </a:xfrm>
          <a:prstGeom prst="rect">
            <a:avLst/>
          </a:prstGeom>
          <a:noFill/>
          <a:ln>
            <a:noFill/>
          </a:ln>
        </p:spPr>
      </p:pic>
      <p:pic>
        <p:nvPicPr>
          <p:cNvPr id="668" name="Shape 668"/>
          <p:cNvPicPr preferRelativeResize="0"/>
          <p:nvPr/>
        </p:nvPicPr>
        <p:blipFill>
          <a:blip r:embed="rId4">
            <a:alphaModFix/>
          </a:blip>
          <a:stretch>
            <a:fillRect/>
          </a:stretch>
        </p:blipFill>
        <p:spPr>
          <a:xfrm>
            <a:off x="6155599" y="4177725"/>
            <a:ext cx="2533651" cy="1900238"/>
          </a:xfrm>
          <a:prstGeom prst="rect">
            <a:avLst/>
          </a:prstGeom>
          <a:noFill/>
          <a:ln>
            <a:noFill/>
          </a:ln>
        </p:spPr>
      </p:pic>
    </p:spTree>
    <p:extLst>
      <p:ext uri="{BB962C8B-B14F-4D97-AF65-F5344CB8AC3E}">
        <p14:creationId xmlns:p14="http://schemas.microsoft.com/office/powerpoint/2010/main" val="83746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457200" y="973125"/>
            <a:ext cx="4979999"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On scaling up Data Carpentry: </a:t>
            </a: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2 days to a semester</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Insights from Ethan White</a:t>
            </a:r>
          </a:p>
        </p:txBody>
      </p:sp>
      <p:sp>
        <p:nvSpPr>
          <p:cNvPr id="611" name="Shape 611"/>
          <p:cNvSpPr txBox="1">
            <a:spLocks noGrp="1"/>
          </p:cNvSpPr>
          <p:nvPr>
            <p:ph type="body" idx="1"/>
          </p:nvPr>
        </p:nvSpPr>
        <p:spPr>
          <a:xfrm>
            <a:off x="457200" y="2830025"/>
            <a:ext cx="4174199" cy="3579599"/>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AutoNum type="arabicPeriod"/>
            </a:pPr>
            <a:r>
              <a:rPr lang="en-US" sz="1800" b="0" i="0" u="none" strike="noStrike" cap="none">
                <a:solidFill>
                  <a:srgbClr val="0000FF"/>
                </a:solidFill>
                <a:latin typeface="Arial"/>
                <a:ea typeface="Arial"/>
                <a:cs typeface="Arial"/>
                <a:sym typeface="Arial"/>
              </a:rPr>
              <a:t>Students</a:t>
            </a:r>
            <a:r>
              <a:rPr lang="en-US" sz="1800" b="0" i="0" u="none" strike="noStrike" cap="none">
                <a:solidFill>
                  <a:srgbClr val="000000"/>
                </a:solidFill>
                <a:latin typeface="Arial"/>
                <a:ea typeface="Arial"/>
                <a:cs typeface="Arial"/>
                <a:sym typeface="Arial"/>
              </a:rPr>
              <a:t> highly motivated - </a:t>
            </a:r>
            <a:r>
              <a:rPr lang="en-US" sz="1800" b="0" i="0" u="none" strike="noStrike" cap="none">
                <a:solidFill>
                  <a:srgbClr val="0000FF"/>
                </a:solidFill>
                <a:latin typeface="Arial"/>
                <a:ea typeface="Arial"/>
                <a:cs typeface="Arial"/>
                <a:sym typeface="Arial"/>
              </a:rPr>
              <a:t>recognize need for skills</a:t>
            </a:r>
          </a:p>
          <a:p>
            <a:pPr marL="457200" marR="0" lvl="0" indent="-228600" algn="l" rtl="0">
              <a:lnSpc>
                <a:spcPct val="100000"/>
              </a:lnSpc>
              <a:spcBef>
                <a:spcPts val="0"/>
              </a:spcBef>
              <a:spcAft>
                <a:spcPts val="0"/>
              </a:spcAft>
              <a:buClr>
                <a:schemeClr val="dk1"/>
              </a:buClr>
              <a:buSzPct val="100000"/>
              <a:buFont typeface="Arial"/>
              <a:buAutoNum type="arabicPeriod"/>
            </a:pPr>
            <a:r>
              <a:rPr lang="en-US" sz="1800" b="0" i="0" u="none" strike="noStrike" cap="none">
                <a:solidFill>
                  <a:srgbClr val="0000FF"/>
                </a:solidFill>
                <a:latin typeface="Arial"/>
                <a:ea typeface="Arial"/>
                <a:cs typeface="Arial"/>
                <a:sym typeface="Arial"/>
              </a:rPr>
              <a:t>relevance</a:t>
            </a:r>
            <a:r>
              <a:rPr lang="en-US" sz="1800" b="0" i="0" u="none" strike="noStrike" cap="none">
                <a:solidFill>
                  <a:schemeClr val="dk1"/>
                </a:solidFill>
                <a:latin typeface="Arial"/>
                <a:ea typeface="Arial"/>
                <a:cs typeface="Arial"/>
                <a:sym typeface="Arial"/>
              </a:rPr>
              <a:t> to student research problems</a:t>
            </a:r>
          </a:p>
          <a:p>
            <a:pPr marL="914400" marR="0" lvl="1" indent="-228600" algn="l" rtl="0">
              <a:lnSpc>
                <a:spcPct val="100000"/>
              </a:lnSpc>
              <a:spcBef>
                <a:spcPts val="0"/>
              </a:spcBef>
              <a:spcAft>
                <a:spcPts val="0"/>
              </a:spcAft>
              <a:buClr>
                <a:schemeClr val="dk1"/>
              </a:buClr>
              <a:buSzPct val="100000"/>
              <a:buFont typeface="Arial"/>
              <a:buAutoNum type="alphaLcPeriod"/>
            </a:pPr>
            <a:r>
              <a:rPr lang="en-US" sz="1800" b="0" i="0" u="none" strike="noStrike" cap="none">
                <a:solidFill>
                  <a:srgbClr val="0000FF"/>
                </a:solidFill>
                <a:latin typeface="Arial"/>
                <a:ea typeface="Arial"/>
                <a:cs typeface="Arial"/>
                <a:sym typeface="Arial"/>
              </a:rPr>
              <a:t>explaining why can be very important</a:t>
            </a:r>
            <a:r>
              <a:rPr lang="en-US" sz="1800" b="0" i="0" u="none" strike="noStrike" cap="none">
                <a:solidFill>
                  <a:schemeClr val="dk1"/>
                </a:solidFill>
                <a:latin typeface="Arial"/>
                <a:ea typeface="Arial"/>
                <a:cs typeface="Arial"/>
                <a:sym typeface="Arial"/>
              </a:rPr>
              <a:t> in cases where it isn't immediately obvious.</a:t>
            </a:r>
          </a:p>
          <a:p>
            <a:pPr marL="914400" marR="0" lvl="1" indent="-228600" algn="l" rtl="0">
              <a:lnSpc>
                <a:spcPct val="100000"/>
              </a:lnSpc>
              <a:spcBef>
                <a:spcPts val="640"/>
              </a:spcBef>
              <a:spcAft>
                <a:spcPts val="0"/>
              </a:spcAft>
              <a:buClr>
                <a:srgbClr val="0000FF"/>
              </a:buClr>
              <a:buSzPct val="100000"/>
              <a:buFont typeface="Arial"/>
              <a:buAutoNum type="alphaLcPeriod"/>
            </a:pPr>
            <a:r>
              <a:rPr lang="en-US" sz="1800" b="0" i="0" u="none" strike="noStrike" cap="none">
                <a:solidFill>
                  <a:srgbClr val="0000FF"/>
                </a:solidFill>
                <a:latin typeface="Arial"/>
                <a:ea typeface="Arial"/>
                <a:cs typeface="Arial"/>
                <a:sym typeface="Arial"/>
              </a:rPr>
              <a:t>most students view computers as a tool that they need, but don't love.</a:t>
            </a:r>
          </a:p>
        </p:txBody>
      </p:sp>
      <p:pic>
        <p:nvPicPr>
          <p:cNvPr id="612" name="Shape 612"/>
          <p:cNvPicPr preferRelativeResize="0"/>
          <p:nvPr/>
        </p:nvPicPr>
        <p:blipFill rotWithShape="1">
          <a:blip r:embed="rId3">
            <a:alphaModFix/>
          </a:blip>
          <a:srcRect/>
          <a:stretch/>
        </p:blipFill>
        <p:spPr>
          <a:xfrm>
            <a:off x="4852487" y="973137"/>
            <a:ext cx="3889500" cy="5195700"/>
          </a:xfrm>
          <a:prstGeom prst="rect">
            <a:avLst/>
          </a:prstGeom>
          <a:noFill/>
          <a:ln>
            <a:noFill/>
          </a:ln>
        </p:spPr>
      </p:pic>
      <p:sp>
        <p:nvSpPr>
          <p:cNvPr id="613" name="Shape 613"/>
          <p:cNvSpPr txBox="1"/>
          <p:nvPr/>
        </p:nvSpPr>
        <p:spPr>
          <a:xfrm>
            <a:off x="6915525" y="4823625"/>
            <a:ext cx="1754400" cy="372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1400" b="0" i="0" u="none" strike="noStrike" cap="none">
                <a:solidFill>
                  <a:srgbClr val="FFFFFF"/>
                </a:solidFill>
                <a:latin typeface="Arial"/>
                <a:ea typeface="Arial"/>
                <a:cs typeface="Arial"/>
                <a:sym typeface="Arial"/>
              </a:rPr>
              <a:t>Ethan White, Ph D.</a:t>
            </a:r>
          </a:p>
        </p:txBody>
      </p:sp>
      <p:pic>
        <p:nvPicPr>
          <p:cNvPr id="2050" name="Picture 2" descr="Image result for Data Carpentry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23200" y="0"/>
            <a:ext cx="13208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6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973125"/>
            <a:ext cx="4882799"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On scaling up Data Carpentry: </a:t>
            </a: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2 days to a semester</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2400" b="0" i="0" u="none" strike="noStrike" cap="none" dirty="0">
                <a:solidFill>
                  <a:schemeClr val="dk1"/>
                </a:solidFill>
                <a:latin typeface="Arial"/>
                <a:ea typeface="Arial"/>
                <a:cs typeface="Arial"/>
                <a:sym typeface="Arial"/>
              </a:rPr>
              <a:t>Insights from Ethan White</a:t>
            </a:r>
          </a:p>
        </p:txBody>
      </p:sp>
      <p:sp>
        <p:nvSpPr>
          <p:cNvPr id="620" name="Shape 620"/>
          <p:cNvSpPr txBox="1">
            <a:spLocks noGrp="1"/>
          </p:cNvSpPr>
          <p:nvPr>
            <p:ph type="body" idx="1"/>
          </p:nvPr>
        </p:nvSpPr>
        <p:spPr>
          <a:xfrm>
            <a:off x="457200" y="2677625"/>
            <a:ext cx="4599600" cy="3579599"/>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a:solidFill>
                  <a:srgbClr val="0000FF"/>
                </a:solidFill>
                <a:latin typeface="Arial"/>
                <a:ea typeface="Arial"/>
                <a:cs typeface="Arial"/>
                <a:sym typeface="Arial"/>
              </a:rPr>
              <a:t>Low student to teacher ratios</a:t>
            </a:r>
            <a:r>
              <a:rPr lang="en-US" sz="1800" b="0" i="0" u="none" strike="noStrike" cap="none">
                <a:solidFill>
                  <a:schemeClr val="dk1"/>
                </a:solidFill>
                <a:latin typeface="Arial"/>
                <a:ea typeface="Arial"/>
                <a:cs typeface="Arial"/>
                <a:sym typeface="Arial"/>
              </a:rPr>
              <a:t> (~20/1). else “students will feel like computing is about getting the incantations right.”</a:t>
            </a:r>
          </a:p>
          <a:p>
            <a:pPr marL="342900" marR="0" lvl="0" indent="-13970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a:solidFill>
                  <a:srgbClr val="0000FF"/>
                </a:solidFill>
                <a:latin typeface="Arial"/>
                <a:ea typeface="Arial"/>
                <a:cs typeface="Arial"/>
                <a:sym typeface="Arial"/>
              </a:rPr>
              <a:t>Semester long classes</a:t>
            </a:r>
            <a:r>
              <a:rPr lang="en-US" sz="1800" b="0" i="0" u="none" strike="noStrike" cap="none">
                <a:solidFill>
                  <a:schemeClr val="dk1"/>
                </a:solidFill>
                <a:latin typeface="Arial"/>
                <a:ea typeface="Arial"/>
                <a:cs typeface="Arial"/>
                <a:sym typeface="Arial"/>
              </a:rPr>
              <a:t> with lots of exercises result in the majority of the students being able to do the things they are taught vs. </a:t>
            </a:r>
          </a:p>
          <a:p>
            <a:pPr marL="342900" marR="0" lvl="0" indent="-13970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a:solidFill>
                  <a:srgbClr val="0000FF"/>
                </a:solidFill>
                <a:latin typeface="Arial"/>
                <a:ea typeface="Arial"/>
                <a:cs typeface="Arial"/>
                <a:sym typeface="Arial"/>
              </a:rPr>
              <a:t>Workshops</a:t>
            </a:r>
            <a:r>
              <a:rPr lang="en-US" sz="1800" b="0" i="0" u="none" strike="noStrike" cap="none">
                <a:solidFill>
                  <a:schemeClr val="dk1"/>
                </a:solidFill>
                <a:latin typeface="Arial"/>
                <a:ea typeface="Arial"/>
                <a:cs typeface="Arial"/>
                <a:sym typeface="Arial"/>
              </a:rPr>
              <a:t> which result in most of the students knowing what they should learn and how to start learning it.</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p:txBody>
      </p:sp>
      <p:pic>
        <p:nvPicPr>
          <p:cNvPr id="621" name="Shape 621"/>
          <p:cNvPicPr preferRelativeResize="0"/>
          <p:nvPr/>
        </p:nvPicPr>
        <p:blipFill rotWithShape="1">
          <a:blip r:embed="rId3">
            <a:alphaModFix/>
          </a:blip>
          <a:srcRect/>
          <a:stretch/>
        </p:blipFill>
        <p:spPr>
          <a:xfrm>
            <a:off x="5340000" y="1171251"/>
            <a:ext cx="3464100" cy="4852500"/>
          </a:xfrm>
          <a:prstGeom prst="rect">
            <a:avLst/>
          </a:prstGeom>
          <a:noFill/>
          <a:ln w="76200" cap="flat" cmpd="sng">
            <a:solidFill>
              <a:srgbClr val="000000">
                <a:alpha val="0"/>
              </a:srgbClr>
            </a:solidFill>
            <a:prstDash val="solid"/>
            <a:round/>
            <a:headEnd type="none" w="med" len="med"/>
            <a:tailEnd type="none" w="med" len="med"/>
          </a:ln>
        </p:spPr>
      </p:pic>
      <p:pic>
        <p:nvPicPr>
          <p:cNvPr id="8" name="Picture 2" descr="Image result for Data Carpentry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23200" y="0"/>
            <a:ext cx="13208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3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2" name="Rectangle 1"/>
          <p:cNvSpPr/>
          <p:nvPr/>
        </p:nvSpPr>
        <p:spPr>
          <a:xfrm>
            <a:off x="5701553" y="0"/>
            <a:ext cx="3442447" cy="131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Shape 646"/>
          <p:cNvSpPr txBox="1">
            <a:spLocks noGrp="1"/>
          </p:cNvSpPr>
          <p:nvPr>
            <p:ph type="title"/>
          </p:nvPr>
        </p:nvSpPr>
        <p:spPr>
          <a:xfrm>
            <a:off x="457200" y="973125"/>
            <a:ext cx="5546700"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dirty="0"/>
              <a:t>Building the capacity to build capacity, at home and abroad</a:t>
            </a:r>
          </a:p>
        </p:txBody>
      </p:sp>
      <p:sp>
        <p:nvSpPr>
          <p:cNvPr id="647" name="Shape 647"/>
          <p:cNvSpPr txBox="1">
            <a:spLocks noGrp="1"/>
          </p:cNvSpPr>
          <p:nvPr>
            <p:ph type="body" idx="1"/>
          </p:nvPr>
        </p:nvSpPr>
        <p:spPr>
          <a:xfrm>
            <a:off x="531625" y="2256525"/>
            <a:ext cx="7681200" cy="4534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dirty="0">
                <a:solidFill>
                  <a:schemeClr val="dk1"/>
                </a:solidFill>
              </a:rPr>
              <a:t>Software / Data Carpentry instructor training at University of Florida</a:t>
            </a:r>
            <a:r>
              <a:rPr lang="en-US" sz="1800" dirty="0">
                <a:solidFill>
                  <a:schemeClr val="dk1"/>
                </a:solidFill>
              </a:rPr>
              <a:t> - 3 attendees from previous Data Carpentry workshop at the University of Miami</a:t>
            </a:r>
          </a:p>
          <a:p>
            <a:pPr marL="0" marR="0" lvl="0" indent="0" algn="l" rtl="0">
              <a:lnSpc>
                <a:spcPct val="100000"/>
              </a:lnSpc>
              <a:spcBef>
                <a:spcPts val="0"/>
              </a:spcBef>
              <a:spcAft>
                <a:spcPts val="0"/>
              </a:spcAft>
              <a:buClr>
                <a:schemeClr val="dk1"/>
              </a:buClr>
              <a:buSzPct val="25000"/>
              <a:buFont typeface="Arial"/>
              <a:buNone/>
            </a:pPr>
            <a:endParaRPr sz="1800" b="1" dirty="0"/>
          </a:p>
          <a:p>
            <a:pPr marL="0" marR="0" lvl="0" indent="0" algn="l" rtl="0">
              <a:lnSpc>
                <a:spcPct val="100000"/>
              </a:lnSpc>
              <a:spcBef>
                <a:spcPts val="0"/>
              </a:spcBef>
              <a:spcAft>
                <a:spcPts val="0"/>
              </a:spcAft>
              <a:buClr>
                <a:schemeClr val="dk1"/>
              </a:buClr>
              <a:buSzPct val="25000"/>
              <a:buFont typeface="Arial"/>
              <a:buNone/>
            </a:pPr>
            <a:r>
              <a:rPr lang="en-US" sz="1800" b="1" dirty="0"/>
              <a:t>Software / Data Carpentry instructor training in South Africa</a:t>
            </a:r>
            <a:r>
              <a:rPr lang="en-US" sz="1800" dirty="0"/>
              <a:t> - 2 attendees from the Data Carpentry workshop at TDWG 2016 in Kenya conducted by iDigBio</a:t>
            </a:r>
          </a:p>
          <a:p>
            <a:pPr marL="0" marR="0" lvl="0" indent="0" algn="l" rtl="0">
              <a:lnSpc>
                <a:spcPct val="100000"/>
              </a:lnSpc>
              <a:spcBef>
                <a:spcPts val="0"/>
              </a:spcBef>
              <a:spcAft>
                <a:spcPts val="0"/>
              </a:spcAft>
              <a:buClr>
                <a:schemeClr val="dk1"/>
              </a:buClr>
              <a:buSzPct val="25000"/>
              <a:buFont typeface="Arial"/>
              <a:buNone/>
            </a:pPr>
            <a:endParaRPr sz="1800" dirty="0"/>
          </a:p>
          <a:p>
            <a:pPr marL="0" marR="0" lvl="0" indent="0" algn="l" rtl="0">
              <a:lnSpc>
                <a:spcPct val="100000"/>
              </a:lnSpc>
              <a:spcBef>
                <a:spcPts val="0"/>
              </a:spcBef>
              <a:spcAft>
                <a:spcPts val="0"/>
              </a:spcAft>
              <a:buClr>
                <a:schemeClr val="dk1"/>
              </a:buClr>
              <a:buSzPct val="25000"/>
              <a:buFont typeface="Arial"/>
              <a:buNone/>
            </a:pPr>
            <a:r>
              <a:rPr lang="en-US" sz="1800" b="1" dirty="0"/>
              <a:t>Mentorship of African instructors to host their first workshops</a:t>
            </a:r>
          </a:p>
          <a:p>
            <a:pPr marL="0" marR="0" lvl="0" indent="0" algn="l" rtl="0">
              <a:lnSpc>
                <a:spcPct val="100000"/>
              </a:lnSpc>
              <a:spcBef>
                <a:spcPts val="0"/>
              </a:spcBef>
              <a:spcAft>
                <a:spcPts val="0"/>
              </a:spcAft>
              <a:buClr>
                <a:schemeClr val="dk1"/>
              </a:buClr>
              <a:buSzPct val="25000"/>
              <a:buFont typeface="Arial"/>
              <a:buNone/>
            </a:pPr>
            <a:endParaRPr sz="1800" b="1" dirty="0"/>
          </a:p>
          <a:p>
            <a:pPr marL="457200" marR="0" lvl="0" indent="-228600" algn="l" rtl="0">
              <a:lnSpc>
                <a:spcPct val="100000"/>
              </a:lnSpc>
              <a:spcBef>
                <a:spcPts val="0"/>
              </a:spcBef>
              <a:spcAft>
                <a:spcPts val="0"/>
              </a:spcAft>
            </a:pPr>
            <a:r>
              <a:rPr lang="en-US" sz="1800" dirty="0"/>
              <a:t>University of Venda, South Africa - 10/16/2016</a:t>
            </a:r>
          </a:p>
          <a:p>
            <a:pPr marL="457200" marR="0" lvl="0" indent="-228600" algn="l" rtl="0">
              <a:lnSpc>
                <a:spcPct val="100000"/>
              </a:lnSpc>
              <a:spcBef>
                <a:spcPts val="0"/>
              </a:spcBef>
              <a:spcAft>
                <a:spcPts val="0"/>
              </a:spcAft>
            </a:pPr>
            <a:r>
              <a:rPr lang="en-US" sz="1800" dirty="0"/>
              <a:t>Communication has challenges - voice, video, internet costs</a:t>
            </a:r>
          </a:p>
          <a:p>
            <a:pPr marL="457200" marR="0" lvl="0" indent="-228600" algn="l" rtl="0">
              <a:lnSpc>
                <a:spcPct val="100000"/>
              </a:lnSpc>
              <a:spcBef>
                <a:spcPts val="0"/>
              </a:spcBef>
              <a:spcAft>
                <a:spcPts val="0"/>
              </a:spcAft>
            </a:pPr>
            <a:r>
              <a:rPr lang="en-US" sz="1800" dirty="0"/>
              <a:t>Without seed funding for an experienced instructor, the first workshop is difficult to get started</a:t>
            </a:r>
          </a:p>
          <a:p>
            <a:pPr marL="457200" marR="0" lvl="0" indent="-228600" algn="l" rtl="0">
              <a:lnSpc>
                <a:spcPct val="100000"/>
              </a:lnSpc>
              <a:spcBef>
                <a:spcPts val="0"/>
              </a:spcBef>
              <a:spcAft>
                <a:spcPts val="0"/>
              </a:spcAft>
            </a:pPr>
            <a:r>
              <a:rPr lang="en-US" sz="1800" dirty="0"/>
              <a:t>But, eagerness is there!</a:t>
            </a:r>
          </a:p>
        </p:txBody>
      </p:sp>
      <p:pic>
        <p:nvPicPr>
          <p:cNvPr id="5" name="Picture 2" descr="Image result for Data Carpentry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23200" y="0"/>
            <a:ext cx="13208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573" descr="SWC-hi-res-logo"/>
          <p:cNvPicPr preferRelativeResize="0"/>
          <p:nvPr/>
        </p:nvPicPr>
        <p:blipFill rotWithShape="1">
          <a:blip r:embed="rId4">
            <a:alphaModFix/>
          </a:blip>
          <a:srcRect/>
          <a:stretch/>
        </p:blipFill>
        <p:spPr>
          <a:xfrm>
            <a:off x="5725459" y="173317"/>
            <a:ext cx="2004770" cy="878541"/>
          </a:xfrm>
          <a:prstGeom prst="rect">
            <a:avLst/>
          </a:prstGeom>
          <a:noFill/>
          <a:ln>
            <a:noFill/>
          </a:ln>
        </p:spPr>
      </p:pic>
    </p:spTree>
    <p:extLst>
      <p:ext uri="{BB962C8B-B14F-4D97-AF65-F5344CB8AC3E}">
        <p14:creationId xmlns:p14="http://schemas.microsoft.com/office/powerpoint/2010/main" val="209361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973137"/>
            <a:ext cx="8229600"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DSI - Data Science and Informatics Student Organization</a:t>
            </a:r>
          </a:p>
        </p:txBody>
      </p:sp>
      <p:sp>
        <p:nvSpPr>
          <p:cNvPr id="627" name="Shape 627"/>
          <p:cNvSpPr txBox="1">
            <a:spLocks noGrp="1"/>
          </p:cNvSpPr>
          <p:nvPr>
            <p:ph type="body" idx="1"/>
          </p:nvPr>
        </p:nvSpPr>
        <p:spPr>
          <a:xfrm>
            <a:off x="457200" y="1709108"/>
            <a:ext cx="8229600" cy="47007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dirty="0">
                <a:solidFill>
                  <a:srgbClr val="000000"/>
                </a:solidFill>
                <a:sym typeface="Arial"/>
              </a:rPr>
              <a:t>Founded </a:t>
            </a:r>
            <a:r>
              <a:rPr lang="en-US" sz="1800" dirty="0"/>
              <a:t>in 2014</a:t>
            </a:r>
            <a:r>
              <a:rPr lang="en-US" sz="1800" b="0" i="0" u="none" strike="noStrike" cap="none" dirty="0">
                <a:solidFill>
                  <a:srgbClr val="000000"/>
                </a:solidFill>
                <a:sym typeface="Arial"/>
              </a:rPr>
              <a:t> at the </a:t>
            </a:r>
            <a:r>
              <a:rPr lang="en-US" sz="1800" b="0" i="0" u="none" strike="noStrike" cap="none" dirty="0">
                <a:solidFill>
                  <a:srgbClr val="000000"/>
                </a:solidFill>
                <a:latin typeface="Arial"/>
                <a:ea typeface="Arial"/>
                <a:cs typeface="Arial"/>
                <a:sym typeface="Arial"/>
              </a:rPr>
              <a:t>University of Florida by students who want to teach themselves data science tools and skills - </a:t>
            </a:r>
            <a:r>
              <a:rPr lang="en-US" sz="1800" b="1" i="0" u="sng" strike="noStrike" cap="none" dirty="0">
                <a:solidFill>
                  <a:srgbClr val="000000"/>
                </a:solidFill>
                <a:latin typeface="Arial"/>
                <a:ea typeface="Arial"/>
                <a:cs typeface="Arial"/>
                <a:sym typeface="Arial"/>
              </a:rPr>
              <a:t>Not satisfied with curriculum!</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dirty="0">
                <a:solidFill>
                  <a:srgbClr val="000000"/>
                </a:solidFill>
                <a:latin typeface="Arial"/>
                <a:ea typeface="Arial"/>
                <a:cs typeface="Arial"/>
                <a:sym typeface="Arial"/>
              </a:rPr>
              <a:t>A multi- and inter-disciplinary student organization dedicated to celebrating and promoting Data Science at the University of Florida.</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dirty="0">
                <a:solidFill>
                  <a:srgbClr val="000000"/>
                </a:solidFill>
                <a:latin typeface="Arial"/>
                <a:ea typeface="Arial"/>
                <a:cs typeface="Arial"/>
                <a:sym typeface="Arial"/>
              </a:rPr>
              <a:t>Partnered with the </a:t>
            </a:r>
            <a:r>
              <a:rPr lang="en-US" sz="1800" b="0" i="0" u="none" strike="noStrike" cap="none" dirty="0" err="1">
                <a:solidFill>
                  <a:srgbClr val="000000"/>
                </a:solidFill>
                <a:latin typeface="Arial"/>
                <a:ea typeface="Arial"/>
                <a:cs typeface="Arial"/>
                <a:sym typeface="Arial"/>
              </a:rPr>
              <a:t>UF</a:t>
            </a:r>
            <a:r>
              <a:rPr lang="en-US" sz="1800" b="0" i="0" u="none" strike="noStrike" cap="none" dirty="0">
                <a:solidFill>
                  <a:srgbClr val="000000"/>
                </a:solidFill>
                <a:latin typeface="Arial"/>
                <a:ea typeface="Arial"/>
                <a:cs typeface="Arial"/>
                <a:sym typeface="Arial"/>
              </a:rPr>
              <a:t> Informatics Institute, whose aim is to foster informatics research and education at </a:t>
            </a:r>
            <a:r>
              <a:rPr lang="en-US" sz="1800" b="0" i="0" u="none" strike="noStrike" cap="none" dirty="0" err="1">
                <a:solidFill>
                  <a:srgbClr val="000000"/>
                </a:solidFill>
                <a:latin typeface="Arial"/>
                <a:ea typeface="Arial"/>
                <a:cs typeface="Arial"/>
                <a:sym typeface="Arial"/>
              </a:rPr>
              <a:t>UF</a:t>
            </a:r>
            <a:r>
              <a:rPr lang="en-US" sz="1800" b="0" i="0" u="none" strike="noStrike" cap="none" dirty="0">
                <a:solidFill>
                  <a:srgbClr val="000000"/>
                </a:solidFill>
                <a:latin typeface="Arial"/>
                <a:ea typeface="Arial"/>
                <a:cs typeface="Arial"/>
                <a:sym typeface="Arial"/>
              </a:rPr>
              <a:t> across all disciplines</a:t>
            </a:r>
          </a:p>
          <a:p>
            <a:pPr marL="342900" marR="0" lvl="0" indent="-139700" algn="l" rtl="0">
              <a:lnSpc>
                <a:spcPct val="100000"/>
              </a:lnSpc>
              <a:spcBef>
                <a:spcPts val="0"/>
              </a:spcBef>
              <a:spcAft>
                <a:spcPts val="0"/>
              </a:spcAft>
              <a:buClr>
                <a:schemeClr val="dk1"/>
              </a:buClr>
              <a:buSzPct val="25000"/>
              <a:buFont typeface="Arial"/>
              <a:buNone/>
            </a:pPr>
            <a:endParaRPr sz="1800" b="0" i="0" u="none" strike="noStrike" cap="none" dirty="0">
              <a:solidFill>
                <a:srgbClr val="000000"/>
              </a:solidFill>
              <a:latin typeface="Arial"/>
              <a:ea typeface="Arial"/>
              <a:cs typeface="Arial"/>
              <a:sym typeface="Arial"/>
            </a:endParaRPr>
          </a:p>
        </p:txBody>
      </p:sp>
      <p:pic>
        <p:nvPicPr>
          <p:cNvPr id="628" name="Shape 628"/>
          <p:cNvPicPr preferRelativeResize="0"/>
          <p:nvPr/>
        </p:nvPicPr>
        <p:blipFill rotWithShape="1">
          <a:blip r:embed="rId3">
            <a:alphaModFix/>
          </a:blip>
          <a:srcRect/>
          <a:stretch/>
        </p:blipFill>
        <p:spPr>
          <a:xfrm>
            <a:off x="829500" y="5625925"/>
            <a:ext cx="1397999" cy="850800"/>
          </a:xfrm>
          <a:prstGeom prst="rect">
            <a:avLst/>
          </a:prstGeom>
          <a:noFill/>
          <a:ln>
            <a:noFill/>
          </a:ln>
        </p:spPr>
      </p:pic>
      <p:sp>
        <p:nvSpPr>
          <p:cNvPr id="629" name="Shape 629"/>
          <p:cNvSpPr txBox="1"/>
          <p:nvPr/>
        </p:nvSpPr>
        <p:spPr>
          <a:xfrm>
            <a:off x="2117800" y="5823625"/>
            <a:ext cx="2097300" cy="455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FF"/>
              </a:buClr>
              <a:buSzPct val="25000"/>
              <a:buFont typeface="Arial"/>
              <a:buNone/>
            </a:pPr>
            <a:r>
              <a:rPr lang="en-US" sz="1400" b="1" i="0" u="none" strike="noStrike" cap="none">
                <a:solidFill>
                  <a:srgbClr val="0000FF"/>
                </a:solidFill>
                <a:latin typeface="Arial"/>
                <a:ea typeface="Arial"/>
                <a:cs typeface="Arial"/>
                <a:sym typeface="Arial"/>
              </a:rPr>
              <a:t>http://www.dsiufl.org</a:t>
            </a:r>
          </a:p>
        </p:txBody>
      </p:sp>
      <p:sp>
        <p:nvSpPr>
          <p:cNvPr id="630" name="Shape 630"/>
          <p:cNvSpPr txBox="1"/>
          <p:nvPr/>
        </p:nvSpPr>
        <p:spPr>
          <a:xfrm>
            <a:off x="579950" y="3758650"/>
            <a:ext cx="4051500" cy="20007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Arial"/>
              <a:buChar char="●"/>
            </a:pPr>
            <a:r>
              <a:rPr lang="en-US" sz="1800"/>
              <a:t>700 members over 2 years</a:t>
            </a:r>
          </a:p>
          <a:p>
            <a:pPr marL="4572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&gt;2</a:t>
            </a:r>
            <a:r>
              <a:rPr lang="en-US" sz="1800"/>
              <a:t>5</a:t>
            </a:r>
            <a:r>
              <a:rPr lang="en-US" sz="1800" b="0" i="0" u="none" strike="noStrike" cap="none">
                <a:solidFill>
                  <a:srgbClr val="000000"/>
                </a:solidFill>
                <a:latin typeface="Arial"/>
                <a:ea typeface="Arial"/>
                <a:cs typeface="Arial"/>
                <a:sym typeface="Arial"/>
              </a:rPr>
              <a:t> evening workshops</a:t>
            </a:r>
          </a:p>
          <a:p>
            <a:pPr marL="4572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&gt;</a:t>
            </a:r>
            <a:r>
              <a:rPr lang="en-US" sz="1800"/>
              <a:t>300</a:t>
            </a:r>
            <a:r>
              <a:rPr lang="en-US" sz="1800" b="0" i="0" u="none" strike="noStrike" cap="none">
                <a:solidFill>
                  <a:srgbClr val="000000"/>
                </a:solidFill>
                <a:latin typeface="Arial"/>
                <a:ea typeface="Arial"/>
                <a:cs typeface="Arial"/>
                <a:sym typeface="Arial"/>
              </a:rPr>
              <a:t> unique </a:t>
            </a:r>
            <a:r>
              <a:rPr lang="en-US" sz="1800"/>
              <a:t>survey responders</a:t>
            </a:r>
          </a:p>
          <a:p>
            <a:pPr marL="4572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3 joint projects</a:t>
            </a:r>
          </a:p>
          <a:p>
            <a:pPr marL="4572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4 social events</a:t>
            </a:r>
          </a:p>
          <a:p>
            <a:pPr marL="457200" marR="0" lvl="0" indent="-342900" algn="l" rtl="0">
              <a:lnSpc>
                <a:spcPct val="100000"/>
              </a:lnSpc>
              <a:spcBef>
                <a:spcPts val="0"/>
              </a:spcBef>
              <a:spcAft>
                <a:spcPts val="0"/>
              </a:spcAft>
              <a:buClr>
                <a:srgbClr val="000000"/>
              </a:buClr>
              <a:buSzPct val="100000"/>
              <a:buFont typeface="Arial"/>
              <a:buChar char="●"/>
            </a:pPr>
            <a:r>
              <a:rPr lang="en-US" sz="1800" b="0" i="0" u="none" strike="noStrike" cap="none">
                <a:solidFill>
                  <a:srgbClr val="000000"/>
                </a:solidFill>
                <a:latin typeface="Arial"/>
                <a:ea typeface="Arial"/>
                <a:cs typeface="Arial"/>
                <a:sym typeface="Arial"/>
              </a:rPr>
              <a:t>K-12 outreach events</a:t>
            </a:r>
          </a:p>
        </p:txBody>
      </p:sp>
      <p:pic>
        <p:nvPicPr>
          <p:cNvPr id="631" name="Shape 631"/>
          <p:cNvPicPr preferRelativeResize="0"/>
          <p:nvPr/>
        </p:nvPicPr>
        <p:blipFill rotWithShape="1">
          <a:blip r:embed="rId4">
            <a:alphaModFix/>
          </a:blip>
          <a:srcRect/>
          <a:stretch/>
        </p:blipFill>
        <p:spPr>
          <a:xfrm>
            <a:off x="4446100" y="3885207"/>
            <a:ext cx="4330275" cy="2524583"/>
          </a:xfrm>
          <a:prstGeom prst="rect">
            <a:avLst/>
          </a:prstGeom>
          <a:noFill/>
          <a:ln>
            <a:noFill/>
          </a:ln>
        </p:spPr>
      </p:pic>
    </p:spTree>
    <p:extLst>
      <p:ext uri="{BB962C8B-B14F-4D97-AF65-F5344CB8AC3E}">
        <p14:creationId xmlns:p14="http://schemas.microsoft.com/office/powerpoint/2010/main" val="424403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title"/>
          </p:nvPr>
        </p:nvSpPr>
        <p:spPr>
          <a:xfrm>
            <a:off x="457200" y="973137"/>
            <a:ext cx="8229600"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Biodiversity Information Standards (TDWG):</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capacity building efforts</a:t>
            </a:r>
          </a:p>
        </p:txBody>
      </p:sp>
      <p:sp>
        <p:nvSpPr>
          <p:cNvPr id="638" name="Shape 638"/>
          <p:cNvSpPr txBox="1">
            <a:spLocks noGrp="1"/>
          </p:cNvSpPr>
          <p:nvPr>
            <p:ph type="body" idx="1"/>
          </p:nvPr>
        </p:nvSpPr>
        <p:spPr>
          <a:xfrm>
            <a:off x="1087925" y="1875525"/>
            <a:ext cx="7125000" cy="4534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endParaRPr dirty="0"/>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latin typeface="Arial"/>
                <a:ea typeface="Arial"/>
                <a:cs typeface="Arial"/>
                <a:sym typeface="Arial"/>
              </a:rPr>
              <a:t>Biodiversity informatics curriculum/teaching Interest Group (</a:t>
            </a:r>
            <a:r>
              <a:rPr lang="en-US" sz="1800" b="0" i="0" u="none" strike="noStrike" cap="none" dirty="0" err="1">
                <a:solidFill>
                  <a:srgbClr val="000000"/>
                </a:solidFill>
                <a:latin typeface="Arial"/>
                <a:ea typeface="Arial"/>
                <a:cs typeface="Arial"/>
                <a:sym typeface="Arial"/>
              </a:rPr>
              <a:t>Koivula</a:t>
            </a:r>
            <a:r>
              <a:rPr lang="en-US" sz="1800" b="0" i="0" u="none" strike="noStrike" cap="none" dirty="0">
                <a:solidFill>
                  <a:srgbClr val="000000"/>
                </a:solidFill>
                <a:latin typeface="Arial"/>
                <a:ea typeface="Arial"/>
                <a:cs typeface="Arial"/>
                <a:sym typeface="Arial"/>
              </a:rPr>
              <a:t>, H.)</a:t>
            </a: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latin typeface="Arial"/>
                <a:ea typeface="Arial"/>
                <a:cs typeface="Arial"/>
                <a:sym typeface="Arial"/>
              </a:rPr>
              <a:t>Effective Biodiversity Data Management Training (</a:t>
            </a:r>
            <a:r>
              <a:rPr lang="en-US" sz="1800" b="0" i="0" u="none" strike="noStrike" cap="none" dirty="0" err="1">
                <a:solidFill>
                  <a:schemeClr val="dk1"/>
                </a:solidFill>
                <a:latin typeface="Arial"/>
                <a:ea typeface="Arial"/>
                <a:cs typeface="Arial"/>
                <a:sym typeface="Arial"/>
              </a:rPr>
              <a:t>König-Ries</a:t>
            </a:r>
            <a:r>
              <a:rPr lang="en-US" sz="1800" b="0" i="0" u="none" strike="noStrike" cap="none" dirty="0">
                <a:solidFill>
                  <a:schemeClr val="dk1"/>
                </a:solidFill>
                <a:latin typeface="Arial"/>
                <a:ea typeface="Arial"/>
                <a:cs typeface="Arial"/>
                <a:sym typeface="Arial"/>
              </a:rPr>
              <a:t>, B. et al)</a:t>
            </a:r>
          </a:p>
          <a:p>
            <a:pPr marL="0" marR="0" lvl="0" indent="0" algn="l" rtl="0">
              <a:lnSpc>
                <a:spcPct val="100000"/>
              </a:lnSpc>
              <a:spcBef>
                <a:spcPts val="0"/>
              </a:spcBef>
              <a:spcAft>
                <a:spcPts val="0"/>
              </a:spcAft>
              <a:buNone/>
            </a:pPr>
            <a:endParaRPr dirty="0">
              <a:solidFill>
                <a:schemeClr val="dk1"/>
              </a:solidFill>
            </a:endParaRP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latin typeface="Arial"/>
                <a:ea typeface="Arial"/>
                <a:cs typeface="Arial"/>
                <a:sym typeface="Arial"/>
              </a:rPr>
              <a:t>Professional and formal biodiversity informatics training as a key for capacity building: state-of-play, challenges (</a:t>
            </a:r>
            <a:r>
              <a:rPr lang="en-US" sz="1800" b="0" i="0" u="none" strike="noStrike" cap="none" dirty="0" err="1">
                <a:solidFill>
                  <a:srgbClr val="000000"/>
                </a:solidFill>
                <a:latin typeface="Arial"/>
                <a:ea typeface="Arial"/>
                <a:cs typeface="Arial"/>
                <a:sym typeface="Arial"/>
              </a:rPr>
              <a:t>Koureas</a:t>
            </a:r>
            <a:r>
              <a:rPr lang="en-US" sz="1800" b="0" i="0" u="none" strike="noStrike" cap="none" dirty="0">
                <a:solidFill>
                  <a:srgbClr val="000000"/>
                </a:solidFill>
                <a:latin typeface="Arial"/>
                <a:ea typeface="Arial"/>
                <a:cs typeface="Arial"/>
                <a:sym typeface="Arial"/>
              </a:rPr>
              <a:t>, D).</a:t>
            </a: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latin typeface="Arial"/>
                <a:ea typeface="Arial"/>
                <a:cs typeface="Arial"/>
                <a:sym typeface="Arial"/>
              </a:rPr>
              <a:t>Training and Collaboration for sustained African Engagement in Biodiversity Informatics (Bart, H</a:t>
            </a:r>
            <a:r>
              <a:rPr lang="en-US" dirty="0"/>
              <a:t>.</a:t>
            </a:r>
            <a:r>
              <a:rPr lang="en-US" sz="1800" b="0" i="0" u="none" strike="noStrike" cap="none" dirty="0">
                <a:solidFill>
                  <a:srgbClr val="000000"/>
                </a:solidFill>
                <a:latin typeface="Arial"/>
                <a:ea typeface="Arial"/>
                <a:cs typeface="Arial"/>
                <a:sym typeface="Arial"/>
              </a:rPr>
              <a:t> et al)</a:t>
            </a: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latin typeface="Arial"/>
                <a:ea typeface="Arial"/>
                <a:cs typeface="Arial"/>
                <a:sym typeface="Arial"/>
              </a:rPr>
              <a:t>Pre-TDWG 2015 </a:t>
            </a:r>
            <a:r>
              <a:rPr lang="en-US" sz="1800" b="0" i="0" u="none" strike="noStrike" cap="none" dirty="0" smtClean="0">
                <a:solidFill>
                  <a:srgbClr val="000000"/>
                </a:solidFill>
                <a:latin typeface="Arial"/>
                <a:ea typeface="Arial"/>
                <a:cs typeface="Arial"/>
                <a:sym typeface="Arial"/>
              </a:rPr>
              <a:t>week-long </a:t>
            </a:r>
            <a:r>
              <a:rPr lang="en-US" sz="1800" b="0" i="0" u="none" strike="noStrike" cap="none" dirty="0">
                <a:solidFill>
                  <a:srgbClr val="000000"/>
                </a:solidFill>
                <a:latin typeface="Arial"/>
                <a:ea typeface="Arial"/>
                <a:cs typeface="Arial"/>
                <a:sym typeface="Arial"/>
              </a:rPr>
              <a:t>training</a:t>
            </a:r>
          </a:p>
          <a:p>
            <a:pPr marL="0" marR="0" lvl="0" indent="0" algn="l" rtl="0">
              <a:lnSpc>
                <a:spcPct val="100000"/>
              </a:lnSpc>
              <a:spcBef>
                <a:spcPts val="0"/>
              </a:spcBef>
              <a:spcAft>
                <a:spcPts val="0"/>
              </a:spcAft>
              <a:buNone/>
            </a:pPr>
            <a:endParaRPr sz="2400" dirty="0"/>
          </a:p>
          <a:p>
            <a:pPr marL="457200" marR="0" lvl="0" indent="-228600" algn="l" rtl="0">
              <a:lnSpc>
                <a:spcPct val="100000"/>
              </a:lnSpc>
              <a:spcBef>
                <a:spcPts val="0"/>
              </a:spcBef>
              <a:spcAft>
                <a:spcPts val="0"/>
              </a:spcAft>
              <a:buClr>
                <a:schemeClr val="dk1"/>
              </a:buClr>
              <a:buSzPct val="100000"/>
              <a:buFont typeface="Arial"/>
              <a:buChar char="•"/>
            </a:pPr>
            <a:r>
              <a:rPr lang="en-US" sz="1800" dirty="0"/>
              <a:t>Biodiversity Informatics Curriculum Interest Group (</a:t>
            </a:r>
            <a:r>
              <a:rPr lang="en-US" sz="1800" dirty="0" err="1"/>
              <a:t>Koivula</a:t>
            </a:r>
            <a:r>
              <a:rPr lang="en-US" sz="1800" dirty="0"/>
              <a:t>, H. et al)</a:t>
            </a:r>
          </a:p>
        </p:txBody>
      </p:sp>
      <p:pic>
        <p:nvPicPr>
          <p:cNvPr id="639" name="Shape 639"/>
          <p:cNvPicPr preferRelativeResize="0"/>
          <p:nvPr/>
        </p:nvPicPr>
        <p:blipFill rotWithShape="1">
          <a:blip r:embed="rId3">
            <a:alphaModFix/>
          </a:blip>
          <a:srcRect/>
          <a:stretch/>
        </p:blipFill>
        <p:spPr>
          <a:xfrm>
            <a:off x="7412350" y="0"/>
            <a:ext cx="1731648" cy="2025699"/>
          </a:xfrm>
          <a:prstGeom prst="rect">
            <a:avLst/>
          </a:prstGeom>
          <a:noFill/>
          <a:ln>
            <a:noFill/>
          </a:ln>
        </p:spPr>
      </p:pic>
      <p:sp>
        <p:nvSpPr>
          <p:cNvPr id="640" name="Shape 640"/>
          <p:cNvSpPr txBox="1">
            <a:spLocks noGrp="1"/>
          </p:cNvSpPr>
          <p:nvPr>
            <p:ph type="body" idx="1"/>
          </p:nvPr>
        </p:nvSpPr>
        <p:spPr>
          <a:xfrm>
            <a:off x="275825" y="1892210"/>
            <a:ext cx="812100" cy="4534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rgbClr val="000000"/>
                </a:solidFill>
                <a:latin typeface="Arial"/>
                <a:ea typeface="Arial"/>
                <a:cs typeface="Arial"/>
                <a:sym typeface="Arial"/>
              </a:rPr>
              <a:t>2014</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a:p>
          <a:p>
            <a:pPr marL="0" marR="0" lvl="0" indent="0" algn="l" rtl="0">
              <a:lnSpc>
                <a:spcPct val="100000"/>
              </a:lnSpc>
              <a:spcBef>
                <a:spcPts val="0"/>
              </a:spcBef>
              <a:spcAft>
                <a:spcPts val="0"/>
              </a:spcAft>
              <a:buClr>
                <a:schemeClr val="dk1"/>
              </a:buClr>
              <a:buSzPct val="25000"/>
              <a:buFont typeface="Arial"/>
              <a:buNone/>
            </a:pPr>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rgbClr val="000000"/>
                </a:solidFill>
                <a:latin typeface="Arial"/>
                <a:ea typeface="Arial"/>
                <a:cs typeface="Arial"/>
                <a:sym typeface="Arial"/>
              </a:rPr>
              <a:t>2015</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rgbClr val="000000"/>
                </a:solidFill>
                <a:latin typeface="Arial"/>
                <a:ea typeface="Arial"/>
                <a:cs typeface="Arial"/>
                <a:sym typeface="Arial"/>
              </a:rPr>
              <a:t>2016 </a:t>
            </a: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6613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pSp>
        <p:nvGrpSpPr>
          <p:cNvPr id="7" name="Group 6"/>
          <p:cNvGrpSpPr/>
          <p:nvPr/>
        </p:nvGrpSpPr>
        <p:grpSpPr>
          <a:xfrm>
            <a:off x="974273" y="3478317"/>
            <a:ext cx="4425412" cy="3012491"/>
            <a:chOff x="4309241" y="3457296"/>
            <a:chExt cx="4425412" cy="3012491"/>
          </a:xfrm>
        </p:grpSpPr>
        <p:grpSp>
          <p:nvGrpSpPr>
            <p:cNvPr id="688" name="Shape 688"/>
            <p:cNvGrpSpPr/>
            <p:nvPr/>
          </p:nvGrpSpPr>
          <p:grpSpPr>
            <a:xfrm>
              <a:off x="4309241" y="3457296"/>
              <a:ext cx="4425412" cy="3012491"/>
              <a:chOff x="403860" y="3706501"/>
              <a:chExt cx="3969000" cy="2701800"/>
            </a:xfrm>
          </p:grpSpPr>
          <p:pic>
            <p:nvPicPr>
              <p:cNvPr id="689" name="Shape 689"/>
              <p:cNvPicPr preferRelativeResize="0"/>
              <p:nvPr/>
            </p:nvPicPr>
            <p:blipFill rotWithShape="1">
              <a:blip r:embed="rId3">
                <a:alphaModFix/>
              </a:blip>
              <a:srcRect/>
              <a:stretch/>
            </p:blipFill>
            <p:spPr>
              <a:xfrm>
                <a:off x="499185" y="3760998"/>
                <a:ext cx="3796200" cy="2572800"/>
              </a:xfrm>
              <a:prstGeom prst="rect">
                <a:avLst/>
              </a:prstGeom>
              <a:noFill/>
              <a:ln>
                <a:noFill/>
              </a:ln>
            </p:spPr>
          </p:pic>
          <p:sp>
            <p:nvSpPr>
              <p:cNvPr id="690" name="Shape 690"/>
              <p:cNvSpPr/>
              <p:nvPr/>
            </p:nvSpPr>
            <p:spPr>
              <a:xfrm>
                <a:off x="403860" y="3706501"/>
                <a:ext cx="3969000" cy="2701800"/>
              </a:xfrm>
              <a:prstGeom prst="rect">
                <a:avLst/>
              </a:prstGeom>
              <a:noFill/>
              <a:ln w="28575" cap="flat" cmpd="sng">
                <a:solidFill>
                  <a:srgbClr val="1C4587"/>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spcAft>
                    <a:spcPts val="0"/>
                  </a:spcAft>
                  <a:buClr>
                    <a:schemeClr val="dk1"/>
                  </a:buClr>
                  <a:buFont typeface="Calibri"/>
                  <a:buNone/>
                </a:pPr>
                <a:endParaRPr sz="2400">
                  <a:solidFill>
                    <a:schemeClr val="dk1"/>
                  </a:solidFill>
                  <a:latin typeface="Calibri"/>
                  <a:ea typeface="Calibri"/>
                  <a:cs typeface="Calibri"/>
                  <a:sym typeface="Calibri"/>
                </a:endParaRPr>
              </a:p>
            </p:txBody>
          </p:sp>
        </p:grpSp>
        <p:pic>
          <p:nvPicPr>
            <p:cNvPr id="703" name="Shape 703"/>
            <p:cNvPicPr preferRelativeResize="0"/>
            <p:nvPr/>
          </p:nvPicPr>
          <p:blipFill>
            <a:blip r:embed="rId4">
              <a:alphaModFix/>
            </a:blip>
            <a:stretch>
              <a:fillRect/>
            </a:stretch>
          </p:blipFill>
          <p:spPr>
            <a:xfrm>
              <a:off x="7823360" y="5218386"/>
              <a:ext cx="898294" cy="1206703"/>
            </a:xfrm>
            <a:prstGeom prst="rect">
              <a:avLst/>
            </a:prstGeom>
            <a:noFill/>
            <a:ln>
              <a:noFill/>
            </a:ln>
          </p:spPr>
        </p:pic>
      </p:grpSp>
      <p:pic>
        <p:nvPicPr>
          <p:cNvPr id="31" name="Shape 676"/>
          <p:cNvPicPr preferRelativeResize="0"/>
          <p:nvPr/>
        </p:nvPicPr>
        <p:blipFill rotWithShape="1">
          <a:blip r:embed="rId5">
            <a:alphaModFix/>
          </a:blip>
          <a:srcRect/>
          <a:stretch/>
        </p:blipFill>
        <p:spPr>
          <a:xfrm>
            <a:off x="6218695" y="4104852"/>
            <a:ext cx="1728066" cy="1827380"/>
          </a:xfrm>
          <a:prstGeom prst="rect">
            <a:avLst/>
          </a:prstGeom>
          <a:noFill/>
          <a:ln>
            <a:noFill/>
          </a:ln>
        </p:spPr>
      </p:pic>
      <p:sp>
        <p:nvSpPr>
          <p:cNvPr id="9" name="Rectangle 8"/>
          <p:cNvSpPr/>
          <p:nvPr/>
        </p:nvSpPr>
        <p:spPr>
          <a:xfrm>
            <a:off x="3471495" y="1160379"/>
            <a:ext cx="1395663" cy="534737"/>
          </a:xfrm>
          <a:prstGeom prst="rect">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endParaRPr lang="en-US" dirty="0"/>
          </a:p>
        </p:txBody>
      </p:sp>
      <p:grpSp>
        <p:nvGrpSpPr>
          <p:cNvPr id="6" name="Group 5"/>
          <p:cNvGrpSpPr/>
          <p:nvPr/>
        </p:nvGrpSpPr>
        <p:grpSpPr>
          <a:xfrm>
            <a:off x="981467" y="901451"/>
            <a:ext cx="6494760" cy="2463362"/>
            <a:chOff x="538899" y="1682961"/>
            <a:chExt cx="5597361" cy="2122993"/>
          </a:xfrm>
        </p:grpSpPr>
        <p:grpSp>
          <p:nvGrpSpPr>
            <p:cNvPr id="685" name="Shape 685"/>
            <p:cNvGrpSpPr/>
            <p:nvPr/>
          </p:nvGrpSpPr>
          <p:grpSpPr>
            <a:xfrm>
              <a:off x="538899" y="1682961"/>
              <a:ext cx="5597361" cy="2122993"/>
              <a:chOff x="400150" y="1838329"/>
              <a:chExt cx="3972600" cy="1506746"/>
            </a:xfrm>
          </p:grpSpPr>
          <p:pic>
            <p:nvPicPr>
              <p:cNvPr id="686" name="Shape 686"/>
              <p:cNvPicPr preferRelativeResize="0"/>
              <p:nvPr/>
            </p:nvPicPr>
            <p:blipFill rotWithShape="1">
              <a:blip r:embed="rId6">
                <a:alphaModFix/>
              </a:blip>
              <a:srcRect r="1506"/>
              <a:stretch/>
            </p:blipFill>
            <p:spPr>
              <a:xfrm>
                <a:off x="417250" y="1838329"/>
                <a:ext cx="3921000" cy="1339500"/>
              </a:xfrm>
              <a:prstGeom prst="rect">
                <a:avLst/>
              </a:prstGeom>
              <a:noFill/>
              <a:ln>
                <a:noFill/>
              </a:ln>
            </p:spPr>
          </p:pic>
          <p:sp>
            <p:nvSpPr>
              <p:cNvPr id="687" name="Shape 687"/>
              <p:cNvSpPr/>
              <p:nvPr/>
            </p:nvSpPr>
            <p:spPr>
              <a:xfrm>
                <a:off x="400150" y="1858875"/>
                <a:ext cx="3972600" cy="1486200"/>
              </a:xfrm>
              <a:prstGeom prst="rect">
                <a:avLst/>
              </a:prstGeom>
              <a:noFill/>
              <a:ln w="28575" cap="flat" cmpd="sng">
                <a:solidFill>
                  <a:srgbClr val="1C4587"/>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spcAft>
                    <a:spcPts val="0"/>
                  </a:spcAft>
                  <a:buClr>
                    <a:schemeClr val="dk1"/>
                  </a:buClr>
                  <a:buFont typeface="Calibri"/>
                  <a:buNone/>
                </a:pPr>
                <a:endParaRPr sz="2400">
                  <a:solidFill>
                    <a:schemeClr val="dk1"/>
                  </a:solidFill>
                  <a:latin typeface="Calibri"/>
                  <a:ea typeface="Calibri"/>
                  <a:cs typeface="Calibri"/>
                  <a:sym typeface="Calibri"/>
                </a:endParaRPr>
              </a:p>
            </p:txBody>
          </p:sp>
        </p:grpSp>
        <p:sp>
          <p:nvSpPr>
            <p:cNvPr id="5" name="Rectangle 4"/>
            <p:cNvSpPr/>
            <p:nvPr/>
          </p:nvSpPr>
          <p:spPr>
            <a:xfrm>
              <a:off x="1170062" y="1978747"/>
              <a:ext cx="1872215" cy="525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536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200" y="973121"/>
            <a:ext cx="8229600" cy="508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Arial"/>
                <a:ea typeface="Arial"/>
                <a:cs typeface="Arial"/>
                <a:sym typeface="Arial"/>
              </a:rPr>
              <a:t>Where do we go from here?</a:t>
            </a:r>
          </a:p>
        </p:txBody>
      </p:sp>
      <p:sp>
        <p:nvSpPr>
          <p:cNvPr id="675" name="Shape 675"/>
          <p:cNvSpPr txBox="1">
            <a:spLocks noGrp="1"/>
          </p:cNvSpPr>
          <p:nvPr>
            <p:ph type="body" idx="1"/>
          </p:nvPr>
        </p:nvSpPr>
        <p:spPr>
          <a:xfrm>
            <a:off x="457200" y="1486568"/>
            <a:ext cx="8229600" cy="4923239"/>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sz="1800" dirty="0"/>
              <a:t>Entomological Collections Network</a:t>
            </a:r>
          </a:p>
          <a:p>
            <a:pPr marL="457200" marR="0" lvl="0" indent="-228600" algn="l" rtl="0">
              <a:lnSpc>
                <a:spcPct val="100000"/>
              </a:lnSpc>
              <a:spcBef>
                <a:spcPts val="0"/>
              </a:spcBef>
              <a:spcAft>
                <a:spcPts val="0"/>
              </a:spcAft>
              <a:buClr>
                <a:schemeClr val="dk1"/>
              </a:buClr>
              <a:buSzPct val="100000"/>
              <a:buFont typeface="Arial"/>
              <a:buChar char="•"/>
            </a:pPr>
            <a:r>
              <a:rPr lang="en-US" sz="1800" dirty="0"/>
              <a:t>Entomological Society of America / ICE 2016</a:t>
            </a: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smtClean="0">
                <a:solidFill>
                  <a:srgbClr val="000000"/>
                </a:solidFill>
                <a:sym typeface="Arial"/>
              </a:rPr>
              <a:t>Society for the Preservation of Natural History Collections SPNHC</a:t>
            </a:r>
            <a:endParaRPr lang="en-US" sz="1800" b="0" i="0" u="none" strike="noStrike" cap="none" dirty="0">
              <a:solidFill>
                <a:srgbClr val="000000"/>
              </a:solidFill>
              <a:sym typeface="Arial"/>
            </a:endParaRP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sym typeface="Arial"/>
              </a:rPr>
              <a:t>iDigBio</a:t>
            </a: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err="1" smtClean="0">
                <a:solidFill>
                  <a:srgbClr val="000000"/>
                </a:solidFill>
                <a:sym typeface="Arial"/>
              </a:rPr>
              <a:t>Synthesys3</a:t>
            </a:r>
            <a:endParaRPr lang="en-US" sz="1800" b="0" i="0" u="none" strike="noStrike" cap="none" dirty="0" smtClean="0">
              <a:solidFill>
                <a:srgbClr val="000000"/>
              </a:solidFill>
              <a:sym typeface="Arial"/>
            </a:endParaRPr>
          </a:p>
          <a:p>
            <a:pPr marL="457200" marR="0" lvl="0" indent="-228600" algn="l" rtl="0">
              <a:lnSpc>
                <a:spcPct val="100000"/>
              </a:lnSpc>
              <a:spcBef>
                <a:spcPts val="0"/>
              </a:spcBef>
              <a:spcAft>
                <a:spcPts val="0"/>
              </a:spcAft>
              <a:buClr>
                <a:schemeClr val="dk1"/>
              </a:buClr>
              <a:buSzPct val="100000"/>
              <a:buFont typeface="Arial"/>
              <a:buChar char="•"/>
            </a:pPr>
            <a:r>
              <a:rPr lang="en-US" sz="1800" dirty="0" err="1" smtClean="0"/>
              <a:t>DataONE</a:t>
            </a:r>
            <a:endParaRPr lang="en-US" sz="1800" b="0" i="0" u="none" strike="noStrike" cap="none" dirty="0">
              <a:solidFill>
                <a:srgbClr val="000000"/>
              </a:solidFill>
              <a:sym typeface="Arial"/>
            </a:endParaRP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sym typeface="Arial"/>
              </a:rPr>
              <a:t>Biodiversity Information Standards, TDWG</a:t>
            </a: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sym typeface="Arial"/>
              </a:rPr>
              <a:t>Global Biodiversity Information Facility (GBIF)</a:t>
            </a: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sym typeface="Arial"/>
              </a:rPr>
              <a:t>EU Collections Competencies </a:t>
            </a:r>
            <a:r>
              <a:rPr lang="en-US" sz="1800" b="0" i="0" u="none" strike="noStrike" cap="none" dirty="0" smtClean="0">
                <a:solidFill>
                  <a:srgbClr val="000000"/>
                </a:solidFill>
                <a:sym typeface="Arial"/>
              </a:rPr>
              <a:t>Project</a:t>
            </a:r>
          </a:p>
          <a:p>
            <a:pPr marL="457200" marR="0" lvl="0" indent="-228600" algn="l" rtl="0">
              <a:lnSpc>
                <a:spcPct val="100000"/>
              </a:lnSpc>
              <a:spcBef>
                <a:spcPts val="0"/>
              </a:spcBef>
              <a:spcAft>
                <a:spcPts val="0"/>
              </a:spcAft>
              <a:buClr>
                <a:schemeClr val="dk1"/>
              </a:buClr>
              <a:buSzPct val="100000"/>
              <a:buFont typeface="Arial"/>
              <a:buChar char="•"/>
            </a:pPr>
            <a:r>
              <a:rPr lang="en-US" sz="1800" dirty="0" smtClean="0"/>
              <a:t>Environmental Data Initiative (EDI)</a:t>
            </a:r>
            <a:endParaRPr lang="en-US" sz="1800" b="0" i="0" u="none" strike="noStrike" cap="none" dirty="0">
              <a:solidFill>
                <a:srgbClr val="000000"/>
              </a:solidFill>
              <a:sym typeface="Arial"/>
            </a:endParaRPr>
          </a:p>
          <a:p>
            <a:pPr marL="457200" marR="0" lvl="0" indent="-228600" algn="l" rtl="0">
              <a:lnSpc>
                <a:spcPct val="100000"/>
              </a:lnSpc>
              <a:spcBef>
                <a:spcPts val="0"/>
              </a:spcBef>
              <a:spcAft>
                <a:spcPts val="0"/>
              </a:spcAft>
              <a:buClr>
                <a:schemeClr val="dk1"/>
              </a:buClr>
              <a:buSzPct val="100000"/>
              <a:buFont typeface="Arial"/>
              <a:buChar char="•"/>
            </a:pPr>
            <a:r>
              <a:rPr lang="en-US" sz="1800" b="0" i="0" u="none" strike="noStrike" cap="none" dirty="0">
                <a:solidFill>
                  <a:srgbClr val="000000"/>
                </a:solidFill>
                <a:sym typeface="Arial"/>
              </a:rPr>
              <a:t>North America, South America, EU, Africa, Asia, Oceania, ...</a:t>
            </a:r>
          </a:p>
          <a:p>
            <a:pPr marL="0" marR="0" lvl="0" indent="0" algn="l" rtl="0">
              <a:lnSpc>
                <a:spcPct val="100000"/>
              </a:lnSpc>
              <a:spcBef>
                <a:spcPts val="0"/>
              </a:spcBef>
              <a:spcAft>
                <a:spcPts val="0"/>
              </a:spcAft>
              <a:buClr>
                <a:schemeClr val="dk1"/>
              </a:buClr>
              <a:buSzPct val="25000"/>
              <a:buFont typeface="Arial"/>
              <a:buNone/>
            </a:pPr>
            <a:endParaRPr sz="1800" b="1" i="0" u="none" strike="noStrike" cap="none" dirty="0">
              <a:solidFill>
                <a:srgbClr val="000000"/>
              </a:solidFil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dirty="0">
                <a:solidFill>
                  <a:srgbClr val="000000"/>
                </a:solidFill>
                <a:sym typeface="Arial"/>
              </a:rPr>
              <a:t>Some Questions for You...</a:t>
            </a:r>
          </a:p>
          <a:p>
            <a:pPr marL="342900" marR="0" lvl="0" indent="-139700" algn="l" rtl="0">
              <a:lnSpc>
                <a:spcPct val="100000"/>
              </a:lnSpc>
              <a:spcBef>
                <a:spcPts val="0"/>
              </a:spcBef>
              <a:spcAft>
                <a:spcPts val="0"/>
              </a:spcAft>
              <a:buClr>
                <a:schemeClr val="dk1"/>
              </a:buClr>
              <a:buSzPct val="25000"/>
              <a:buFont typeface="Arial"/>
              <a:buNone/>
            </a:pPr>
            <a:r>
              <a:rPr lang="en-US" sz="1800" b="0" i="0" u="none" strike="noStrike" cap="none" dirty="0" smtClean="0">
                <a:solidFill>
                  <a:srgbClr val="000000"/>
                </a:solidFill>
                <a:sym typeface="Arial"/>
              </a:rPr>
              <a:t>What’s you experience with data skills? How do you scale up your work as datasets get bigger? What skills and </a:t>
            </a:r>
            <a:r>
              <a:rPr lang="en-US" sz="1800" dirty="0" smtClean="0"/>
              <a:t>literacy </a:t>
            </a:r>
            <a:r>
              <a:rPr lang="en-US" sz="1800" b="0" i="0" u="none" strike="noStrike" cap="none" dirty="0" smtClean="0">
                <a:solidFill>
                  <a:srgbClr val="000000"/>
                </a:solidFill>
                <a:sym typeface="Arial"/>
              </a:rPr>
              <a:t>needs </a:t>
            </a:r>
            <a:r>
              <a:rPr lang="en-US" sz="1800" b="0" i="0" u="none" strike="noStrike" cap="none" dirty="0">
                <a:solidFill>
                  <a:srgbClr val="000000"/>
                </a:solidFill>
                <a:sym typeface="Arial"/>
              </a:rPr>
              <a:t>will be addressed with infrastructure enhancements</a:t>
            </a:r>
            <a:r>
              <a:rPr lang="en-US" sz="1800" b="0" i="0" u="none" strike="noStrike" cap="none" dirty="0" smtClean="0">
                <a:solidFill>
                  <a:srgbClr val="000000"/>
                </a:solidFill>
                <a:sym typeface="Arial"/>
              </a:rPr>
              <a:t>? Where do you get your skills?</a:t>
            </a:r>
            <a:endParaRPr lang="en-US" sz="1800" b="0" i="0" u="none" strike="noStrike" cap="none" dirty="0">
              <a:solidFill>
                <a:srgbClr val="000000"/>
              </a:solidFill>
              <a:sym typeface="Arial"/>
            </a:endParaRPr>
          </a:p>
        </p:txBody>
      </p:sp>
      <p:pic>
        <p:nvPicPr>
          <p:cNvPr id="676" name="Shape 676"/>
          <p:cNvPicPr preferRelativeResize="0"/>
          <p:nvPr/>
        </p:nvPicPr>
        <p:blipFill rotWithShape="1">
          <a:blip r:embed="rId3">
            <a:alphaModFix/>
          </a:blip>
          <a:srcRect/>
          <a:stretch/>
        </p:blipFill>
        <p:spPr>
          <a:xfrm>
            <a:off x="7415934" y="0"/>
            <a:ext cx="1728066" cy="1827380"/>
          </a:xfrm>
          <a:prstGeom prst="rect">
            <a:avLst/>
          </a:prstGeom>
          <a:noFill/>
          <a:ln>
            <a:noFill/>
          </a:ln>
        </p:spPr>
      </p:pic>
      <p:pic>
        <p:nvPicPr>
          <p:cNvPr id="5" name="Shape 594"/>
          <p:cNvPicPr preferRelativeResize="0"/>
          <p:nvPr/>
        </p:nvPicPr>
        <p:blipFill rotWithShape="1">
          <a:blip r:embed="rId4">
            <a:alphaModFix/>
          </a:blip>
          <a:srcRect/>
          <a:stretch/>
        </p:blipFill>
        <p:spPr>
          <a:xfrm>
            <a:off x="5325496" y="4051874"/>
            <a:ext cx="895690" cy="260806"/>
          </a:xfrm>
          <a:prstGeom prst="rect">
            <a:avLst/>
          </a:prstGeom>
          <a:noFill/>
          <a:ln>
            <a:noFill/>
          </a:ln>
        </p:spPr>
      </p:pic>
      <p:pic>
        <p:nvPicPr>
          <p:cNvPr id="6" name="Shape 595"/>
          <p:cNvPicPr preferRelativeResize="0"/>
          <p:nvPr/>
        </p:nvPicPr>
        <p:blipFill rotWithShape="1">
          <a:blip r:embed="rId5">
            <a:alphaModFix/>
          </a:blip>
          <a:srcRect/>
          <a:stretch/>
        </p:blipFill>
        <p:spPr>
          <a:xfrm>
            <a:off x="6245351" y="4019406"/>
            <a:ext cx="841249" cy="356576"/>
          </a:xfrm>
          <a:prstGeom prst="rect">
            <a:avLst/>
          </a:prstGeom>
          <a:noFill/>
          <a:ln>
            <a:noFill/>
          </a:ln>
        </p:spPr>
      </p:pic>
    </p:spTree>
    <p:extLst>
      <p:ext uri="{BB962C8B-B14F-4D97-AF65-F5344CB8AC3E}">
        <p14:creationId xmlns:p14="http://schemas.microsoft.com/office/powerpoint/2010/main" val="152147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2" name="Title 1"/>
          <p:cNvSpPr>
            <a:spLocks noGrp="1"/>
          </p:cNvSpPr>
          <p:nvPr>
            <p:ph type="ctrTitle"/>
          </p:nvPr>
        </p:nvSpPr>
        <p:spPr>
          <a:xfrm>
            <a:off x="685800" y="1105647"/>
            <a:ext cx="7772400" cy="1242504"/>
          </a:xfrm>
        </p:spPr>
        <p:txBody>
          <a:bodyPr/>
          <a:lstStyle/>
          <a:p>
            <a:pPr algn="ctr"/>
            <a:r>
              <a:rPr lang="en-US" sz="2800" dirty="0">
                <a:solidFill>
                  <a:srgbClr val="00529B"/>
                </a:solidFill>
                <a:effectLst>
                  <a:outerShdw blurRad="38100" dist="38100" dir="2700000" algn="tl">
                    <a:srgbClr val="000000">
                      <a:alpha val="43137"/>
                    </a:srgbClr>
                  </a:outerShdw>
                </a:effectLst>
              </a:rPr>
              <a:t>Enhancing 21st century biodiversity informatics skills and supporting infrastructure - everyone’s got a role to play.</a:t>
            </a:r>
          </a:p>
        </p:txBody>
      </p:sp>
      <p:sp>
        <p:nvSpPr>
          <p:cNvPr id="3" name="TextBox 2"/>
          <p:cNvSpPr txBox="1"/>
          <p:nvPr/>
        </p:nvSpPr>
        <p:spPr>
          <a:xfrm>
            <a:off x="723154" y="4781175"/>
            <a:ext cx="2133600" cy="646331"/>
          </a:xfrm>
          <a:prstGeom prst="rect">
            <a:avLst/>
          </a:prstGeom>
          <a:noFill/>
        </p:spPr>
        <p:txBody>
          <a:bodyPr wrap="square" rtlCol="0">
            <a:spAutoFit/>
          </a:bodyPr>
          <a:lstStyle/>
          <a:p>
            <a:r>
              <a:rPr lang="en-US" sz="1800" dirty="0" smtClean="0">
                <a:effectLst>
                  <a:outerShdw blurRad="38100" dist="38100" dir="2700000" algn="tl">
                    <a:srgbClr val="000000">
                      <a:alpha val="43137"/>
                    </a:srgbClr>
                  </a:outerShdw>
                </a:effectLst>
              </a:rPr>
              <a:t>Contact: </a:t>
            </a:r>
            <a:r>
              <a:rPr lang="en-US" sz="1800" dirty="0" smtClean="0">
                <a:solidFill>
                  <a:srgbClr val="00529B"/>
                </a:solidFill>
                <a:effectLst>
                  <a:outerShdw blurRad="38100" dist="38100" dir="2700000" algn="tl">
                    <a:srgbClr val="000000">
                      <a:alpha val="43137"/>
                    </a:srgbClr>
                  </a:outerShdw>
                </a:effectLst>
              </a:rPr>
              <a:t>dpaul@fsu.edu</a:t>
            </a:r>
            <a:endParaRPr lang="en-US" sz="1800" dirty="0">
              <a:solidFill>
                <a:srgbClr val="00529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757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973137"/>
            <a:ext cx="8229600" cy="571500"/>
          </a:xfrm>
          <a:prstGeom prst="rect">
            <a:avLst/>
          </a:prstGeom>
        </p:spPr>
        <p:txBody>
          <a:bodyPr lIns="91425" tIns="91425" rIns="91425" bIns="91425" anchor="t" anchorCtr="0">
            <a:noAutofit/>
          </a:bodyPr>
          <a:lstStyle/>
          <a:p>
            <a:pPr lvl="0">
              <a:spcBef>
                <a:spcPts val="0"/>
              </a:spcBef>
              <a:buNone/>
            </a:pPr>
            <a:r>
              <a:rPr lang="en-US" dirty="0"/>
              <a:t>A framework for this talk</a:t>
            </a:r>
          </a:p>
        </p:txBody>
      </p:sp>
      <p:sp>
        <p:nvSpPr>
          <p:cNvPr id="450" name="Shape 450"/>
          <p:cNvSpPr txBox="1">
            <a:spLocks noGrp="1"/>
          </p:cNvSpPr>
          <p:nvPr>
            <p:ph type="body" idx="1"/>
          </p:nvPr>
        </p:nvSpPr>
        <p:spPr>
          <a:xfrm>
            <a:off x="464757" y="1792227"/>
            <a:ext cx="7603200" cy="4700700"/>
          </a:xfrm>
          <a:prstGeom prst="rect">
            <a:avLst/>
          </a:prstGeom>
        </p:spPr>
        <p:txBody>
          <a:bodyPr lIns="91425" tIns="91425" rIns="91425" bIns="91425" anchor="t" anchorCtr="0">
            <a:noAutofit/>
          </a:bodyPr>
          <a:lstStyle/>
          <a:p>
            <a:pPr marL="457200" lvl="0" indent="-406400" rtl="0">
              <a:spcBef>
                <a:spcPts val="0"/>
              </a:spcBef>
              <a:buSzPct val="100000"/>
            </a:pPr>
            <a:r>
              <a:rPr lang="en-US" sz="2800" dirty="0" smtClean="0"/>
              <a:t>iDigBio data and data </a:t>
            </a:r>
            <a:r>
              <a:rPr lang="en-US" dirty="0" smtClean="0"/>
              <a:t>uses</a:t>
            </a:r>
            <a:endParaRPr lang="en-US" sz="2800" dirty="0" smtClean="0"/>
          </a:p>
          <a:p>
            <a:pPr marL="457200" lvl="0" indent="-406400" rtl="0">
              <a:spcBef>
                <a:spcPts val="0"/>
              </a:spcBef>
              <a:buSzPct val="100000"/>
            </a:pPr>
            <a:r>
              <a:rPr lang="en-US" dirty="0" smtClean="0"/>
              <a:t>Biodiversity informatics</a:t>
            </a:r>
            <a:endParaRPr lang="en-US" sz="2800" dirty="0" smtClean="0"/>
          </a:p>
          <a:p>
            <a:pPr marL="457200" lvl="0" indent="-406400" rtl="0">
              <a:spcBef>
                <a:spcPts val="0"/>
              </a:spcBef>
              <a:buSzPct val="100000"/>
            </a:pPr>
            <a:r>
              <a:rPr lang="en-US" sz="2800" dirty="0" smtClean="0"/>
              <a:t>Who </a:t>
            </a:r>
            <a:r>
              <a:rPr lang="en-US" sz="2800" dirty="0"/>
              <a:t>needs natural history biodiversity informatics skills</a:t>
            </a:r>
            <a:r>
              <a:rPr lang="en-US" sz="2800" dirty="0" smtClean="0"/>
              <a:t>? </a:t>
            </a:r>
          </a:p>
          <a:p>
            <a:pPr marL="457200" lvl="0" indent="-406400" rtl="0">
              <a:spcBef>
                <a:spcPts val="0"/>
              </a:spcBef>
              <a:buSzPct val="100000"/>
            </a:pPr>
            <a:r>
              <a:rPr lang="en-US" sz="2800" dirty="0" smtClean="0"/>
              <a:t>What </a:t>
            </a:r>
            <a:r>
              <a:rPr lang="en-US" sz="2800" dirty="0"/>
              <a:t>skills are needed?</a:t>
            </a:r>
          </a:p>
          <a:p>
            <a:pPr marL="457200" lvl="0" indent="-406400" rtl="0">
              <a:spcBef>
                <a:spcPts val="0"/>
              </a:spcBef>
              <a:buSzPct val="100000"/>
            </a:pPr>
            <a:r>
              <a:rPr lang="en-US" sz="2800" dirty="0"/>
              <a:t>What’s been done</a:t>
            </a:r>
            <a:r>
              <a:rPr lang="en-US" sz="2800" dirty="0" smtClean="0"/>
              <a:t>? (some examples)</a:t>
            </a:r>
            <a:endParaRPr lang="en-US" sz="2800" dirty="0"/>
          </a:p>
          <a:p>
            <a:pPr marL="457200" lvl="0" indent="-406400" rtl="0">
              <a:spcBef>
                <a:spcPts val="0"/>
              </a:spcBef>
              <a:buSzPct val="100000"/>
            </a:pPr>
            <a:r>
              <a:rPr lang="en-US" sz="2800" dirty="0"/>
              <a:t>What are some lessons learned so far?</a:t>
            </a:r>
          </a:p>
          <a:p>
            <a:pPr marL="457200" lvl="0" indent="-406400" rtl="0">
              <a:spcBef>
                <a:spcPts val="0"/>
              </a:spcBef>
              <a:buSzPct val="100000"/>
            </a:pPr>
            <a:r>
              <a:rPr lang="en-US" sz="2800" dirty="0"/>
              <a:t>Who else is looking </a:t>
            </a:r>
            <a:r>
              <a:rPr lang="en-US" sz="2800" dirty="0" smtClean="0"/>
              <a:t>at </a:t>
            </a:r>
            <a:r>
              <a:rPr lang="en-US" sz="2800" dirty="0"/>
              <a:t>these issues? What other communities</a:t>
            </a:r>
            <a:r>
              <a:rPr lang="en-US" sz="2800" dirty="0" smtClean="0"/>
              <a:t>?</a:t>
            </a:r>
          </a:p>
          <a:p>
            <a:pPr marL="457200" lvl="0" indent="-406400" rtl="0">
              <a:spcBef>
                <a:spcPts val="0"/>
              </a:spcBef>
              <a:buSzPct val="100000"/>
            </a:pPr>
            <a:r>
              <a:rPr lang="en-US" dirty="0" smtClean="0"/>
              <a:t>What about you?</a:t>
            </a:r>
            <a:endParaRPr lang="en-US" sz="2800" dirty="0" smtClean="0"/>
          </a:p>
        </p:txBody>
      </p:sp>
    </p:spTree>
    <p:extLst>
      <p:ext uri="{BB962C8B-B14F-4D97-AF65-F5344CB8AC3E}">
        <p14:creationId xmlns:p14="http://schemas.microsoft.com/office/powerpoint/2010/main" val="1268501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Shape 472"/>
          <p:cNvPicPr preferRelativeResize="0"/>
          <p:nvPr/>
        </p:nvPicPr>
        <p:blipFill rotWithShape="1">
          <a:blip r:embed="rId3">
            <a:alphaModFix/>
          </a:blip>
          <a:srcRect t="20141" b="31253"/>
          <a:stretch/>
        </p:blipFill>
        <p:spPr>
          <a:xfrm>
            <a:off x="0" y="574800"/>
            <a:ext cx="9144000" cy="2231503"/>
          </a:xfrm>
          <a:prstGeom prst="rect">
            <a:avLst/>
          </a:prstGeom>
          <a:noFill/>
          <a:ln>
            <a:noFill/>
          </a:ln>
        </p:spPr>
      </p:pic>
      <p:sp>
        <p:nvSpPr>
          <p:cNvPr id="473" name="Shape 473"/>
          <p:cNvSpPr txBox="1">
            <a:spLocks noGrp="1"/>
          </p:cNvSpPr>
          <p:nvPr>
            <p:ph type="title"/>
          </p:nvPr>
        </p:nvSpPr>
        <p:spPr>
          <a:xfrm>
            <a:off x="2697025" y="-169262"/>
            <a:ext cx="3824400" cy="939900"/>
          </a:xfrm>
          <a:prstGeom prst="rect">
            <a:avLst/>
          </a:prstGeom>
        </p:spPr>
        <p:txBody>
          <a:bodyPr lIns="91425" tIns="91425" rIns="91425" bIns="91425" anchor="t" anchorCtr="0">
            <a:noAutofit/>
          </a:bodyPr>
          <a:lstStyle/>
          <a:p>
            <a:pPr lvl="0" algn="ctr">
              <a:spcBef>
                <a:spcPts val="0"/>
              </a:spcBef>
              <a:buNone/>
            </a:pPr>
            <a:r>
              <a:rPr lang="en-US" sz="3600">
                <a:solidFill>
                  <a:srgbClr val="F3F3F3"/>
                </a:solidFill>
              </a:rPr>
              <a:t>www.idigbio.org</a:t>
            </a:r>
            <a:r>
              <a:rPr lang="en-US" sz="4400">
                <a:solidFill>
                  <a:schemeClr val="dk1"/>
                </a:solidFill>
                <a:latin typeface="Calibri"/>
                <a:ea typeface="Calibri"/>
                <a:cs typeface="Calibri"/>
                <a:sym typeface="Calibri"/>
              </a:rPr>
              <a:t> </a:t>
            </a:r>
          </a:p>
        </p:txBody>
      </p:sp>
      <p:pic>
        <p:nvPicPr>
          <p:cNvPr id="474" name="Shape 474"/>
          <p:cNvPicPr preferRelativeResize="0"/>
          <p:nvPr/>
        </p:nvPicPr>
        <p:blipFill>
          <a:blip r:embed="rId4">
            <a:alphaModFix/>
          </a:blip>
          <a:stretch>
            <a:fillRect/>
          </a:stretch>
        </p:blipFill>
        <p:spPr>
          <a:xfrm>
            <a:off x="593675" y="3209400"/>
            <a:ext cx="7479900" cy="3443875"/>
          </a:xfrm>
          <a:prstGeom prst="rect">
            <a:avLst/>
          </a:prstGeom>
          <a:noFill/>
          <a:ln>
            <a:noFill/>
          </a:ln>
        </p:spPr>
      </p:pic>
      <p:pic>
        <p:nvPicPr>
          <p:cNvPr id="475" name="Shape 475"/>
          <p:cNvPicPr preferRelativeResize="0"/>
          <p:nvPr/>
        </p:nvPicPr>
        <p:blipFill rotWithShape="1">
          <a:blip r:embed="rId5">
            <a:alphaModFix/>
          </a:blip>
          <a:srcRect t="73669" b="10559"/>
          <a:stretch/>
        </p:blipFill>
        <p:spPr>
          <a:xfrm>
            <a:off x="0" y="2790649"/>
            <a:ext cx="9144000" cy="761549"/>
          </a:xfrm>
          <a:prstGeom prst="rect">
            <a:avLst/>
          </a:prstGeom>
          <a:noFill/>
          <a:ln>
            <a:noFill/>
          </a:ln>
        </p:spPr>
      </p:pic>
      <p:sp>
        <p:nvSpPr>
          <p:cNvPr id="476" name="Shape 476"/>
          <p:cNvSpPr/>
          <p:nvPr/>
        </p:nvSpPr>
        <p:spPr>
          <a:xfrm>
            <a:off x="4542774" y="678724"/>
            <a:ext cx="1657500" cy="2095500"/>
          </a:xfrm>
          <a:prstGeom prst="roundRect">
            <a:avLst>
              <a:gd name="adj" fmla="val 8044"/>
            </a:avLst>
          </a:prstGeom>
          <a:noFill/>
          <a:ln w="38100" cap="flat" cmpd="sng">
            <a:solidFill>
              <a:srgbClr val="FF531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7" name="Shape 477"/>
          <p:cNvSpPr txBox="1">
            <a:spLocks noGrp="1"/>
          </p:cNvSpPr>
          <p:nvPr>
            <p:ph type="sldNum" idx="4294967295"/>
          </p:nvPr>
        </p:nvSpPr>
        <p:spPr>
          <a:xfrm>
            <a:off x="8556783" y="6333134"/>
            <a:ext cx="548700" cy="525000"/>
          </a:xfrm>
          <a:prstGeom prst="rect">
            <a:avLst/>
          </a:prstGeom>
        </p:spPr>
        <p:txBody>
          <a:bodyPr lIns="91425" tIns="91425" rIns="91425" bIns="91425" anchor="ctr" anchorCtr="0">
            <a:noAutofit/>
          </a:bodyPr>
          <a:lstStyle/>
          <a:p>
            <a:pPr lvl="0">
              <a:spcBef>
                <a:spcPts val="0"/>
              </a:spcBef>
              <a:buNone/>
            </a:pPr>
            <a:fld id="{00000000-1234-1234-1234-123412341234}" type="slidenum">
              <a:rPr lang="en-US"/>
              <a:t>4</a:t>
            </a:fld>
            <a:endParaRPr lang="en-US"/>
          </a:p>
        </p:txBody>
      </p:sp>
      <p:pic>
        <p:nvPicPr>
          <p:cNvPr id="478" name="Shape 478"/>
          <p:cNvPicPr preferRelativeResize="0"/>
          <p:nvPr/>
        </p:nvPicPr>
        <p:blipFill>
          <a:blip r:embed="rId6">
            <a:alphaModFix/>
          </a:blip>
          <a:stretch>
            <a:fillRect/>
          </a:stretch>
        </p:blipFill>
        <p:spPr>
          <a:xfrm>
            <a:off x="7077400" y="4065949"/>
            <a:ext cx="2066600" cy="2776100"/>
          </a:xfrm>
          <a:prstGeom prst="rect">
            <a:avLst/>
          </a:prstGeom>
          <a:noFill/>
          <a:ln>
            <a:noFill/>
          </a:ln>
        </p:spPr>
      </p:pic>
    </p:spTree>
    <p:extLst>
      <p:ext uri="{BB962C8B-B14F-4D97-AF65-F5344CB8AC3E}">
        <p14:creationId xmlns:p14="http://schemas.microsoft.com/office/powerpoint/2010/main" val="1737357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Shape 457"/>
          <p:cNvPicPr preferRelativeResize="0"/>
          <p:nvPr/>
        </p:nvPicPr>
        <p:blipFill rotWithShape="1">
          <a:blip r:embed="rId3">
            <a:alphaModFix/>
          </a:blip>
          <a:srcRect b="20019"/>
          <a:stretch/>
        </p:blipFill>
        <p:spPr>
          <a:xfrm>
            <a:off x="0" y="0"/>
            <a:ext cx="9143999" cy="7055811"/>
          </a:xfrm>
          <a:prstGeom prst="rect">
            <a:avLst/>
          </a:prstGeom>
          <a:noFill/>
          <a:ln>
            <a:noFill/>
          </a:ln>
        </p:spPr>
      </p:pic>
      <p:sp>
        <p:nvSpPr>
          <p:cNvPr id="458" name="Shape 458"/>
          <p:cNvSpPr/>
          <p:nvPr/>
        </p:nvSpPr>
        <p:spPr>
          <a:xfrm>
            <a:off x="860750" y="5302875"/>
            <a:ext cx="1295400" cy="723900"/>
          </a:xfrm>
          <a:prstGeom prst="ellipse">
            <a:avLst/>
          </a:prstGeom>
          <a:noFill/>
          <a:ln w="38100" cap="flat" cmpd="sng">
            <a:solidFill>
              <a:srgbClr val="38761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9" name="Shape 459"/>
          <p:cNvSpPr txBox="1"/>
          <p:nvPr/>
        </p:nvSpPr>
        <p:spPr>
          <a:xfrm>
            <a:off x="7219950" y="6556375"/>
            <a:ext cx="1866900" cy="266700"/>
          </a:xfrm>
          <a:prstGeom prst="rect">
            <a:avLst/>
          </a:prstGeom>
          <a:noFill/>
          <a:ln>
            <a:noFill/>
          </a:ln>
        </p:spPr>
        <p:txBody>
          <a:bodyPr lIns="91425" tIns="91425" rIns="91425" bIns="91425" anchor="t" anchorCtr="0">
            <a:noAutofit/>
          </a:bodyPr>
          <a:lstStyle/>
          <a:p>
            <a:pPr lvl="0">
              <a:spcBef>
                <a:spcPts val="0"/>
              </a:spcBef>
              <a:buNone/>
            </a:pPr>
            <a:r>
              <a:rPr lang="en-US" sz="1000"/>
              <a:t>Shelley James, iDigBio 2016</a:t>
            </a:r>
          </a:p>
        </p:txBody>
      </p:sp>
    </p:spTree>
    <p:extLst>
      <p:ext uri="{BB962C8B-B14F-4D97-AF65-F5344CB8AC3E}">
        <p14:creationId xmlns:p14="http://schemas.microsoft.com/office/powerpoint/2010/main" val="808413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Shape 466"/>
          <p:cNvSpPr txBox="1">
            <a:spLocks noGrp="1"/>
          </p:cNvSpPr>
          <p:nvPr>
            <p:ph type="body" idx="1"/>
          </p:nvPr>
        </p:nvSpPr>
        <p:spPr>
          <a:xfrm>
            <a:off x="173318" y="1996141"/>
            <a:ext cx="8513482" cy="4413668"/>
          </a:xfrm>
        </p:spPr>
        <p:txBody>
          <a:bodyPr/>
          <a:lstStyle/>
          <a:p>
            <a:pPr marL="317500" indent="0">
              <a:buNone/>
            </a:pPr>
            <a:r>
              <a:rPr lang="en-US" dirty="0" smtClean="0">
                <a:sym typeface="Calibri"/>
              </a:rPr>
              <a:t>human </a:t>
            </a:r>
            <a:r>
              <a:rPr lang="en-US" dirty="0" smtClean="0">
                <a:solidFill>
                  <a:srgbClr val="00529B"/>
                </a:solidFill>
                <a:effectLst>
                  <a:outerShdw blurRad="38100" dist="38100" dir="2700000" algn="tl">
                    <a:srgbClr val="000000">
                      <a:alpha val="43137"/>
                    </a:srgbClr>
                  </a:outerShdw>
                </a:effectLst>
                <a:sym typeface="Calibri"/>
              </a:rPr>
              <a:t>skills</a:t>
            </a:r>
          </a:p>
          <a:p>
            <a:pPr lvl="1"/>
            <a:r>
              <a:rPr lang="en-US" dirty="0" smtClean="0">
                <a:sym typeface="Calibri"/>
              </a:rPr>
              <a:t>data literacy</a:t>
            </a:r>
          </a:p>
          <a:p>
            <a:pPr lvl="1"/>
            <a:r>
              <a:rPr lang="en-US" dirty="0" smtClean="0">
                <a:sym typeface="Calibri"/>
              </a:rPr>
              <a:t>computational literacy</a:t>
            </a:r>
          </a:p>
          <a:p>
            <a:pPr marL="317500" lvl="0" indent="0">
              <a:buNone/>
            </a:pPr>
            <a:r>
              <a:rPr lang="en-US" dirty="0" smtClean="0">
                <a:sym typeface="Calibri"/>
              </a:rPr>
              <a:t>software tools</a:t>
            </a:r>
          </a:p>
          <a:p>
            <a:pPr lvl="1"/>
            <a:r>
              <a:rPr lang="en-US" dirty="0" smtClean="0">
                <a:sym typeface="Calibri"/>
              </a:rPr>
              <a:t>collect</a:t>
            </a:r>
          </a:p>
          <a:p>
            <a:pPr lvl="1"/>
            <a:r>
              <a:rPr lang="en-US" dirty="0" smtClean="0">
                <a:sym typeface="Calibri"/>
              </a:rPr>
              <a:t>manage </a:t>
            </a:r>
          </a:p>
          <a:p>
            <a:pPr lvl="1"/>
            <a:r>
              <a:rPr lang="en-US" dirty="0" smtClean="0">
                <a:sym typeface="Calibri"/>
              </a:rPr>
              <a:t>research</a:t>
            </a:r>
          </a:p>
          <a:p>
            <a:pPr lvl="1"/>
            <a:r>
              <a:rPr lang="en-US" dirty="0">
                <a:sym typeface="Calibri"/>
              </a:rPr>
              <a:t>s</a:t>
            </a:r>
            <a:r>
              <a:rPr lang="en-US" dirty="0" smtClean="0">
                <a:sym typeface="Calibri"/>
              </a:rPr>
              <a:t>hare and publish</a:t>
            </a:r>
          </a:p>
          <a:p>
            <a:pPr marL="317500" lvl="0" indent="0">
              <a:buNone/>
            </a:pPr>
            <a:r>
              <a:rPr lang="en-US" dirty="0" smtClean="0">
                <a:sym typeface="Calibri"/>
              </a:rPr>
              <a:t>infrastructure</a:t>
            </a:r>
          </a:p>
          <a:p>
            <a:pPr lvl="1"/>
            <a:r>
              <a:rPr lang="en-US" dirty="0" smtClean="0">
                <a:sym typeface="Calibri"/>
              </a:rPr>
              <a:t>hardware and software</a:t>
            </a:r>
          </a:p>
          <a:p>
            <a:pPr marL="317500" lvl="0" indent="0">
              <a:buNone/>
            </a:pPr>
            <a:r>
              <a:rPr lang="en-US" dirty="0" smtClean="0">
                <a:sym typeface="Calibri"/>
              </a:rPr>
              <a:t>data standards</a:t>
            </a:r>
            <a:endParaRPr lang="en-US" dirty="0">
              <a:sym typeface="Calibri"/>
            </a:endParaRPr>
          </a:p>
        </p:txBody>
      </p:sp>
      <p:pic>
        <p:nvPicPr>
          <p:cNvPr id="467" name="Shape 467"/>
          <p:cNvPicPr preferRelativeResize="0"/>
          <p:nvPr/>
        </p:nvPicPr>
        <p:blipFill rotWithShape="1">
          <a:blip r:embed="rId3">
            <a:alphaModFix/>
          </a:blip>
          <a:srcRect/>
          <a:stretch/>
        </p:blipFill>
        <p:spPr>
          <a:xfrm>
            <a:off x="3560445" y="1377285"/>
            <a:ext cx="5150998" cy="4936023"/>
          </a:xfrm>
          <a:prstGeom prst="rect">
            <a:avLst/>
          </a:prstGeom>
          <a:noFill/>
          <a:ln>
            <a:noFill/>
          </a:ln>
        </p:spPr>
      </p:pic>
      <p:sp>
        <p:nvSpPr>
          <p:cNvPr id="6" name="Title 5"/>
          <p:cNvSpPr>
            <a:spLocks noGrp="1"/>
          </p:cNvSpPr>
          <p:nvPr>
            <p:ph type="title"/>
          </p:nvPr>
        </p:nvSpPr>
        <p:spPr/>
        <p:txBody>
          <a:bodyPr/>
          <a:lstStyle/>
          <a:p>
            <a:r>
              <a:rPr lang="en-US" dirty="0" smtClean="0"/>
              <a:t>Biodiversity Informatics</a:t>
            </a:r>
            <a:endParaRPr lang="en-US" dirty="0"/>
          </a:p>
        </p:txBody>
      </p:sp>
    </p:spTree>
    <p:extLst>
      <p:ext uri="{BB962C8B-B14F-4D97-AF65-F5344CB8AC3E}">
        <p14:creationId xmlns:p14="http://schemas.microsoft.com/office/powerpoint/2010/main" val="74962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p:txBody>
          <a:bodyPr/>
          <a:lstStyle/>
          <a:p>
            <a:pPr lvl="0"/>
            <a:r>
              <a:rPr lang="en-US" dirty="0" smtClean="0">
                <a:sym typeface="Arial"/>
              </a:rPr>
              <a:t>Why biodiversity informatics skills?</a:t>
            </a:r>
            <a:endParaRPr lang="en-US" dirty="0">
              <a:sym typeface="Arial"/>
            </a:endParaRPr>
          </a:p>
        </p:txBody>
      </p:sp>
      <p:sp>
        <p:nvSpPr>
          <p:cNvPr id="585" name="Shape 585"/>
          <p:cNvSpPr txBox="1">
            <a:spLocks noGrp="1"/>
          </p:cNvSpPr>
          <p:nvPr>
            <p:ph type="body" idx="1"/>
          </p:nvPr>
        </p:nvSpPr>
        <p:spPr/>
        <p:txBody>
          <a:bodyPr/>
          <a:lstStyle/>
          <a:p>
            <a:pPr lvl="0" indent="-342900"/>
            <a:r>
              <a:rPr lang="en-US" dirty="0" smtClean="0">
                <a:sym typeface="Arial"/>
              </a:rPr>
              <a:t>Facilitate collaboration</a:t>
            </a:r>
          </a:p>
          <a:p>
            <a:pPr lvl="0" indent="-342900"/>
            <a:r>
              <a:rPr lang="en-US" dirty="0" smtClean="0">
                <a:sym typeface="Arial"/>
              </a:rPr>
              <a:t>Important for employment</a:t>
            </a:r>
          </a:p>
          <a:p>
            <a:pPr lvl="0" indent="-342900"/>
            <a:r>
              <a:rPr lang="en-US" dirty="0" smtClean="0">
                <a:sym typeface="Arial"/>
              </a:rPr>
              <a:t>Prevent and reduce errors</a:t>
            </a:r>
          </a:p>
          <a:p>
            <a:pPr lvl="0" indent="-342900"/>
            <a:r>
              <a:rPr lang="en-US" dirty="0" smtClean="0">
                <a:sym typeface="Arial"/>
              </a:rPr>
              <a:t>Facilitate data sharing, reproducibility</a:t>
            </a:r>
          </a:p>
          <a:p>
            <a:pPr lvl="0" indent="-342900"/>
            <a:r>
              <a:rPr lang="en-US" dirty="0" smtClean="0"/>
              <a:t>Speed up scientific research productivity</a:t>
            </a:r>
            <a:endParaRPr lang="en-US" dirty="0" smtClean="0">
              <a:sym typeface="Arial"/>
            </a:endParaRPr>
          </a:p>
          <a:p>
            <a:pPr lvl="0" indent="-342900"/>
            <a:r>
              <a:rPr lang="en-US" dirty="0" smtClean="0">
                <a:sym typeface="Arial"/>
              </a:rPr>
              <a:t>Necessary for synthetic and analytical research</a:t>
            </a:r>
          </a:p>
          <a:p>
            <a:pPr lvl="0" indent="-342900"/>
            <a:r>
              <a:rPr lang="en-US" dirty="0" smtClean="0">
                <a:sym typeface="Arial"/>
              </a:rPr>
              <a:t>Prevent loss of data, wasted effort &amp; funds</a:t>
            </a:r>
          </a:p>
          <a:p>
            <a:pPr lvl="0" indent="-342900"/>
            <a:r>
              <a:rPr lang="en-US" dirty="0" smtClean="0">
                <a:sym typeface="Arial"/>
              </a:rPr>
              <a:t>Improve communication between IT and so-called “non-IT” staff</a:t>
            </a:r>
            <a:endParaRPr lang="en-US" dirty="0">
              <a:sym typeface="Arial"/>
            </a:endParaRPr>
          </a:p>
        </p:txBody>
      </p:sp>
    </p:spTree>
    <p:extLst>
      <p:ext uri="{BB962C8B-B14F-4D97-AF65-F5344CB8AC3E}">
        <p14:creationId xmlns:p14="http://schemas.microsoft.com/office/powerpoint/2010/main" val="1607235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457200" y="973137"/>
            <a:ext cx="8229600" cy="57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The research data pipeline | your institution &amp; career needs</a:t>
            </a:r>
          </a:p>
        </p:txBody>
      </p:sp>
      <p:sp>
        <p:nvSpPr>
          <p:cNvPr id="542" name="Shape 542"/>
          <p:cNvSpPr txBox="1">
            <a:spLocks noGrp="1"/>
          </p:cNvSpPr>
          <p:nvPr>
            <p:ph type="body" idx="1"/>
          </p:nvPr>
        </p:nvSpPr>
        <p:spPr>
          <a:xfrm>
            <a:off x="457200" y="1709108"/>
            <a:ext cx="8229600" cy="4700700"/>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endParaRPr sz="1800" b="0" i="0" u="none" strike="noStrike" cap="none">
              <a:solidFill>
                <a:srgbClr val="000000"/>
              </a:solidFill>
              <a:latin typeface="Arial"/>
              <a:ea typeface="Arial"/>
              <a:cs typeface="Arial"/>
              <a:sym typeface="Arial"/>
            </a:endParaRPr>
          </a:p>
        </p:txBody>
      </p:sp>
      <p:sp>
        <p:nvSpPr>
          <p:cNvPr id="543" name="Shape 543"/>
          <p:cNvSpPr txBox="1"/>
          <p:nvPr/>
        </p:nvSpPr>
        <p:spPr>
          <a:xfrm>
            <a:off x="1529850" y="5792775"/>
            <a:ext cx="6084300" cy="804899"/>
          </a:xfrm>
          <a:prstGeom prst="rect">
            <a:avLst/>
          </a:prstGeom>
          <a:noFill/>
          <a:ln>
            <a:noFill/>
          </a:ln>
        </p:spPr>
        <p:txBody>
          <a:bodyPr lIns="91425" tIns="91425" rIns="91425" bIns="91425" anchor="ctr" anchorCtr="0">
            <a:noAutofit/>
          </a:bodyPr>
          <a:lstStyle/>
          <a:p>
            <a:pPr marL="0" marR="0" lvl="0" indent="0" algn="ctr" rtl="0">
              <a:lnSpc>
                <a:spcPct val="115000"/>
              </a:lnSpc>
              <a:spcBef>
                <a:spcPts val="0"/>
              </a:spcBef>
              <a:spcAft>
                <a:spcPts val="0"/>
              </a:spcAft>
              <a:buClr>
                <a:srgbClr val="B4D3A7"/>
              </a:buClr>
              <a:buSzPct val="25000"/>
              <a:buFont typeface="Arial"/>
              <a:buNone/>
            </a:pPr>
            <a:r>
              <a:rPr lang="en-US" sz="2800" b="0" i="0" u="none" strike="noStrike" cap="none">
                <a:solidFill>
                  <a:srgbClr val="B4D3A7"/>
                </a:solidFill>
                <a:latin typeface="Arial"/>
                <a:ea typeface="Arial"/>
                <a:cs typeface="Arial"/>
                <a:sym typeface="Arial"/>
              </a:rPr>
              <a:t>Data</a:t>
            </a:r>
            <a:r>
              <a:rPr lang="en-US" sz="2800" b="0" i="0" u="none" strike="noStrike" cap="none">
                <a:solidFill>
                  <a:schemeClr val="dk1"/>
                </a:solidFill>
                <a:latin typeface="Arial"/>
                <a:ea typeface="Arial"/>
                <a:cs typeface="Arial"/>
                <a:sym typeface="Arial"/>
              </a:rPr>
              <a:t> &gt; Knowledge &gt; </a:t>
            </a:r>
            <a:r>
              <a:rPr lang="en-US" sz="2800" b="0" i="0" u="none" strike="noStrike" cap="none">
                <a:solidFill>
                  <a:srgbClr val="DC902A"/>
                </a:solidFill>
                <a:latin typeface="Arial"/>
                <a:ea typeface="Arial"/>
                <a:cs typeface="Arial"/>
                <a:sym typeface="Arial"/>
              </a:rPr>
              <a:t>Application</a:t>
            </a:r>
          </a:p>
        </p:txBody>
      </p:sp>
      <p:pic>
        <p:nvPicPr>
          <p:cNvPr id="544" name="Shape 544"/>
          <p:cNvPicPr preferRelativeResize="0"/>
          <p:nvPr/>
        </p:nvPicPr>
        <p:blipFill rotWithShape="1">
          <a:blip r:embed="rId3">
            <a:alphaModFix/>
          </a:blip>
          <a:srcRect/>
          <a:stretch/>
        </p:blipFill>
        <p:spPr>
          <a:xfrm>
            <a:off x="0" y="1709103"/>
            <a:ext cx="9143998" cy="4244639"/>
          </a:xfrm>
          <a:prstGeom prst="rect">
            <a:avLst/>
          </a:prstGeom>
          <a:noFill/>
          <a:ln>
            <a:noFill/>
          </a:ln>
        </p:spPr>
      </p:pic>
    </p:spTree>
    <p:extLst>
      <p:ext uri="{BB962C8B-B14F-4D97-AF65-F5344CB8AC3E}">
        <p14:creationId xmlns:p14="http://schemas.microsoft.com/office/powerpoint/2010/main" val="91605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962941"/>
            <a:ext cx="8229600" cy="670500"/>
          </a:xfrm>
          <a:prstGeom prst="rect">
            <a:avLst/>
          </a:prstGeom>
        </p:spPr>
        <p:txBody>
          <a:bodyPr lIns="91425" tIns="91425" rIns="91425" bIns="91425" anchor="t" anchorCtr="0">
            <a:noAutofit/>
          </a:bodyPr>
          <a:lstStyle/>
          <a:p>
            <a:pPr lvl="0">
              <a:spcBef>
                <a:spcPts val="0"/>
              </a:spcBef>
              <a:buClr>
                <a:schemeClr val="dk1"/>
              </a:buClr>
              <a:buSzPct val="25000"/>
              <a:buFont typeface="Arial"/>
              <a:buNone/>
            </a:pPr>
            <a:r>
              <a:rPr lang="en-US" sz="2200">
                <a:solidFill>
                  <a:schemeClr val="dk1"/>
                </a:solidFill>
              </a:rPr>
              <a:t>What skills and knowledge are needed? </a:t>
            </a:r>
          </a:p>
          <a:p>
            <a:pPr lvl="0">
              <a:spcBef>
                <a:spcPts val="0"/>
              </a:spcBef>
              <a:buClr>
                <a:schemeClr val="dk1"/>
              </a:buClr>
              <a:buSzPct val="25000"/>
              <a:buFont typeface="Arial"/>
              <a:buNone/>
            </a:pPr>
            <a:r>
              <a:rPr lang="en-US" sz="2200">
                <a:solidFill>
                  <a:schemeClr val="dk1"/>
                </a:solidFill>
              </a:rPr>
              <a:t>What level of skills are needed? </a:t>
            </a:r>
            <a:r>
              <a:rPr lang="en-US" sz="2200" b="1">
                <a:solidFill>
                  <a:srgbClr val="38761D"/>
                </a:solidFill>
              </a:rPr>
              <a:t>an IT point-of-view</a:t>
            </a:r>
          </a:p>
        </p:txBody>
      </p:sp>
      <p:sp>
        <p:nvSpPr>
          <p:cNvPr id="551" name="Shape 551"/>
          <p:cNvSpPr txBox="1">
            <a:spLocks noGrp="1"/>
          </p:cNvSpPr>
          <p:nvPr>
            <p:ph type="body" idx="1"/>
          </p:nvPr>
        </p:nvSpPr>
        <p:spPr>
          <a:xfrm>
            <a:off x="257500" y="1850225"/>
            <a:ext cx="4238400" cy="4506000"/>
          </a:xfrm>
          <a:prstGeom prst="rect">
            <a:avLst/>
          </a:prstGeom>
        </p:spPr>
        <p:txBody>
          <a:bodyPr lIns="91425" tIns="91425" rIns="91425" bIns="91425" anchor="t" anchorCtr="0">
            <a:noAutofit/>
          </a:bodyPr>
          <a:lstStyle/>
          <a:p>
            <a:pPr marL="457200" lvl="0" indent="-355600" rtl="0">
              <a:spcBef>
                <a:spcPts val="0"/>
              </a:spcBef>
              <a:buSzPct val="100000"/>
            </a:pPr>
            <a:r>
              <a:rPr lang="en-US" sz="2000"/>
              <a:t>command-line manual pages</a:t>
            </a:r>
          </a:p>
          <a:p>
            <a:pPr marL="457200" lvl="0" indent="-355600" rtl="0">
              <a:spcBef>
                <a:spcPts val="0"/>
              </a:spcBef>
              <a:buSzPct val="100000"/>
            </a:pPr>
            <a:r>
              <a:rPr lang="en-US" sz="2000"/>
              <a:t>automated file naming / renaming</a:t>
            </a:r>
          </a:p>
          <a:p>
            <a:pPr marL="457200" lvl="0" indent="-355600" rtl="0">
              <a:spcBef>
                <a:spcPts val="0"/>
              </a:spcBef>
              <a:buSzPct val="100000"/>
            </a:pPr>
            <a:r>
              <a:rPr lang="en-US" sz="2000"/>
              <a:t>OpenRefine (http://openrefine.org)</a:t>
            </a:r>
          </a:p>
          <a:p>
            <a:pPr marL="457200" lvl="0" indent="-355600" rtl="0">
              <a:spcBef>
                <a:spcPts val="0"/>
              </a:spcBef>
              <a:buSzPct val="100000"/>
            </a:pPr>
            <a:r>
              <a:rPr lang="en-US" sz="2000"/>
              <a:t>large text files</a:t>
            </a:r>
          </a:p>
          <a:p>
            <a:pPr marL="457200" lvl="0" indent="-355600" rtl="0">
              <a:spcBef>
                <a:spcPts val="0"/>
              </a:spcBef>
              <a:buSzPct val="100000"/>
            </a:pPr>
            <a:r>
              <a:rPr lang="en-US" sz="2000"/>
              <a:t>concatenate files</a:t>
            </a:r>
          </a:p>
          <a:p>
            <a:pPr marL="457200" lvl="0" indent="-355600" rtl="0">
              <a:spcBef>
                <a:spcPts val="0"/>
              </a:spcBef>
              <a:buSzPct val="100000"/>
            </a:pPr>
            <a:r>
              <a:rPr lang="en-US" sz="2000"/>
              <a:t>computer directory structure</a:t>
            </a:r>
          </a:p>
          <a:p>
            <a:pPr marL="457200" lvl="0" indent="-355600" rtl="0">
              <a:spcBef>
                <a:spcPts val="0"/>
              </a:spcBef>
              <a:buSzPct val="100000"/>
            </a:pPr>
            <a:r>
              <a:rPr lang="en-US" sz="2000"/>
              <a:t>write a text file not in Word</a:t>
            </a:r>
          </a:p>
          <a:p>
            <a:pPr marL="457200" lvl="0" indent="-355600" rtl="0">
              <a:spcBef>
                <a:spcPts val="0"/>
              </a:spcBef>
              <a:buSzPct val="100000"/>
            </a:pPr>
            <a:r>
              <a:rPr lang="en-US" sz="2000"/>
              <a:t>the idea that you can parse a file</a:t>
            </a:r>
          </a:p>
          <a:p>
            <a:pPr marL="457200" lvl="0" indent="-355600" rtl="0">
              <a:spcBef>
                <a:spcPts val="0"/>
              </a:spcBef>
              <a:buSzPct val="100000"/>
            </a:pPr>
            <a:r>
              <a:rPr lang="en-US" sz="2000"/>
              <a:t>the shell commands, piping, grepping</a:t>
            </a:r>
          </a:p>
        </p:txBody>
      </p:sp>
      <p:sp>
        <p:nvSpPr>
          <p:cNvPr id="552" name="Shape 552"/>
          <p:cNvSpPr txBox="1">
            <a:spLocks noGrp="1"/>
          </p:cNvSpPr>
          <p:nvPr>
            <p:ph type="body" idx="2"/>
          </p:nvPr>
        </p:nvSpPr>
        <p:spPr>
          <a:xfrm>
            <a:off x="4305828" y="1851974"/>
            <a:ext cx="3010200" cy="4506000"/>
          </a:xfrm>
          <a:prstGeom prst="rect">
            <a:avLst/>
          </a:prstGeom>
        </p:spPr>
        <p:txBody>
          <a:bodyPr lIns="91425" tIns="91425" rIns="91425" bIns="91425" anchor="t" anchorCtr="0">
            <a:noAutofit/>
          </a:bodyPr>
          <a:lstStyle/>
          <a:p>
            <a:pPr marL="457200" lvl="0" indent="-355600">
              <a:spcBef>
                <a:spcPts val="0"/>
              </a:spcBef>
              <a:buSzPct val="100000"/>
            </a:pPr>
            <a:r>
              <a:rPr lang="en-US" sz="2000">
                <a:solidFill>
                  <a:schemeClr val="dk1"/>
                </a:solidFill>
              </a:rPr>
              <a:t>which tool do we need to use to do an analysis</a:t>
            </a:r>
          </a:p>
        </p:txBody>
      </p:sp>
      <p:sp>
        <p:nvSpPr>
          <p:cNvPr id="553" name="Shape 553"/>
          <p:cNvSpPr/>
          <p:nvPr/>
        </p:nvSpPr>
        <p:spPr>
          <a:xfrm>
            <a:off x="7320300" y="0"/>
            <a:ext cx="1823700" cy="2692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Conversational awareness</a:t>
            </a:r>
          </a:p>
          <a:p>
            <a:pPr marL="0" marR="0" lvl="0" indent="0" algn="ctr"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or mastery?</a:t>
            </a:r>
          </a:p>
        </p:txBody>
      </p:sp>
      <p:pic>
        <p:nvPicPr>
          <p:cNvPr id="554" name="Shape 554"/>
          <p:cNvPicPr preferRelativeResize="0"/>
          <p:nvPr/>
        </p:nvPicPr>
        <p:blipFill rotWithShape="1">
          <a:blip r:embed="rId3">
            <a:alphaModFix/>
          </a:blip>
          <a:srcRect/>
          <a:stretch/>
        </p:blipFill>
        <p:spPr>
          <a:xfrm>
            <a:off x="7534083" y="1057100"/>
            <a:ext cx="1396200" cy="1477200"/>
          </a:xfrm>
          <a:prstGeom prst="rect">
            <a:avLst/>
          </a:prstGeom>
          <a:noFill/>
          <a:ln>
            <a:noFill/>
          </a:ln>
        </p:spPr>
      </p:pic>
      <p:sp>
        <p:nvSpPr>
          <p:cNvPr id="555" name="Shape 555"/>
          <p:cNvSpPr txBox="1">
            <a:spLocks noGrp="1"/>
          </p:cNvSpPr>
          <p:nvPr>
            <p:ph type="body" idx="2"/>
          </p:nvPr>
        </p:nvSpPr>
        <p:spPr>
          <a:xfrm>
            <a:off x="4305825" y="2725200"/>
            <a:ext cx="4504800" cy="4506000"/>
          </a:xfrm>
          <a:prstGeom prst="rect">
            <a:avLst/>
          </a:prstGeom>
        </p:spPr>
        <p:txBody>
          <a:bodyPr lIns="91425" tIns="91425" rIns="91425" bIns="91425" anchor="t" anchorCtr="0">
            <a:noAutofit/>
          </a:bodyPr>
          <a:lstStyle/>
          <a:p>
            <a:pPr marL="457200" lvl="0" indent="-355600" rtl="0">
              <a:spcBef>
                <a:spcPts val="0"/>
              </a:spcBef>
              <a:buSzPct val="100000"/>
            </a:pPr>
            <a:r>
              <a:rPr lang="en-US" sz="2000">
                <a:solidFill>
                  <a:schemeClr val="dk1"/>
                </a:solidFill>
              </a:rPr>
              <a:t>csv files (delimited) files</a:t>
            </a:r>
          </a:p>
          <a:p>
            <a:pPr marL="457200" lvl="0" indent="-355600" rtl="0">
              <a:spcBef>
                <a:spcPts val="0"/>
              </a:spcBef>
              <a:buSzPct val="100000"/>
            </a:pPr>
            <a:r>
              <a:rPr lang="en-US" sz="2000">
                <a:solidFill>
                  <a:schemeClr val="dk1"/>
                </a:solidFill>
              </a:rPr>
              <a:t>formulate questions for your data and have them answered by your computer</a:t>
            </a:r>
          </a:p>
          <a:p>
            <a:pPr marL="457200" lvl="0" indent="-355600" rtl="0">
              <a:spcBef>
                <a:spcPts val="0"/>
              </a:spcBef>
              <a:buSzPct val="100000"/>
            </a:pPr>
            <a:r>
              <a:rPr lang="en-US" sz="2000">
                <a:solidFill>
                  <a:schemeClr val="dk1"/>
                </a:solidFill>
              </a:rPr>
              <a:t>preparing data for analysis (such as formatting, trimming, masking, deduplication, mapping to a standard, etc)</a:t>
            </a:r>
          </a:p>
          <a:p>
            <a:pPr marL="457200" lvl="0" indent="-355600" rtl="0">
              <a:spcBef>
                <a:spcPts val="0"/>
              </a:spcBef>
              <a:buSzPct val="100000"/>
            </a:pPr>
            <a:r>
              <a:rPr lang="en-US" sz="2000">
                <a:solidFill>
                  <a:schemeClr val="dk1"/>
                </a:solidFill>
              </a:rPr>
              <a:t>awareness of data and metadata standards, ...</a:t>
            </a:r>
          </a:p>
          <a:p>
            <a:pPr marL="457200" lvl="0" indent="-355600" rtl="0">
              <a:spcBef>
                <a:spcPts val="0"/>
              </a:spcBef>
              <a:buSzPct val="100000"/>
            </a:pPr>
            <a:r>
              <a:rPr lang="en-US" sz="2000">
                <a:solidFill>
                  <a:schemeClr val="dk1"/>
                </a:solidFill>
              </a:rPr>
              <a:t>and how to map data to them or make them compliant</a:t>
            </a:r>
          </a:p>
        </p:txBody>
      </p:sp>
      <p:sp>
        <p:nvSpPr>
          <p:cNvPr id="556" name="Shape 556"/>
          <p:cNvSpPr txBox="1"/>
          <p:nvPr/>
        </p:nvSpPr>
        <p:spPr>
          <a:xfrm>
            <a:off x="3929449" y="6497937"/>
            <a:ext cx="4920899" cy="393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dirty="0">
                <a:solidFill>
                  <a:schemeClr val="dk1"/>
                </a:solidFill>
                <a:latin typeface="Calibri"/>
                <a:ea typeface="Calibri"/>
                <a:cs typeface="Calibri"/>
                <a:sym typeface="Calibri"/>
              </a:rPr>
              <a:t>(BEACON, </a:t>
            </a:r>
            <a:r>
              <a:rPr lang="en-US" sz="1800" dirty="0" err="1">
                <a:solidFill>
                  <a:schemeClr val="dk1"/>
                </a:solidFill>
                <a:latin typeface="Calibri"/>
                <a:ea typeface="Calibri"/>
                <a:cs typeface="Calibri"/>
                <a:sym typeface="Calibri"/>
              </a:rPr>
              <a:t>SESYNC</a:t>
            </a:r>
            <a:r>
              <a:rPr lang="en-US" sz="1800" dirty="0">
                <a:solidFill>
                  <a:schemeClr val="dk1"/>
                </a:solidFill>
                <a:latin typeface="Calibri"/>
                <a:ea typeface="Calibri"/>
                <a:cs typeface="Calibri"/>
                <a:sym typeface="Calibri"/>
              </a:rPr>
              <a:t>, NEON, </a:t>
            </a:r>
            <a:r>
              <a:rPr lang="en-US" sz="1800" dirty="0" err="1">
                <a:solidFill>
                  <a:schemeClr val="dk1"/>
                </a:solidFill>
                <a:latin typeface="Calibri"/>
                <a:ea typeface="Calibri"/>
                <a:cs typeface="Calibri"/>
                <a:sym typeface="Calibri"/>
              </a:rPr>
              <a:t>NESCent</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iPlant</a:t>
            </a:r>
            <a:r>
              <a:rPr lang="en-US" sz="1800" dirty="0">
                <a:solidFill>
                  <a:schemeClr val="dk1"/>
                </a:solidFill>
                <a:latin typeface="Calibri"/>
                <a:ea typeface="Calibri"/>
                <a:cs typeface="Calibri"/>
                <a:sym typeface="Calibri"/>
              </a:rPr>
              <a:t>, iDigBio)</a:t>
            </a:r>
          </a:p>
        </p:txBody>
      </p:sp>
    </p:spTree>
    <p:extLst>
      <p:ext uri="{BB962C8B-B14F-4D97-AF65-F5344CB8AC3E}">
        <p14:creationId xmlns:p14="http://schemas.microsoft.com/office/powerpoint/2010/main" val="265112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digbio2014rev">
  <a:themeElements>
    <a:clrScheme name="Custom 1">
      <a:dk1>
        <a:srgbClr val="000000"/>
      </a:dk1>
      <a:lt1>
        <a:srgbClr val="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2581</Words>
  <Application>Microsoft Office PowerPoint</Application>
  <PresentationFormat>On-screen Show (4:3)</PresentationFormat>
  <Paragraphs>348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Helvetica Neue</vt:lpstr>
      <vt:lpstr>Cambria</vt:lpstr>
      <vt:lpstr>Calibri</vt:lpstr>
      <vt:lpstr>idigbio2014rev</vt:lpstr>
      <vt:lpstr>Biodiversity informatics skills for collections and research in the 21st Century</vt:lpstr>
      <vt:lpstr>PowerPoint Presentation</vt:lpstr>
      <vt:lpstr>A framework for this talk</vt:lpstr>
      <vt:lpstr>www.idigbio.org </vt:lpstr>
      <vt:lpstr>PowerPoint Presentation</vt:lpstr>
      <vt:lpstr>Biodiversity Informatics</vt:lpstr>
      <vt:lpstr>Why biodiversity informatics skills?</vt:lpstr>
      <vt:lpstr>The research data pipeline | your institution &amp; career needs</vt:lpstr>
      <vt:lpstr>What skills and knowledge are needed?  What level of skills are needed? an IT point-of-view</vt:lpstr>
      <vt:lpstr>Sentiments about data from researchers and graduate students</vt:lpstr>
      <vt:lpstr>Seeking skills and scaling up efforts to meet needs</vt:lpstr>
      <vt:lpstr>Some Biodiversity Informatics Courses at iDigBio</vt:lpstr>
      <vt:lpstr>Using Digitized Herbarium Data in Research:  A Crash Course</vt:lpstr>
      <vt:lpstr>Using Digitized Herbarium Data in Research:  A Crash Course</vt:lpstr>
      <vt:lpstr>On scaling up Data Carpentry:  2 days to a semester  Insights from Ethan White</vt:lpstr>
      <vt:lpstr>On scaling up Data Carpentry:  2 days to a semester  Insights from Ethan White</vt:lpstr>
      <vt:lpstr>Building the capacity to build capacity, at home and abroad</vt:lpstr>
      <vt:lpstr>DSI - Data Science and Informatics Student Organization</vt:lpstr>
      <vt:lpstr>Biodiversity Information Standards (TDWG): capacity building efforts</vt:lpstr>
      <vt:lpstr>Where do we go from here?</vt:lpstr>
      <vt:lpstr>Enhancing 21st century biodiversity informatics skills and supporting infrastructure - everyone’s got a role to play.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into the ecological past, present, and future: The potential of museum biological collections data to enrich research</dc:title>
  <dc:creator>Deborah Paul</dc:creator>
  <cp:lastModifiedBy>Deborah Paul</cp:lastModifiedBy>
  <cp:revision>30</cp:revision>
  <dcterms:modified xsi:type="dcterms:W3CDTF">2016-10-13T20:25:45Z</dcterms:modified>
</cp:coreProperties>
</file>