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57"/>
  </p:notesMasterIdLst>
  <p:sldIdLst>
    <p:sldId id="316" r:id="rId3"/>
    <p:sldId id="296" r:id="rId4"/>
    <p:sldId id="315" r:id="rId5"/>
    <p:sldId id="342" r:id="rId6"/>
    <p:sldId id="258" r:id="rId7"/>
    <p:sldId id="259" r:id="rId8"/>
    <p:sldId id="276" r:id="rId9"/>
    <p:sldId id="305" r:id="rId10"/>
    <p:sldId id="323" r:id="rId11"/>
    <p:sldId id="336" r:id="rId12"/>
    <p:sldId id="333" r:id="rId13"/>
    <p:sldId id="302" r:id="rId14"/>
    <p:sldId id="303" r:id="rId15"/>
    <p:sldId id="309" r:id="rId16"/>
    <p:sldId id="340" r:id="rId17"/>
    <p:sldId id="263" r:id="rId18"/>
    <p:sldId id="311" r:id="rId19"/>
    <p:sldId id="310" r:id="rId20"/>
    <p:sldId id="312" r:id="rId21"/>
    <p:sldId id="277" r:id="rId22"/>
    <p:sldId id="285" r:id="rId23"/>
    <p:sldId id="286" r:id="rId24"/>
    <p:sldId id="287" r:id="rId25"/>
    <p:sldId id="288" r:id="rId26"/>
    <p:sldId id="289" r:id="rId27"/>
    <p:sldId id="295" r:id="rId28"/>
    <p:sldId id="324" r:id="rId29"/>
    <p:sldId id="261" r:id="rId30"/>
    <p:sldId id="325" r:id="rId31"/>
    <p:sldId id="334" r:id="rId32"/>
    <p:sldId id="326" r:id="rId33"/>
    <p:sldId id="335" r:id="rId34"/>
    <p:sldId id="327" r:id="rId35"/>
    <p:sldId id="328" r:id="rId36"/>
    <p:sldId id="329" r:id="rId37"/>
    <p:sldId id="330" r:id="rId38"/>
    <p:sldId id="331" r:id="rId39"/>
    <p:sldId id="322" r:id="rId40"/>
    <p:sldId id="341" r:id="rId41"/>
    <p:sldId id="306" r:id="rId42"/>
    <p:sldId id="272" r:id="rId43"/>
    <p:sldId id="273" r:id="rId44"/>
    <p:sldId id="339" r:id="rId45"/>
    <p:sldId id="265" r:id="rId46"/>
    <p:sldId id="307" r:id="rId47"/>
    <p:sldId id="266" r:id="rId48"/>
    <p:sldId id="308" r:id="rId49"/>
    <p:sldId id="267" r:id="rId50"/>
    <p:sldId id="268" r:id="rId51"/>
    <p:sldId id="269" r:id="rId52"/>
    <p:sldId id="270" r:id="rId53"/>
    <p:sldId id="275" r:id="rId54"/>
    <p:sldId id="337" r:id="rId55"/>
    <p:sldId id="33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B823"/>
    <a:srgbClr val="4F81BD"/>
    <a:srgbClr val="FFFF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020" autoAdjust="0"/>
  </p:normalViewPr>
  <p:slideViewPr>
    <p:cSldViewPr>
      <p:cViewPr varScale="1">
        <p:scale>
          <a:sx n="56" d="100"/>
          <a:sy n="56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6F4EE-1F3A-486E-A880-42117954F3C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0B032-62B0-4012-A813-9DADF2A4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863C4-43ED-43FE-9B60-8A14B70B2DF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4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0B032-62B0-4012-A813-9DADF2A457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0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0B21-6A6A-44D0-A947-3EF17153A49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42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C4D00-19AB-488E-891B-ECE8F9DEB9DE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320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863C4-43ED-43FE-9B60-8A14B70B2D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92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01F14-C2F3-4FAA-95DA-AB22B7420E77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68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863C4-43ED-43FE-9B60-8A14B70B2DF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7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7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F8EB5-1FE9-4136-8A86-A63B5695AC77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2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6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.tulane.edu/webservices/geolocatesvcv2/geolocatesvc.asmx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.tulane.edu/webservices/geolocatesvcv2/glcwrap.aspx?Country=USA&amp;Locality=bogalusa&amp;state=la&amp;dopoly=true&amp;fmt=geojson" TargetMode="External"/><Relationship Id="rId2" Type="http://schemas.openxmlformats.org/officeDocument/2006/relationships/hyperlink" Target="http://www.museum.tulane.edu/webservices/geolocatesvcv2/glcwrap.aspx?Country=USA&amp;Locality=bogalusa&amp;state=l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hyperlink" Target="http://www.museum.tulane.edu/webservices/geolocatesvcv2/glcwrap.aspx?Country=USA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20002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Georeferencing Natural History Collections Data: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GEOLocate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295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Nelson E. Rios</a:t>
            </a:r>
          </a:p>
          <a:p>
            <a:endParaRPr lang="en-US" sz="3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nelson\Downloads\shieldword_gre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334000"/>
            <a:ext cx="2667000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/>
          <p:nvPr/>
        </p:nvSpPr>
        <p:spPr>
          <a:xfrm>
            <a:off x="0" y="5903893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>
                <a:solidFill>
                  <a:schemeClr val="tx2"/>
                </a:solidFill>
              </a:rPr>
              <a:t>i</a:t>
            </a:r>
            <a:r>
              <a:rPr lang="en-US" sz="1400" b="1" dirty="0" err="1" smtClean="0">
                <a:solidFill>
                  <a:schemeClr val="tx2"/>
                </a:solidFill>
              </a:rPr>
              <a:t>DigBio</a:t>
            </a:r>
            <a:r>
              <a:rPr lang="en-US" sz="1400" b="1" dirty="0" smtClean="0">
                <a:solidFill>
                  <a:schemeClr val="tx2"/>
                </a:solidFill>
              </a:rPr>
              <a:t> Train the Trainers Georeferencing Workshop</a:t>
            </a:r>
            <a:br>
              <a:rPr lang="en-US" sz="1400" b="1" dirty="0" smtClean="0">
                <a:solidFill>
                  <a:schemeClr val="tx2"/>
                </a:solidFill>
              </a:rPr>
            </a:br>
            <a:r>
              <a:rPr lang="en-US" sz="1400" b="1" dirty="0" smtClean="0">
                <a:solidFill>
                  <a:schemeClr val="tx2"/>
                </a:solidFill>
              </a:rPr>
              <a:t>Gainesville, FL </a:t>
            </a:r>
            <a:br>
              <a:rPr lang="en-US" sz="1400" b="1" dirty="0" smtClean="0">
                <a:solidFill>
                  <a:schemeClr val="tx2"/>
                </a:solidFill>
              </a:rPr>
            </a:br>
            <a:r>
              <a:rPr lang="en-US" sz="1400" b="1" dirty="0" smtClean="0">
                <a:solidFill>
                  <a:schemeClr val="tx2"/>
                </a:solidFill>
              </a:rPr>
              <a:t>8-12, Oct 2012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Algorithm Performance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28800" y="1025487"/>
          <a:ext cx="5943600" cy="1413669"/>
        </p:xfrm>
        <a:graphic>
          <a:graphicData uri="http://schemas.openxmlformats.org/drawingml/2006/table">
            <a:tbl>
              <a:tblPr/>
              <a:tblGrid>
                <a:gridCol w="1600200"/>
                <a:gridCol w="1447800"/>
                <a:gridCol w="1447800"/>
                <a:gridCol w="1447800"/>
              </a:tblGrid>
              <a:tr h="498513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Versus Known U</a:t>
                      </a:r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. S. Localities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% Found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Mean Dist. Off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Standard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9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GEOLocate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6.1 km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2.1 km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2705636" y="2819400"/>
            <a:ext cx="4189927" cy="3647941"/>
            <a:chOff x="152400" y="3048001"/>
            <a:chExt cx="4189927" cy="3647941"/>
          </a:xfrm>
        </p:grpSpPr>
        <p:grpSp>
          <p:nvGrpSpPr>
            <p:cNvPr id="9" name="Group 8"/>
            <p:cNvGrpSpPr/>
            <p:nvPr/>
          </p:nvGrpSpPr>
          <p:grpSpPr>
            <a:xfrm>
              <a:off x="152400" y="3048001"/>
              <a:ext cx="4189927" cy="3647941"/>
              <a:chOff x="1661375" y="3504443"/>
              <a:chExt cx="3591366" cy="307934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70" t="17275" r="28667" b="15577"/>
              <a:stretch/>
            </p:blipFill>
            <p:spPr bwMode="auto">
              <a:xfrm>
                <a:off x="1661375" y="3504443"/>
                <a:ext cx="3591366" cy="3079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Oval 2"/>
              <p:cNvSpPr/>
              <p:nvPr/>
            </p:nvSpPr>
            <p:spPr>
              <a:xfrm>
                <a:off x="1827440" y="3591500"/>
                <a:ext cx="3063753" cy="288980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3624075" y="4126468"/>
              <a:ext cx="643125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dirty="0" smtClean="0">
                  <a:solidFill>
                    <a:srgbClr val="000000"/>
                  </a:solidFill>
                </a:rPr>
                <a:t>6 </a:t>
              </a:r>
              <a:r>
                <a:rPr lang="en-US" dirty="0">
                  <a:solidFill>
                    <a:srgbClr val="000000"/>
                  </a:solidFill>
                </a:rPr>
                <a:t>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6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Algorithm Performance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-1" y="1025487"/>
          <a:ext cx="8991600" cy="1311115"/>
        </p:xfrm>
        <a:graphic>
          <a:graphicData uri="http://schemas.openxmlformats.org/drawingml/2006/table">
            <a:tbl>
              <a:tblPr/>
              <a:tblGrid>
                <a:gridCol w="2247900"/>
                <a:gridCol w="2247900"/>
                <a:gridCol w="2247900"/>
                <a:gridCol w="2247900"/>
              </a:tblGrid>
              <a:tr h="498513"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Versus Known Australian Localities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646">
                <a:tc>
                  <a:txBody>
                    <a:bodyPr/>
                    <a:lstStyle/>
                    <a:p>
                      <a:pPr algn="ctr" rtl="0" fontAlgn="ctr"/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% Found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Mean Dist. Off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Standard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9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GEOLocate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86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        97%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796</a:t>
                      </a: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sz="2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218 km</a:t>
                      </a:r>
                      <a:endParaRPr lang="en-US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154         48 km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307169" y="2819400"/>
            <a:ext cx="3836831" cy="3727203"/>
            <a:chOff x="5294469" y="3130796"/>
            <a:chExt cx="3836831" cy="3727203"/>
          </a:xfrm>
        </p:grpSpPr>
        <p:grpSp>
          <p:nvGrpSpPr>
            <p:cNvPr id="11" name="Group 10"/>
            <p:cNvGrpSpPr/>
            <p:nvPr/>
          </p:nvGrpSpPr>
          <p:grpSpPr>
            <a:xfrm>
              <a:off x="5294469" y="3130796"/>
              <a:ext cx="3836831" cy="3727203"/>
              <a:chOff x="2499111" y="1442434"/>
              <a:chExt cx="4018208" cy="4043966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17" t="4263" r="20477" b="2632"/>
              <a:stretch/>
            </p:blipFill>
            <p:spPr bwMode="auto">
              <a:xfrm>
                <a:off x="2499111" y="1442434"/>
                <a:ext cx="4018208" cy="404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2667000" y="1651716"/>
                <a:ext cx="3657600" cy="365760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873137" y="3657600"/>
              <a:ext cx="877163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dirty="0">
                  <a:solidFill>
                    <a:srgbClr val="000000"/>
                  </a:solidFill>
                </a:rPr>
                <a:t>218 km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4800" y="2819400"/>
            <a:ext cx="3810000" cy="3701445"/>
            <a:chOff x="520700" y="3130797"/>
            <a:chExt cx="3810000" cy="3701445"/>
          </a:xfrm>
        </p:grpSpPr>
        <p:grpSp>
          <p:nvGrpSpPr>
            <p:cNvPr id="7" name="Group 6"/>
            <p:cNvGrpSpPr/>
            <p:nvPr/>
          </p:nvGrpSpPr>
          <p:grpSpPr>
            <a:xfrm>
              <a:off x="520700" y="3130797"/>
              <a:ext cx="3810000" cy="3701445"/>
              <a:chOff x="2073499" y="399244"/>
              <a:chExt cx="5013101" cy="5207201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19" t="1782" r="24919"/>
              <a:stretch/>
            </p:blipFill>
            <p:spPr bwMode="auto">
              <a:xfrm>
                <a:off x="2073499" y="399244"/>
                <a:ext cx="5013100" cy="5207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Oval 8"/>
              <p:cNvSpPr/>
              <p:nvPr/>
            </p:nvSpPr>
            <p:spPr>
              <a:xfrm>
                <a:off x="2209800" y="557222"/>
                <a:ext cx="4876800" cy="4852978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453537" y="3657600"/>
              <a:ext cx="877163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dirty="0" smtClean="0">
                  <a:solidFill>
                    <a:srgbClr val="000000"/>
                  </a:solidFill>
                </a:rPr>
                <a:t>796 </a:t>
              </a:r>
              <a:r>
                <a:rPr lang="en-US" dirty="0">
                  <a:solidFill>
                    <a:srgbClr val="000000"/>
                  </a:solidFill>
                </a:rPr>
                <a:t>km</a:t>
              </a:r>
            </a:p>
          </p:txBody>
        </p:sp>
      </p:grpSp>
      <p:sp>
        <p:nvSpPr>
          <p:cNvPr id="6" name="Right Arrow 5"/>
          <p:cNvSpPr/>
          <p:nvPr/>
        </p:nvSpPr>
        <p:spPr>
          <a:xfrm>
            <a:off x="3048000" y="2044521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206462" y="2044521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519116" y="2044521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572000" y="4572000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4"/>
          <p:cNvSpPr txBox="1">
            <a:spLocks noChangeArrowheads="1"/>
          </p:cNvSpPr>
          <p:nvPr/>
        </p:nvSpPr>
        <p:spPr bwMode="auto">
          <a:xfrm>
            <a:off x="5943600" y="1458882"/>
            <a:ext cx="335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Computed coordinates are displayed on digital maps</a:t>
            </a:r>
          </a:p>
        </p:txBody>
      </p:sp>
      <p:sp>
        <p:nvSpPr>
          <p:cNvPr id="7172" name="Text Box 15"/>
          <p:cNvSpPr txBox="1">
            <a:spLocks noChangeArrowheads="1"/>
          </p:cNvSpPr>
          <p:nvPr/>
        </p:nvSpPr>
        <p:spPr bwMode="auto">
          <a:xfrm>
            <a:off x="5943600" y="3076233"/>
            <a:ext cx="304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Manual verification of each record</a:t>
            </a:r>
          </a:p>
        </p:txBody>
      </p:sp>
      <p:sp>
        <p:nvSpPr>
          <p:cNvPr id="7173" name="Text Box 16"/>
          <p:cNvSpPr txBox="1">
            <a:spLocks noChangeArrowheads="1"/>
          </p:cNvSpPr>
          <p:nvPr/>
        </p:nvSpPr>
        <p:spPr bwMode="auto">
          <a:xfrm>
            <a:off x="5943600" y="4385946"/>
            <a:ext cx="3048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Drag and drop correction of records</a:t>
            </a:r>
          </a:p>
          <a:p>
            <a:pPr algn="l"/>
            <a:endParaRPr lang="en-US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22654"/>
            <a:ext cx="7772400" cy="8917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Verification &amp; Correction of Outputs</a:t>
            </a:r>
            <a:endParaRPr lang="en-US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7" descr="bogalus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170" y="1371600"/>
            <a:ext cx="5562600" cy="4605338"/>
          </a:xfrm>
          <a:noFill/>
          <a:ln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 bwMode="auto">
          <a:xfrm>
            <a:off x="2828640" y="2451099"/>
            <a:ext cx="1240411" cy="1934847"/>
          </a:xfrm>
          <a:custGeom>
            <a:avLst/>
            <a:gdLst>
              <a:gd name="connsiteX0" fmla="*/ 0 w 1186249"/>
              <a:gd name="connsiteY0" fmla="*/ 0 h 1828800"/>
              <a:gd name="connsiteX1" fmla="*/ 947352 w 1186249"/>
              <a:gd name="connsiteY1" fmla="*/ 436606 h 1828800"/>
              <a:gd name="connsiteX2" fmla="*/ 1186249 w 1186249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6249" h="1828800">
                <a:moveTo>
                  <a:pt x="0" y="0"/>
                </a:moveTo>
                <a:cubicBezTo>
                  <a:pt x="374822" y="65903"/>
                  <a:pt x="749644" y="131806"/>
                  <a:pt x="947352" y="436606"/>
                </a:cubicBezTo>
                <a:cubicBezTo>
                  <a:pt x="1145060" y="741406"/>
                  <a:pt x="1165654" y="1285103"/>
                  <a:pt x="1186249" y="182880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Dot"/>
            <a:round/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2638881" y="2343817"/>
            <a:ext cx="182880" cy="181609"/>
          </a:xfrm>
          <a:prstGeom prst="ellipse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994242" y="4399696"/>
            <a:ext cx="182880" cy="181609"/>
          </a:xfrm>
          <a:prstGeom prst="ellipse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5862" y="450037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Multiple Result Handling</a:t>
            </a:r>
          </a:p>
        </p:txBody>
      </p:sp>
      <p:pic>
        <p:nvPicPr>
          <p:cNvPr id="8198" name="Picture 8" descr="beavercree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"/>
          <a:stretch/>
        </p:blipFill>
        <p:spPr>
          <a:xfrm>
            <a:off x="228600" y="1199731"/>
            <a:ext cx="5515232" cy="5048669"/>
          </a:xfr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682314" y="1690344"/>
            <a:ext cx="52330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Caused by duplicate names, multiple names &amp; multiple displacements 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733800" y="2644603"/>
            <a:ext cx="487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Results are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scored </a:t>
            </a: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and most “accurate” result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assigned to active marker</a:t>
            </a: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(green)</a:t>
            </a:r>
            <a:endParaRPr lang="en-US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953000" y="3657600"/>
            <a:ext cx="3657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All results are recorded and displayed as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static markers (red)</a:t>
            </a:r>
            <a:endParaRPr lang="en-US" sz="1800" b="1" dirty="0">
              <a:solidFill>
                <a:schemeClr val="tx2"/>
              </a:solidFill>
              <a:latin typeface="Arial" charset="0"/>
            </a:endParaRPr>
          </a:p>
          <a:p>
            <a:pPr algn="l"/>
            <a:endParaRPr lang="en-US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5486400" y="4819471"/>
            <a:ext cx="312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Working on using specimen data to limit spread of results</a:t>
            </a:r>
          </a:p>
          <a:p>
            <a:pPr algn="l"/>
            <a:endParaRPr lang="en-US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905000"/>
            <a:ext cx="128535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Beaver Creek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;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 </a:t>
            </a:r>
            <a:br>
              <a:rPr lang="en-US" sz="14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Louisiana; USA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232079" y="1752600"/>
            <a:ext cx="167640" cy="167640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505921" y="1505640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1889760" y="164828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1578043" y="2998525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940158" y="303512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743648" y="3360761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1832985" y="3219993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1749165" y="3573780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1673561" y="394162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3044888" y="4031773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3101555" y="412847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1572784" y="3855764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2880360" y="3759558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3185375" y="3709373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3566160" y="377398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3337560" y="4385170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nelson\Pictures\From Nelson's LG LG-C900\Camera roll\WP_000172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 t="475" r="18674" b="41939"/>
          <a:stretch>
            <a:fillRect/>
          </a:stretch>
        </p:blipFill>
        <p:spPr bwMode="auto">
          <a:xfrm>
            <a:off x="2317750" y="990600"/>
            <a:ext cx="6445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Freeform 15"/>
          <p:cNvSpPr>
            <a:spLocks/>
          </p:cNvSpPr>
          <p:nvPr/>
        </p:nvSpPr>
        <p:spPr bwMode="auto">
          <a:xfrm>
            <a:off x="3975100" y="2876550"/>
            <a:ext cx="1660525" cy="1260475"/>
          </a:xfrm>
          <a:custGeom>
            <a:avLst/>
            <a:gdLst>
              <a:gd name="T0" fmla="*/ 321149 w 1661375"/>
              <a:gd name="T1" fmla="*/ 0 h 1259554"/>
              <a:gd name="T2" fmla="*/ 423918 w 1661375"/>
              <a:gd name="T3" fmla="*/ 18096 h 1259554"/>
              <a:gd name="T4" fmla="*/ 1048232 w 1661375"/>
              <a:gd name="T5" fmla="*/ 253351 h 1259554"/>
              <a:gd name="T6" fmla="*/ 1323134 w 1661375"/>
              <a:gd name="T7" fmla="*/ 400707 h 1259554"/>
              <a:gd name="T8" fmla="*/ 1384795 w 1661375"/>
              <a:gd name="T9" fmla="*/ 449826 h 1259554"/>
              <a:gd name="T10" fmla="*/ 1618591 w 1661375"/>
              <a:gd name="T11" fmla="*/ 716102 h 1259554"/>
              <a:gd name="T12" fmla="*/ 1657129 w 1661375"/>
              <a:gd name="T13" fmla="*/ 863458 h 1259554"/>
              <a:gd name="T14" fmla="*/ 1634007 w 1661375"/>
              <a:gd name="T15" fmla="*/ 1010814 h 1259554"/>
              <a:gd name="T16" fmla="*/ 1572346 w 1661375"/>
              <a:gd name="T17" fmla="*/ 1114224 h 1259554"/>
              <a:gd name="T18" fmla="*/ 1508116 w 1661375"/>
              <a:gd name="T19" fmla="*/ 1178855 h 1259554"/>
              <a:gd name="T20" fmla="*/ 1361673 w 1661375"/>
              <a:gd name="T21" fmla="*/ 1248654 h 1259554"/>
              <a:gd name="T22" fmla="*/ 1246059 w 1661375"/>
              <a:gd name="T23" fmla="*/ 1264166 h 1259554"/>
              <a:gd name="T24" fmla="*/ 1045662 w 1661375"/>
              <a:gd name="T25" fmla="*/ 1220218 h 1259554"/>
              <a:gd name="T26" fmla="*/ 850403 w 1661375"/>
              <a:gd name="T27" fmla="*/ 1178855 h 1259554"/>
              <a:gd name="T28" fmla="*/ 454747 w 1661375"/>
              <a:gd name="T29" fmla="*/ 995305 h 1259554"/>
              <a:gd name="T30" fmla="*/ 331425 w 1661375"/>
              <a:gd name="T31" fmla="*/ 873799 h 1259554"/>
              <a:gd name="T32" fmla="*/ 128459 w 1661375"/>
              <a:gd name="T33" fmla="*/ 592013 h 1259554"/>
              <a:gd name="T34" fmla="*/ 35971 w 1661375"/>
              <a:gd name="T35" fmla="*/ 395537 h 1259554"/>
              <a:gd name="T36" fmla="*/ 87352 w 1661375"/>
              <a:gd name="T37" fmla="*/ 369685 h 1259554"/>
              <a:gd name="T38" fmla="*/ 35971 w 1661375"/>
              <a:gd name="T39" fmla="*/ 297299 h 1259554"/>
              <a:gd name="T40" fmla="*/ 0 w 1661375"/>
              <a:gd name="T41" fmla="*/ 271447 h 1259554"/>
              <a:gd name="T42" fmla="*/ 10278 w 1661375"/>
              <a:gd name="T43" fmla="*/ 80141 h 1259554"/>
              <a:gd name="T44" fmla="*/ 74508 w 1661375"/>
              <a:gd name="T45" fmla="*/ 137016 h 1259554"/>
              <a:gd name="T46" fmla="*/ 174705 w 1661375"/>
              <a:gd name="T47" fmla="*/ 330906 h 1259554"/>
              <a:gd name="T48" fmla="*/ 246644 w 1661375"/>
              <a:gd name="T49" fmla="*/ 442070 h 1259554"/>
              <a:gd name="T50" fmla="*/ 298025 w 1661375"/>
              <a:gd name="T51" fmla="*/ 558405 h 1259554"/>
              <a:gd name="T52" fmla="*/ 483008 w 1661375"/>
              <a:gd name="T53" fmla="*/ 788488 h 1259554"/>
              <a:gd name="T54" fmla="*/ 721943 w 1661375"/>
              <a:gd name="T55" fmla="*/ 966866 h 1259554"/>
              <a:gd name="T56" fmla="*/ 814434 w 1661375"/>
              <a:gd name="T57" fmla="*/ 1034081 h 1259554"/>
              <a:gd name="T58" fmla="*/ 1084200 w 1661375"/>
              <a:gd name="T59" fmla="*/ 863458 h 1259554"/>
              <a:gd name="T60" fmla="*/ 1117599 w 1661375"/>
              <a:gd name="T61" fmla="*/ 793658 h 1259554"/>
              <a:gd name="T62" fmla="*/ 1120169 w 1661375"/>
              <a:gd name="T63" fmla="*/ 713517 h 1259554"/>
              <a:gd name="T64" fmla="*/ 1107322 w 1661375"/>
              <a:gd name="T65" fmla="*/ 654058 h 1259554"/>
              <a:gd name="T66" fmla="*/ 1079063 w 1661375"/>
              <a:gd name="T67" fmla="*/ 599768 h 1259554"/>
              <a:gd name="T68" fmla="*/ 1017400 w 1661375"/>
              <a:gd name="T69" fmla="*/ 524797 h 1259554"/>
              <a:gd name="T70" fmla="*/ 942894 w 1661375"/>
              <a:gd name="T71" fmla="*/ 436899 h 1259554"/>
              <a:gd name="T72" fmla="*/ 739927 w 1661375"/>
              <a:gd name="T73" fmla="*/ 341248 h 1259554"/>
              <a:gd name="T74" fmla="*/ 621745 w 1661375"/>
              <a:gd name="T75" fmla="*/ 297299 h 1259554"/>
              <a:gd name="T76" fmla="*/ 483008 w 1661375"/>
              <a:gd name="T77" fmla="*/ 245594 h 1259554"/>
              <a:gd name="T78" fmla="*/ 395655 w 1661375"/>
              <a:gd name="T79" fmla="*/ 199060 h 1259554"/>
              <a:gd name="T80" fmla="*/ 421347 w 1661375"/>
              <a:gd name="T81" fmla="*/ 173208 h 1259554"/>
              <a:gd name="T82" fmla="*/ 298025 w 1661375"/>
              <a:gd name="T83" fmla="*/ 62044 h 1259554"/>
              <a:gd name="T84" fmla="*/ 321149 w 1661375"/>
              <a:gd name="T85" fmla="*/ 0 h 12595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61375"/>
              <a:gd name="T130" fmla="*/ 0 h 1259554"/>
              <a:gd name="T131" fmla="*/ 1661375 w 1661375"/>
              <a:gd name="T132" fmla="*/ 1259554 h 125955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61375" h="1259554">
                <a:moveTo>
                  <a:pt x="321972" y="0"/>
                </a:moveTo>
                <a:lnTo>
                  <a:pt x="425003" y="18031"/>
                </a:lnTo>
                <a:lnTo>
                  <a:pt x="1050916" y="252426"/>
                </a:lnTo>
                <a:lnTo>
                  <a:pt x="1326524" y="399245"/>
                </a:lnTo>
                <a:lnTo>
                  <a:pt x="1388343" y="448185"/>
                </a:lnTo>
                <a:lnTo>
                  <a:pt x="1622738" y="713490"/>
                </a:lnTo>
                <a:lnTo>
                  <a:pt x="1661375" y="860309"/>
                </a:lnTo>
                <a:lnTo>
                  <a:pt x="1638193" y="1007128"/>
                </a:lnTo>
                <a:lnTo>
                  <a:pt x="1576374" y="1110159"/>
                </a:lnTo>
                <a:lnTo>
                  <a:pt x="1511980" y="1174554"/>
                </a:lnTo>
                <a:lnTo>
                  <a:pt x="1365161" y="1244099"/>
                </a:lnTo>
                <a:lnTo>
                  <a:pt x="1249251" y="1259554"/>
                </a:lnTo>
                <a:lnTo>
                  <a:pt x="1048341" y="1215766"/>
                </a:lnTo>
                <a:lnTo>
                  <a:pt x="852582" y="1174554"/>
                </a:lnTo>
                <a:lnTo>
                  <a:pt x="455912" y="991674"/>
                </a:lnTo>
                <a:lnTo>
                  <a:pt x="332275" y="870612"/>
                </a:lnTo>
                <a:lnTo>
                  <a:pt x="128789" y="589853"/>
                </a:lnTo>
                <a:lnTo>
                  <a:pt x="36061" y="394094"/>
                </a:lnTo>
                <a:lnTo>
                  <a:pt x="87577" y="368336"/>
                </a:lnTo>
                <a:lnTo>
                  <a:pt x="36061" y="296214"/>
                </a:lnTo>
                <a:lnTo>
                  <a:pt x="0" y="270457"/>
                </a:lnTo>
                <a:lnTo>
                  <a:pt x="10303" y="79849"/>
                </a:lnTo>
                <a:lnTo>
                  <a:pt x="74698" y="136516"/>
                </a:lnTo>
                <a:lnTo>
                  <a:pt x="175153" y="329699"/>
                </a:lnTo>
                <a:lnTo>
                  <a:pt x="247275" y="440458"/>
                </a:lnTo>
                <a:lnTo>
                  <a:pt x="298790" y="556368"/>
                </a:lnTo>
                <a:lnTo>
                  <a:pt x="484246" y="785612"/>
                </a:lnTo>
                <a:lnTo>
                  <a:pt x="723793" y="963340"/>
                </a:lnTo>
                <a:lnTo>
                  <a:pt x="816521" y="1030310"/>
                </a:lnTo>
                <a:lnTo>
                  <a:pt x="1086977" y="860309"/>
                </a:lnTo>
                <a:lnTo>
                  <a:pt x="1120462" y="790763"/>
                </a:lnTo>
                <a:cubicBezTo>
                  <a:pt x="1121321" y="764147"/>
                  <a:pt x="1122179" y="737530"/>
                  <a:pt x="1123038" y="710914"/>
                </a:cubicBezTo>
                <a:lnTo>
                  <a:pt x="1110159" y="651671"/>
                </a:lnTo>
                <a:lnTo>
                  <a:pt x="1081826" y="597580"/>
                </a:lnTo>
                <a:lnTo>
                  <a:pt x="1020007" y="522883"/>
                </a:lnTo>
                <a:lnTo>
                  <a:pt x="945310" y="435306"/>
                </a:lnTo>
                <a:lnTo>
                  <a:pt x="741823" y="340003"/>
                </a:lnTo>
                <a:lnTo>
                  <a:pt x="623338" y="296214"/>
                </a:lnTo>
                <a:lnTo>
                  <a:pt x="484246" y="244699"/>
                </a:lnTo>
                <a:lnTo>
                  <a:pt x="396670" y="198335"/>
                </a:lnTo>
                <a:lnTo>
                  <a:pt x="422427" y="172577"/>
                </a:lnTo>
                <a:lnTo>
                  <a:pt x="298790" y="61819"/>
                </a:lnTo>
                <a:lnTo>
                  <a:pt x="321972" y="0"/>
                </a:lnTo>
                <a:close/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7"/>
          <p:cNvSpPr>
            <a:spLocks noChangeAspect="1"/>
          </p:cNvSpPr>
          <p:nvPr/>
        </p:nvSpPr>
        <p:spPr bwMode="auto">
          <a:xfrm>
            <a:off x="3853089" y="2467428"/>
            <a:ext cx="1905000" cy="1905000"/>
          </a:xfrm>
          <a:prstGeom prst="ellipse">
            <a:avLst/>
          </a:prstGeom>
          <a:solidFill>
            <a:srgbClr val="FFFF00">
              <a:alpha val="21960"/>
            </a:srgb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" name="Oval 7"/>
          <p:cNvSpPr>
            <a:spLocks noChangeAspect="1"/>
          </p:cNvSpPr>
          <p:nvPr/>
        </p:nvSpPr>
        <p:spPr bwMode="auto">
          <a:xfrm>
            <a:off x="4807857" y="3171372"/>
            <a:ext cx="1447800" cy="1447800"/>
          </a:xfrm>
          <a:prstGeom prst="ellipse">
            <a:avLst/>
          </a:prstGeom>
          <a:solidFill>
            <a:srgbClr val="F273AF">
              <a:alpha val="21960"/>
            </a:srgb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6" name="Oval 7"/>
          <p:cNvSpPr>
            <a:spLocks noChangeAspect="1"/>
          </p:cNvSpPr>
          <p:nvPr/>
        </p:nvSpPr>
        <p:spPr bwMode="auto">
          <a:xfrm>
            <a:off x="3733800" y="2009775"/>
            <a:ext cx="3657600" cy="3657600"/>
          </a:xfrm>
          <a:prstGeom prst="ellipse">
            <a:avLst/>
          </a:prstGeom>
          <a:solidFill>
            <a:srgbClr val="F273AF">
              <a:alpha val="21960"/>
            </a:srgb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457372" y="38100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34822" name="Oval 5"/>
          <p:cNvSpPr>
            <a:spLocks noChangeArrowheads="1"/>
          </p:cNvSpPr>
          <p:nvPr/>
        </p:nvSpPr>
        <p:spPr bwMode="auto">
          <a:xfrm>
            <a:off x="5459413" y="3810000"/>
            <a:ext cx="152400" cy="152400"/>
          </a:xfrm>
          <a:prstGeom prst="ellipse">
            <a:avLst/>
          </a:prstGeom>
          <a:solidFill>
            <a:srgbClr val="92D05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362200"/>
            <a:ext cx="251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Eagle Lake,</a:t>
            </a:r>
            <a:b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Warren County,</a:t>
            </a:r>
            <a:b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Mississippi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USA</a:t>
            </a:r>
          </a:p>
          <a:p>
            <a:endParaRPr lang="en-US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524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Representation of Uncertainty</a:t>
            </a:r>
            <a:endParaRPr lang="en-US" sz="4000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08038 -0.068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-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10" grpId="0" animBg="1"/>
      <p:bldP spid="10" grpId="1" animBg="1"/>
      <p:bldP spid="7" grpId="0" animBg="1"/>
      <p:bldP spid="7" grpId="1" animBg="1"/>
      <p:bldP spid="6" grpId="0" animBg="1"/>
      <p:bldP spid="6" grpId="1" animBg="1"/>
      <p:bldP spid="34822" grpId="0" animBg="1"/>
      <p:bldP spid="348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7650" y="464785"/>
            <a:ext cx="44005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East side Cheaha of Mountain</a:t>
            </a:r>
            <a:br>
              <a:rPr lang="en-US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Cleburne County; Alabama; USA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85800" y="2945368"/>
            <a:ext cx="2857501" cy="3226832"/>
            <a:chOff x="762000" y="2667000"/>
            <a:chExt cx="2857501" cy="32268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667000"/>
              <a:ext cx="2857500" cy="28575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1" y="5524500"/>
              <a:ext cx="285750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en-US" i="1" dirty="0" err="1">
                  <a:solidFill>
                    <a:schemeClr val="bg1"/>
                  </a:solidFill>
                  <a:latin typeface="Verdana" panose="020B0604030504040204" pitchFamily="34" charset="0"/>
                </a:rPr>
                <a:t>Desmognathus</a:t>
              </a:r>
              <a:r>
                <a:rPr lang="en-US" i="1" dirty="0">
                  <a:solidFill>
                    <a:schemeClr val="bg1"/>
                  </a:solidFill>
                  <a:latin typeface="Verdana" panose="020B0604030504040204" pitchFamily="34" charset="0"/>
                </a:rPr>
                <a:t> </a:t>
              </a:r>
              <a:r>
                <a:rPr lang="en-US" i="1" dirty="0" err="1">
                  <a:solidFill>
                    <a:schemeClr val="bg1"/>
                  </a:solidFill>
                  <a:latin typeface="Verdana" panose="020B0604030504040204" pitchFamily="34" charset="0"/>
                </a:rPr>
                <a:t>conanti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63539" y="6138221"/>
            <a:ext cx="270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Spotted Dusky Salamander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689763" y="89284"/>
            <a:ext cx="4267201" cy="3297381"/>
            <a:chOff x="4689763" y="55418"/>
            <a:chExt cx="4267201" cy="32973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4445" r="12592" b="16917"/>
            <a:stretch/>
          </p:blipFill>
          <p:spPr>
            <a:xfrm>
              <a:off x="4689763" y="55418"/>
              <a:ext cx="4267201" cy="3297381"/>
            </a:xfrm>
            <a:prstGeom prst="rect">
              <a:avLst/>
            </a:prstGeom>
          </p:spPr>
        </p:pic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6222522" y="1740445"/>
              <a:ext cx="152400" cy="152400"/>
            </a:xfrm>
            <a:prstGeom prst="ellipse">
              <a:avLst/>
            </a:prstGeom>
            <a:solidFill>
              <a:srgbClr val="92D05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4802053" y="397011"/>
              <a:ext cx="2993338" cy="283926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86685" y="3475951"/>
            <a:ext cx="4287982" cy="3297381"/>
            <a:chOff x="4703618" y="3408219"/>
            <a:chExt cx="4287982" cy="32973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8465" r="10126" b="14947"/>
            <a:stretch/>
          </p:blipFill>
          <p:spPr>
            <a:xfrm>
              <a:off x="4703618" y="3408219"/>
              <a:ext cx="4287982" cy="3297381"/>
            </a:xfrm>
            <a:prstGeom prst="rect">
              <a:avLst/>
            </a:prstGeom>
          </p:spPr>
        </p:pic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6130185" y="5126315"/>
              <a:ext cx="152400" cy="152400"/>
            </a:xfrm>
            <a:prstGeom prst="ellipse">
              <a:avLst/>
            </a:prstGeom>
            <a:solidFill>
              <a:srgbClr val="92D05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4739792" y="3782881"/>
              <a:ext cx="2993338" cy="283926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05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3739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Uncertainties within GEOLocate</a:t>
            </a:r>
          </a:p>
        </p:txBody>
      </p:sp>
      <p:sp>
        <p:nvSpPr>
          <p:cNvPr id="124932" name="Text Box 10"/>
          <p:cNvSpPr txBox="1">
            <a:spLocks noChangeArrowheads="1"/>
          </p:cNvSpPr>
          <p:nvPr/>
        </p:nvSpPr>
        <p:spPr bwMode="auto">
          <a:xfrm>
            <a:off x="5733143" y="3371671"/>
            <a:ext cx="3429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charset="0"/>
              </a:rPr>
              <a:t>Polygons represented </a:t>
            </a:r>
            <a:r>
              <a:rPr lang="en-US" sz="2000" dirty="0">
                <a:solidFill>
                  <a:schemeClr val="tx2"/>
                </a:solidFill>
                <a:latin typeface="Arial" charset="0"/>
              </a:rPr>
              <a:t>as a comma delimited array of vertices using latitude and longitude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5715000" y="1371600"/>
            <a:ext cx="35477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tx2"/>
                </a:solidFill>
                <a:latin typeface="Arial" charset="0"/>
              </a:rPr>
              <a:t>Point radius (web app) and </a:t>
            </a:r>
            <a:br>
              <a:rPr lang="en-US" sz="2000" dirty="0" smtClean="0">
                <a:solidFill>
                  <a:schemeClr val="tx2"/>
                </a:solidFill>
                <a:latin typeface="Arial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charset="0"/>
              </a:rPr>
              <a:t>polygonal uncertainties (both)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715000" y="4876800"/>
            <a:ext cx="3429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chemeClr val="tx2"/>
                </a:solidFill>
                <a:latin typeface="Arial" charset="0"/>
              </a:rPr>
              <a:t>S</a:t>
            </a:r>
            <a:r>
              <a:rPr lang="en-US" sz="2000" dirty="0" smtClean="0">
                <a:solidFill>
                  <a:schemeClr val="tx2"/>
                </a:solidFill>
                <a:latin typeface="Arial" charset="0"/>
              </a:rPr>
              <a:t>upports 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auto-detection and generation of</a:t>
            </a:r>
            <a:r>
              <a:rPr lang="en-US" sz="2000" dirty="0" smtClean="0">
                <a:solidFill>
                  <a:schemeClr val="tx2"/>
                </a:solidFill>
                <a:latin typeface="Arial" charset="0"/>
              </a:rPr>
              <a:t> polygons for selected places (web app only, in development for desktop app)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026" name="Picture 2" descr="C:\Users\nelson\Pictures\glcpol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1" t="15378" r="14710" b="34604"/>
          <a:stretch/>
        </p:blipFill>
        <p:spPr bwMode="auto">
          <a:xfrm>
            <a:off x="1" y="1650005"/>
            <a:ext cx="5715000" cy="368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15000" y="2209800"/>
            <a:ext cx="34002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tx2"/>
                </a:solidFill>
                <a:latin typeface="Arial" charset="0"/>
              </a:rPr>
              <a:t>Point radius represented </a:t>
            </a:r>
            <a:br>
              <a:rPr lang="en-US" sz="2000" dirty="0" smtClean="0">
                <a:solidFill>
                  <a:schemeClr val="tx2"/>
                </a:solidFill>
                <a:latin typeface="Arial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charset="0"/>
              </a:rPr>
              <a:t>as a distance in meters from</a:t>
            </a:r>
            <a:br>
              <a:rPr lang="en-US" sz="2000" dirty="0" smtClean="0">
                <a:solidFill>
                  <a:schemeClr val="tx2"/>
                </a:solidFill>
                <a:latin typeface="Arial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charset="0"/>
              </a:rPr>
              <a:t>georeferenced point 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1676400"/>
            <a:ext cx="25271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Utah Lake, </a:t>
            </a:r>
          </a:p>
          <a:p>
            <a:pPr eaLnBrk="0" hangingPunct="0"/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UT, USA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>
          <a:xfrm>
            <a:off x="533400" y="3522610"/>
            <a:ext cx="3778808" cy="685151"/>
          </a:xfrm>
          <a:custGeom>
            <a:avLst/>
            <a:gdLst>
              <a:gd name="connsiteX0" fmla="*/ 0 w 3778808"/>
              <a:gd name="connsiteY0" fmla="*/ 250868 h 685151"/>
              <a:gd name="connsiteX1" fmla="*/ 540913 w 3778808"/>
              <a:gd name="connsiteY1" fmla="*/ 199353 h 685151"/>
              <a:gd name="connsiteX2" fmla="*/ 1210614 w 3778808"/>
              <a:gd name="connsiteY2" fmla="*/ 19049 h 685151"/>
              <a:gd name="connsiteX3" fmla="*/ 2472744 w 3778808"/>
              <a:gd name="connsiteY3" fmla="*/ 57685 h 685151"/>
              <a:gd name="connsiteX4" fmla="*/ 3284113 w 3778808"/>
              <a:gd name="connsiteY4" fmla="*/ 482688 h 685151"/>
              <a:gd name="connsiteX5" fmla="*/ 3709115 w 3778808"/>
              <a:gd name="connsiteY5" fmla="*/ 662992 h 685151"/>
              <a:gd name="connsiteX6" fmla="*/ 3773510 w 3778808"/>
              <a:gd name="connsiteY6" fmla="*/ 675871 h 6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8808" h="685151">
                <a:moveTo>
                  <a:pt x="0" y="250868"/>
                </a:moveTo>
                <a:cubicBezTo>
                  <a:pt x="169572" y="244428"/>
                  <a:pt x="339144" y="237989"/>
                  <a:pt x="540913" y="199353"/>
                </a:cubicBezTo>
                <a:cubicBezTo>
                  <a:pt x="742682" y="160716"/>
                  <a:pt x="888642" y="42660"/>
                  <a:pt x="1210614" y="19049"/>
                </a:cubicBezTo>
                <a:cubicBezTo>
                  <a:pt x="1532586" y="-4562"/>
                  <a:pt x="2127161" y="-19588"/>
                  <a:pt x="2472744" y="57685"/>
                </a:cubicBezTo>
                <a:cubicBezTo>
                  <a:pt x="2818327" y="134958"/>
                  <a:pt x="3078051" y="381804"/>
                  <a:pt x="3284113" y="482688"/>
                </a:cubicBezTo>
                <a:cubicBezTo>
                  <a:pt x="3490175" y="583572"/>
                  <a:pt x="3627549" y="630795"/>
                  <a:pt x="3709115" y="662992"/>
                </a:cubicBezTo>
                <a:cubicBezTo>
                  <a:pt x="3790681" y="695189"/>
                  <a:pt x="3782095" y="685530"/>
                  <a:pt x="3773510" y="67587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495800" y="3528246"/>
            <a:ext cx="3778808" cy="685151"/>
          </a:xfrm>
          <a:custGeom>
            <a:avLst/>
            <a:gdLst>
              <a:gd name="connsiteX0" fmla="*/ 0 w 3778808"/>
              <a:gd name="connsiteY0" fmla="*/ 250868 h 685151"/>
              <a:gd name="connsiteX1" fmla="*/ 540913 w 3778808"/>
              <a:gd name="connsiteY1" fmla="*/ 199353 h 685151"/>
              <a:gd name="connsiteX2" fmla="*/ 1210614 w 3778808"/>
              <a:gd name="connsiteY2" fmla="*/ 19049 h 685151"/>
              <a:gd name="connsiteX3" fmla="*/ 2472744 w 3778808"/>
              <a:gd name="connsiteY3" fmla="*/ 57685 h 685151"/>
              <a:gd name="connsiteX4" fmla="*/ 3284113 w 3778808"/>
              <a:gd name="connsiteY4" fmla="*/ 482688 h 685151"/>
              <a:gd name="connsiteX5" fmla="*/ 3709115 w 3778808"/>
              <a:gd name="connsiteY5" fmla="*/ 662992 h 685151"/>
              <a:gd name="connsiteX6" fmla="*/ 3773510 w 3778808"/>
              <a:gd name="connsiteY6" fmla="*/ 675871 h 6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8808" h="685151">
                <a:moveTo>
                  <a:pt x="0" y="250868"/>
                </a:moveTo>
                <a:cubicBezTo>
                  <a:pt x="169572" y="244428"/>
                  <a:pt x="339144" y="237989"/>
                  <a:pt x="540913" y="199353"/>
                </a:cubicBezTo>
                <a:cubicBezTo>
                  <a:pt x="742682" y="160716"/>
                  <a:pt x="888642" y="42660"/>
                  <a:pt x="1210614" y="19049"/>
                </a:cubicBezTo>
                <a:cubicBezTo>
                  <a:pt x="1532586" y="-4562"/>
                  <a:pt x="2127161" y="-19588"/>
                  <a:pt x="2472744" y="57685"/>
                </a:cubicBezTo>
                <a:cubicBezTo>
                  <a:pt x="2818327" y="134958"/>
                  <a:pt x="3078051" y="381804"/>
                  <a:pt x="3284113" y="482688"/>
                </a:cubicBezTo>
                <a:cubicBezTo>
                  <a:pt x="3490175" y="583572"/>
                  <a:pt x="3627549" y="630795"/>
                  <a:pt x="3709115" y="662992"/>
                </a:cubicBezTo>
                <a:cubicBezTo>
                  <a:pt x="3790681" y="695189"/>
                  <a:pt x="3782095" y="685530"/>
                  <a:pt x="3773510" y="67587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cs typeface="Arial" pitchFamily="34" charset="0"/>
              </a:rPr>
              <a:t>Georeferencing Options:</a:t>
            </a:r>
            <a:endParaRPr lang="en-US" sz="36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r="9809" b="5843"/>
          <a:stretch/>
        </p:blipFill>
        <p:spPr bwMode="auto">
          <a:xfrm>
            <a:off x="914400" y="904741"/>
            <a:ext cx="6770575" cy="1686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>
            <a:stCxn id="6" idx="3"/>
          </p:cNvCxnSpPr>
          <p:nvPr/>
        </p:nvCxnSpPr>
        <p:spPr>
          <a:xfrm flipH="1">
            <a:off x="2197995" y="3238476"/>
            <a:ext cx="317105" cy="536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483744" y="3075874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9" idx="0"/>
            <a:endCxn id="6" idx="4"/>
          </p:cNvCxnSpPr>
          <p:nvPr/>
        </p:nvCxnSpPr>
        <p:spPr>
          <a:xfrm flipV="1">
            <a:off x="2590800" y="3266374"/>
            <a:ext cx="0" cy="21672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83744" y="5433672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720751" y="5363078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Mythical Place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1938183" y="426309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miles North of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419600" y="2760610"/>
            <a:ext cx="39624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648200" y="3065410"/>
            <a:ext cx="2189408" cy="3220927"/>
          </a:xfrm>
          <a:custGeom>
            <a:avLst/>
            <a:gdLst>
              <a:gd name="connsiteX0" fmla="*/ 0 w 2189408"/>
              <a:gd name="connsiteY0" fmla="*/ 348938 h 3220927"/>
              <a:gd name="connsiteX1" fmla="*/ 64394 w 2189408"/>
              <a:gd name="connsiteY1" fmla="*/ 336060 h 3220927"/>
              <a:gd name="connsiteX2" fmla="*/ 193183 w 2189408"/>
              <a:gd name="connsiteY2" fmla="*/ 310302 h 3220927"/>
              <a:gd name="connsiteX3" fmla="*/ 231820 w 2189408"/>
              <a:gd name="connsiteY3" fmla="*/ 284544 h 3220927"/>
              <a:gd name="connsiteX4" fmla="*/ 296214 w 2189408"/>
              <a:gd name="connsiteY4" fmla="*/ 168634 h 3220927"/>
              <a:gd name="connsiteX5" fmla="*/ 321972 w 2189408"/>
              <a:gd name="connsiteY5" fmla="*/ 129998 h 3220927"/>
              <a:gd name="connsiteX6" fmla="*/ 360608 w 2189408"/>
              <a:gd name="connsiteY6" fmla="*/ 104240 h 3220927"/>
              <a:gd name="connsiteX7" fmla="*/ 399245 w 2189408"/>
              <a:gd name="connsiteY7" fmla="*/ 65603 h 3220927"/>
              <a:gd name="connsiteX8" fmla="*/ 476518 w 2189408"/>
              <a:gd name="connsiteY8" fmla="*/ 39846 h 3220927"/>
              <a:gd name="connsiteX9" fmla="*/ 592428 w 2189408"/>
              <a:gd name="connsiteY9" fmla="*/ 1209 h 3220927"/>
              <a:gd name="connsiteX10" fmla="*/ 875763 w 2189408"/>
              <a:gd name="connsiteY10" fmla="*/ 14088 h 3220927"/>
              <a:gd name="connsiteX11" fmla="*/ 940158 w 2189408"/>
              <a:gd name="connsiteY11" fmla="*/ 129998 h 3220927"/>
              <a:gd name="connsiteX12" fmla="*/ 901521 w 2189408"/>
              <a:gd name="connsiteY12" fmla="*/ 323181 h 3220927"/>
              <a:gd name="connsiteX13" fmla="*/ 862884 w 2189408"/>
              <a:gd name="connsiteY13" fmla="*/ 348938 h 3220927"/>
              <a:gd name="connsiteX14" fmla="*/ 837127 w 2189408"/>
              <a:gd name="connsiteY14" fmla="*/ 387575 h 3220927"/>
              <a:gd name="connsiteX15" fmla="*/ 811369 w 2189408"/>
              <a:gd name="connsiteY15" fmla="*/ 464848 h 3220927"/>
              <a:gd name="connsiteX16" fmla="*/ 798490 w 2189408"/>
              <a:gd name="connsiteY16" fmla="*/ 542122 h 3220927"/>
              <a:gd name="connsiteX17" fmla="*/ 785611 w 2189408"/>
              <a:gd name="connsiteY17" fmla="*/ 580758 h 3220927"/>
              <a:gd name="connsiteX18" fmla="*/ 824248 w 2189408"/>
              <a:gd name="connsiteY18" fmla="*/ 799699 h 3220927"/>
              <a:gd name="connsiteX19" fmla="*/ 862884 w 2189408"/>
              <a:gd name="connsiteY19" fmla="*/ 838336 h 3220927"/>
              <a:gd name="connsiteX20" fmla="*/ 875763 w 2189408"/>
              <a:gd name="connsiteY20" fmla="*/ 876972 h 3220927"/>
              <a:gd name="connsiteX21" fmla="*/ 1081825 w 2189408"/>
              <a:gd name="connsiteY21" fmla="*/ 902730 h 3220927"/>
              <a:gd name="connsiteX22" fmla="*/ 1197735 w 2189408"/>
              <a:gd name="connsiteY22" fmla="*/ 799699 h 3220927"/>
              <a:gd name="connsiteX23" fmla="*/ 1236372 w 2189408"/>
              <a:gd name="connsiteY23" fmla="*/ 761062 h 3220927"/>
              <a:gd name="connsiteX24" fmla="*/ 1300766 w 2189408"/>
              <a:gd name="connsiteY24" fmla="*/ 709547 h 3220927"/>
              <a:gd name="connsiteX25" fmla="*/ 1545465 w 2189408"/>
              <a:gd name="connsiteY25" fmla="*/ 786820 h 3220927"/>
              <a:gd name="connsiteX26" fmla="*/ 1571222 w 2189408"/>
              <a:gd name="connsiteY26" fmla="*/ 825457 h 3220927"/>
              <a:gd name="connsiteX27" fmla="*/ 1558344 w 2189408"/>
              <a:gd name="connsiteY27" fmla="*/ 1031519 h 3220927"/>
              <a:gd name="connsiteX28" fmla="*/ 1545465 w 2189408"/>
              <a:gd name="connsiteY28" fmla="*/ 1070155 h 3220927"/>
              <a:gd name="connsiteX29" fmla="*/ 1429555 w 2189408"/>
              <a:gd name="connsiteY29" fmla="*/ 1134550 h 3220927"/>
              <a:gd name="connsiteX30" fmla="*/ 1390918 w 2189408"/>
              <a:gd name="connsiteY30" fmla="*/ 1160307 h 3220927"/>
              <a:gd name="connsiteX31" fmla="*/ 1249251 w 2189408"/>
              <a:gd name="connsiteY31" fmla="*/ 1173186 h 3220927"/>
              <a:gd name="connsiteX32" fmla="*/ 850006 w 2189408"/>
              <a:gd name="connsiteY32" fmla="*/ 1198944 h 3220927"/>
              <a:gd name="connsiteX33" fmla="*/ 824248 w 2189408"/>
              <a:gd name="connsiteY33" fmla="*/ 1237581 h 3220927"/>
              <a:gd name="connsiteX34" fmla="*/ 798490 w 2189408"/>
              <a:gd name="connsiteY34" fmla="*/ 1327733 h 3220927"/>
              <a:gd name="connsiteX35" fmla="*/ 824248 w 2189408"/>
              <a:gd name="connsiteY35" fmla="*/ 1443643 h 3220927"/>
              <a:gd name="connsiteX36" fmla="*/ 837127 w 2189408"/>
              <a:gd name="connsiteY36" fmla="*/ 1482279 h 3220927"/>
              <a:gd name="connsiteX37" fmla="*/ 914400 w 2189408"/>
              <a:gd name="connsiteY37" fmla="*/ 1533795 h 3220927"/>
              <a:gd name="connsiteX38" fmla="*/ 953037 w 2189408"/>
              <a:gd name="connsiteY38" fmla="*/ 1559553 h 3220927"/>
              <a:gd name="connsiteX39" fmla="*/ 1004552 w 2189408"/>
              <a:gd name="connsiteY39" fmla="*/ 1636826 h 3220927"/>
              <a:gd name="connsiteX40" fmla="*/ 1120462 w 2189408"/>
              <a:gd name="connsiteY40" fmla="*/ 1701220 h 3220927"/>
              <a:gd name="connsiteX41" fmla="*/ 1171977 w 2189408"/>
              <a:gd name="connsiteY41" fmla="*/ 1714099 h 3220927"/>
              <a:gd name="connsiteX42" fmla="*/ 1223493 w 2189408"/>
              <a:gd name="connsiteY42" fmla="*/ 1701220 h 3220927"/>
              <a:gd name="connsiteX43" fmla="*/ 1262129 w 2189408"/>
              <a:gd name="connsiteY43" fmla="*/ 1675462 h 3220927"/>
              <a:gd name="connsiteX44" fmla="*/ 1365160 w 2189408"/>
              <a:gd name="connsiteY44" fmla="*/ 1688341 h 3220927"/>
              <a:gd name="connsiteX45" fmla="*/ 1403797 w 2189408"/>
              <a:gd name="connsiteY45" fmla="*/ 1701220 h 3220927"/>
              <a:gd name="connsiteX46" fmla="*/ 1429555 w 2189408"/>
              <a:gd name="connsiteY46" fmla="*/ 1739857 h 3220927"/>
              <a:gd name="connsiteX47" fmla="*/ 1416676 w 2189408"/>
              <a:gd name="connsiteY47" fmla="*/ 2177738 h 3220927"/>
              <a:gd name="connsiteX48" fmla="*/ 1378039 w 2189408"/>
              <a:gd name="connsiteY48" fmla="*/ 2216375 h 3220927"/>
              <a:gd name="connsiteX49" fmla="*/ 1352282 w 2189408"/>
              <a:gd name="connsiteY49" fmla="*/ 2255012 h 3220927"/>
              <a:gd name="connsiteX50" fmla="*/ 1313645 w 2189408"/>
              <a:gd name="connsiteY50" fmla="*/ 2293648 h 3220927"/>
              <a:gd name="connsiteX51" fmla="*/ 1223493 w 2189408"/>
              <a:gd name="connsiteY51" fmla="*/ 2435316 h 3220927"/>
              <a:gd name="connsiteX52" fmla="*/ 1171977 w 2189408"/>
              <a:gd name="connsiteY52" fmla="*/ 2525468 h 3220927"/>
              <a:gd name="connsiteX53" fmla="*/ 1107583 w 2189408"/>
              <a:gd name="connsiteY53" fmla="*/ 2654257 h 3220927"/>
              <a:gd name="connsiteX54" fmla="*/ 1107583 w 2189408"/>
              <a:gd name="connsiteY54" fmla="*/ 2654257 h 3220927"/>
              <a:gd name="connsiteX55" fmla="*/ 1081825 w 2189408"/>
              <a:gd name="connsiteY55" fmla="*/ 2731530 h 3220927"/>
              <a:gd name="connsiteX56" fmla="*/ 1094704 w 2189408"/>
              <a:gd name="connsiteY56" fmla="*/ 2770167 h 3220927"/>
              <a:gd name="connsiteX57" fmla="*/ 1133341 w 2189408"/>
              <a:gd name="connsiteY57" fmla="*/ 2783046 h 3220927"/>
              <a:gd name="connsiteX58" fmla="*/ 1429555 w 2189408"/>
              <a:gd name="connsiteY58" fmla="*/ 2770167 h 3220927"/>
              <a:gd name="connsiteX59" fmla="*/ 1481070 w 2189408"/>
              <a:gd name="connsiteY59" fmla="*/ 2757288 h 3220927"/>
              <a:gd name="connsiteX60" fmla="*/ 1519707 w 2189408"/>
              <a:gd name="connsiteY60" fmla="*/ 2744409 h 3220927"/>
              <a:gd name="connsiteX61" fmla="*/ 1687132 w 2189408"/>
              <a:gd name="connsiteY61" fmla="*/ 2731530 h 3220927"/>
              <a:gd name="connsiteX62" fmla="*/ 1815921 w 2189408"/>
              <a:gd name="connsiteY62" fmla="*/ 2744409 h 3220927"/>
              <a:gd name="connsiteX63" fmla="*/ 1777284 w 2189408"/>
              <a:gd name="connsiteY63" fmla="*/ 2898955 h 3220927"/>
              <a:gd name="connsiteX64" fmla="*/ 1738648 w 2189408"/>
              <a:gd name="connsiteY64" fmla="*/ 2911834 h 3220927"/>
              <a:gd name="connsiteX65" fmla="*/ 1751527 w 2189408"/>
              <a:gd name="connsiteY65" fmla="*/ 3092138 h 3220927"/>
              <a:gd name="connsiteX66" fmla="*/ 1790163 w 2189408"/>
              <a:gd name="connsiteY66" fmla="*/ 3105017 h 3220927"/>
              <a:gd name="connsiteX67" fmla="*/ 1906073 w 2189408"/>
              <a:gd name="connsiteY67" fmla="*/ 3117896 h 3220927"/>
              <a:gd name="connsiteX68" fmla="*/ 1996225 w 2189408"/>
              <a:gd name="connsiteY68" fmla="*/ 3130775 h 3220927"/>
              <a:gd name="connsiteX69" fmla="*/ 2073498 w 2189408"/>
              <a:gd name="connsiteY69" fmla="*/ 3156533 h 3220927"/>
              <a:gd name="connsiteX70" fmla="*/ 2112135 w 2189408"/>
              <a:gd name="connsiteY70" fmla="*/ 3169412 h 3220927"/>
              <a:gd name="connsiteX71" fmla="*/ 2189408 w 2189408"/>
              <a:gd name="connsiteY71" fmla="*/ 3220927 h 322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89408" h="3220927">
                <a:moveTo>
                  <a:pt x="0" y="348938"/>
                </a:moveTo>
                <a:cubicBezTo>
                  <a:pt x="21465" y="344645"/>
                  <a:pt x="42802" y="339659"/>
                  <a:pt x="64394" y="336060"/>
                </a:cubicBezTo>
                <a:cubicBezTo>
                  <a:pt x="99990" y="330128"/>
                  <a:pt x="156157" y="328815"/>
                  <a:pt x="193183" y="310302"/>
                </a:cubicBezTo>
                <a:cubicBezTo>
                  <a:pt x="207028" y="303380"/>
                  <a:pt x="218941" y="293130"/>
                  <a:pt x="231820" y="284544"/>
                </a:cubicBezTo>
                <a:cubicBezTo>
                  <a:pt x="254487" y="216539"/>
                  <a:pt x="237168" y="257202"/>
                  <a:pt x="296214" y="168634"/>
                </a:cubicBezTo>
                <a:cubicBezTo>
                  <a:pt x="304800" y="155755"/>
                  <a:pt x="309093" y="138584"/>
                  <a:pt x="321972" y="129998"/>
                </a:cubicBezTo>
                <a:cubicBezTo>
                  <a:pt x="334851" y="121412"/>
                  <a:pt x="348717" y="114149"/>
                  <a:pt x="360608" y="104240"/>
                </a:cubicBezTo>
                <a:cubicBezTo>
                  <a:pt x="374600" y="92580"/>
                  <a:pt x="383323" y="74448"/>
                  <a:pt x="399245" y="65603"/>
                </a:cubicBezTo>
                <a:cubicBezTo>
                  <a:pt x="422979" y="52417"/>
                  <a:pt x="451002" y="49125"/>
                  <a:pt x="476518" y="39846"/>
                </a:cubicBezTo>
                <a:cubicBezTo>
                  <a:pt x="583218" y="1047"/>
                  <a:pt x="498677" y="24647"/>
                  <a:pt x="592428" y="1209"/>
                </a:cubicBezTo>
                <a:cubicBezTo>
                  <a:pt x="686873" y="5502"/>
                  <a:pt x="784471" y="-10490"/>
                  <a:pt x="875763" y="14088"/>
                </a:cubicBezTo>
                <a:cubicBezTo>
                  <a:pt x="908197" y="22820"/>
                  <a:pt x="929160" y="97003"/>
                  <a:pt x="940158" y="129998"/>
                </a:cubicBezTo>
                <a:cubicBezTo>
                  <a:pt x="934257" y="200809"/>
                  <a:pt x="953479" y="271224"/>
                  <a:pt x="901521" y="323181"/>
                </a:cubicBezTo>
                <a:cubicBezTo>
                  <a:pt x="890576" y="334126"/>
                  <a:pt x="875763" y="340352"/>
                  <a:pt x="862884" y="348938"/>
                </a:cubicBezTo>
                <a:cubicBezTo>
                  <a:pt x="854298" y="361817"/>
                  <a:pt x="843413" y="373431"/>
                  <a:pt x="837127" y="387575"/>
                </a:cubicBezTo>
                <a:cubicBezTo>
                  <a:pt x="826100" y="412386"/>
                  <a:pt x="811369" y="464848"/>
                  <a:pt x="811369" y="464848"/>
                </a:cubicBezTo>
                <a:cubicBezTo>
                  <a:pt x="807076" y="490606"/>
                  <a:pt x="804155" y="516631"/>
                  <a:pt x="798490" y="542122"/>
                </a:cubicBezTo>
                <a:cubicBezTo>
                  <a:pt x="795545" y="555374"/>
                  <a:pt x="785611" y="567183"/>
                  <a:pt x="785611" y="580758"/>
                </a:cubicBezTo>
                <a:cubicBezTo>
                  <a:pt x="785611" y="636455"/>
                  <a:pt x="792277" y="742151"/>
                  <a:pt x="824248" y="799699"/>
                </a:cubicBezTo>
                <a:cubicBezTo>
                  <a:pt x="833093" y="815620"/>
                  <a:pt x="850005" y="825457"/>
                  <a:pt x="862884" y="838336"/>
                </a:cubicBezTo>
                <a:cubicBezTo>
                  <a:pt x="867177" y="851215"/>
                  <a:pt x="869692" y="864830"/>
                  <a:pt x="875763" y="876972"/>
                </a:cubicBezTo>
                <a:cubicBezTo>
                  <a:pt x="920660" y="966764"/>
                  <a:pt x="941688" y="912740"/>
                  <a:pt x="1081825" y="902730"/>
                </a:cubicBezTo>
                <a:cubicBezTo>
                  <a:pt x="1150771" y="856766"/>
                  <a:pt x="1109517" y="887917"/>
                  <a:pt x="1197735" y="799699"/>
                </a:cubicBezTo>
                <a:cubicBezTo>
                  <a:pt x="1210614" y="786820"/>
                  <a:pt x="1226269" y="776217"/>
                  <a:pt x="1236372" y="761062"/>
                </a:cubicBezTo>
                <a:cubicBezTo>
                  <a:pt x="1269659" y="711130"/>
                  <a:pt x="1247445" y="727321"/>
                  <a:pt x="1300766" y="709547"/>
                </a:cubicBezTo>
                <a:cubicBezTo>
                  <a:pt x="1573130" y="741590"/>
                  <a:pt x="1477868" y="668523"/>
                  <a:pt x="1545465" y="786820"/>
                </a:cubicBezTo>
                <a:cubicBezTo>
                  <a:pt x="1553144" y="800259"/>
                  <a:pt x="1562636" y="812578"/>
                  <a:pt x="1571222" y="825457"/>
                </a:cubicBezTo>
                <a:cubicBezTo>
                  <a:pt x="1566929" y="894144"/>
                  <a:pt x="1565548" y="963076"/>
                  <a:pt x="1558344" y="1031519"/>
                </a:cubicBezTo>
                <a:cubicBezTo>
                  <a:pt x="1556923" y="1045020"/>
                  <a:pt x="1555064" y="1060556"/>
                  <a:pt x="1545465" y="1070155"/>
                </a:cubicBezTo>
                <a:cubicBezTo>
                  <a:pt x="1464252" y="1151367"/>
                  <a:pt x="1494334" y="1102161"/>
                  <a:pt x="1429555" y="1134550"/>
                </a:cubicBezTo>
                <a:cubicBezTo>
                  <a:pt x="1415711" y="1141472"/>
                  <a:pt x="1406053" y="1157064"/>
                  <a:pt x="1390918" y="1160307"/>
                </a:cubicBezTo>
                <a:cubicBezTo>
                  <a:pt x="1344553" y="1170242"/>
                  <a:pt x="1296473" y="1168893"/>
                  <a:pt x="1249251" y="1173186"/>
                </a:cubicBezTo>
                <a:cubicBezTo>
                  <a:pt x="1075893" y="1230972"/>
                  <a:pt x="1406817" y="1124702"/>
                  <a:pt x="850006" y="1198944"/>
                </a:cubicBezTo>
                <a:cubicBezTo>
                  <a:pt x="834663" y="1200990"/>
                  <a:pt x="831170" y="1223737"/>
                  <a:pt x="824248" y="1237581"/>
                </a:cubicBezTo>
                <a:cubicBezTo>
                  <a:pt x="815009" y="1256058"/>
                  <a:pt x="802617" y="1311226"/>
                  <a:pt x="798490" y="1327733"/>
                </a:cubicBezTo>
                <a:cubicBezTo>
                  <a:pt x="827482" y="1414708"/>
                  <a:pt x="794026" y="1307647"/>
                  <a:pt x="824248" y="1443643"/>
                </a:cubicBezTo>
                <a:cubicBezTo>
                  <a:pt x="827193" y="1456895"/>
                  <a:pt x="829597" y="1470984"/>
                  <a:pt x="837127" y="1482279"/>
                </a:cubicBezTo>
                <a:cubicBezTo>
                  <a:pt x="873749" y="1537212"/>
                  <a:pt x="867141" y="1510165"/>
                  <a:pt x="914400" y="1533795"/>
                </a:cubicBezTo>
                <a:cubicBezTo>
                  <a:pt x="928245" y="1540717"/>
                  <a:pt x="940158" y="1550967"/>
                  <a:pt x="953037" y="1559553"/>
                </a:cubicBezTo>
                <a:cubicBezTo>
                  <a:pt x="970209" y="1585311"/>
                  <a:pt x="978794" y="1619654"/>
                  <a:pt x="1004552" y="1636826"/>
                </a:cubicBezTo>
                <a:cubicBezTo>
                  <a:pt x="1073737" y="1682949"/>
                  <a:pt x="1060957" y="1684218"/>
                  <a:pt x="1120462" y="1701220"/>
                </a:cubicBezTo>
                <a:cubicBezTo>
                  <a:pt x="1137481" y="1706083"/>
                  <a:pt x="1154805" y="1709806"/>
                  <a:pt x="1171977" y="1714099"/>
                </a:cubicBezTo>
                <a:cubicBezTo>
                  <a:pt x="1189149" y="1709806"/>
                  <a:pt x="1207224" y="1708193"/>
                  <a:pt x="1223493" y="1701220"/>
                </a:cubicBezTo>
                <a:cubicBezTo>
                  <a:pt x="1237720" y="1695123"/>
                  <a:pt x="1246714" y="1676863"/>
                  <a:pt x="1262129" y="1675462"/>
                </a:cubicBezTo>
                <a:cubicBezTo>
                  <a:pt x="1296598" y="1672328"/>
                  <a:pt x="1330816" y="1684048"/>
                  <a:pt x="1365160" y="1688341"/>
                </a:cubicBezTo>
                <a:cubicBezTo>
                  <a:pt x="1378039" y="1692634"/>
                  <a:pt x="1393196" y="1692739"/>
                  <a:pt x="1403797" y="1701220"/>
                </a:cubicBezTo>
                <a:cubicBezTo>
                  <a:pt x="1415884" y="1710889"/>
                  <a:pt x="1429137" y="1724384"/>
                  <a:pt x="1429555" y="1739857"/>
                </a:cubicBezTo>
                <a:cubicBezTo>
                  <a:pt x="1433500" y="1885827"/>
                  <a:pt x="1432371" y="2032560"/>
                  <a:pt x="1416676" y="2177738"/>
                </a:cubicBezTo>
                <a:cubicBezTo>
                  <a:pt x="1414718" y="2195846"/>
                  <a:pt x="1389699" y="2202383"/>
                  <a:pt x="1378039" y="2216375"/>
                </a:cubicBezTo>
                <a:cubicBezTo>
                  <a:pt x="1368130" y="2228266"/>
                  <a:pt x="1362191" y="2243121"/>
                  <a:pt x="1352282" y="2255012"/>
                </a:cubicBezTo>
                <a:cubicBezTo>
                  <a:pt x="1340622" y="2269004"/>
                  <a:pt x="1324827" y="2279271"/>
                  <a:pt x="1313645" y="2293648"/>
                </a:cubicBezTo>
                <a:cubicBezTo>
                  <a:pt x="1278520" y="2338808"/>
                  <a:pt x="1253575" y="2387185"/>
                  <a:pt x="1223493" y="2435316"/>
                </a:cubicBezTo>
                <a:cubicBezTo>
                  <a:pt x="1177982" y="2508134"/>
                  <a:pt x="1215949" y="2437526"/>
                  <a:pt x="1171977" y="2525468"/>
                </a:cubicBezTo>
                <a:cubicBezTo>
                  <a:pt x="1151590" y="2607017"/>
                  <a:pt x="1168916" y="2562256"/>
                  <a:pt x="1107583" y="2654257"/>
                </a:cubicBezTo>
                <a:lnTo>
                  <a:pt x="1107583" y="2654257"/>
                </a:lnTo>
                <a:lnTo>
                  <a:pt x="1081825" y="2731530"/>
                </a:lnTo>
                <a:cubicBezTo>
                  <a:pt x="1086118" y="2744409"/>
                  <a:pt x="1085105" y="2760568"/>
                  <a:pt x="1094704" y="2770167"/>
                </a:cubicBezTo>
                <a:cubicBezTo>
                  <a:pt x="1104303" y="2779766"/>
                  <a:pt x="1119765" y="2783046"/>
                  <a:pt x="1133341" y="2783046"/>
                </a:cubicBezTo>
                <a:cubicBezTo>
                  <a:pt x="1232172" y="2783046"/>
                  <a:pt x="1330817" y="2774460"/>
                  <a:pt x="1429555" y="2770167"/>
                </a:cubicBezTo>
                <a:cubicBezTo>
                  <a:pt x="1446727" y="2765874"/>
                  <a:pt x="1464051" y="2762151"/>
                  <a:pt x="1481070" y="2757288"/>
                </a:cubicBezTo>
                <a:cubicBezTo>
                  <a:pt x="1494123" y="2753558"/>
                  <a:pt x="1506236" y="2746093"/>
                  <a:pt x="1519707" y="2744409"/>
                </a:cubicBezTo>
                <a:cubicBezTo>
                  <a:pt x="1575248" y="2737466"/>
                  <a:pt x="1631324" y="2735823"/>
                  <a:pt x="1687132" y="2731530"/>
                </a:cubicBezTo>
                <a:cubicBezTo>
                  <a:pt x="1730062" y="2735823"/>
                  <a:pt x="1787059" y="2712340"/>
                  <a:pt x="1815921" y="2744409"/>
                </a:cubicBezTo>
                <a:cubicBezTo>
                  <a:pt x="1834984" y="2765590"/>
                  <a:pt x="1811207" y="2871816"/>
                  <a:pt x="1777284" y="2898955"/>
                </a:cubicBezTo>
                <a:cubicBezTo>
                  <a:pt x="1766683" y="2907435"/>
                  <a:pt x="1751527" y="2907541"/>
                  <a:pt x="1738648" y="2911834"/>
                </a:cubicBezTo>
                <a:cubicBezTo>
                  <a:pt x="1742941" y="2971935"/>
                  <a:pt x="1736002" y="3033918"/>
                  <a:pt x="1751527" y="3092138"/>
                </a:cubicBezTo>
                <a:cubicBezTo>
                  <a:pt x="1755025" y="3105255"/>
                  <a:pt x="1776772" y="3102785"/>
                  <a:pt x="1790163" y="3105017"/>
                </a:cubicBezTo>
                <a:cubicBezTo>
                  <a:pt x="1828508" y="3111408"/>
                  <a:pt x="1867499" y="3113074"/>
                  <a:pt x="1906073" y="3117896"/>
                </a:cubicBezTo>
                <a:cubicBezTo>
                  <a:pt x="1936194" y="3121661"/>
                  <a:pt x="1966174" y="3126482"/>
                  <a:pt x="1996225" y="3130775"/>
                </a:cubicBezTo>
                <a:lnTo>
                  <a:pt x="2073498" y="3156533"/>
                </a:lnTo>
                <a:cubicBezTo>
                  <a:pt x="2086377" y="3160826"/>
                  <a:pt x="2100839" y="3161882"/>
                  <a:pt x="2112135" y="3169412"/>
                </a:cubicBezTo>
                <a:lnTo>
                  <a:pt x="2189408" y="3220927"/>
                </a:ln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29332" y="3509599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34" idx="3"/>
            <a:endCxn id="32" idx="6"/>
          </p:cNvCxnSpPr>
          <p:nvPr/>
        </p:nvCxnSpPr>
        <p:spPr>
          <a:xfrm flipH="1">
            <a:off x="5543444" y="3238476"/>
            <a:ext cx="934056" cy="3663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446144" y="3075874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36" idx="0"/>
            <a:endCxn id="34" idx="4"/>
          </p:cNvCxnSpPr>
          <p:nvPr/>
        </p:nvCxnSpPr>
        <p:spPr>
          <a:xfrm flipV="1">
            <a:off x="6553200" y="3266374"/>
            <a:ext cx="0" cy="21672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446144" y="5433672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683151" y="5363078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Mythical Place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5400000">
            <a:off x="5900583" y="426309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miles North of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980424" y="2760610"/>
            <a:ext cx="195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Creek at Hwy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8090317">
            <a:off x="1628210" y="3088176"/>
            <a:ext cx="10745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My Creek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685800" y="3065410"/>
            <a:ext cx="2189408" cy="3220927"/>
          </a:xfrm>
          <a:custGeom>
            <a:avLst/>
            <a:gdLst>
              <a:gd name="connsiteX0" fmla="*/ 0 w 2189408"/>
              <a:gd name="connsiteY0" fmla="*/ 348938 h 3220927"/>
              <a:gd name="connsiteX1" fmla="*/ 64394 w 2189408"/>
              <a:gd name="connsiteY1" fmla="*/ 336060 h 3220927"/>
              <a:gd name="connsiteX2" fmla="*/ 193183 w 2189408"/>
              <a:gd name="connsiteY2" fmla="*/ 310302 h 3220927"/>
              <a:gd name="connsiteX3" fmla="*/ 231820 w 2189408"/>
              <a:gd name="connsiteY3" fmla="*/ 284544 h 3220927"/>
              <a:gd name="connsiteX4" fmla="*/ 296214 w 2189408"/>
              <a:gd name="connsiteY4" fmla="*/ 168634 h 3220927"/>
              <a:gd name="connsiteX5" fmla="*/ 321972 w 2189408"/>
              <a:gd name="connsiteY5" fmla="*/ 129998 h 3220927"/>
              <a:gd name="connsiteX6" fmla="*/ 360608 w 2189408"/>
              <a:gd name="connsiteY6" fmla="*/ 104240 h 3220927"/>
              <a:gd name="connsiteX7" fmla="*/ 399245 w 2189408"/>
              <a:gd name="connsiteY7" fmla="*/ 65603 h 3220927"/>
              <a:gd name="connsiteX8" fmla="*/ 476518 w 2189408"/>
              <a:gd name="connsiteY8" fmla="*/ 39846 h 3220927"/>
              <a:gd name="connsiteX9" fmla="*/ 592428 w 2189408"/>
              <a:gd name="connsiteY9" fmla="*/ 1209 h 3220927"/>
              <a:gd name="connsiteX10" fmla="*/ 875763 w 2189408"/>
              <a:gd name="connsiteY10" fmla="*/ 14088 h 3220927"/>
              <a:gd name="connsiteX11" fmla="*/ 940158 w 2189408"/>
              <a:gd name="connsiteY11" fmla="*/ 129998 h 3220927"/>
              <a:gd name="connsiteX12" fmla="*/ 901521 w 2189408"/>
              <a:gd name="connsiteY12" fmla="*/ 323181 h 3220927"/>
              <a:gd name="connsiteX13" fmla="*/ 862884 w 2189408"/>
              <a:gd name="connsiteY13" fmla="*/ 348938 h 3220927"/>
              <a:gd name="connsiteX14" fmla="*/ 837127 w 2189408"/>
              <a:gd name="connsiteY14" fmla="*/ 387575 h 3220927"/>
              <a:gd name="connsiteX15" fmla="*/ 811369 w 2189408"/>
              <a:gd name="connsiteY15" fmla="*/ 464848 h 3220927"/>
              <a:gd name="connsiteX16" fmla="*/ 798490 w 2189408"/>
              <a:gd name="connsiteY16" fmla="*/ 542122 h 3220927"/>
              <a:gd name="connsiteX17" fmla="*/ 785611 w 2189408"/>
              <a:gd name="connsiteY17" fmla="*/ 580758 h 3220927"/>
              <a:gd name="connsiteX18" fmla="*/ 824248 w 2189408"/>
              <a:gd name="connsiteY18" fmla="*/ 799699 h 3220927"/>
              <a:gd name="connsiteX19" fmla="*/ 862884 w 2189408"/>
              <a:gd name="connsiteY19" fmla="*/ 838336 h 3220927"/>
              <a:gd name="connsiteX20" fmla="*/ 875763 w 2189408"/>
              <a:gd name="connsiteY20" fmla="*/ 876972 h 3220927"/>
              <a:gd name="connsiteX21" fmla="*/ 1081825 w 2189408"/>
              <a:gd name="connsiteY21" fmla="*/ 902730 h 3220927"/>
              <a:gd name="connsiteX22" fmla="*/ 1197735 w 2189408"/>
              <a:gd name="connsiteY22" fmla="*/ 799699 h 3220927"/>
              <a:gd name="connsiteX23" fmla="*/ 1236372 w 2189408"/>
              <a:gd name="connsiteY23" fmla="*/ 761062 h 3220927"/>
              <a:gd name="connsiteX24" fmla="*/ 1300766 w 2189408"/>
              <a:gd name="connsiteY24" fmla="*/ 709547 h 3220927"/>
              <a:gd name="connsiteX25" fmla="*/ 1545465 w 2189408"/>
              <a:gd name="connsiteY25" fmla="*/ 786820 h 3220927"/>
              <a:gd name="connsiteX26" fmla="*/ 1571222 w 2189408"/>
              <a:gd name="connsiteY26" fmla="*/ 825457 h 3220927"/>
              <a:gd name="connsiteX27" fmla="*/ 1558344 w 2189408"/>
              <a:gd name="connsiteY27" fmla="*/ 1031519 h 3220927"/>
              <a:gd name="connsiteX28" fmla="*/ 1545465 w 2189408"/>
              <a:gd name="connsiteY28" fmla="*/ 1070155 h 3220927"/>
              <a:gd name="connsiteX29" fmla="*/ 1429555 w 2189408"/>
              <a:gd name="connsiteY29" fmla="*/ 1134550 h 3220927"/>
              <a:gd name="connsiteX30" fmla="*/ 1390918 w 2189408"/>
              <a:gd name="connsiteY30" fmla="*/ 1160307 h 3220927"/>
              <a:gd name="connsiteX31" fmla="*/ 1249251 w 2189408"/>
              <a:gd name="connsiteY31" fmla="*/ 1173186 h 3220927"/>
              <a:gd name="connsiteX32" fmla="*/ 850006 w 2189408"/>
              <a:gd name="connsiteY32" fmla="*/ 1198944 h 3220927"/>
              <a:gd name="connsiteX33" fmla="*/ 824248 w 2189408"/>
              <a:gd name="connsiteY33" fmla="*/ 1237581 h 3220927"/>
              <a:gd name="connsiteX34" fmla="*/ 798490 w 2189408"/>
              <a:gd name="connsiteY34" fmla="*/ 1327733 h 3220927"/>
              <a:gd name="connsiteX35" fmla="*/ 824248 w 2189408"/>
              <a:gd name="connsiteY35" fmla="*/ 1443643 h 3220927"/>
              <a:gd name="connsiteX36" fmla="*/ 837127 w 2189408"/>
              <a:gd name="connsiteY36" fmla="*/ 1482279 h 3220927"/>
              <a:gd name="connsiteX37" fmla="*/ 914400 w 2189408"/>
              <a:gd name="connsiteY37" fmla="*/ 1533795 h 3220927"/>
              <a:gd name="connsiteX38" fmla="*/ 953037 w 2189408"/>
              <a:gd name="connsiteY38" fmla="*/ 1559553 h 3220927"/>
              <a:gd name="connsiteX39" fmla="*/ 1004552 w 2189408"/>
              <a:gd name="connsiteY39" fmla="*/ 1636826 h 3220927"/>
              <a:gd name="connsiteX40" fmla="*/ 1120462 w 2189408"/>
              <a:gd name="connsiteY40" fmla="*/ 1701220 h 3220927"/>
              <a:gd name="connsiteX41" fmla="*/ 1171977 w 2189408"/>
              <a:gd name="connsiteY41" fmla="*/ 1714099 h 3220927"/>
              <a:gd name="connsiteX42" fmla="*/ 1223493 w 2189408"/>
              <a:gd name="connsiteY42" fmla="*/ 1701220 h 3220927"/>
              <a:gd name="connsiteX43" fmla="*/ 1262129 w 2189408"/>
              <a:gd name="connsiteY43" fmla="*/ 1675462 h 3220927"/>
              <a:gd name="connsiteX44" fmla="*/ 1365160 w 2189408"/>
              <a:gd name="connsiteY44" fmla="*/ 1688341 h 3220927"/>
              <a:gd name="connsiteX45" fmla="*/ 1403797 w 2189408"/>
              <a:gd name="connsiteY45" fmla="*/ 1701220 h 3220927"/>
              <a:gd name="connsiteX46" fmla="*/ 1429555 w 2189408"/>
              <a:gd name="connsiteY46" fmla="*/ 1739857 h 3220927"/>
              <a:gd name="connsiteX47" fmla="*/ 1416676 w 2189408"/>
              <a:gd name="connsiteY47" fmla="*/ 2177738 h 3220927"/>
              <a:gd name="connsiteX48" fmla="*/ 1378039 w 2189408"/>
              <a:gd name="connsiteY48" fmla="*/ 2216375 h 3220927"/>
              <a:gd name="connsiteX49" fmla="*/ 1352282 w 2189408"/>
              <a:gd name="connsiteY49" fmla="*/ 2255012 h 3220927"/>
              <a:gd name="connsiteX50" fmla="*/ 1313645 w 2189408"/>
              <a:gd name="connsiteY50" fmla="*/ 2293648 h 3220927"/>
              <a:gd name="connsiteX51" fmla="*/ 1223493 w 2189408"/>
              <a:gd name="connsiteY51" fmla="*/ 2435316 h 3220927"/>
              <a:gd name="connsiteX52" fmla="*/ 1171977 w 2189408"/>
              <a:gd name="connsiteY52" fmla="*/ 2525468 h 3220927"/>
              <a:gd name="connsiteX53" fmla="*/ 1107583 w 2189408"/>
              <a:gd name="connsiteY53" fmla="*/ 2654257 h 3220927"/>
              <a:gd name="connsiteX54" fmla="*/ 1107583 w 2189408"/>
              <a:gd name="connsiteY54" fmla="*/ 2654257 h 3220927"/>
              <a:gd name="connsiteX55" fmla="*/ 1081825 w 2189408"/>
              <a:gd name="connsiteY55" fmla="*/ 2731530 h 3220927"/>
              <a:gd name="connsiteX56" fmla="*/ 1094704 w 2189408"/>
              <a:gd name="connsiteY56" fmla="*/ 2770167 h 3220927"/>
              <a:gd name="connsiteX57" fmla="*/ 1133341 w 2189408"/>
              <a:gd name="connsiteY57" fmla="*/ 2783046 h 3220927"/>
              <a:gd name="connsiteX58" fmla="*/ 1429555 w 2189408"/>
              <a:gd name="connsiteY58" fmla="*/ 2770167 h 3220927"/>
              <a:gd name="connsiteX59" fmla="*/ 1481070 w 2189408"/>
              <a:gd name="connsiteY59" fmla="*/ 2757288 h 3220927"/>
              <a:gd name="connsiteX60" fmla="*/ 1519707 w 2189408"/>
              <a:gd name="connsiteY60" fmla="*/ 2744409 h 3220927"/>
              <a:gd name="connsiteX61" fmla="*/ 1687132 w 2189408"/>
              <a:gd name="connsiteY61" fmla="*/ 2731530 h 3220927"/>
              <a:gd name="connsiteX62" fmla="*/ 1815921 w 2189408"/>
              <a:gd name="connsiteY62" fmla="*/ 2744409 h 3220927"/>
              <a:gd name="connsiteX63" fmla="*/ 1777284 w 2189408"/>
              <a:gd name="connsiteY63" fmla="*/ 2898955 h 3220927"/>
              <a:gd name="connsiteX64" fmla="*/ 1738648 w 2189408"/>
              <a:gd name="connsiteY64" fmla="*/ 2911834 h 3220927"/>
              <a:gd name="connsiteX65" fmla="*/ 1751527 w 2189408"/>
              <a:gd name="connsiteY65" fmla="*/ 3092138 h 3220927"/>
              <a:gd name="connsiteX66" fmla="*/ 1790163 w 2189408"/>
              <a:gd name="connsiteY66" fmla="*/ 3105017 h 3220927"/>
              <a:gd name="connsiteX67" fmla="*/ 1906073 w 2189408"/>
              <a:gd name="connsiteY67" fmla="*/ 3117896 h 3220927"/>
              <a:gd name="connsiteX68" fmla="*/ 1996225 w 2189408"/>
              <a:gd name="connsiteY68" fmla="*/ 3130775 h 3220927"/>
              <a:gd name="connsiteX69" fmla="*/ 2073498 w 2189408"/>
              <a:gd name="connsiteY69" fmla="*/ 3156533 h 3220927"/>
              <a:gd name="connsiteX70" fmla="*/ 2112135 w 2189408"/>
              <a:gd name="connsiteY70" fmla="*/ 3169412 h 3220927"/>
              <a:gd name="connsiteX71" fmla="*/ 2189408 w 2189408"/>
              <a:gd name="connsiteY71" fmla="*/ 3220927 h 322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89408" h="3220927">
                <a:moveTo>
                  <a:pt x="0" y="348938"/>
                </a:moveTo>
                <a:cubicBezTo>
                  <a:pt x="21465" y="344645"/>
                  <a:pt x="42802" y="339659"/>
                  <a:pt x="64394" y="336060"/>
                </a:cubicBezTo>
                <a:cubicBezTo>
                  <a:pt x="99990" y="330128"/>
                  <a:pt x="156157" y="328815"/>
                  <a:pt x="193183" y="310302"/>
                </a:cubicBezTo>
                <a:cubicBezTo>
                  <a:pt x="207028" y="303380"/>
                  <a:pt x="218941" y="293130"/>
                  <a:pt x="231820" y="284544"/>
                </a:cubicBezTo>
                <a:cubicBezTo>
                  <a:pt x="254487" y="216539"/>
                  <a:pt x="237168" y="257202"/>
                  <a:pt x="296214" y="168634"/>
                </a:cubicBezTo>
                <a:cubicBezTo>
                  <a:pt x="304800" y="155755"/>
                  <a:pt x="309093" y="138584"/>
                  <a:pt x="321972" y="129998"/>
                </a:cubicBezTo>
                <a:cubicBezTo>
                  <a:pt x="334851" y="121412"/>
                  <a:pt x="348717" y="114149"/>
                  <a:pt x="360608" y="104240"/>
                </a:cubicBezTo>
                <a:cubicBezTo>
                  <a:pt x="374600" y="92580"/>
                  <a:pt x="383323" y="74448"/>
                  <a:pt x="399245" y="65603"/>
                </a:cubicBezTo>
                <a:cubicBezTo>
                  <a:pt x="422979" y="52417"/>
                  <a:pt x="451002" y="49125"/>
                  <a:pt x="476518" y="39846"/>
                </a:cubicBezTo>
                <a:cubicBezTo>
                  <a:pt x="583218" y="1047"/>
                  <a:pt x="498677" y="24647"/>
                  <a:pt x="592428" y="1209"/>
                </a:cubicBezTo>
                <a:cubicBezTo>
                  <a:pt x="686873" y="5502"/>
                  <a:pt x="784471" y="-10490"/>
                  <a:pt x="875763" y="14088"/>
                </a:cubicBezTo>
                <a:cubicBezTo>
                  <a:pt x="908197" y="22820"/>
                  <a:pt x="929160" y="97003"/>
                  <a:pt x="940158" y="129998"/>
                </a:cubicBezTo>
                <a:cubicBezTo>
                  <a:pt x="934257" y="200809"/>
                  <a:pt x="953479" y="271224"/>
                  <a:pt x="901521" y="323181"/>
                </a:cubicBezTo>
                <a:cubicBezTo>
                  <a:pt x="890576" y="334126"/>
                  <a:pt x="875763" y="340352"/>
                  <a:pt x="862884" y="348938"/>
                </a:cubicBezTo>
                <a:cubicBezTo>
                  <a:pt x="854298" y="361817"/>
                  <a:pt x="843413" y="373431"/>
                  <a:pt x="837127" y="387575"/>
                </a:cubicBezTo>
                <a:cubicBezTo>
                  <a:pt x="826100" y="412386"/>
                  <a:pt x="811369" y="464848"/>
                  <a:pt x="811369" y="464848"/>
                </a:cubicBezTo>
                <a:cubicBezTo>
                  <a:pt x="807076" y="490606"/>
                  <a:pt x="804155" y="516631"/>
                  <a:pt x="798490" y="542122"/>
                </a:cubicBezTo>
                <a:cubicBezTo>
                  <a:pt x="795545" y="555374"/>
                  <a:pt x="785611" y="567183"/>
                  <a:pt x="785611" y="580758"/>
                </a:cubicBezTo>
                <a:cubicBezTo>
                  <a:pt x="785611" y="636455"/>
                  <a:pt x="792277" y="742151"/>
                  <a:pt x="824248" y="799699"/>
                </a:cubicBezTo>
                <a:cubicBezTo>
                  <a:pt x="833093" y="815620"/>
                  <a:pt x="850005" y="825457"/>
                  <a:pt x="862884" y="838336"/>
                </a:cubicBezTo>
                <a:cubicBezTo>
                  <a:pt x="867177" y="851215"/>
                  <a:pt x="869692" y="864830"/>
                  <a:pt x="875763" y="876972"/>
                </a:cubicBezTo>
                <a:cubicBezTo>
                  <a:pt x="920660" y="966764"/>
                  <a:pt x="941688" y="912740"/>
                  <a:pt x="1081825" y="902730"/>
                </a:cubicBezTo>
                <a:cubicBezTo>
                  <a:pt x="1150771" y="856766"/>
                  <a:pt x="1109517" y="887917"/>
                  <a:pt x="1197735" y="799699"/>
                </a:cubicBezTo>
                <a:cubicBezTo>
                  <a:pt x="1210614" y="786820"/>
                  <a:pt x="1226269" y="776217"/>
                  <a:pt x="1236372" y="761062"/>
                </a:cubicBezTo>
                <a:cubicBezTo>
                  <a:pt x="1269659" y="711130"/>
                  <a:pt x="1247445" y="727321"/>
                  <a:pt x="1300766" y="709547"/>
                </a:cubicBezTo>
                <a:cubicBezTo>
                  <a:pt x="1573130" y="741590"/>
                  <a:pt x="1477868" y="668523"/>
                  <a:pt x="1545465" y="786820"/>
                </a:cubicBezTo>
                <a:cubicBezTo>
                  <a:pt x="1553144" y="800259"/>
                  <a:pt x="1562636" y="812578"/>
                  <a:pt x="1571222" y="825457"/>
                </a:cubicBezTo>
                <a:cubicBezTo>
                  <a:pt x="1566929" y="894144"/>
                  <a:pt x="1565548" y="963076"/>
                  <a:pt x="1558344" y="1031519"/>
                </a:cubicBezTo>
                <a:cubicBezTo>
                  <a:pt x="1556923" y="1045020"/>
                  <a:pt x="1555064" y="1060556"/>
                  <a:pt x="1545465" y="1070155"/>
                </a:cubicBezTo>
                <a:cubicBezTo>
                  <a:pt x="1464252" y="1151367"/>
                  <a:pt x="1494334" y="1102161"/>
                  <a:pt x="1429555" y="1134550"/>
                </a:cubicBezTo>
                <a:cubicBezTo>
                  <a:pt x="1415711" y="1141472"/>
                  <a:pt x="1406053" y="1157064"/>
                  <a:pt x="1390918" y="1160307"/>
                </a:cubicBezTo>
                <a:cubicBezTo>
                  <a:pt x="1344553" y="1170242"/>
                  <a:pt x="1296473" y="1168893"/>
                  <a:pt x="1249251" y="1173186"/>
                </a:cubicBezTo>
                <a:cubicBezTo>
                  <a:pt x="1075893" y="1230972"/>
                  <a:pt x="1406817" y="1124702"/>
                  <a:pt x="850006" y="1198944"/>
                </a:cubicBezTo>
                <a:cubicBezTo>
                  <a:pt x="834663" y="1200990"/>
                  <a:pt x="831170" y="1223737"/>
                  <a:pt x="824248" y="1237581"/>
                </a:cubicBezTo>
                <a:cubicBezTo>
                  <a:pt x="815009" y="1256058"/>
                  <a:pt x="802617" y="1311226"/>
                  <a:pt x="798490" y="1327733"/>
                </a:cubicBezTo>
                <a:cubicBezTo>
                  <a:pt x="827482" y="1414708"/>
                  <a:pt x="794026" y="1307647"/>
                  <a:pt x="824248" y="1443643"/>
                </a:cubicBezTo>
                <a:cubicBezTo>
                  <a:pt x="827193" y="1456895"/>
                  <a:pt x="829597" y="1470984"/>
                  <a:pt x="837127" y="1482279"/>
                </a:cubicBezTo>
                <a:cubicBezTo>
                  <a:pt x="873749" y="1537212"/>
                  <a:pt x="867141" y="1510165"/>
                  <a:pt x="914400" y="1533795"/>
                </a:cubicBezTo>
                <a:cubicBezTo>
                  <a:pt x="928245" y="1540717"/>
                  <a:pt x="940158" y="1550967"/>
                  <a:pt x="953037" y="1559553"/>
                </a:cubicBezTo>
                <a:cubicBezTo>
                  <a:pt x="970209" y="1585311"/>
                  <a:pt x="978794" y="1619654"/>
                  <a:pt x="1004552" y="1636826"/>
                </a:cubicBezTo>
                <a:cubicBezTo>
                  <a:pt x="1073737" y="1682949"/>
                  <a:pt x="1060957" y="1684218"/>
                  <a:pt x="1120462" y="1701220"/>
                </a:cubicBezTo>
                <a:cubicBezTo>
                  <a:pt x="1137481" y="1706083"/>
                  <a:pt x="1154805" y="1709806"/>
                  <a:pt x="1171977" y="1714099"/>
                </a:cubicBezTo>
                <a:cubicBezTo>
                  <a:pt x="1189149" y="1709806"/>
                  <a:pt x="1207224" y="1708193"/>
                  <a:pt x="1223493" y="1701220"/>
                </a:cubicBezTo>
                <a:cubicBezTo>
                  <a:pt x="1237720" y="1695123"/>
                  <a:pt x="1246714" y="1676863"/>
                  <a:pt x="1262129" y="1675462"/>
                </a:cubicBezTo>
                <a:cubicBezTo>
                  <a:pt x="1296598" y="1672328"/>
                  <a:pt x="1330816" y="1684048"/>
                  <a:pt x="1365160" y="1688341"/>
                </a:cubicBezTo>
                <a:cubicBezTo>
                  <a:pt x="1378039" y="1692634"/>
                  <a:pt x="1393196" y="1692739"/>
                  <a:pt x="1403797" y="1701220"/>
                </a:cubicBezTo>
                <a:cubicBezTo>
                  <a:pt x="1415884" y="1710889"/>
                  <a:pt x="1429137" y="1724384"/>
                  <a:pt x="1429555" y="1739857"/>
                </a:cubicBezTo>
                <a:cubicBezTo>
                  <a:pt x="1433500" y="1885827"/>
                  <a:pt x="1432371" y="2032560"/>
                  <a:pt x="1416676" y="2177738"/>
                </a:cubicBezTo>
                <a:cubicBezTo>
                  <a:pt x="1414718" y="2195846"/>
                  <a:pt x="1389699" y="2202383"/>
                  <a:pt x="1378039" y="2216375"/>
                </a:cubicBezTo>
                <a:cubicBezTo>
                  <a:pt x="1368130" y="2228266"/>
                  <a:pt x="1362191" y="2243121"/>
                  <a:pt x="1352282" y="2255012"/>
                </a:cubicBezTo>
                <a:cubicBezTo>
                  <a:pt x="1340622" y="2269004"/>
                  <a:pt x="1324827" y="2279271"/>
                  <a:pt x="1313645" y="2293648"/>
                </a:cubicBezTo>
                <a:cubicBezTo>
                  <a:pt x="1278520" y="2338808"/>
                  <a:pt x="1253575" y="2387185"/>
                  <a:pt x="1223493" y="2435316"/>
                </a:cubicBezTo>
                <a:cubicBezTo>
                  <a:pt x="1177982" y="2508134"/>
                  <a:pt x="1215949" y="2437526"/>
                  <a:pt x="1171977" y="2525468"/>
                </a:cubicBezTo>
                <a:cubicBezTo>
                  <a:pt x="1151590" y="2607017"/>
                  <a:pt x="1168916" y="2562256"/>
                  <a:pt x="1107583" y="2654257"/>
                </a:cubicBezTo>
                <a:lnTo>
                  <a:pt x="1107583" y="2654257"/>
                </a:lnTo>
                <a:lnTo>
                  <a:pt x="1081825" y="2731530"/>
                </a:lnTo>
                <a:cubicBezTo>
                  <a:pt x="1086118" y="2744409"/>
                  <a:pt x="1085105" y="2760568"/>
                  <a:pt x="1094704" y="2770167"/>
                </a:cubicBezTo>
                <a:cubicBezTo>
                  <a:pt x="1104303" y="2779766"/>
                  <a:pt x="1119765" y="2783046"/>
                  <a:pt x="1133341" y="2783046"/>
                </a:cubicBezTo>
                <a:cubicBezTo>
                  <a:pt x="1232172" y="2783046"/>
                  <a:pt x="1330817" y="2774460"/>
                  <a:pt x="1429555" y="2770167"/>
                </a:cubicBezTo>
                <a:cubicBezTo>
                  <a:pt x="1446727" y="2765874"/>
                  <a:pt x="1464051" y="2762151"/>
                  <a:pt x="1481070" y="2757288"/>
                </a:cubicBezTo>
                <a:cubicBezTo>
                  <a:pt x="1494123" y="2753558"/>
                  <a:pt x="1506236" y="2746093"/>
                  <a:pt x="1519707" y="2744409"/>
                </a:cubicBezTo>
                <a:cubicBezTo>
                  <a:pt x="1575248" y="2737466"/>
                  <a:pt x="1631324" y="2735823"/>
                  <a:pt x="1687132" y="2731530"/>
                </a:cubicBezTo>
                <a:cubicBezTo>
                  <a:pt x="1730062" y="2735823"/>
                  <a:pt x="1787059" y="2712340"/>
                  <a:pt x="1815921" y="2744409"/>
                </a:cubicBezTo>
                <a:cubicBezTo>
                  <a:pt x="1834984" y="2765590"/>
                  <a:pt x="1811207" y="2871816"/>
                  <a:pt x="1777284" y="2898955"/>
                </a:cubicBezTo>
                <a:cubicBezTo>
                  <a:pt x="1766683" y="2907435"/>
                  <a:pt x="1751527" y="2907541"/>
                  <a:pt x="1738648" y="2911834"/>
                </a:cubicBezTo>
                <a:cubicBezTo>
                  <a:pt x="1742941" y="2971935"/>
                  <a:pt x="1736002" y="3033918"/>
                  <a:pt x="1751527" y="3092138"/>
                </a:cubicBezTo>
                <a:cubicBezTo>
                  <a:pt x="1755025" y="3105255"/>
                  <a:pt x="1776772" y="3102785"/>
                  <a:pt x="1790163" y="3105017"/>
                </a:cubicBezTo>
                <a:cubicBezTo>
                  <a:pt x="1828508" y="3111408"/>
                  <a:pt x="1867499" y="3113074"/>
                  <a:pt x="1906073" y="3117896"/>
                </a:cubicBezTo>
                <a:cubicBezTo>
                  <a:pt x="1936194" y="3121661"/>
                  <a:pt x="1966174" y="3126482"/>
                  <a:pt x="1996225" y="3130775"/>
                </a:cubicBezTo>
                <a:lnTo>
                  <a:pt x="2073498" y="3156533"/>
                </a:lnTo>
                <a:cubicBezTo>
                  <a:pt x="2086377" y="3160826"/>
                  <a:pt x="2100839" y="3161882"/>
                  <a:pt x="2112135" y="3169412"/>
                </a:cubicBezTo>
                <a:lnTo>
                  <a:pt x="2189408" y="322092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7400" y="3751210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7200" y="2760610"/>
            <a:ext cx="39624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81000" y="6096832"/>
            <a:ext cx="197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Match Water Body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343400" y="5830669"/>
            <a:ext cx="1523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Detect Hwy/</a:t>
            </a:r>
            <a:br>
              <a:rPr lang="en-US" b="1" dirty="0" smtClean="0"/>
            </a:br>
            <a:r>
              <a:rPr lang="en-US" b="1" dirty="0" smtClean="0"/>
              <a:t>River Crossing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13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cs typeface="Arial" pitchFamily="34" charset="0"/>
              </a:rPr>
              <a:t>Generating Polygons:</a:t>
            </a:r>
            <a:endParaRPr lang="en-US" sz="36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802" y="1155879"/>
            <a:ext cx="9064218" cy="5648844"/>
            <a:chOff x="33802" y="1155879"/>
            <a:chExt cx="9064218" cy="5648844"/>
          </a:xfrm>
        </p:grpSpPr>
        <p:sp>
          <p:nvSpPr>
            <p:cNvPr id="3" name="Rectangle 2"/>
            <p:cNvSpPr/>
            <p:nvPr/>
          </p:nvSpPr>
          <p:spPr>
            <a:xfrm>
              <a:off x="33802" y="1155879"/>
              <a:ext cx="9059756" cy="9272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 descr="C:\Users\nelson\Desktop\at_lawrence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802" y="2094964"/>
              <a:ext cx="3015272" cy="47097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071688" y="1155879"/>
              <a:ext cx="3021870" cy="93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 eaLnBrk="0" hangingPunct="0"/>
              <a:r>
                <a:rPr lang="en-US" sz="2000" dirty="0" smtClean="0">
                  <a:latin typeface="Arial" charset="0"/>
                </a:rPr>
                <a:t>15 mi N of Lawrence, KS</a:t>
              </a:r>
            </a:p>
            <a:p>
              <a:pPr algn="ctr" eaLnBrk="0" hangingPunct="0"/>
              <a:r>
                <a:rPr lang="en-US" sz="2000" dirty="0">
                  <a:latin typeface="Arial" charset="0"/>
                </a:rPr>
                <a:t>d</a:t>
              </a:r>
              <a:r>
                <a:rPr lang="en-US" sz="2000" dirty="0" smtClean="0">
                  <a:latin typeface="Arial" charset="0"/>
                </a:rPr>
                <a:t>isplaced </a:t>
              </a:r>
              <a:r>
                <a:rPr lang="en-US" sz="2000" dirty="0">
                  <a:latin typeface="Arial" charset="0"/>
                </a:rPr>
                <a:t>p</a:t>
              </a:r>
              <a:r>
                <a:rPr lang="en-US" sz="2000" dirty="0" smtClean="0">
                  <a:latin typeface="Arial" charset="0"/>
                </a:rPr>
                <a:t>olygon</a:t>
              </a:r>
              <a:endParaRPr lang="en-US" sz="2000" dirty="0">
                <a:latin typeface="Arial" charset="0"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053908" y="1155879"/>
              <a:ext cx="3015961" cy="93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 eaLnBrk="0" hangingPunct="0"/>
              <a:r>
                <a:rPr lang="en-US" sz="2000" dirty="0" smtClean="0">
                  <a:latin typeface="Arial" charset="0"/>
                </a:rPr>
                <a:t>15 mi N of Lawrence, KS</a:t>
              </a:r>
            </a:p>
            <a:p>
              <a:pPr algn="ctr" eaLnBrk="0" hangingPunct="0"/>
              <a:r>
                <a:rPr lang="en-US" sz="2000" dirty="0">
                  <a:latin typeface="Arial" charset="0"/>
                </a:rPr>
                <a:t>n</a:t>
              </a:r>
              <a:r>
                <a:rPr lang="en-US" sz="2000" dirty="0" smtClean="0">
                  <a:latin typeface="Arial" charset="0"/>
                </a:rPr>
                <a:t>o displacement</a:t>
              </a:r>
              <a:endParaRPr lang="en-US" sz="2000" dirty="0">
                <a:latin typeface="Arial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51516" y="1155879"/>
              <a:ext cx="3004640" cy="93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 eaLnBrk="0" hangingPunct="0"/>
              <a:r>
                <a:rPr lang="en-US" sz="2000" dirty="0" smtClean="0">
                  <a:latin typeface="Arial" charset="0"/>
                </a:rPr>
                <a:t>Lawrence, KS</a:t>
              </a:r>
              <a:endParaRPr lang="en-US" sz="2000" dirty="0">
                <a:latin typeface="Arial" charset="0"/>
              </a:endParaRPr>
            </a:p>
          </p:txBody>
        </p:sp>
        <p:pic>
          <p:nvPicPr>
            <p:cNvPr id="4" name="Picture 2" descr="C:\Users\nelson\Desktop\15mi_n_lawrence_nd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60879" y="2094958"/>
              <a:ext cx="3015272" cy="47097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nelson\Desktop\15mi_n_lawrenc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82748" y="2094964"/>
              <a:ext cx="3015272" cy="47097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049074" y="1155879"/>
              <a:ext cx="3020795" cy="9262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84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286250" cy="523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995688" y="5488681"/>
            <a:ext cx="214112" cy="1905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Oval 5"/>
          <p:cNvSpPr/>
          <p:nvPr/>
        </p:nvSpPr>
        <p:spPr>
          <a:xfrm>
            <a:off x="5257800" y="4705350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95688" y="3958510"/>
            <a:ext cx="214112" cy="1905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04567" y="1967805"/>
            <a:ext cx="44155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7 miles South of Harrisburg;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Poinsett; </a:t>
            </a:r>
            <a:r>
              <a:rPr lang="en-US" sz="2800" dirty="0">
                <a:solidFill>
                  <a:schemeClr val="tx2"/>
                </a:solidFill>
              </a:rPr>
              <a:t>Arkansas; </a:t>
            </a:r>
            <a:endParaRPr lang="en-US" sz="2800" dirty="0" smtClean="0">
              <a:solidFill>
                <a:schemeClr val="tx2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USA;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cs typeface="Arial" pitchFamily="34" charset="0"/>
              </a:rPr>
              <a:t>+BG</a:t>
            </a:r>
            <a:br>
              <a:rPr lang="en-US" sz="4000" dirty="0" smtClean="0">
                <a:solidFill>
                  <a:schemeClr val="tx2"/>
                </a:solidFill>
                <a:cs typeface="Arial" pitchFamily="34" charset="0"/>
              </a:rPr>
            </a:br>
            <a:r>
              <a:rPr lang="en-US" sz="4000" dirty="0" smtClean="0">
                <a:solidFill>
                  <a:schemeClr val="tx2"/>
                </a:solidFill>
                <a:cs typeface="Arial" pitchFamily="34" charset="0"/>
              </a:rPr>
              <a:t>Integrating Results from Biogeomancer</a:t>
            </a:r>
          </a:p>
        </p:txBody>
      </p:sp>
      <p:cxnSp>
        <p:nvCxnSpPr>
          <p:cNvPr id="12" name="Straight Arrow Connector 11"/>
          <p:cNvCxnSpPr>
            <a:stCxn id="6" idx="2"/>
          </p:cNvCxnSpPr>
          <p:nvPr/>
        </p:nvCxnSpPr>
        <p:spPr>
          <a:xfrm rot="10800000">
            <a:off x="2209800" y="4053762"/>
            <a:ext cx="3048000" cy="746838"/>
          </a:xfrm>
          <a:prstGeom prst="bentConnector3">
            <a:avLst>
              <a:gd name="adj1" fmla="val 14583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2"/>
          </p:cNvCxnSpPr>
          <p:nvPr/>
        </p:nvCxnSpPr>
        <p:spPr>
          <a:xfrm rot="10800000" flipV="1">
            <a:off x="2209800" y="4800600"/>
            <a:ext cx="3048000" cy="768708"/>
          </a:xfrm>
          <a:prstGeom prst="bentConnector3">
            <a:avLst>
              <a:gd name="adj1" fmla="val 14583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32825" y="3600450"/>
            <a:ext cx="21391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2"/>
                </a:solidFill>
              </a:rPr>
              <a:t>Biogeomancer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4600" y="5152707"/>
            <a:ext cx="16592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2"/>
                </a:solidFill>
              </a:rPr>
              <a:t>GEOLocate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71912" y="4554378"/>
            <a:ext cx="20814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2"/>
                </a:solidFill>
              </a:rPr>
              <a:t>Active Marker</a:t>
            </a:r>
            <a:endParaRPr lang="en-US" sz="2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2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0376" y="381000"/>
            <a:ext cx="7772400" cy="73839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What is Georeferencing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5984" y="1347990"/>
            <a:ext cx="9081184" cy="5501296"/>
            <a:chOff x="35984" y="1347990"/>
            <a:chExt cx="9081184" cy="550129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4" y="1347990"/>
              <a:ext cx="9081184" cy="550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874395" y="1587321"/>
              <a:ext cx="4953000" cy="1015663"/>
            </a:xfrm>
            <a:prstGeom prst="rect">
              <a:avLst/>
            </a:prstGeom>
            <a:solidFill>
              <a:schemeClr val="bg1"/>
            </a:solidFill>
            <a:ln w="4762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pushepatapa creek, trib. to pearl river, 7.8 miles north of bogalusa at hwy </a:t>
              </a:r>
              <a:r>
                <a:rPr lang="en-US" sz="2000" dirty="0" smtClean="0">
                  <a:solidFill>
                    <a:schemeClr val="tx2"/>
                  </a:solidFill>
                </a:rPr>
                <a:t>21; Washington; LA; USA</a:t>
              </a:r>
              <a:endParaRPr lang="en-US" sz="2000" dirty="0">
                <a:solidFill>
                  <a:schemeClr val="tx2"/>
                </a:solidFill>
              </a:endParaRPr>
            </a:p>
          </p:txBody>
        </p:sp>
        <p:cxnSp>
          <p:nvCxnSpPr>
            <p:cNvPr id="4" name="Curved Connector 3"/>
            <p:cNvCxnSpPr/>
            <p:nvPr/>
          </p:nvCxnSpPr>
          <p:spPr>
            <a:xfrm rot="10800000" flipH="1" flipV="1">
              <a:off x="3873321" y="1986554"/>
              <a:ext cx="1066800" cy="2204445"/>
            </a:xfrm>
            <a:prstGeom prst="curvedConnector4">
              <a:avLst>
                <a:gd name="adj1" fmla="val -120423"/>
                <a:gd name="adj2" fmla="val 110494"/>
              </a:avLst>
            </a:prstGeom>
            <a:ln w="133350" cap="flat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304800" y="4727444"/>
              <a:ext cx="2508327" cy="2031325"/>
            </a:xfrm>
            <a:prstGeom prst="rect">
              <a:avLst/>
            </a:prstGeom>
            <a:solidFill>
              <a:schemeClr val="bg1"/>
            </a:solidFill>
            <a:ln w="4762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</a:rPr>
                <a:t>l</a:t>
              </a:r>
              <a:r>
                <a:rPr lang="en-US" sz="1800" dirty="0" smtClean="0">
                  <a:solidFill>
                    <a:schemeClr val="tx2"/>
                  </a:solidFill>
                </a:rPr>
                <a:t>atitude: 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30.88797</a:t>
              </a:r>
              <a:r>
                <a:rPr lang="en-US" sz="1800" dirty="0" smtClean="0">
                  <a:solidFill>
                    <a:schemeClr val="tx2"/>
                  </a:solidFill>
                </a:rPr>
                <a:t/>
              </a:r>
              <a:br>
                <a:rPr lang="en-US" sz="1800" dirty="0" smtClean="0">
                  <a:solidFill>
                    <a:schemeClr val="tx2"/>
                  </a:solidFill>
                </a:rPr>
              </a:br>
              <a:r>
                <a:rPr lang="en-US" sz="1800" dirty="0" smtClean="0">
                  <a:solidFill>
                    <a:schemeClr val="tx2"/>
                  </a:solidFill>
                </a:rPr>
                <a:t>longitude: </a:t>
              </a:r>
              <a:r>
                <a:rPr lang="en-US" sz="1800" b="1" dirty="0">
                  <a:solidFill>
                    <a:schemeClr val="tx2"/>
                  </a:solidFill>
                </a:rPr>
                <a:t>-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89.83601 </a:t>
              </a:r>
              <a:r>
                <a:rPr lang="en-US" sz="1800" dirty="0" smtClean="0">
                  <a:solidFill>
                    <a:schemeClr val="tx2"/>
                  </a:solidFill>
                </a:rPr>
                <a:t/>
              </a:r>
              <a:br>
                <a:rPr lang="en-US" sz="1800" dirty="0" smtClean="0">
                  <a:solidFill>
                    <a:schemeClr val="tx2"/>
                  </a:solidFill>
                </a:rPr>
              </a:br>
              <a:r>
                <a:rPr lang="en-US" sz="1800" dirty="0" smtClean="0">
                  <a:solidFill>
                    <a:schemeClr val="tx2"/>
                  </a:solidFill>
                </a:rPr>
                <a:t>uncertainty radius: 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48m</a:t>
              </a:r>
              <a:r>
                <a:rPr lang="en-US" sz="1800" dirty="0" smtClean="0">
                  <a:solidFill>
                    <a:schemeClr val="tx2"/>
                  </a:solidFill>
                </a:rPr>
                <a:t/>
              </a:r>
              <a:br>
                <a:rPr lang="en-US" sz="1800" dirty="0" smtClean="0">
                  <a:solidFill>
                    <a:schemeClr val="tx2"/>
                  </a:solidFill>
                </a:rPr>
              </a:br>
              <a:r>
                <a:rPr lang="en-US" sz="1800" dirty="0" smtClean="0">
                  <a:solidFill>
                    <a:schemeClr val="tx2"/>
                  </a:solidFill>
                </a:rPr>
                <a:t>uncertainty polygon</a:t>
              </a:r>
              <a:r>
                <a:rPr lang="en-US" sz="1800" dirty="0">
                  <a:solidFill>
                    <a:schemeClr val="tx2"/>
                  </a:solidFill>
                </a:rPr>
                <a:t>: 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30.88823,-89.83641, 30.88815,-89.83634, 30.88808,-89.83622…</a:t>
              </a:r>
              <a:endParaRPr lang="en-US" sz="18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6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29746"/>
          <a:stretch/>
        </p:blipFill>
        <p:spPr bwMode="auto">
          <a:xfrm>
            <a:off x="-47596" y="1066800"/>
            <a:ext cx="9191596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85838" y="141514"/>
            <a:ext cx="9058162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Visualization: Base Layers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29" y="5877111"/>
            <a:ext cx="9906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971309"/>
            <a:ext cx="1760542" cy="784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51279"/>
            <a:ext cx="1802964" cy="622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91" y="5880575"/>
            <a:ext cx="661290" cy="8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533" y="0"/>
            <a:ext cx="74389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5650" y="4800600"/>
            <a:ext cx="7495813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t="67500" r="10499" b="8333"/>
          <a:stretch/>
        </p:blipFill>
        <p:spPr bwMode="auto">
          <a:xfrm>
            <a:off x="8586" y="4124611"/>
            <a:ext cx="9144001" cy="227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5400000">
            <a:off x="6629703" y="1523697"/>
            <a:ext cx="4124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Web Client Walkthrough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9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178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382000" y="838200"/>
            <a:ext cx="457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3298" y="5486400"/>
            <a:ext cx="8365901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3" y="784302"/>
            <a:ext cx="91389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Homochitto National Forest; MS; USA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6324600"/>
            <a:ext cx="9144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Full Screen Mode</a:t>
            </a:r>
          </a:p>
        </p:txBody>
      </p:sp>
    </p:spTree>
    <p:extLst>
      <p:ext uri="{BB962C8B-B14F-4D97-AF65-F5344CB8AC3E}">
        <p14:creationId xmlns:p14="http://schemas.microsoft.com/office/powerpoint/2010/main" val="21647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27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Homochitto National Forest; MS; USA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6324600"/>
            <a:ext cx="9144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Resizing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6153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03" y="762000"/>
            <a:ext cx="915260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Homochitto National Forest; MS; USA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590801" y="762000"/>
            <a:ext cx="3733799" cy="6096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Along Highway 84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6324600"/>
            <a:ext cx="9144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Drawing a polygon</a:t>
            </a:r>
          </a:p>
        </p:txBody>
      </p:sp>
    </p:spTree>
    <p:extLst>
      <p:ext uri="{BB962C8B-B14F-4D97-AF65-F5344CB8AC3E}">
        <p14:creationId xmlns:p14="http://schemas.microsoft.com/office/powerpoint/2010/main" val="32989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elson\Desktop\s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3"/>
          <a:stretch/>
        </p:blipFill>
        <p:spPr bwMode="auto">
          <a:xfrm>
            <a:off x="0" y="121699"/>
            <a:ext cx="9131170" cy="2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92" y="762000"/>
            <a:ext cx="9140462" cy="797417"/>
          </a:xfrm>
          <a:effectLst/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Batch Georeferencing</a:t>
            </a:r>
            <a:endParaRPr lang="en-US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nelson\Desktop\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3" y="2523530"/>
            <a:ext cx="9144000" cy="431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9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Collaborative georeferencing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Increased output by </a:t>
            </a:r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ake advantages similarities across collections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Distribution </a:t>
            </a:r>
            <a:r>
              <a:rPr lang="en-US" dirty="0">
                <a:solidFill>
                  <a:schemeClr val="tx2"/>
                </a:solidFill>
              </a:rPr>
              <a:t>of </a:t>
            </a:r>
            <a:r>
              <a:rPr lang="en-US" dirty="0" smtClean="0">
                <a:solidFill>
                  <a:schemeClr val="tx2"/>
                </a:solidFill>
              </a:rPr>
              <a:t>workloads to appropriate expertise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57058"/>
            <a:ext cx="3824287" cy="2551667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57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540962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6" name="Rectangle 35"/>
          <p:cNvSpPr/>
          <p:nvPr/>
        </p:nvSpPr>
        <p:spPr bwMode="auto">
          <a:xfrm>
            <a:off x="228600" y="914400"/>
            <a:ext cx="5410200" cy="41719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7" name="Rectangle 36"/>
          <p:cNvSpPr/>
          <p:nvPr/>
        </p:nvSpPr>
        <p:spPr bwMode="auto">
          <a:xfrm>
            <a:off x="228600" y="3904298"/>
            <a:ext cx="5410200" cy="27813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8" name="Rectangle 37"/>
          <p:cNvSpPr/>
          <p:nvPr/>
        </p:nvSpPr>
        <p:spPr bwMode="auto">
          <a:xfrm>
            <a:off x="228600" y="4460558"/>
            <a:ext cx="5410200" cy="55626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9" name="Rectangle 38"/>
          <p:cNvSpPr/>
          <p:nvPr/>
        </p:nvSpPr>
        <p:spPr bwMode="auto">
          <a:xfrm>
            <a:off x="228600" y="5642610"/>
            <a:ext cx="5410200" cy="83439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chemeClr val="tx2"/>
                </a:solidFill>
              </a:rPr>
              <a:t>Collaborative Georeferencing: Sharing Data</a:t>
            </a:r>
          </a:p>
        </p:txBody>
      </p:sp>
      <p:sp useBgFill="1">
        <p:nvSpPr>
          <p:cNvPr id="9" name="Rectangle 8"/>
          <p:cNvSpPr/>
          <p:nvPr/>
        </p:nvSpPr>
        <p:spPr bwMode="auto">
          <a:xfrm>
            <a:off x="228600" y="1778358"/>
            <a:ext cx="5410200" cy="13906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11" name="Rectangle 10"/>
          <p:cNvSpPr/>
          <p:nvPr/>
        </p:nvSpPr>
        <p:spPr bwMode="auto">
          <a:xfrm>
            <a:off x="228600" y="2070735"/>
            <a:ext cx="5410200" cy="13906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133600"/>
            <a:ext cx="4257675" cy="219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56856" y="4762540"/>
            <a:ext cx="3163943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Corrected 22 </a:t>
            </a:r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en-US" b="1" dirty="0" smtClean="0">
                <a:solidFill>
                  <a:schemeClr val="bg1"/>
                </a:solidFill>
              </a:rPr>
              <a:t>ollecting events,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approx. 200 specimen records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9" grpId="0" animBg="1"/>
      <p:bldP spid="11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Collaborative Georeferencing Performance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600201"/>
            <a:ext cx="70104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2100 </a:t>
            </a:r>
            <a:r>
              <a:rPr lang="en-US" dirty="0">
                <a:solidFill>
                  <a:schemeClr val="tx2"/>
                </a:solidFill>
              </a:rPr>
              <a:t>randomly selected collecting events from the </a:t>
            </a:r>
            <a:r>
              <a:rPr lang="en-US" dirty="0" smtClean="0">
                <a:solidFill>
                  <a:schemeClr val="tx2"/>
                </a:solidFill>
              </a:rPr>
              <a:t>Tulane University </a:t>
            </a:r>
            <a:r>
              <a:rPr lang="en-US" dirty="0">
                <a:solidFill>
                  <a:schemeClr val="tx2"/>
                </a:solidFill>
              </a:rPr>
              <a:t>fish collection were imported and georeferenced using the collaborative georeferencing </a:t>
            </a:r>
            <a:r>
              <a:rPr lang="en-US" dirty="0" smtClean="0">
                <a:solidFill>
                  <a:schemeClr val="tx2"/>
                </a:solidFill>
              </a:rPr>
              <a:t>framework</a:t>
            </a:r>
          </a:p>
          <a:p>
            <a:r>
              <a:rPr lang="en-US" dirty="0">
                <a:solidFill>
                  <a:schemeClr val="tx2"/>
                </a:solidFill>
              </a:rPr>
              <a:t>33% </a:t>
            </a:r>
            <a:r>
              <a:rPr lang="en-US" dirty="0" smtClean="0">
                <a:solidFill>
                  <a:schemeClr val="tx2"/>
                </a:solidFill>
              </a:rPr>
              <a:t>were duplicates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30% more related by similarity index</a:t>
            </a:r>
          </a:p>
        </p:txBody>
      </p:sp>
      <p:sp>
        <p:nvSpPr>
          <p:cNvPr id="4" name="Rectangle 3"/>
          <p:cNvSpPr/>
          <p:nvPr/>
        </p:nvSpPr>
        <p:spPr>
          <a:xfrm>
            <a:off x="2646063" y="4963180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2100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9263" y="4963180"/>
            <a:ext cx="902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782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17663" y="5109373"/>
            <a:ext cx="990600" cy="292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09800" y="5725180"/>
            <a:ext cx="460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63</a:t>
            </a:r>
            <a:r>
              <a:rPr lang="en-US" sz="2800" dirty="0">
                <a:solidFill>
                  <a:schemeClr val="tx2"/>
                </a:solidFill>
              </a:rPr>
              <a:t>% reduction in effort overall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1828800" y="5763280"/>
            <a:ext cx="381000" cy="3429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nelson\Desktop\fish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nelson\Desktop\Eart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4875" r="5864" b="9159"/>
          <a:stretch/>
        </p:blipFill>
        <p:spPr bwMode="auto">
          <a:xfrm>
            <a:off x="1365161" y="566670"/>
            <a:ext cx="6078828" cy="59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elson\Desktop\fishImgJ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68980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elson\Desktop\fishImgDes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31130"/>
            <a:ext cx="2343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97730"/>
            <a:ext cx="9144000" cy="5334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illion specimens with ½ billion collecting events</a:t>
            </a:r>
          </a:p>
          <a:p>
            <a:endParaRPr lang="en-US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elson\Desktop\TU_VolunteerProje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8" y="787399"/>
            <a:ext cx="7162800" cy="60706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0" y="2540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solidFill>
                  <a:srgbClr val="1F497D"/>
                </a:solidFill>
              </a:rPr>
              <a:t>Distributing Workloads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206081" y="1724149"/>
            <a:ext cx="346631" cy="455441"/>
            <a:chOff x="2781593" y="4944186"/>
            <a:chExt cx="313688" cy="428237"/>
          </a:xfrm>
          <a:solidFill>
            <a:srgbClr val="92D050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2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3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4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5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6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7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8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9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194678" y="3278705"/>
            <a:ext cx="346631" cy="455441"/>
            <a:chOff x="2781593" y="4944186"/>
            <a:chExt cx="313688" cy="428237"/>
          </a:xfrm>
          <a:solidFill>
            <a:srgbClr val="D75BC8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1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2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3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4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5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6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7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8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754368" y="4419600"/>
            <a:ext cx="346631" cy="455441"/>
            <a:chOff x="2781593" y="4944186"/>
            <a:chExt cx="313688" cy="428237"/>
          </a:xfrm>
          <a:solidFill>
            <a:schemeClr val="tx2">
              <a:lumMod val="60000"/>
              <a:lumOff val="40000"/>
            </a:schemeClr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0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1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2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3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4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5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6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7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512683" y="1200638"/>
            <a:ext cx="346631" cy="455441"/>
            <a:chOff x="2781593" y="4944186"/>
            <a:chExt cx="313688" cy="428237"/>
          </a:xfrm>
          <a:solidFill>
            <a:srgbClr val="C00000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9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0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1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2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3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4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5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6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28468" y="5181600"/>
            <a:ext cx="346631" cy="455441"/>
            <a:chOff x="2781593" y="4944186"/>
            <a:chExt cx="313688" cy="428237"/>
          </a:xfrm>
          <a:solidFill>
            <a:srgbClr val="FFFF00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0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3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4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5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6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7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8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9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295400"/>
            <a:ext cx="5791200" cy="5029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00600" y="1600200"/>
            <a:ext cx="2358199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5000" y="1600200"/>
            <a:ext cx="2286000" cy="2057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05000" y="3962400"/>
            <a:ext cx="2286000" cy="2057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00600" y="3962400"/>
            <a:ext cx="2358199" cy="2057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169012" y="1651000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177599" y="1651000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249448" y="5558135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247412" y="5556523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Organizational Units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0" y="2362201"/>
            <a:ext cx="3019941" cy="2971800"/>
            <a:chOff x="3200026" y="2501901"/>
            <a:chExt cx="2743574" cy="2679699"/>
          </a:xfrm>
        </p:grpSpPr>
        <p:sp>
          <p:nvSpPr>
            <p:cNvPr id="151" name="Oval 150"/>
            <p:cNvSpPr/>
            <p:nvPr/>
          </p:nvSpPr>
          <p:spPr>
            <a:xfrm>
              <a:off x="3200026" y="2501901"/>
              <a:ext cx="2743574" cy="267969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4414275" y="2704389"/>
              <a:ext cx="315450" cy="430000"/>
              <a:chOff x="2786880" y="3284107"/>
              <a:chExt cx="315450" cy="430000"/>
            </a:xfrm>
          </p:grpSpPr>
          <p:sp>
            <p:nvSpPr>
              <p:cNvPr id="107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723150" y="3284107"/>
              <a:ext cx="315450" cy="430000"/>
              <a:chOff x="2786880" y="3284107"/>
              <a:chExt cx="315450" cy="430000"/>
            </a:xfrm>
          </p:grpSpPr>
          <p:sp>
            <p:nvSpPr>
              <p:cNvPr id="116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3690375" y="4140830"/>
              <a:ext cx="315450" cy="430000"/>
              <a:chOff x="2786880" y="3284107"/>
              <a:chExt cx="315450" cy="430000"/>
            </a:xfrm>
          </p:grpSpPr>
          <p:sp>
            <p:nvSpPr>
              <p:cNvPr id="125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5023875" y="4158453"/>
              <a:ext cx="315450" cy="430000"/>
              <a:chOff x="2786880" y="3284107"/>
              <a:chExt cx="315450" cy="430000"/>
            </a:xfrm>
          </p:grpSpPr>
          <p:sp>
            <p:nvSpPr>
              <p:cNvPr id="134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5022113" y="3158161"/>
              <a:ext cx="315450" cy="430000"/>
              <a:chOff x="2786880" y="3284107"/>
              <a:chExt cx="315450" cy="430000"/>
            </a:xfrm>
          </p:grpSpPr>
          <p:sp>
            <p:nvSpPr>
              <p:cNvPr id="143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4343400" y="4446800"/>
              <a:ext cx="315450" cy="430000"/>
              <a:chOff x="2786880" y="3284107"/>
              <a:chExt cx="315450" cy="430000"/>
            </a:xfrm>
          </p:grpSpPr>
          <p:sp>
            <p:nvSpPr>
              <p:cNvPr id="153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1" name="TextBox 160"/>
            <p:cNvSpPr txBox="1"/>
            <p:nvPr/>
          </p:nvSpPr>
          <p:spPr>
            <a:xfrm>
              <a:off x="4106960" y="3622101"/>
              <a:ext cx="903434" cy="471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white"/>
                  </a:solidFill>
                </a:rPr>
                <a:t>Users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79439" y="2286000"/>
            <a:ext cx="1672754" cy="1295400"/>
            <a:chOff x="1979439" y="2286000"/>
            <a:chExt cx="1672754" cy="1295400"/>
          </a:xfrm>
        </p:grpSpPr>
        <p:sp>
          <p:nvSpPr>
            <p:cNvPr id="5" name="Can 4"/>
            <p:cNvSpPr/>
            <p:nvPr/>
          </p:nvSpPr>
          <p:spPr>
            <a:xfrm>
              <a:off x="2514600" y="22860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" name="Can 6"/>
            <p:cNvSpPr/>
            <p:nvPr/>
          </p:nvSpPr>
          <p:spPr>
            <a:xfrm>
              <a:off x="2362200" y="24384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" name="Can 7"/>
            <p:cNvSpPr/>
            <p:nvPr/>
          </p:nvSpPr>
          <p:spPr>
            <a:xfrm>
              <a:off x="2209800" y="25908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 rot="20025198">
              <a:off x="1979439" y="2940051"/>
              <a:ext cx="1672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54489" y="4152899"/>
            <a:ext cx="1632873" cy="1295400"/>
            <a:chOff x="2054489" y="4152899"/>
            <a:chExt cx="1632873" cy="1295400"/>
          </a:xfrm>
        </p:grpSpPr>
        <p:sp>
          <p:nvSpPr>
            <p:cNvPr id="13" name="Can 12"/>
            <p:cNvSpPr/>
            <p:nvPr/>
          </p:nvSpPr>
          <p:spPr>
            <a:xfrm>
              <a:off x="2222184" y="4152899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4" name="Can 13"/>
            <p:cNvSpPr/>
            <p:nvPr/>
          </p:nvSpPr>
          <p:spPr>
            <a:xfrm>
              <a:off x="2374584" y="4305299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5" name="Can 14"/>
            <p:cNvSpPr/>
            <p:nvPr/>
          </p:nvSpPr>
          <p:spPr>
            <a:xfrm>
              <a:off x="2526984" y="4457699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 rot="1572648">
              <a:off x="2054489" y="4822285"/>
              <a:ext cx="16328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85051" y="4149037"/>
            <a:ext cx="1770282" cy="1295400"/>
            <a:chOff x="5485051" y="4149037"/>
            <a:chExt cx="1770282" cy="1295400"/>
          </a:xfrm>
        </p:grpSpPr>
        <p:sp>
          <p:nvSpPr>
            <p:cNvPr id="19" name="Can 18"/>
            <p:cNvSpPr/>
            <p:nvPr/>
          </p:nvSpPr>
          <p:spPr>
            <a:xfrm>
              <a:off x="6011562" y="4149037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0" name="Can 19"/>
            <p:cNvSpPr/>
            <p:nvPr/>
          </p:nvSpPr>
          <p:spPr>
            <a:xfrm>
              <a:off x="5859162" y="4301437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>
            <a:xfrm>
              <a:off x="5706762" y="4453837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 rot="20118695">
              <a:off x="5485051" y="4811067"/>
              <a:ext cx="1770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528013" y="2286000"/>
            <a:ext cx="1658846" cy="1295400"/>
            <a:chOff x="5528013" y="2286000"/>
            <a:chExt cx="1658846" cy="1295400"/>
          </a:xfrm>
        </p:grpSpPr>
        <p:sp>
          <p:nvSpPr>
            <p:cNvPr id="174" name="Can 173"/>
            <p:cNvSpPr/>
            <p:nvPr/>
          </p:nvSpPr>
          <p:spPr>
            <a:xfrm>
              <a:off x="5715000" y="22860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5" name="Can 174"/>
            <p:cNvSpPr/>
            <p:nvPr/>
          </p:nvSpPr>
          <p:spPr>
            <a:xfrm>
              <a:off x="5867400" y="24384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6" name="Can 175"/>
            <p:cNvSpPr/>
            <p:nvPr/>
          </p:nvSpPr>
          <p:spPr>
            <a:xfrm>
              <a:off x="6019800" y="25908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 rot="1572648">
              <a:off x="5528013" y="2860365"/>
              <a:ext cx="165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6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 Collaborative Georeferencing within GEOLocate</a:t>
            </a:r>
          </a:p>
        </p:txBody>
      </p:sp>
      <p:pic>
        <p:nvPicPr>
          <p:cNvPr id="86" name="Picture 4" descr="co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46163" y="2167671"/>
            <a:ext cx="1711288" cy="1332572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pic>
        <p:nvPicPr>
          <p:cNvPr id="87" name="Picture 4" descr="geo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898" y="4542631"/>
            <a:ext cx="1752600" cy="120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300" y="4223540"/>
            <a:ext cx="1295400" cy="122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1110" name="AutoShape 86"/>
          <p:cNvSpPr>
            <a:spLocks noChangeAspect="1" noChangeArrowheads="1" noTextEdit="1"/>
          </p:cNvSpPr>
          <p:nvPr/>
        </p:nvSpPr>
        <p:spPr bwMode="auto">
          <a:xfrm>
            <a:off x="2714626" y="990600"/>
            <a:ext cx="5050725" cy="515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2" name="Freeform 88"/>
          <p:cNvSpPr>
            <a:spLocks/>
          </p:cNvSpPr>
          <p:nvPr/>
        </p:nvSpPr>
        <p:spPr bwMode="auto">
          <a:xfrm>
            <a:off x="3061797" y="1219201"/>
            <a:ext cx="509302" cy="472294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0" y="627"/>
              </a:cxn>
              <a:cxn ang="0">
                <a:pos x="393" y="725"/>
              </a:cxn>
              <a:cxn ang="0">
                <a:pos x="786" y="627"/>
              </a:cxn>
              <a:cxn ang="0">
                <a:pos x="786" y="627"/>
              </a:cxn>
              <a:cxn ang="0">
                <a:pos x="786" y="98"/>
              </a:cxn>
              <a:cxn ang="0">
                <a:pos x="393" y="0"/>
              </a:cxn>
              <a:cxn ang="0">
                <a:pos x="0" y="98"/>
              </a:cxn>
            </a:cxnLst>
            <a:rect l="0" t="0" r="r" b="b"/>
            <a:pathLst>
              <a:path w="786" h="725">
                <a:moveTo>
                  <a:pt x="0" y="98"/>
                </a:moveTo>
                <a:lnTo>
                  <a:pt x="0" y="627"/>
                </a:lnTo>
                <a:cubicBezTo>
                  <a:pt x="0" y="681"/>
                  <a:pt x="176" y="725"/>
                  <a:pt x="393" y="725"/>
                </a:cubicBezTo>
                <a:cubicBezTo>
                  <a:pt x="610" y="725"/>
                  <a:pt x="786" y="681"/>
                  <a:pt x="786" y="627"/>
                </a:cubicBezTo>
                <a:cubicBezTo>
                  <a:pt x="786" y="627"/>
                  <a:pt x="786" y="627"/>
                  <a:pt x="786" y="627"/>
                </a:cubicBezTo>
                <a:lnTo>
                  <a:pt x="786" y="98"/>
                </a:lnTo>
                <a:cubicBezTo>
                  <a:pt x="786" y="44"/>
                  <a:pt x="610" y="0"/>
                  <a:pt x="393" y="0"/>
                </a:cubicBezTo>
                <a:cubicBezTo>
                  <a:pt x="176" y="0"/>
                  <a:pt x="0" y="44"/>
                  <a:pt x="0" y="98"/>
                </a:cubicBez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3" name="Freeform 89"/>
          <p:cNvSpPr>
            <a:spLocks/>
          </p:cNvSpPr>
          <p:nvPr/>
        </p:nvSpPr>
        <p:spPr bwMode="auto">
          <a:xfrm>
            <a:off x="3061797" y="1219201"/>
            <a:ext cx="509302" cy="472294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0" y="627"/>
              </a:cxn>
              <a:cxn ang="0">
                <a:pos x="393" y="725"/>
              </a:cxn>
              <a:cxn ang="0">
                <a:pos x="786" y="627"/>
              </a:cxn>
              <a:cxn ang="0">
                <a:pos x="786" y="627"/>
              </a:cxn>
              <a:cxn ang="0">
                <a:pos x="786" y="98"/>
              </a:cxn>
              <a:cxn ang="0">
                <a:pos x="393" y="0"/>
              </a:cxn>
              <a:cxn ang="0">
                <a:pos x="0" y="98"/>
              </a:cxn>
            </a:cxnLst>
            <a:rect l="0" t="0" r="r" b="b"/>
            <a:pathLst>
              <a:path w="786" h="725">
                <a:moveTo>
                  <a:pt x="0" y="98"/>
                </a:moveTo>
                <a:lnTo>
                  <a:pt x="0" y="627"/>
                </a:lnTo>
                <a:cubicBezTo>
                  <a:pt x="0" y="681"/>
                  <a:pt x="176" y="725"/>
                  <a:pt x="393" y="725"/>
                </a:cubicBezTo>
                <a:cubicBezTo>
                  <a:pt x="610" y="725"/>
                  <a:pt x="786" y="681"/>
                  <a:pt x="786" y="627"/>
                </a:cubicBezTo>
                <a:cubicBezTo>
                  <a:pt x="786" y="627"/>
                  <a:pt x="786" y="627"/>
                  <a:pt x="786" y="627"/>
                </a:cubicBezTo>
                <a:lnTo>
                  <a:pt x="786" y="98"/>
                </a:lnTo>
                <a:cubicBezTo>
                  <a:pt x="786" y="44"/>
                  <a:pt x="610" y="0"/>
                  <a:pt x="393" y="0"/>
                </a:cubicBezTo>
                <a:cubicBezTo>
                  <a:pt x="176" y="0"/>
                  <a:pt x="0" y="44"/>
                  <a:pt x="0" y="98"/>
                </a:cubicBezTo>
                <a:close/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4" name="Freeform 90"/>
          <p:cNvSpPr>
            <a:spLocks/>
          </p:cNvSpPr>
          <p:nvPr/>
        </p:nvSpPr>
        <p:spPr bwMode="auto">
          <a:xfrm>
            <a:off x="3061797" y="1284406"/>
            <a:ext cx="509302" cy="6344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36"/>
              </a:cxn>
              <a:cxn ang="0">
                <a:pos x="289" y="0"/>
              </a:cxn>
              <a:cxn ang="0">
                <a:pos x="289" y="0"/>
              </a:cxn>
            </a:cxnLst>
            <a:rect l="0" t="0" r="r" b="b"/>
            <a:pathLst>
              <a:path w="289" h="36">
                <a:moveTo>
                  <a:pt x="0" y="0"/>
                </a:moveTo>
                <a:cubicBezTo>
                  <a:pt x="0" y="19"/>
                  <a:pt x="65" y="36"/>
                  <a:pt x="144" y="36"/>
                </a:cubicBezTo>
                <a:cubicBezTo>
                  <a:pt x="224" y="36"/>
                  <a:pt x="289" y="19"/>
                  <a:pt x="289" y="0"/>
                </a:cubicBezTo>
                <a:cubicBezTo>
                  <a:pt x="289" y="0"/>
                  <a:pt x="289" y="0"/>
                  <a:pt x="289" y="0"/>
                </a:cubicBezTo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 flipV="1">
            <a:off x="3571099" y="1471706"/>
            <a:ext cx="736638" cy="3525"/>
          </a:xfrm>
          <a:prstGeom prst="line">
            <a:avLst/>
          </a:pr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6" name="Freeform 92"/>
          <p:cNvSpPr>
            <a:spLocks/>
          </p:cNvSpPr>
          <p:nvPr/>
        </p:nvSpPr>
        <p:spPr bwMode="auto">
          <a:xfrm>
            <a:off x="4298925" y="1432935"/>
            <a:ext cx="38770" cy="775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" y="22"/>
              </a:cxn>
              <a:cxn ang="0">
                <a:pos x="0" y="44"/>
              </a:cxn>
              <a:cxn ang="0">
                <a:pos x="0" y="0"/>
              </a:cxn>
            </a:cxnLst>
            <a:rect l="0" t="0" r="r" b="b"/>
            <a:pathLst>
              <a:path w="22" h="44">
                <a:moveTo>
                  <a:pt x="0" y="0"/>
                </a:moveTo>
                <a:lnTo>
                  <a:pt x="22" y="22"/>
                </a:lnTo>
                <a:lnTo>
                  <a:pt x="0" y="4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7" name="Freeform 93"/>
          <p:cNvSpPr>
            <a:spLocks/>
          </p:cNvSpPr>
          <p:nvPr/>
        </p:nvSpPr>
        <p:spPr bwMode="auto">
          <a:xfrm>
            <a:off x="3720894" y="2837482"/>
            <a:ext cx="2382617" cy="745450"/>
          </a:xfrm>
          <a:custGeom>
            <a:avLst/>
            <a:gdLst/>
            <a:ahLst/>
            <a:cxnLst>
              <a:cxn ang="0">
                <a:pos x="1352" y="423"/>
              </a:cxn>
              <a:cxn ang="0">
                <a:pos x="1151" y="102"/>
              </a:cxn>
              <a:cxn ang="0">
                <a:pos x="0" y="0"/>
              </a:cxn>
            </a:cxnLst>
            <a:rect l="0" t="0" r="r" b="b"/>
            <a:pathLst>
              <a:path w="1352" h="423">
                <a:moveTo>
                  <a:pt x="1352" y="423"/>
                </a:moveTo>
                <a:cubicBezTo>
                  <a:pt x="1351" y="315"/>
                  <a:pt x="1342" y="180"/>
                  <a:pt x="1151" y="102"/>
                </a:cubicBezTo>
                <a:cubicBezTo>
                  <a:pt x="902" y="1"/>
                  <a:pt x="344" y="0"/>
                  <a:pt x="0" y="0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8" name="Freeform 94"/>
          <p:cNvSpPr>
            <a:spLocks/>
          </p:cNvSpPr>
          <p:nvPr/>
        </p:nvSpPr>
        <p:spPr bwMode="auto">
          <a:xfrm>
            <a:off x="6064741" y="3575882"/>
            <a:ext cx="77541" cy="3877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2"/>
              </a:cxn>
              <a:cxn ang="0">
                <a:pos x="0" y="0"/>
              </a:cxn>
              <a:cxn ang="0">
                <a:pos x="44" y="0"/>
              </a:cxn>
            </a:cxnLst>
            <a:rect l="0" t="0" r="r" b="b"/>
            <a:pathLst>
              <a:path w="44" h="22">
                <a:moveTo>
                  <a:pt x="44" y="0"/>
                </a:moveTo>
                <a:lnTo>
                  <a:pt x="22" y="22"/>
                </a:lnTo>
                <a:lnTo>
                  <a:pt x="0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9" name="Freeform 95"/>
          <p:cNvSpPr>
            <a:spLocks/>
          </p:cNvSpPr>
          <p:nvPr/>
        </p:nvSpPr>
        <p:spPr bwMode="auto">
          <a:xfrm>
            <a:off x="3689173" y="2798712"/>
            <a:ext cx="38770" cy="75779"/>
          </a:xfrm>
          <a:custGeom>
            <a:avLst/>
            <a:gdLst/>
            <a:ahLst/>
            <a:cxnLst>
              <a:cxn ang="0">
                <a:pos x="22" y="43"/>
              </a:cxn>
              <a:cxn ang="0">
                <a:pos x="0" y="22"/>
              </a:cxn>
              <a:cxn ang="0">
                <a:pos x="22" y="0"/>
              </a:cxn>
              <a:cxn ang="0">
                <a:pos x="22" y="43"/>
              </a:cxn>
            </a:cxnLst>
            <a:rect l="0" t="0" r="r" b="b"/>
            <a:pathLst>
              <a:path w="22" h="43">
                <a:moveTo>
                  <a:pt x="22" y="43"/>
                </a:moveTo>
                <a:lnTo>
                  <a:pt x="0" y="22"/>
                </a:lnTo>
                <a:lnTo>
                  <a:pt x="22" y="0"/>
                </a:lnTo>
                <a:lnTo>
                  <a:pt x="22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0" name="Freeform 96"/>
          <p:cNvSpPr>
            <a:spLocks/>
          </p:cNvSpPr>
          <p:nvPr/>
        </p:nvSpPr>
        <p:spPr bwMode="auto">
          <a:xfrm>
            <a:off x="3290895" y="3790882"/>
            <a:ext cx="1046801" cy="394753"/>
          </a:xfrm>
          <a:custGeom>
            <a:avLst/>
            <a:gdLst/>
            <a:ahLst/>
            <a:cxnLst>
              <a:cxn ang="0">
                <a:pos x="594" y="0"/>
              </a:cxn>
              <a:cxn ang="0">
                <a:pos x="90" y="55"/>
              </a:cxn>
              <a:cxn ang="0">
                <a:pos x="0" y="224"/>
              </a:cxn>
            </a:cxnLst>
            <a:rect l="0" t="0" r="r" b="b"/>
            <a:pathLst>
              <a:path w="594" h="224">
                <a:moveTo>
                  <a:pt x="594" y="0"/>
                </a:moveTo>
                <a:cubicBezTo>
                  <a:pt x="445" y="0"/>
                  <a:pt x="200" y="0"/>
                  <a:pt x="90" y="55"/>
                </a:cubicBezTo>
                <a:cubicBezTo>
                  <a:pt x="8" y="95"/>
                  <a:pt x="1" y="166"/>
                  <a:pt x="0" y="224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1" name="Freeform 97"/>
          <p:cNvSpPr>
            <a:spLocks/>
          </p:cNvSpPr>
          <p:nvPr/>
        </p:nvSpPr>
        <p:spPr bwMode="auto">
          <a:xfrm>
            <a:off x="3252125" y="4178586"/>
            <a:ext cx="77541" cy="37008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1"/>
              </a:cxn>
              <a:cxn ang="0">
                <a:pos x="0" y="0"/>
              </a:cxn>
              <a:cxn ang="0">
                <a:pos x="44" y="0"/>
              </a:cxn>
            </a:cxnLst>
            <a:rect l="0" t="0" r="r" b="b"/>
            <a:pathLst>
              <a:path w="44" h="21">
                <a:moveTo>
                  <a:pt x="44" y="0"/>
                </a:moveTo>
                <a:lnTo>
                  <a:pt x="22" y="21"/>
                </a:lnTo>
                <a:lnTo>
                  <a:pt x="0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2" name="Rectangle 98"/>
          <p:cNvSpPr>
            <a:spLocks noChangeArrowheads="1"/>
          </p:cNvSpPr>
          <p:nvPr/>
        </p:nvSpPr>
        <p:spPr bwMode="auto">
          <a:xfrm>
            <a:off x="4337696" y="1189739"/>
            <a:ext cx="784219" cy="5604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3" name="Rectangle 99"/>
          <p:cNvSpPr>
            <a:spLocks noChangeArrowheads="1"/>
          </p:cNvSpPr>
          <p:nvPr/>
        </p:nvSpPr>
        <p:spPr bwMode="auto">
          <a:xfrm>
            <a:off x="4337696" y="1189739"/>
            <a:ext cx="784219" cy="560409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6526461" y="4122193"/>
            <a:ext cx="754260" cy="45643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5" y="59"/>
              </a:cxn>
              <a:cxn ang="0">
                <a:pos x="428" y="259"/>
              </a:cxn>
            </a:cxnLst>
            <a:rect l="0" t="0" r="r" b="b"/>
            <a:pathLst>
              <a:path w="428" h="259">
                <a:moveTo>
                  <a:pt x="0" y="0"/>
                </a:moveTo>
                <a:cubicBezTo>
                  <a:pt x="112" y="0"/>
                  <a:pt x="276" y="3"/>
                  <a:pt x="355" y="59"/>
                </a:cubicBezTo>
                <a:cubicBezTo>
                  <a:pt x="422" y="106"/>
                  <a:pt x="428" y="192"/>
                  <a:pt x="428" y="259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6496502" y="4083422"/>
            <a:ext cx="38770" cy="77541"/>
          </a:xfrm>
          <a:custGeom>
            <a:avLst/>
            <a:gdLst/>
            <a:ahLst/>
            <a:cxnLst>
              <a:cxn ang="0">
                <a:pos x="21" y="44"/>
              </a:cxn>
              <a:cxn ang="0">
                <a:pos x="0" y="22"/>
              </a:cxn>
              <a:cxn ang="0">
                <a:pos x="22" y="0"/>
              </a:cxn>
              <a:cxn ang="0">
                <a:pos x="21" y="44"/>
              </a:cxn>
            </a:cxnLst>
            <a:rect l="0" t="0" r="r" b="b"/>
            <a:pathLst>
              <a:path w="22" h="44">
                <a:moveTo>
                  <a:pt x="21" y="44"/>
                </a:moveTo>
                <a:lnTo>
                  <a:pt x="0" y="22"/>
                </a:lnTo>
                <a:lnTo>
                  <a:pt x="22" y="0"/>
                </a:lnTo>
                <a:lnTo>
                  <a:pt x="21" y="4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7243713" y="4571577"/>
            <a:ext cx="75779" cy="38770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21" y="22"/>
              </a:cxn>
              <a:cxn ang="0">
                <a:pos x="0" y="0"/>
              </a:cxn>
              <a:cxn ang="0">
                <a:pos x="43" y="0"/>
              </a:cxn>
            </a:cxnLst>
            <a:rect l="0" t="0" r="r" b="b"/>
            <a:pathLst>
              <a:path w="43" h="22">
                <a:moveTo>
                  <a:pt x="43" y="0"/>
                </a:moveTo>
                <a:lnTo>
                  <a:pt x="21" y="22"/>
                </a:lnTo>
                <a:lnTo>
                  <a:pt x="0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5121915" y="1469943"/>
            <a:ext cx="981596" cy="44938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0" y="60"/>
              </a:cxn>
              <a:cxn ang="0">
                <a:pos x="557" y="255"/>
              </a:cxn>
            </a:cxnLst>
            <a:rect l="0" t="0" r="r" b="b"/>
            <a:pathLst>
              <a:path w="557" h="255">
                <a:moveTo>
                  <a:pt x="0" y="0"/>
                </a:moveTo>
                <a:cubicBezTo>
                  <a:pt x="139" y="0"/>
                  <a:pt x="366" y="0"/>
                  <a:pt x="470" y="60"/>
                </a:cubicBezTo>
                <a:cubicBezTo>
                  <a:pt x="550" y="107"/>
                  <a:pt x="556" y="189"/>
                  <a:pt x="557" y="255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6064741" y="1910516"/>
            <a:ext cx="77541" cy="3877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2"/>
              </a:cxn>
              <a:cxn ang="0">
                <a:pos x="0" y="1"/>
              </a:cxn>
              <a:cxn ang="0">
                <a:pos x="44" y="0"/>
              </a:cxn>
            </a:cxnLst>
            <a:rect l="0" t="0" r="r" b="b"/>
            <a:pathLst>
              <a:path w="44" h="22">
                <a:moveTo>
                  <a:pt x="44" y="0"/>
                </a:moveTo>
                <a:lnTo>
                  <a:pt x="22" y="22"/>
                </a:lnTo>
                <a:lnTo>
                  <a:pt x="0" y="1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9" name="Rectangle 105"/>
          <p:cNvSpPr>
            <a:spLocks noChangeArrowheads="1"/>
          </p:cNvSpPr>
          <p:nvPr/>
        </p:nvSpPr>
        <p:spPr bwMode="auto">
          <a:xfrm>
            <a:off x="4376466" y="1022321"/>
            <a:ext cx="731351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DiGIR Service</a:t>
            </a:r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auto">
          <a:xfrm>
            <a:off x="6857772" y="5207765"/>
            <a:ext cx="923440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Record Processor</a:t>
            </a:r>
          </a:p>
        </p:txBody>
      </p:sp>
      <p:sp>
        <p:nvSpPr>
          <p:cNvPr id="1131" name="Freeform 107"/>
          <p:cNvSpPr>
            <a:spLocks/>
          </p:cNvSpPr>
          <p:nvPr/>
        </p:nvSpPr>
        <p:spPr bwMode="auto">
          <a:xfrm>
            <a:off x="6496502" y="2220680"/>
            <a:ext cx="294303" cy="1697087"/>
          </a:xfrm>
          <a:custGeom>
            <a:avLst/>
            <a:gdLst/>
            <a:ahLst/>
            <a:cxnLst>
              <a:cxn ang="0">
                <a:pos x="17" y="963"/>
              </a:cxn>
              <a:cxn ang="0">
                <a:pos x="167" y="963"/>
              </a:cxn>
              <a:cxn ang="0">
                <a:pos x="167" y="0"/>
              </a:cxn>
              <a:cxn ang="0">
                <a:pos x="0" y="0"/>
              </a:cxn>
            </a:cxnLst>
            <a:rect l="0" t="0" r="r" b="b"/>
            <a:pathLst>
              <a:path w="167" h="963">
                <a:moveTo>
                  <a:pt x="17" y="963"/>
                </a:moveTo>
                <a:lnTo>
                  <a:pt x="167" y="963"/>
                </a:lnTo>
                <a:lnTo>
                  <a:pt x="167" y="0"/>
                </a:lnTo>
                <a:lnTo>
                  <a:pt x="0" y="0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32" name="Freeform 108"/>
          <p:cNvSpPr>
            <a:spLocks/>
          </p:cNvSpPr>
          <p:nvPr/>
        </p:nvSpPr>
        <p:spPr bwMode="auto">
          <a:xfrm>
            <a:off x="6496502" y="3880759"/>
            <a:ext cx="37008" cy="75779"/>
          </a:xfrm>
          <a:custGeom>
            <a:avLst/>
            <a:gdLst/>
            <a:ahLst/>
            <a:cxnLst>
              <a:cxn ang="0">
                <a:pos x="21" y="43"/>
              </a:cxn>
              <a:cxn ang="0">
                <a:pos x="0" y="21"/>
              </a:cxn>
              <a:cxn ang="0">
                <a:pos x="21" y="0"/>
              </a:cxn>
              <a:cxn ang="0">
                <a:pos x="21" y="43"/>
              </a:cxn>
            </a:cxnLst>
            <a:rect l="0" t="0" r="r" b="b"/>
            <a:pathLst>
              <a:path w="21" h="43">
                <a:moveTo>
                  <a:pt x="21" y="43"/>
                </a:moveTo>
                <a:lnTo>
                  <a:pt x="0" y="21"/>
                </a:lnTo>
                <a:lnTo>
                  <a:pt x="21" y="0"/>
                </a:lnTo>
                <a:lnTo>
                  <a:pt x="21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2501388" y="5845381"/>
            <a:ext cx="965735" cy="41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CoGe Client Application </a:t>
            </a:r>
            <a:b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(Desktop or Web)</a:t>
            </a:r>
          </a:p>
        </p:txBody>
      </p:sp>
      <p:sp>
        <p:nvSpPr>
          <p:cNvPr id="1145" name="Rectangle 121"/>
          <p:cNvSpPr>
            <a:spLocks noChangeArrowheads="1"/>
          </p:cNvSpPr>
          <p:nvPr/>
        </p:nvSpPr>
        <p:spPr bwMode="auto">
          <a:xfrm>
            <a:off x="5710520" y="1949287"/>
            <a:ext cx="785982" cy="5604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5710520" y="1949287"/>
            <a:ext cx="785982" cy="560409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47" name="Rectangle 123"/>
          <p:cNvSpPr>
            <a:spLocks noChangeArrowheads="1"/>
          </p:cNvSpPr>
          <p:nvPr/>
        </p:nvSpPr>
        <p:spPr bwMode="auto">
          <a:xfrm>
            <a:off x="5622406" y="2559040"/>
            <a:ext cx="103798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Cache Update Web </a:t>
            </a:r>
          </a:p>
        </p:txBody>
      </p:sp>
      <p:sp>
        <p:nvSpPr>
          <p:cNvPr id="1148" name="Rectangle 124"/>
          <p:cNvSpPr>
            <a:spLocks noChangeArrowheads="1"/>
          </p:cNvSpPr>
          <p:nvPr/>
        </p:nvSpPr>
        <p:spPr bwMode="auto">
          <a:xfrm>
            <a:off x="5913184" y="2694736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59" name="Rectangle 135"/>
          <p:cNvSpPr>
            <a:spLocks noChangeArrowheads="1"/>
          </p:cNvSpPr>
          <p:nvPr/>
        </p:nvSpPr>
        <p:spPr bwMode="auto">
          <a:xfrm>
            <a:off x="2258091" y="3575882"/>
            <a:ext cx="1115530" cy="27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CoGe Web Portal </a:t>
            </a:r>
            <a:b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Application</a:t>
            </a:r>
          </a:p>
        </p:txBody>
      </p:sp>
      <p:sp>
        <p:nvSpPr>
          <p:cNvPr id="1160" name="Rectangle 136"/>
          <p:cNvSpPr>
            <a:spLocks noChangeArrowheads="1"/>
          </p:cNvSpPr>
          <p:nvPr/>
        </p:nvSpPr>
        <p:spPr bwMode="auto">
          <a:xfrm>
            <a:off x="5862077" y="4346004"/>
            <a:ext cx="551597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Data Store</a:t>
            </a:r>
          </a:p>
        </p:txBody>
      </p:sp>
      <p:sp>
        <p:nvSpPr>
          <p:cNvPr id="1161" name="Rectangle 137"/>
          <p:cNvSpPr>
            <a:spLocks noChangeArrowheads="1"/>
          </p:cNvSpPr>
          <p:nvPr/>
        </p:nvSpPr>
        <p:spPr bwMode="auto">
          <a:xfrm>
            <a:off x="5710520" y="3614653"/>
            <a:ext cx="785982" cy="6872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2" name="Rectangle 138"/>
          <p:cNvSpPr>
            <a:spLocks noChangeArrowheads="1"/>
          </p:cNvSpPr>
          <p:nvPr/>
        </p:nvSpPr>
        <p:spPr bwMode="auto">
          <a:xfrm>
            <a:off x="5710520" y="3614653"/>
            <a:ext cx="785982" cy="687294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6013634" y="3833177"/>
            <a:ext cx="412376" cy="355983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0" y="469"/>
              </a:cxn>
              <a:cxn ang="0">
                <a:pos x="319" y="549"/>
              </a:cxn>
              <a:cxn ang="0">
                <a:pos x="637" y="469"/>
              </a:cxn>
              <a:cxn ang="0">
                <a:pos x="637" y="469"/>
              </a:cxn>
              <a:cxn ang="0">
                <a:pos x="637" y="79"/>
              </a:cxn>
              <a:cxn ang="0">
                <a:pos x="319" y="0"/>
              </a:cxn>
              <a:cxn ang="0">
                <a:pos x="0" y="79"/>
              </a:cxn>
            </a:cxnLst>
            <a:rect l="0" t="0" r="r" b="b"/>
            <a:pathLst>
              <a:path w="637" h="549">
                <a:moveTo>
                  <a:pt x="0" y="79"/>
                </a:moveTo>
                <a:lnTo>
                  <a:pt x="0" y="469"/>
                </a:lnTo>
                <a:cubicBezTo>
                  <a:pt x="0" y="513"/>
                  <a:pt x="143" y="549"/>
                  <a:pt x="319" y="549"/>
                </a:cubicBezTo>
                <a:cubicBezTo>
                  <a:pt x="494" y="549"/>
                  <a:pt x="637" y="513"/>
                  <a:pt x="637" y="469"/>
                </a:cubicBezTo>
                <a:cubicBezTo>
                  <a:pt x="637" y="469"/>
                  <a:pt x="637" y="469"/>
                  <a:pt x="637" y="469"/>
                </a:cubicBezTo>
                <a:lnTo>
                  <a:pt x="637" y="79"/>
                </a:lnTo>
                <a:cubicBezTo>
                  <a:pt x="637" y="35"/>
                  <a:pt x="494" y="0"/>
                  <a:pt x="319" y="0"/>
                </a:cubicBezTo>
                <a:cubicBezTo>
                  <a:pt x="143" y="0"/>
                  <a:pt x="0" y="35"/>
                  <a:pt x="0" y="79"/>
                </a:cubicBezTo>
                <a:close/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013634" y="3884283"/>
            <a:ext cx="412376" cy="511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7" y="29"/>
              </a:cxn>
              <a:cxn ang="0">
                <a:pos x="234" y="0"/>
              </a:cxn>
              <a:cxn ang="0">
                <a:pos x="234" y="0"/>
              </a:cxn>
            </a:cxnLst>
            <a:rect l="0" t="0" r="r" b="b"/>
            <a:pathLst>
              <a:path w="234" h="29">
                <a:moveTo>
                  <a:pt x="0" y="0"/>
                </a:moveTo>
                <a:cubicBezTo>
                  <a:pt x="0" y="16"/>
                  <a:pt x="52" y="29"/>
                  <a:pt x="117" y="29"/>
                </a:cubicBezTo>
                <a:cubicBezTo>
                  <a:pt x="182" y="29"/>
                  <a:pt x="234" y="16"/>
                  <a:pt x="234" y="0"/>
                </a:cubicBezTo>
                <a:cubicBezTo>
                  <a:pt x="234" y="0"/>
                  <a:pt x="234" y="0"/>
                  <a:pt x="234" y="0"/>
                </a:cubicBezTo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5" name="Rectangle 141"/>
          <p:cNvSpPr>
            <a:spLocks noChangeArrowheads="1"/>
          </p:cNvSpPr>
          <p:nvPr/>
        </p:nvSpPr>
        <p:spPr bwMode="auto">
          <a:xfrm>
            <a:off x="6887731" y="4610348"/>
            <a:ext cx="785982" cy="5604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6" name="Rectangle 142"/>
          <p:cNvSpPr>
            <a:spLocks noChangeArrowheads="1"/>
          </p:cNvSpPr>
          <p:nvPr/>
        </p:nvSpPr>
        <p:spPr bwMode="auto">
          <a:xfrm>
            <a:off x="6887731" y="4610348"/>
            <a:ext cx="785982" cy="560409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6117610" y="4890552"/>
            <a:ext cx="740162" cy="322499"/>
          </a:xfrm>
          <a:custGeom>
            <a:avLst/>
            <a:gdLst/>
            <a:ahLst/>
            <a:cxnLst>
              <a:cxn ang="0">
                <a:pos x="420" y="0"/>
              </a:cxn>
              <a:cxn ang="0">
                <a:pos x="67" y="45"/>
              </a:cxn>
              <a:cxn ang="0">
                <a:pos x="0" y="183"/>
              </a:cxn>
            </a:cxnLst>
            <a:rect l="0" t="0" r="r" b="b"/>
            <a:pathLst>
              <a:path w="420" h="183">
                <a:moveTo>
                  <a:pt x="420" y="0"/>
                </a:moveTo>
                <a:cubicBezTo>
                  <a:pt x="310" y="0"/>
                  <a:pt x="145" y="2"/>
                  <a:pt x="67" y="45"/>
                </a:cubicBezTo>
                <a:cubicBezTo>
                  <a:pt x="7" y="78"/>
                  <a:pt x="1" y="136"/>
                  <a:pt x="0" y="183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8" name="Freeform 144"/>
          <p:cNvSpPr>
            <a:spLocks/>
          </p:cNvSpPr>
          <p:nvPr/>
        </p:nvSpPr>
        <p:spPr bwMode="auto">
          <a:xfrm>
            <a:off x="6850722" y="4851782"/>
            <a:ext cx="37008" cy="7577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" y="22"/>
              </a:cxn>
              <a:cxn ang="0">
                <a:pos x="0" y="43"/>
              </a:cxn>
              <a:cxn ang="0">
                <a:pos x="0" y="0"/>
              </a:cxn>
            </a:cxnLst>
            <a:rect l="0" t="0" r="r" b="b"/>
            <a:pathLst>
              <a:path w="21" h="43">
                <a:moveTo>
                  <a:pt x="0" y="0"/>
                </a:moveTo>
                <a:lnTo>
                  <a:pt x="21" y="22"/>
                </a:lnTo>
                <a:lnTo>
                  <a:pt x="0" y="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9" name="Freeform 145"/>
          <p:cNvSpPr>
            <a:spLocks/>
          </p:cNvSpPr>
          <p:nvPr/>
        </p:nvSpPr>
        <p:spPr bwMode="auto">
          <a:xfrm>
            <a:off x="6078839" y="5206002"/>
            <a:ext cx="77541" cy="37008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1"/>
              </a:cxn>
              <a:cxn ang="0">
                <a:pos x="0" y="0"/>
              </a:cxn>
              <a:cxn ang="0">
                <a:pos x="44" y="0"/>
              </a:cxn>
            </a:cxnLst>
            <a:rect l="0" t="0" r="r" b="b"/>
            <a:pathLst>
              <a:path w="44" h="21">
                <a:moveTo>
                  <a:pt x="44" y="0"/>
                </a:moveTo>
                <a:lnTo>
                  <a:pt x="22" y="21"/>
                </a:lnTo>
                <a:lnTo>
                  <a:pt x="0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0" name="Rectangle 146"/>
          <p:cNvSpPr>
            <a:spLocks noChangeArrowheads="1"/>
          </p:cNvSpPr>
          <p:nvPr/>
        </p:nvSpPr>
        <p:spPr bwMode="auto">
          <a:xfrm>
            <a:off x="5724619" y="5243011"/>
            <a:ext cx="784219" cy="5621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1" name="Rectangle 147"/>
          <p:cNvSpPr>
            <a:spLocks noChangeArrowheads="1"/>
          </p:cNvSpPr>
          <p:nvPr/>
        </p:nvSpPr>
        <p:spPr bwMode="auto">
          <a:xfrm>
            <a:off x="5724619" y="5243011"/>
            <a:ext cx="784219" cy="562171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2" name="Rectangle 148"/>
          <p:cNvSpPr>
            <a:spLocks noChangeArrowheads="1"/>
          </p:cNvSpPr>
          <p:nvPr/>
        </p:nvSpPr>
        <p:spPr bwMode="auto">
          <a:xfrm>
            <a:off x="5601258" y="5861575"/>
            <a:ext cx="1096145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Georeferencing Web </a:t>
            </a:r>
          </a:p>
        </p:txBody>
      </p:sp>
      <p:sp>
        <p:nvSpPr>
          <p:cNvPr id="1173" name="Rectangle 149"/>
          <p:cNvSpPr>
            <a:spLocks noChangeArrowheads="1"/>
          </p:cNvSpPr>
          <p:nvPr/>
        </p:nvSpPr>
        <p:spPr bwMode="auto">
          <a:xfrm>
            <a:off x="5934331" y="5997272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74" name="Rectangle 150"/>
          <p:cNvSpPr>
            <a:spLocks noChangeArrowheads="1"/>
          </p:cNvSpPr>
          <p:nvPr/>
        </p:nvSpPr>
        <p:spPr bwMode="auto">
          <a:xfrm>
            <a:off x="4337696" y="3510678"/>
            <a:ext cx="784219" cy="5604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5" name="Rectangle 151"/>
          <p:cNvSpPr>
            <a:spLocks noChangeArrowheads="1"/>
          </p:cNvSpPr>
          <p:nvPr/>
        </p:nvSpPr>
        <p:spPr bwMode="auto">
          <a:xfrm>
            <a:off x="4337696" y="3510678"/>
            <a:ext cx="784219" cy="560409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6" name="Rectangle 152"/>
          <p:cNvSpPr>
            <a:spLocks noChangeArrowheads="1"/>
          </p:cNvSpPr>
          <p:nvPr/>
        </p:nvSpPr>
        <p:spPr bwMode="auto">
          <a:xfrm>
            <a:off x="4251344" y="4127480"/>
            <a:ext cx="1032702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Data Retrieval Web </a:t>
            </a:r>
          </a:p>
        </p:txBody>
      </p:sp>
      <p:sp>
        <p:nvSpPr>
          <p:cNvPr id="1177" name="Rectangle 153"/>
          <p:cNvSpPr>
            <a:spLocks noChangeArrowheads="1"/>
          </p:cNvSpPr>
          <p:nvPr/>
        </p:nvSpPr>
        <p:spPr bwMode="auto">
          <a:xfrm>
            <a:off x="4542122" y="4261414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78" name="Rectangle 154"/>
          <p:cNvSpPr>
            <a:spLocks noChangeArrowheads="1"/>
          </p:cNvSpPr>
          <p:nvPr/>
        </p:nvSpPr>
        <p:spPr bwMode="auto">
          <a:xfrm>
            <a:off x="4337696" y="4654405"/>
            <a:ext cx="784219" cy="5621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9" name="Rectangle 155"/>
          <p:cNvSpPr>
            <a:spLocks noChangeArrowheads="1"/>
          </p:cNvSpPr>
          <p:nvPr/>
        </p:nvSpPr>
        <p:spPr bwMode="auto">
          <a:xfrm>
            <a:off x="4337696" y="4654405"/>
            <a:ext cx="784219" cy="562171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0" name="Rectangle 156"/>
          <p:cNvSpPr>
            <a:spLocks noChangeArrowheads="1"/>
          </p:cNvSpPr>
          <p:nvPr/>
        </p:nvSpPr>
        <p:spPr bwMode="auto">
          <a:xfrm>
            <a:off x="4189663" y="5280019"/>
            <a:ext cx="1154300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Insert Correction Web </a:t>
            </a:r>
          </a:p>
        </p:txBody>
      </p:sp>
      <p:sp>
        <p:nvSpPr>
          <p:cNvPr id="1181" name="Rectangle 157"/>
          <p:cNvSpPr>
            <a:spLocks noChangeArrowheads="1"/>
          </p:cNvSpPr>
          <p:nvPr/>
        </p:nvSpPr>
        <p:spPr bwMode="auto">
          <a:xfrm>
            <a:off x="4542122" y="5405141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82" name="Freeform 158"/>
          <p:cNvSpPr>
            <a:spLocks/>
          </p:cNvSpPr>
          <p:nvPr/>
        </p:nvSpPr>
        <p:spPr bwMode="auto">
          <a:xfrm>
            <a:off x="3683886" y="4716085"/>
            <a:ext cx="623851" cy="1762"/>
          </a:xfrm>
          <a:custGeom>
            <a:avLst/>
            <a:gdLst/>
            <a:ahLst/>
            <a:cxnLst>
              <a:cxn ang="0">
                <a:pos x="354" y="0"/>
              </a:cxn>
              <a:cxn ang="0">
                <a:pos x="0" y="0"/>
              </a:cxn>
            </a:cxnLst>
            <a:rect l="0" t="0" r="r" b="b"/>
            <a:pathLst>
              <a:path w="354">
                <a:moveTo>
                  <a:pt x="354" y="0"/>
                </a:moveTo>
                <a:cubicBezTo>
                  <a:pt x="256" y="0"/>
                  <a:pt x="87" y="0"/>
                  <a:pt x="0" y="0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3" name="Freeform 159"/>
          <p:cNvSpPr>
            <a:spLocks/>
          </p:cNvSpPr>
          <p:nvPr/>
        </p:nvSpPr>
        <p:spPr bwMode="auto">
          <a:xfrm>
            <a:off x="4298925" y="4677315"/>
            <a:ext cx="38770" cy="775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" y="22"/>
              </a:cxn>
              <a:cxn ang="0">
                <a:pos x="0" y="44"/>
              </a:cxn>
              <a:cxn ang="0">
                <a:pos x="0" y="0"/>
              </a:cxn>
            </a:cxnLst>
            <a:rect l="0" t="0" r="r" b="b"/>
            <a:pathLst>
              <a:path w="22" h="44">
                <a:moveTo>
                  <a:pt x="0" y="0"/>
                </a:moveTo>
                <a:lnTo>
                  <a:pt x="22" y="22"/>
                </a:lnTo>
                <a:lnTo>
                  <a:pt x="0" y="4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4" name="Freeform 160"/>
          <p:cNvSpPr>
            <a:spLocks/>
          </p:cNvSpPr>
          <p:nvPr/>
        </p:nvSpPr>
        <p:spPr bwMode="auto">
          <a:xfrm>
            <a:off x="5121915" y="4072849"/>
            <a:ext cx="560408" cy="979834"/>
          </a:xfrm>
          <a:custGeom>
            <a:avLst/>
            <a:gdLst/>
            <a:ahLst/>
            <a:cxnLst>
              <a:cxn ang="0">
                <a:pos x="318" y="0"/>
              </a:cxn>
              <a:cxn ang="0">
                <a:pos x="160" y="261"/>
              </a:cxn>
              <a:cxn ang="0">
                <a:pos x="0" y="534"/>
              </a:cxn>
            </a:cxnLst>
            <a:rect l="0" t="0" r="r" b="b"/>
            <a:pathLst>
              <a:path w="318" h="556">
                <a:moveTo>
                  <a:pt x="318" y="0"/>
                </a:moveTo>
                <a:cubicBezTo>
                  <a:pt x="186" y="54"/>
                  <a:pt x="180" y="124"/>
                  <a:pt x="160" y="261"/>
                </a:cubicBezTo>
                <a:cubicBezTo>
                  <a:pt x="142" y="382"/>
                  <a:pt x="113" y="556"/>
                  <a:pt x="0" y="534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5" name="Freeform 161"/>
          <p:cNvSpPr>
            <a:spLocks/>
          </p:cNvSpPr>
          <p:nvPr/>
        </p:nvSpPr>
        <p:spPr bwMode="auto">
          <a:xfrm>
            <a:off x="5661176" y="4041127"/>
            <a:ext cx="49344" cy="7049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" y="12"/>
              </a:cxn>
              <a:cxn ang="0">
                <a:pos x="16" y="40"/>
              </a:cxn>
              <a:cxn ang="0">
                <a:pos x="0" y="0"/>
              </a:cxn>
            </a:cxnLst>
            <a:rect l="0" t="0" r="r" b="b"/>
            <a:pathLst>
              <a:path w="28" h="40">
                <a:moveTo>
                  <a:pt x="0" y="0"/>
                </a:moveTo>
                <a:lnTo>
                  <a:pt x="28" y="12"/>
                </a:lnTo>
                <a:lnTo>
                  <a:pt x="16" y="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6" name="Freeform 162"/>
          <p:cNvSpPr>
            <a:spLocks/>
          </p:cNvSpPr>
          <p:nvPr/>
        </p:nvSpPr>
        <p:spPr bwMode="auto">
          <a:xfrm>
            <a:off x="5151874" y="3787357"/>
            <a:ext cx="558646" cy="1762"/>
          </a:xfrm>
          <a:custGeom>
            <a:avLst/>
            <a:gdLst/>
            <a:ahLst/>
            <a:cxnLst>
              <a:cxn ang="0">
                <a:pos x="317" y="0"/>
              </a:cxn>
              <a:cxn ang="0">
                <a:pos x="0" y="0"/>
              </a:cxn>
            </a:cxnLst>
            <a:rect l="0" t="0" r="r" b="b"/>
            <a:pathLst>
              <a:path w="317">
                <a:moveTo>
                  <a:pt x="317" y="0"/>
                </a:moveTo>
                <a:cubicBezTo>
                  <a:pt x="239" y="0"/>
                  <a:pt x="88" y="0"/>
                  <a:pt x="0" y="0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7" name="Freeform 163"/>
          <p:cNvSpPr>
            <a:spLocks/>
          </p:cNvSpPr>
          <p:nvPr/>
        </p:nvSpPr>
        <p:spPr bwMode="auto">
          <a:xfrm>
            <a:off x="5121915" y="3748587"/>
            <a:ext cx="38770" cy="75779"/>
          </a:xfrm>
          <a:custGeom>
            <a:avLst/>
            <a:gdLst/>
            <a:ahLst/>
            <a:cxnLst>
              <a:cxn ang="0">
                <a:pos x="22" y="43"/>
              </a:cxn>
              <a:cxn ang="0">
                <a:pos x="0" y="22"/>
              </a:cxn>
              <a:cxn ang="0">
                <a:pos x="22" y="0"/>
              </a:cxn>
              <a:cxn ang="0">
                <a:pos x="22" y="43"/>
              </a:cxn>
            </a:cxnLst>
            <a:rect l="0" t="0" r="r" b="b"/>
            <a:pathLst>
              <a:path w="22" h="43">
                <a:moveTo>
                  <a:pt x="22" y="43"/>
                </a:moveTo>
                <a:lnTo>
                  <a:pt x="0" y="22"/>
                </a:lnTo>
                <a:lnTo>
                  <a:pt x="22" y="0"/>
                </a:lnTo>
                <a:lnTo>
                  <a:pt x="22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8" name="Rectangle 164"/>
          <p:cNvSpPr>
            <a:spLocks noChangeArrowheads="1"/>
          </p:cNvSpPr>
          <p:nvPr/>
        </p:nvSpPr>
        <p:spPr bwMode="auto">
          <a:xfrm>
            <a:off x="3119953" y="1739077"/>
            <a:ext cx="403565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Remote</a:t>
            </a:r>
          </a:p>
        </p:txBody>
      </p:sp>
      <p:sp>
        <p:nvSpPr>
          <p:cNvPr id="1189" name="Rectangle 165"/>
          <p:cNvSpPr>
            <a:spLocks noChangeArrowheads="1"/>
          </p:cNvSpPr>
          <p:nvPr/>
        </p:nvSpPr>
        <p:spPr bwMode="auto">
          <a:xfrm>
            <a:off x="2984256" y="1874774"/>
            <a:ext cx="673195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Data Source</a:t>
            </a:r>
          </a:p>
        </p:txBody>
      </p:sp>
      <p:sp>
        <p:nvSpPr>
          <p:cNvPr id="90" name="Line 91"/>
          <p:cNvSpPr>
            <a:spLocks noChangeShapeType="1"/>
          </p:cNvSpPr>
          <p:nvPr/>
        </p:nvSpPr>
        <p:spPr bwMode="auto">
          <a:xfrm>
            <a:off x="3583498" y="1524355"/>
            <a:ext cx="2127022" cy="761646"/>
          </a:xfrm>
          <a:prstGeom prst="line">
            <a:avLst/>
          </a:prstGeom>
          <a:noFill/>
          <a:ln w="2" cap="rnd">
            <a:solidFill>
              <a:srgbClr val="000000"/>
            </a:solidFill>
            <a:prstDash val="solid"/>
            <a:round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91" name="Line 91"/>
          <p:cNvSpPr>
            <a:spLocks noChangeShapeType="1"/>
          </p:cNvSpPr>
          <p:nvPr/>
        </p:nvSpPr>
        <p:spPr bwMode="auto">
          <a:xfrm flipV="1">
            <a:off x="3683886" y="2362201"/>
            <a:ext cx="2026634" cy="402144"/>
          </a:xfrm>
          <a:prstGeom prst="line">
            <a:avLst/>
          </a:prstGeom>
          <a:noFill/>
          <a:ln w="2" cap="rnd">
            <a:solidFill>
              <a:srgbClr val="000000"/>
            </a:solidFill>
            <a:prstDash val="solid"/>
            <a:round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94" name="Rectangle 105"/>
          <p:cNvSpPr>
            <a:spLocks noChangeArrowheads="1"/>
          </p:cNvSpPr>
          <p:nvPr/>
        </p:nvSpPr>
        <p:spPr bwMode="auto">
          <a:xfrm rot="1162883">
            <a:off x="4762336" y="2071770"/>
            <a:ext cx="63478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CSV Upload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362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Community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&amp;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Data Management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0" y="4709092"/>
            <a:ext cx="1830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Correction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&amp;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Verification 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5464634" y="1259349"/>
            <a:ext cx="587113" cy="560409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o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1898" y="813375"/>
            <a:ext cx="7750102" cy="6034966"/>
          </a:xfrm>
          <a:noFill/>
        </p:spPr>
      </p:pic>
      <p:sp>
        <p:nvSpPr>
          <p:cNvPr id="3" name="Rectangle 2"/>
          <p:cNvSpPr/>
          <p:nvPr/>
        </p:nvSpPr>
        <p:spPr>
          <a:xfrm>
            <a:off x="0" y="2286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1F497D"/>
                </a:solidFill>
              </a:rPr>
              <a:t>Collaborative Georeferencing </a:t>
            </a:r>
            <a:r>
              <a:rPr lang="en-US" sz="3200" dirty="0" smtClean="0">
                <a:solidFill>
                  <a:srgbClr val="1F497D"/>
                </a:solidFill>
              </a:rPr>
              <a:t>Management </a:t>
            </a:r>
            <a:r>
              <a:rPr lang="en-US" sz="3200" dirty="0">
                <a:solidFill>
                  <a:srgbClr val="1F497D"/>
                </a:solidFill>
              </a:rPr>
              <a:t>Portal</a:t>
            </a:r>
          </a:p>
        </p:txBody>
      </p:sp>
    </p:spTree>
    <p:extLst>
      <p:ext uri="{BB962C8B-B14F-4D97-AF65-F5344CB8AC3E}">
        <p14:creationId xmlns:p14="http://schemas.microsoft.com/office/powerpoint/2010/main" val="7059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create_community"/>
          <p:cNvPicPr>
            <a:picLocks noChangeAspect="1" noChangeArrowheads="1"/>
          </p:cNvPicPr>
          <p:nvPr/>
        </p:nvPicPr>
        <p:blipFill rotWithShape="1">
          <a:blip r:embed="rId2" cstate="print"/>
          <a:srcRect l="19179" t="33216" b="11718"/>
          <a:stretch/>
        </p:blipFill>
        <p:spPr bwMode="auto">
          <a:xfrm>
            <a:off x="304800" y="825591"/>
            <a:ext cx="5743876" cy="323554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1366" y="80128"/>
            <a:ext cx="6269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>
                <a:solidFill>
                  <a:srgbClr val="1F497D"/>
                </a:solidFill>
              </a:rPr>
              <a:t>Georeferencing Communities</a:t>
            </a:r>
          </a:p>
        </p:txBody>
      </p:sp>
      <p:pic>
        <p:nvPicPr>
          <p:cNvPr id="8" name="Picture 5" descr="ds_stats"/>
          <p:cNvPicPr>
            <a:picLocks noChangeAspect="1" noChangeArrowheads="1"/>
          </p:cNvPicPr>
          <p:nvPr/>
        </p:nvPicPr>
        <p:blipFill rotWithShape="1">
          <a:blip r:embed="rId3" cstate="print"/>
          <a:srcRect l="19044" t="15057" b="75905"/>
          <a:stretch/>
        </p:blipFill>
        <p:spPr>
          <a:xfrm>
            <a:off x="3347129" y="4146684"/>
            <a:ext cx="5743876" cy="116155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5800" y="4470042"/>
            <a:ext cx="2349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1F497D"/>
                </a:solidFill>
              </a:rPr>
              <a:t>Data Sources</a:t>
            </a:r>
            <a:endParaRPr lang="en-US" sz="3200" dirty="0">
              <a:solidFill>
                <a:srgbClr val="1F497D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t="78727" b="6486"/>
          <a:stretch/>
        </p:blipFill>
        <p:spPr bwMode="auto">
          <a:xfrm>
            <a:off x="274749" y="5410200"/>
            <a:ext cx="5754224" cy="1374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46739" y="1816387"/>
            <a:ext cx="24016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1F497D"/>
                </a:solidFill>
              </a:rPr>
              <a:t>Create</a:t>
            </a:r>
            <a:br>
              <a:rPr lang="en-US" sz="3200" dirty="0" smtClean="0">
                <a:solidFill>
                  <a:srgbClr val="1F497D"/>
                </a:solidFill>
              </a:rPr>
            </a:br>
            <a:r>
              <a:rPr lang="en-US" sz="3200" dirty="0" smtClean="0">
                <a:solidFill>
                  <a:srgbClr val="1F497D"/>
                </a:solidFill>
              </a:rPr>
              <a:t>Communities</a:t>
            </a:r>
            <a:endParaRPr lang="en-US" sz="3200" dirty="0">
              <a:solidFill>
                <a:srgbClr val="1F497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1953" y="5599092"/>
            <a:ext cx="30216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1F497D"/>
                </a:solidFill>
              </a:rPr>
              <a:t>Add New Users &amp; Link Out</a:t>
            </a:r>
            <a:endParaRPr lang="en-US" sz="32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C:\Users\nelson\Pictures\keny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2847975" cy="3276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603" name="Picture 5" descr="w_dataset"/>
          <p:cNvPicPr>
            <a:picLocks noChangeAspect="1" noChangeArrowheads="1"/>
          </p:cNvPicPr>
          <p:nvPr/>
        </p:nvPicPr>
        <p:blipFill rotWithShape="1">
          <a:blip r:embed="rId4" cstate="print"/>
          <a:srcRect l="19319" t="12772" b="18422"/>
          <a:stretch/>
        </p:blipFill>
        <p:spPr bwMode="auto">
          <a:xfrm>
            <a:off x="76200" y="94636"/>
            <a:ext cx="3657600" cy="668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38600" y="51816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Assign all records from Kenya 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experts on East African regions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657600" y="152400"/>
            <a:ext cx="5257800" cy="14478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User Management: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Task Assignment</a:t>
            </a:r>
          </a:p>
        </p:txBody>
      </p:sp>
    </p:spTree>
    <p:extLst>
      <p:ext uri="{BB962C8B-B14F-4D97-AF65-F5344CB8AC3E}">
        <p14:creationId xmlns:p14="http://schemas.microsoft.com/office/powerpoint/2010/main" val="36277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ds_stats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l="18904" t="25115" b="52159"/>
          <a:stretch/>
        </p:blipFill>
        <p:spPr>
          <a:xfrm>
            <a:off x="152400" y="1676400"/>
            <a:ext cx="4194965" cy="2129344"/>
          </a:xfrm>
          <a:noFill/>
        </p:spPr>
      </p:pic>
      <p:sp>
        <p:nvSpPr>
          <p:cNvPr id="6" name="Rounded Rectangle 5"/>
          <p:cNvSpPr/>
          <p:nvPr/>
        </p:nvSpPr>
        <p:spPr bwMode="auto">
          <a:xfrm>
            <a:off x="2133600" y="76200"/>
            <a:ext cx="4876800" cy="16764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Monitoring &amp; Managing </a:t>
            </a:r>
            <a:b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Progress</a:t>
            </a:r>
          </a:p>
        </p:txBody>
      </p:sp>
      <p:pic>
        <p:nvPicPr>
          <p:cNvPr id="5" name="Picture 4" descr="current_communities"/>
          <p:cNvPicPr>
            <a:picLocks noChangeAspect="1" noChangeArrowheads="1"/>
          </p:cNvPicPr>
          <p:nvPr/>
        </p:nvPicPr>
        <p:blipFill rotWithShape="1">
          <a:blip r:embed="rId3" cstate="print"/>
          <a:srcRect l="18910" t="35418" b="25926"/>
          <a:stretch/>
        </p:blipFill>
        <p:spPr>
          <a:xfrm>
            <a:off x="228600" y="4038600"/>
            <a:ext cx="4207843" cy="2651036"/>
          </a:xfrm>
          <a:prstGeom prst="rect">
            <a:avLst/>
          </a:prstGeom>
          <a:noFill/>
        </p:spPr>
      </p:pic>
      <p:pic>
        <p:nvPicPr>
          <p:cNvPr id="7" name="Picture 5" descr="ds_stats"/>
          <p:cNvPicPr>
            <a:picLocks noChangeAspect="1" noChangeArrowheads="1"/>
          </p:cNvPicPr>
          <p:nvPr/>
        </p:nvPicPr>
        <p:blipFill rotWithShape="1">
          <a:blip r:embed="rId2" cstate="print"/>
          <a:srcRect l="18778" t="59982" b="11549"/>
          <a:stretch/>
        </p:blipFill>
        <p:spPr bwMode="auto">
          <a:xfrm>
            <a:off x="4572000" y="2819400"/>
            <a:ext cx="4320922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52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view_corrections"/>
          <p:cNvPicPr>
            <a:picLocks noChangeAspect="1" noChangeArrowheads="1"/>
          </p:cNvPicPr>
          <p:nvPr/>
        </p:nvPicPr>
        <p:blipFill rotWithShape="1">
          <a:blip r:embed="rId2" cstate="print"/>
          <a:srcRect t="3193"/>
          <a:stretch/>
        </p:blipFill>
        <p:spPr bwMode="auto">
          <a:xfrm>
            <a:off x="-1" y="42502"/>
            <a:ext cx="7315201" cy="681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172200" y="152400"/>
            <a:ext cx="297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1F497D"/>
                </a:solidFill>
              </a:rPr>
              <a:t>Data </a:t>
            </a:r>
            <a:br>
              <a:rPr lang="en-US" sz="3600" dirty="0">
                <a:solidFill>
                  <a:srgbClr val="1F497D"/>
                </a:solidFill>
              </a:rPr>
            </a:br>
            <a:r>
              <a:rPr lang="en-US" sz="3600" dirty="0">
                <a:solidFill>
                  <a:srgbClr val="1F497D"/>
                </a:solidFill>
              </a:rPr>
              <a:t>Repatriation</a:t>
            </a:r>
          </a:p>
        </p:txBody>
      </p:sp>
    </p:spTree>
    <p:extLst>
      <p:ext uri="{BB962C8B-B14F-4D97-AF65-F5344CB8AC3E}">
        <p14:creationId xmlns:p14="http://schemas.microsoft.com/office/powerpoint/2010/main" val="33157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9220199" cy="6858002"/>
            <a:chOff x="0" y="0"/>
            <a:chExt cx="9220199" cy="6858002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1"/>
            <a:stretch/>
          </p:blipFill>
          <p:spPr bwMode="auto">
            <a:xfrm>
              <a:off x="0" y="0"/>
              <a:ext cx="8612034" cy="6857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5400000">
              <a:off x="5498811" y="3136613"/>
              <a:ext cx="6858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2"/>
                  </a:solidFill>
                </a:rPr>
                <a:t>Collaborative Web Client</a:t>
              </a:r>
              <a:endParaRPr lang="en-US" sz="32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8600"/>
            <a:ext cx="7181850" cy="62674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11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65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492">
            <a:off x="3460697" y="4559306"/>
            <a:ext cx="1514856" cy="213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4191000" y="3283527"/>
            <a:ext cx="4501741" cy="3223054"/>
          </a:xfrm>
          <a:custGeom>
            <a:avLst/>
            <a:gdLst>
              <a:gd name="connsiteX0" fmla="*/ 0 w 4309971"/>
              <a:gd name="connsiteY0" fmla="*/ 2535382 h 3153781"/>
              <a:gd name="connsiteX1" fmla="*/ 3089564 w 4309971"/>
              <a:gd name="connsiteY1" fmla="*/ 3103418 h 3153781"/>
              <a:gd name="connsiteX2" fmla="*/ 4308764 w 4309971"/>
              <a:gd name="connsiteY2" fmla="*/ 1399309 h 3153781"/>
              <a:gd name="connsiteX3" fmla="*/ 3269673 w 4309971"/>
              <a:gd name="connsiteY3" fmla="*/ 0 h 3153781"/>
              <a:gd name="connsiteX0" fmla="*/ 0 w 4314971"/>
              <a:gd name="connsiteY0" fmla="*/ 2438400 h 3056799"/>
              <a:gd name="connsiteX1" fmla="*/ 3089564 w 4314971"/>
              <a:gd name="connsiteY1" fmla="*/ 3006436 h 3056799"/>
              <a:gd name="connsiteX2" fmla="*/ 4308764 w 4314971"/>
              <a:gd name="connsiteY2" fmla="*/ 1302327 h 3056799"/>
              <a:gd name="connsiteX3" fmla="*/ 3450510 w 4314971"/>
              <a:gd name="connsiteY3" fmla="*/ 0 h 3056799"/>
              <a:gd name="connsiteX0" fmla="*/ 0 w 4314095"/>
              <a:gd name="connsiteY0" fmla="*/ 2438400 h 3056799"/>
              <a:gd name="connsiteX1" fmla="*/ 3089564 w 4314095"/>
              <a:gd name="connsiteY1" fmla="*/ 3006436 h 3056799"/>
              <a:gd name="connsiteX2" fmla="*/ 4308764 w 4314095"/>
              <a:gd name="connsiteY2" fmla="*/ 1302327 h 3056799"/>
              <a:gd name="connsiteX3" fmla="*/ 3450510 w 4314095"/>
              <a:gd name="connsiteY3" fmla="*/ 0 h 3056799"/>
              <a:gd name="connsiteX0" fmla="*/ 0 w 4317646"/>
              <a:gd name="connsiteY0" fmla="*/ 2507673 h 3126072"/>
              <a:gd name="connsiteX1" fmla="*/ 3089564 w 4317646"/>
              <a:gd name="connsiteY1" fmla="*/ 3075709 h 3126072"/>
              <a:gd name="connsiteX2" fmla="*/ 4308764 w 4317646"/>
              <a:gd name="connsiteY2" fmla="*/ 1371600 h 3126072"/>
              <a:gd name="connsiteX3" fmla="*/ 3530210 w 4317646"/>
              <a:gd name="connsiteY3" fmla="*/ 0 h 3126072"/>
              <a:gd name="connsiteX0" fmla="*/ 0 w 4316762"/>
              <a:gd name="connsiteY0" fmla="*/ 2507673 h 3126072"/>
              <a:gd name="connsiteX1" fmla="*/ 3089564 w 4316762"/>
              <a:gd name="connsiteY1" fmla="*/ 3075709 h 3126072"/>
              <a:gd name="connsiteX2" fmla="*/ 4308764 w 4316762"/>
              <a:gd name="connsiteY2" fmla="*/ 1371600 h 3126072"/>
              <a:gd name="connsiteX3" fmla="*/ 3530210 w 4316762"/>
              <a:gd name="connsiteY3" fmla="*/ 0 h 3126072"/>
              <a:gd name="connsiteX0" fmla="*/ 0 w 4316155"/>
              <a:gd name="connsiteY0" fmla="*/ 2604655 h 3223054"/>
              <a:gd name="connsiteX1" fmla="*/ 3089564 w 4316155"/>
              <a:gd name="connsiteY1" fmla="*/ 3172691 h 3223054"/>
              <a:gd name="connsiteX2" fmla="*/ 4308764 w 4316155"/>
              <a:gd name="connsiteY2" fmla="*/ 1468582 h 3223054"/>
              <a:gd name="connsiteX3" fmla="*/ 3516927 w 4316155"/>
              <a:gd name="connsiteY3" fmla="*/ 0 h 322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6155" h="3223054">
                <a:moveTo>
                  <a:pt x="0" y="2604655"/>
                </a:moveTo>
                <a:cubicBezTo>
                  <a:pt x="1185718" y="2983345"/>
                  <a:pt x="2371437" y="3362036"/>
                  <a:pt x="3089564" y="3172691"/>
                </a:cubicBezTo>
                <a:cubicBezTo>
                  <a:pt x="3807691" y="2983346"/>
                  <a:pt x="4237537" y="1997364"/>
                  <a:pt x="4308764" y="1468582"/>
                </a:cubicBezTo>
                <a:cubicBezTo>
                  <a:pt x="4379991" y="939800"/>
                  <a:pt x="3922999" y="524163"/>
                  <a:pt x="3516927" y="0"/>
                </a:cubicBezTo>
              </a:path>
            </a:pathLst>
          </a:custGeom>
          <a:noFill/>
          <a:ln w="63500" cmpd="dbl">
            <a:solidFill>
              <a:srgbClr val="00B050"/>
            </a:solidFill>
            <a:prstDash val="sysDash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72400"/>
            <a:ext cx="5548858" cy="5671745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9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Traditional Methods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cs typeface="Arial" pitchFamily="34" charset="0"/>
              </a:rPr>
              <a:t>Interoperability:</a:t>
            </a:r>
            <a:endParaRPr lang="en-US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7696200" cy="2971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Georeferencing Web Services</a:t>
            </a:r>
          </a:p>
          <a:p>
            <a:pPr marL="0" indent="0" algn="ctr">
              <a:buNone/>
            </a:pPr>
            <a:endParaRPr lang="en-US" sz="36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&amp;</a:t>
            </a:r>
            <a:endParaRPr lang="en-US" sz="36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sz="3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Embeddable Web </a:t>
            </a:r>
            <a:r>
              <a:rPr lang="en-US" sz="3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lient</a:t>
            </a:r>
          </a:p>
        </p:txBody>
      </p:sp>
    </p:spTree>
    <p:extLst>
      <p:ext uri="{BB962C8B-B14F-4D97-AF65-F5344CB8AC3E}">
        <p14:creationId xmlns:p14="http://schemas.microsoft.com/office/powerpoint/2010/main" val="3302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4724400" cy="482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SOAP &amp; HTTP Get/Post</a:t>
            </a:r>
          </a:p>
          <a:p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13330"/>
          <a:stretch/>
        </p:blipFill>
        <p:spPr bwMode="auto">
          <a:xfrm>
            <a:off x="0" y="1283623"/>
            <a:ext cx="9144000" cy="553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257800" y="0"/>
            <a:ext cx="38989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Georeferencing Services:</a:t>
            </a:r>
            <a:br>
              <a:rPr lang="en-US" sz="24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GEOLocate v2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4713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cs typeface="Arial" charset="0"/>
                <a:hlinkClick r:id="rId3"/>
              </a:rPr>
              <a:t>http://www.museum.tulane.edu/webservices/geolocatesvcv2/geolocatesvc.asmx</a:t>
            </a:r>
            <a:endParaRPr lang="en-US" sz="20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74" y="1725283"/>
            <a:ext cx="9142826" cy="5607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2336800"/>
            <a:ext cx="9142826" cy="3276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295400"/>
            <a:ext cx="9142826" cy="35368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5687683"/>
            <a:ext cx="9142826" cy="11322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5-Point Star 3"/>
          <p:cNvSpPr/>
          <p:nvPr/>
        </p:nvSpPr>
        <p:spPr bwMode="auto">
          <a:xfrm>
            <a:off x="685800" y="3048000"/>
            <a:ext cx="228600" cy="171450"/>
          </a:xfrm>
          <a:prstGeom prst="star5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1130300" y="3905250"/>
            <a:ext cx="228600" cy="171450"/>
          </a:xfrm>
          <a:prstGeom prst="star5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5417"/>
            <a:ext cx="64770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HTTP/1.1 200 OK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Content-Type: text/xml; charset=utf-8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Content-Length: length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chemeClr val="tx2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&lt;?xml version="1.0" encoding="utf-8"?&gt;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Georef_Result</a:t>
            </a:r>
            <a:r>
              <a:rPr lang="en-US" sz="1500" dirty="0" err="1">
                <a:solidFill>
                  <a:schemeClr val="tx2"/>
                </a:solidFill>
                <a:cs typeface="Arial" charset="0"/>
              </a:rPr>
              <a:t>_Set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sz="1500" dirty="0" err="1">
                <a:solidFill>
                  <a:schemeClr val="tx2"/>
                </a:solidFill>
                <a:cs typeface="Arial" charset="0"/>
              </a:rPr>
              <a:t>xmlns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="http://www.museum.tulane.edu/webservices/"&gt;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EngineVersion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&gt;string&lt;/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EngineVersion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NumResults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  <a:r>
              <a:rPr lang="en-US" sz="1500" dirty="0" err="1">
                <a:solidFill>
                  <a:schemeClr val="tx2"/>
                </a:solidFill>
                <a:cs typeface="Arial" charset="0"/>
              </a:rPr>
              <a:t>int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NumResults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ExecutionTimems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&gt;double&lt;/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ExecutionTimems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ResultSet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</a:t>
            </a:r>
            <a:r>
              <a:rPr lang="en-US" sz="1450" b="1" dirty="0">
                <a:solidFill>
                  <a:schemeClr val="tx2"/>
                </a:solidFill>
                <a:cs typeface="Arial" charset="0"/>
              </a:rPr>
              <a:t>WGS84Coordinate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    &lt;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Latitude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&gt;double&lt;/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Latitude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    &lt;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Longitude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&gt;double&lt;/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Longitude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&lt;/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WGS84Coordinate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ParsePattern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&gt;string&lt;/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ParsePattern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Precision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&gt;string&lt;/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Precision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Score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  <a:r>
              <a:rPr lang="en-US" sz="1500" dirty="0" err="1">
                <a:solidFill>
                  <a:schemeClr val="tx2"/>
                </a:solidFill>
                <a:cs typeface="Arial" charset="0"/>
              </a:rPr>
              <a:t>int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&lt;/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Score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UncertaintyRadiusMeters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&gt;string&lt;/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UncertaintyRadiusMeters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UncertaintyPolygon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&gt;string&lt;/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UncertaintyPolygon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ReferenceLocation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&gt;string&lt;/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ReferenceLocation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DisplacedDistanceMiles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&gt;double&lt;/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DisplacedDistanceMiles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DisplacedHeadingDegrees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&gt;double&lt;/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DisplacedHeadingDegrees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    &lt;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Debug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&gt;string&lt;/</a:t>
            </a: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Debug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ResultSet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&lt;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ResultSet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      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      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tx2"/>
                </a:solidFill>
                <a:cs typeface="Arial" charset="0"/>
              </a:rPr>
              <a:t>      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    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ResultSet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cs typeface="Arial" charset="0"/>
              </a:rPr>
              <a:t>&lt;/</a:t>
            </a:r>
            <a:r>
              <a:rPr lang="en-US" sz="1500" b="1" dirty="0" err="1">
                <a:solidFill>
                  <a:schemeClr val="tx2"/>
                </a:solidFill>
                <a:cs typeface="Arial" charset="0"/>
              </a:rPr>
              <a:t>Georef_Result_Set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0715" y="2935069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georef2()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9436" y="2227183"/>
            <a:ext cx="5194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Version 2 Get Response</a:t>
            </a:r>
          </a:p>
        </p:txBody>
      </p:sp>
    </p:spTree>
    <p:extLst>
      <p:ext uri="{BB962C8B-B14F-4D97-AF65-F5344CB8AC3E}">
        <p14:creationId xmlns:p14="http://schemas.microsoft.com/office/powerpoint/2010/main" val="19631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013798"/>
              </p:ext>
            </p:extLst>
          </p:nvPr>
        </p:nvGraphicFramePr>
        <p:xfrm>
          <a:off x="381000" y="1094510"/>
          <a:ext cx="8430491" cy="3981007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523347"/>
                <a:gridCol w="1040789"/>
                <a:gridCol w="5866355"/>
              </a:tblGrid>
              <a:tr h="184641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locality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required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the locality description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184641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country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required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184641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state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optional 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will return zero results if country is USA and state is not provided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184641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county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optional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184641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hwyX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optional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42291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enable looking for intersections between roads and water bodies.  values: [true], false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364220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enableH2O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optional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75"/>
                        </a:spcAft>
                      </a:pPr>
                      <a:r>
                        <a:rPr lang="en-US" sz="1100" kern="100">
                          <a:effectLst/>
                        </a:rPr>
                        <a:t>snap points to water bodies if found in locality.  </a:t>
                      </a:r>
                      <a:endParaRPr lang="en-US" sz="1000" kern="100">
                        <a:effectLst/>
                      </a:endParaRPr>
                    </a:p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values:  [true], false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364220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doUncert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optional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75"/>
                        </a:spcAft>
                      </a:pPr>
                      <a:r>
                        <a:rPr lang="en-US" sz="1100" kern="100">
                          <a:effectLst/>
                        </a:rPr>
                        <a:t>calculate uncertainty radius.  </a:t>
                      </a:r>
                      <a:endParaRPr lang="en-US" sz="1000" kern="100">
                        <a:effectLst/>
                      </a:endParaRPr>
                    </a:p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values:  [true], false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364220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doPoly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optional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75"/>
                        </a:spcAft>
                      </a:pPr>
                      <a:r>
                        <a:rPr lang="en-US" sz="1100" kern="100" dirty="0">
                          <a:effectLst/>
                        </a:rPr>
                        <a:t>generate polygons for known places.  </a:t>
                      </a:r>
                      <a:endParaRPr lang="en-US" sz="1000" kern="100" dirty="0">
                        <a:effectLst/>
                      </a:endParaRPr>
                    </a:p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values:  true, [false]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347653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displacePoly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optional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75"/>
                        </a:spcAft>
                      </a:pPr>
                      <a:r>
                        <a:rPr lang="en-US" sz="1100" kern="100" dirty="0">
                          <a:effectLst/>
                        </a:rPr>
                        <a:t>displaces polygons in line with locality description. </a:t>
                      </a:r>
                      <a:r>
                        <a:rPr lang="en-US" sz="1100" kern="100" dirty="0" err="1">
                          <a:effectLst/>
                        </a:rPr>
                        <a:t>doPoly</a:t>
                      </a:r>
                      <a:r>
                        <a:rPr lang="en-US" sz="1100" kern="100" dirty="0">
                          <a:effectLst/>
                        </a:rPr>
                        <a:t> must be enabled, otherwise ignored. </a:t>
                      </a:r>
                      <a:endParaRPr lang="en-US" sz="1000" kern="100" dirty="0">
                        <a:effectLst/>
                      </a:endParaRPr>
                    </a:p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values:   true, [false]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364220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languageKey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optional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75"/>
                        </a:spcAft>
                      </a:pPr>
                      <a:r>
                        <a:rPr lang="en-US" sz="1100" kern="100" dirty="0">
                          <a:effectLst/>
                        </a:rPr>
                        <a:t>selected language. 0=English.  </a:t>
                      </a:r>
                      <a:endParaRPr lang="en-US" sz="1000" kern="100" dirty="0">
                        <a:effectLst/>
                      </a:endParaRPr>
                    </a:p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values:  [0],1,2,3,4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364220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fmt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optional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75"/>
                        </a:spcAft>
                      </a:pPr>
                      <a:r>
                        <a:rPr lang="en-US" sz="1100" kern="100">
                          <a:effectLst/>
                        </a:rPr>
                        <a:t>output format. </a:t>
                      </a:r>
                      <a:endParaRPr lang="en-US" sz="1000" kern="100">
                        <a:effectLst/>
                      </a:endParaRPr>
                    </a:p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values: [json], geojson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  <a:tr h="184641"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callback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optional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  <a:tc>
                  <a:txBody>
                    <a:bodyPr/>
                    <a:lstStyle/>
                    <a:p>
                      <a:pPr marL="12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wraps response in a callback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097" marR="68454" marT="31549" marB="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49530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1F497D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Examples: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http://www.museum.tulane.edu/webservices/geolocatesvcv2/glcwrap.aspx?Country=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USA&amp;Locality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=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bogalusa&amp;state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=la</a:t>
            </a:r>
            <a:r>
              <a:rPr lang="en-US" sz="1200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 </a:t>
            </a:r>
            <a:endParaRPr lang="en-US" sz="12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http://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www.museum.tulane.edu/webservices/geolocatesvcv2/glcwrap.aspx?Country=USA&amp;Locality=bogalusa&amp;state=la&amp;dopoly=true&amp;fmt=geojson</a:t>
            </a:r>
            <a:r>
              <a:rPr lang="en-US" sz="1200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 </a:t>
            </a:r>
            <a:endParaRPr lang="en-US" sz="1200" dirty="0">
              <a:solidFill>
                <a:srgbClr val="1F497D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1F497D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Comments: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Currently errors are returned as plain text without any JSON formatting.  This will be updated in a future update.  For example (when not enough data provided): 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http://www.museum.tulane.edu/webservices/geolocatesvcv2/glcwrap.aspx?Country=USA</a:t>
            </a: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 </a:t>
            </a:r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7" y="678471"/>
            <a:ext cx="8853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350">
              <a:spcBef>
                <a:spcPts val="0"/>
              </a:spcBef>
              <a:spcAft>
                <a:spcPts val="565"/>
              </a:spcAft>
            </a:pPr>
            <a:r>
              <a:rPr lang="en-US" sz="2400" b="1" kern="100" dirty="0" smtClean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url</a:t>
            </a:r>
            <a:r>
              <a:rPr lang="en-US" sz="2400" b="1" kern="1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kern="100" dirty="0" smtClean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kern="100" dirty="0" smtClean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http</a:t>
            </a:r>
            <a:r>
              <a:rPr lang="en-US" sz="1600" b="1" kern="100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://</a:t>
            </a:r>
            <a:r>
              <a:rPr lang="en-US" sz="1600" b="1" kern="100" dirty="0" smtClean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www.museum.tulane.edu/webservices/geolocatesvcv2/glcwrap.aspx?</a:t>
            </a:r>
            <a:r>
              <a:rPr lang="en-US" sz="1600" kern="100" dirty="0" smtClean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810000" y="69357"/>
            <a:ext cx="2071256" cy="590035"/>
            <a:chOff x="0" y="0"/>
            <a:chExt cx="2743200" cy="822960"/>
          </a:xfrm>
        </p:grpSpPr>
        <p:pic>
          <p:nvPicPr>
            <p:cNvPr id="11" name="Picture 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-19049" y="-19049"/>
              <a:ext cx="2768600" cy="762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378585" y="11812"/>
              <a:ext cx="83829" cy="377808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kern="100">
                  <a:solidFill>
                    <a:srgbClr val="1F497D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78585" y="531496"/>
              <a:ext cx="83829" cy="377808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kern="100">
                  <a:solidFill>
                    <a:srgbClr val="1F497D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019800" y="241058"/>
            <a:ext cx="327480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SOAP to … Wrapper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 cstate="print">
            <a:lum bright="-14000"/>
          </a:blip>
          <a:stretch>
            <a:fillRect/>
          </a:stretch>
        </p:blipFill>
        <p:spPr>
          <a:xfrm>
            <a:off x="4648200" y="228600"/>
            <a:ext cx="2540000" cy="762000"/>
          </a:xfrm>
          <a:prstGeom prst="rect">
            <a:avLst/>
          </a:prstGeom>
        </p:spPr>
      </p:pic>
      <p:pic>
        <p:nvPicPr>
          <p:cNvPr id="7" name="Picture 3" descr="C:\Users\nelson\Pictures\specify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04800"/>
            <a:ext cx="2227153" cy="910698"/>
          </a:xfrm>
          <a:prstGeom prst="rect">
            <a:avLst/>
          </a:prstGeom>
          <a:noFill/>
        </p:spPr>
      </p:pic>
      <p:sp>
        <p:nvSpPr>
          <p:cNvPr id="9" name="Plus 8"/>
          <p:cNvSpPr/>
          <p:nvPr/>
        </p:nvSpPr>
        <p:spPr bwMode="auto">
          <a:xfrm>
            <a:off x="3947460" y="524418"/>
            <a:ext cx="485670" cy="471461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2" name="Picture 2" descr="C:\Users\nelson\Desktop\workben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8903"/>
            <a:ext cx="8892918" cy="560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 cstate="print">
            <a:lum bright="-14000"/>
          </a:blip>
          <a:stretch>
            <a:fillRect/>
          </a:stretch>
        </p:blipFill>
        <p:spPr>
          <a:xfrm>
            <a:off x="4648200" y="228600"/>
            <a:ext cx="2540000" cy="762000"/>
          </a:xfrm>
          <a:prstGeom prst="rect">
            <a:avLst/>
          </a:prstGeom>
        </p:spPr>
      </p:pic>
      <p:pic>
        <p:nvPicPr>
          <p:cNvPr id="7" name="Picture 3" descr="C:\Users\nelson\Pictures\specify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04800"/>
            <a:ext cx="2227153" cy="910698"/>
          </a:xfrm>
          <a:prstGeom prst="rect">
            <a:avLst/>
          </a:prstGeom>
          <a:noFill/>
        </p:spPr>
      </p:pic>
      <p:sp>
        <p:nvSpPr>
          <p:cNvPr id="9" name="Plus 8"/>
          <p:cNvSpPr/>
          <p:nvPr/>
        </p:nvSpPr>
        <p:spPr bwMode="auto">
          <a:xfrm>
            <a:off x="3947460" y="524418"/>
            <a:ext cx="485670" cy="471461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027" name="Picture 3" descr="C:\Users\nelson\Desktop\GEOLoc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" y="1524000"/>
            <a:ext cx="9099741" cy="401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" pitchFamily="34" charset="0"/>
              </a:rPr>
              <a:t>Application Services:</a:t>
            </a:r>
            <a:r>
              <a:rPr lang="en-US" sz="4000" kern="0" noProof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Web </a:t>
            </a:r>
            <a:r>
              <a:rPr lang="en-US" sz="4000" kern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C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" pitchFamily="34" charset="0"/>
              </a:rPr>
              <a:t>lient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APIs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208"/>
          <a:stretch>
            <a:fillRect/>
          </a:stretch>
        </p:blipFill>
        <p:spPr bwMode="auto">
          <a:xfrm>
            <a:off x="130898" y="1524000"/>
            <a:ext cx="517819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86400" y="1600200"/>
            <a:ext cx="3581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URL API for </a:t>
            </a:r>
            <a:r>
              <a:rPr lang="en-US" dirty="0">
                <a:solidFill>
                  <a:schemeClr val="tx2"/>
                </a:solidFill>
              </a:rPr>
              <a:t>u</a:t>
            </a:r>
            <a:r>
              <a:rPr lang="en-US" dirty="0" smtClean="0">
                <a:solidFill>
                  <a:schemeClr val="tx2"/>
                </a:solidFill>
              </a:rPr>
              <a:t>ser input &amp; </a:t>
            </a:r>
            <a:r>
              <a:rPr lang="en-US" dirty="0">
                <a:solidFill>
                  <a:schemeClr val="tx2"/>
                </a:solidFill>
              </a:rPr>
              <a:t>l</a:t>
            </a:r>
            <a:r>
              <a:rPr lang="en-US" dirty="0" smtClean="0">
                <a:solidFill>
                  <a:schemeClr val="tx2"/>
                </a:solidFill>
              </a:rPr>
              <a:t>ightweight web clients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Lightweight client, specifically designed for embedding into other web applications.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Two way communication between web sites uses JavaScript postMessage()  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Compatible with all modern browsers</a:t>
            </a:r>
            <a:r>
              <a:rPr lang="en-US" dirty="0">
                <a:solidFill>
                  <a:schemeClr val="tx2"/>
                </a:solidFill>
              </a:rPr>
              <a:t>:</a:t>
            </a: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2050" name="Picture 2" descr="C:\Users\nelson\Desktop\120px-HTML5-logo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9530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81800" y="4618672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IE </a:t>
            </a:r>
            <a:r>
              <a:rPr lang="en-US" dirty="0">
                <a:solidFill>
                  <a:schemeClr val="tx2"/>
                </a:solidFill>
              </a:rPr>
              <a:t>8.0+</a:t>
            </a:r>
          </a:p>
          <a:p>
            <a:r>
              <a:rPr lang="en-US" dirty="0">
                <a:solidFill>
                  <a:schemeClr val="tx2"/>
                </a:solidFill>
              </a:rPr>
              <a:t>Firefox 3.0+</a:t>
            </a:r>
          </a:p>
          <a:p>
            <a:r>
              <a:rPr lang="en-US" dirty="0">
                <a:solidFill>
                  <a:schemeClr val="tx2"/>
                </a:solidFill>
              </a:rPr>
              <a:t>Safari 4.0+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Chrome </a:t>
            </a:r>
            <a:r>
              <a:rPr lang="en-US" dirty="0">
                <a:solidFill>
                  <a:schemeClr val="tx2"/>
                </a:solidFill>
              </a:rPr>
              <a:t>1.0+</a:t>
            </a:r>
          </a:p>
          <a:p>
            <a:r>
              <a:rPr lang="en-US" dirty="0">
                <a:solidFill>
                  <a:schemeClr val="tx2"/>
                </a:solidFill>
              </a:rPr>
              <a:t>Opera 9.5+</a:t>
            </a:r>
          </a:p>
        </p:txBody>
      </p:sp>
    </p:spTree>
    <p:extLst>
      <p:ext uri="{BB962C8B-B14F-4D97-AF65-F5344CB8AC3E}">
        <p14:creationId xmlns:p14="http://schemas.microsoft.com/office/powerpoint/2010/main" val="3930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lson\Desktop\webgeoref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0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son\Desktop\arcto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2911" cy="6477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 bwMode="auto">
          <a:xfrm>
            <a:off x="50800" y="2362200"/>
            <a:ext cx="4038600" cy="762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04800"/>
            <a:ext cx="19050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print">
            <a:lum bright="-14000"/>
          </a:blip>
          <a:stretch>
            <a:fillRect/>
          </a:stretch>
        </p:blipFill>
        <p:spPr>
          <a:xfrm>
            <a:off x="6858000" y="6019800"/>
            <a:ext cx="2286000" cy="685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96635" y="6096001"/>
            <a:ext cx="969426" cy="706853"/>
            <a:chOff x="6438449" y="4191000"/>
            <a:chExt cx="1217528" cy="1010685"/>
          </a:xfrm>
        </p:grpSpPr>
        <p:pic>
          <p:nvPicPr>
            <p:cNvPr id="7" name="Picture 2" descr="C:\Users\nelson\Pictures\genericHeaderIcon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151" y="4191000"/>
              <a:ext cx="1121826" cy="580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438449" y="4673600"/>
              <a:ext cx="977797" cy="52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2"/>
                  </a:solidFill>
                </a:rPr>
                <a:t>Arctos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Plus 9"/>
          <p:cNvSpPr/>
          <p:nvPr/>
        </p:nvSpPr>
        <p:spPr bwMode="auto">
          <a:xfrm>
            <a:off x="6324600" y="6280245"/>
            <a:ext cx="381000" cy="349155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lson\Desktop\arctos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157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7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Text Box 9"/>
          <p:cNvSpPr txBox="1">
            <a:spLocks noChangeArrowheads="1"/>
          </p:cNvSpPr>
          <p:nvPr/>
        </p:nvSpPr>
        <p:spPr bwMode="auto">
          <a:xfrm>
            <a:off x="4038600" y="1295400"/>
            <a:ext cx="510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Software &amp; services for georeferencing of natural history collections data</a:t>
            </a:r>
          </a:p>
        </p:txBody>
      </p:sp>
      <p:pic>
        <p:nvPicPr>
          <p:cNvPr id="2324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313320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811" name="Picture 11" descr="geolocatescreensh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2667000"/>
            <a:ext cx="2667000" cy="21702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2450" name="Picture 2" descr="C:\Users\nelson\Pictures\earlyscreensho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62400"/>
            <a:ext cx="2381250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105400" y="2667000"/>
            <a:ext cx="3781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automated georeferencing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3200400"/>
            <a:ext cx="3385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verification &amp; correction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4840515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batch processing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334000"/>
            <a:ext cx="3475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geographic visualization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56388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uncertainty determination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2279" y="6100465"/>
            <a:ext cx="4057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collaborative georeferencing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29400" y="4343400"/>
            <a:ext cx="2190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interoperability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06042" y="3733800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multi-lingual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0073" y="4338935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kml export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5660922"/>
            <a:ext cx="257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738AC8"/>
                </a:solidFill>
                <a:latin typeface="Arial" charset="0"/>
                <a:cs typeface="Arial" charset="0"/>
              </a:rPr>
              <a:t>google, bing, openstreet, wms</a:t>
            </a:r>
            <a:endParaRPr lang="en-US" sz="1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03561" y="4670624"/>
            <a:ext cx="1378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738AC8"/>
                </a:solidFill>
                <a:latin typeface="Arial" charset="0"/>
                <a:cs typeface="Arial" charset="0"/>
              </a:rPr>
              <a:t>soap &amp; rest api</a:t>
            </a:r>
            <a:endParaRPr lang="en-US" sz="1400" dirty="0">
              <a:solidFill>
                <a:srgbClr val="738AC8"/>
              </a:solidFill>
              <a:cs typeface="Arial" charset="0"/>
            </a:endParaRPr>
          </a:p>
        </p:txBody>
      </p:sp>
      <p:pic>
        <p:nvPicPr>
          <p:cNvPr id="22" name="Picture 2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25400"/>
            <a:ext cx="3917950" cy="11753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239000" y="5118100"/>
            <a:ext cx="119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training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3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7026"/>
            <a:ext cx="9144000" cy="3987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nelson\Desktop\symbiota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r="51244"/>
          <a:stretch/>
        </p:blipFill>
        <p:spPr bwMode="auto">
          <a:xfrm>
            <a:off x="1749825" y="374775"/>
            <a:ext cx="2440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us 4"/>
          <p:cNvSpPr/>
          <p:nvPr/>
        </p:nvSpPr>
        <p:spPr bwMode="auto">
          <a:xfrm>
            <a:off x="4351935" y="553992"/>
            <a:ext cx="409470" cy="400608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>
            <a:lum bright="-14000"/>
          </a:blip>
          <a:stretch>
            <a:fillRect/>
          </a:stretch>
        </p:blipFill>
        <p:spPr>
          <a:xfrm>
            <a:off x="4927600" y="228600"/>
            <a:ext cx="2540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612"/>
            <a:ext cx="9144000" cy="5233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9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8" y="1371600"/>
            <a:ext cx="5439888" cy="472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76425" y="30000"/>
            <a:ext cx="5289150" cy="919647"/>
            <a:chOff x="1876425" y="978150"/>
            <a:chExt cx="5289150" cy="919647"/>
          </a:xfrm>
        </p:grpSpPr>
        <p:sp>
          <p:nvSpPr>
            <p:cNvPr id="5" name="Plus 4"/>
            <p:cNvSpPr/>
            <p:nvPr/>
          </p:nvSpPr>
          <p:spPr bwMode="auto">
            <a:xfrm>
              <a:off x="4049910" y="1303542"/>
              <a:ext cx="409470" cy="400608"/>
            </a:xfrm>
            <a:prstGeom prst="mathPlus">
              <a:avLst/>
            </a:prstGeom>
            <a:solidFill>
              <a:srgbClr val="1AB39F">
                <a:lumMod val="50000"/>
              </a:srgbClr>
            </a:solidFill>
            <a:ln w="28575" cap="flat" cmpd="sng" algn="ctr">
              <a:solidFill>
                <a:srgbClr val="1AB39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6" name="Picture 5" descr="logo.png"/>
            <p:cNvPicPr>
              <a:picLocks noChangeAspect="1"/>
            </p:cNvPicPr>
            <p:nvPr/>
          </p:nvPicPr>
          <p:blipFill>
            <a:blip r:embed="rId3" cstate="print">
              <a:lum bright="-14000"/>
            </a:blip>
            <a:stretch>
              <a:fillRect/>
            </a:stretch>
          </p:blipFill>
          <p:spPr>
            <a:xfrm>
              <a:off x="4625575" y="978150"/>
              <a:ext cx="2540000" cy="762000"/>
            </a:xfrm>
            <a:prstGeom prst="rect">
              <a:avLst/>
            </a:prstGeom>
          </p:spPr>
        </p:pic>
        <p:pic>
          <p:nvPicPr>
            <p:cNvPr id="6147" name="Picture 3" descr="C:\Users\nelson\Desktop\ZA10238341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6425" y="1241908"/>
              <a:ext cx="638175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491805" y="1066800"/>
              <a:ext cx="14705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smtClean="0">
                  <a:effectLst/>
                </a:rPr>
                <a:t>Excel</a:t>
              </a:r>
              <a:endParaRPr lang="en-US" sz="4800" b="1" dirty="0">
                <a:effectLst/>
              </a:endParaRPr>
            </a:p>
          </p:txBody>
        </p:sp>
      </p:grpSp>
      <p:pic>
        <p:nvPicPr>
          <p:cNvPr id="6146" name="Picture 2" descr="C:\Users\nelson\Desktop\glcExce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9" y="1143000"/>
            <a:ext cx="596629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4049910" y="1828800"/>
            <a:ext cx="1921328" cy="1524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9373" y="6041400"/>
            <a:ext cx="8988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http://www.museum.tulane.edu/geolocate/web/WebGeoref.aspx?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v=1&amp;Country=</a:t>
            </a:r>
            <a:r>
              <a:rPr lang="en-US" sz="2000" b="1" dirty="0" err="1" smtClean="0">
                <a:solidFill>
                  <a:schemeClr val="tx2"/>
                </a:solidFill>
              </a:rPr>
              <a:t>USA</a:t>
            </a:r>
            <a:r>
              <a:rPr lang="en-US" sz="2000" dirty="0" err="1" smtClean="0">
                <a:solidFill>
                  <a:schemeClr val="tx2"/>
                </a:solidFill>
              </a:rPr>
              <a:t>&amp;State</a:t>
            </a:r>
            <a:r>
              <a:rPr lang="en-US" sz="2000" dirty="0" smtClean="0">
                <a:solidFill>
                  <a:schemeClr val="tx2"/>
                </a:solidFill>
              </a:rPr>
              <a:t>=</a:t>
            </a:r>
            <a:r>
              <a:rPr lang="en-US" sz="2000" b="1" dirty="0" err="1" smtClean="0">
                <a:solidFill>
                  <a:schemeClr val="tx2"/>
                </a:solidFill>
              </a:rPr>
              <a:t>LA</a:t>
            </a:r>
            <a:r>
              <a:rPr lang="en-US" sz="2000" dirty="0" err="1" smtClean="0">
                <a:solidFill>
                  <a:schemeClr val="tx2"/>
                </a:solidFill>
              </a:rPr>
              <a:t>&amp;County</a:t>
            </a:r>
            <a:r>
              <a:rPr lang="en-US" sz="2000" dirty="0" smtClean="0">
                <a:solidFill>
                  <a:schemeClr val="tx2"/>
                </a:solidFill>
              </a:rPr>
              <a:t>=</a:t>
            </a:r>
            <a:r>
              <a:rPr lang="en-US" sz="2000" b="1" dirty="0" err="1" smtClean="0">
                <a:solidFill>
                  <a:schemeClr val="tx2"/>
                </a:solidFill>
              </a:rPr>
              <a:t>Washington</a:t>
            </a:r>
            <a:r>
              <a:rPr lang="en-US" sz="2000" dirty="0" err="1" smtClean="0">
                <a:solidFill>
                  <a:schemeClr val="tx2"/>
                </a:solidFill>
              </a:rPr>
              <a:t>&amp;Locality</a:t>
            </a:r>
            <a:r>
              <a:rPr lang="en-US" sz="2000" dirty="0" smtClean="0">
                <a:solidFill>
                  <a:schemeClr val="tx2"/>
                </a:solidFill>
              </a:rPr>
              <a:t>=</a:t>
            </a:r>
            <a:r>
              <a:rPr lang="en-US" sz="2000" b="1" dirty="0" err="1" smtClean="0">
                <a:solidFill>
                  <a:schemeClr val="tx2"/>
                </a:solidFill>
              </a:rPr>
              <a:t>Bogalusa</a:t>
            </a:r>
            <a:r>
              <a:rPr lang="en-US" sz="2000" dirty="0" err="1" smtClean="0">
                <a:solidFill>
                  <a:schemeClr val="tx2"/>
                </a:solidFill>
              </a:rPr>
              <a:t>&amp;georef</a:t>
            </a:r>
            <a:r>
              <a:rPr lang="en-US" sz="2000" dirty="0" smtClean="0">
                <a:solidFill>
                  <a:schemeClr val="tx2"/>
                </a:solidFill>
              </a:rPr>
              <a:t>=run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13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Future Work: K-18 Crowdsourcing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00706" y="838200"/>
            <a:ext cx="8086094" cy="5955000"/>
            <a:chOff x="689464" y="1219200"/>
            <a:chExt cx="7625230" cy="5574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7" t="3956" r="3878" b="4490"/>
            <a:stretch/>
          </p:blipFill>
          <p:spPr bwMode="auto">
            <a:xfrm>
              <a:off x="689464" y="1219200"/>
              <a:ext cx="7625230" cy="55740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2520937" y="4572000"/>
              <a:ext cx="984264" cy="9283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306193" y="4783809"/>
              <a:ext cx="94337" cy="92991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057337" y="4984681"/>
              <a:ext cx="94337" cy="92991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800600" y="3913209"/>
              <a:ext cx="94337" cy="92991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631600" y="2467200"/>
              <a:ext cx="94337" cy="92991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891863" y="4661281"/>
              <a:ext cx="94337" cy="92991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889200" y="3352800"/>
              <a:ext cx="94337" cy="92991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35337" y="5047981"/>
              <a:ext cx="94337" cy="92991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383437" y="5099281"/>
              <a:ext cx="94337" cy="92991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96426" y="1247222"/>
              <a:ext cx="5580468" cy="66259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000" b="1" dirty="0" smtClean="0"/>
                <a:t>Paynes Prairie Preserve State Park, near Gainesville. Alachua; FL; USA</a:t>
              </a:r>
              <a:endParaRPr lang="en-US" sz="20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0656" y="5594580"/>
              <a:ext cx="6412144" cy="66259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000" b="1" dirty="0"/>
                <a:t>C</a:t>
              </a:r>
              <a:r>
                <a:rPr lang="en-US" sz="2000" b="1" dirty="0" smtClean="0"/>
                <a:t>lustering based upon spatial variance, uncertainties &amp; user skill level. 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83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2377"/>
            <a:ext cx="5400261" cy="66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t="16633" r="23686" b="14373"/>
          <a:stretch/>
        </p:blipFill>
        <p:spPr bwMode="auto">
          <a:xfrm>
            <a:off x="1741199" y="3657424"/>
            <a:ext cx="3219002" cy="2985990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0" y="65668"/>
            <a:ext cx="1047000" cy="6705600"/>
          </a:xfrm>
        </p:spPr>
        <p:txBody>
          <a:bodyPr vert="vert"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Typical GEOLocate Workflow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228600"/>
            <a:ext cx="5105400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1" dirty="0"/>
              <a:t>pushepatapa creek, trib. to pearl river, 7.8 miles north of bogalusa at hwy </a:t>
            </a:r>
            <a:r>
              <a:rPr lang="en-US" sz="2400" i="1" dirty="0" smtClean="0"/>
              <a:t>21; Washington; LA; USA</a:t>
            </a:r>
            <a:endParaRPr lang="en-US" sz="2400" i="1" dirty="0"/>
          </a:p>
        </p:txBody>
      </p:sp>
      <p:sp>
        <p:nvSpPr>
          <p:cNvPr id="5" name="Rectangle 4"/>
          <p:cNvSpPr/>
          <p:nvPr/>
        </p:nvSpPr>
        <p:spPr>
          <a:xfrm>
            <a:off x="2743200" y="1850568"/>
            <a:ext cx="51054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1" dirty="0" smtClean="0"/>
              <a:t>Georeferencing Algorithm</a:t>
            </a:r>
            <a:endParaRPr lang="en-US" sz="2400" i="1" dirty="0"/>
          </a:p>
        </p:txBody>
      </p:sp>
      <p:sp>
        <p:nvSpPr>
          <p:cNvPr id="6" name="Rectangle 5"/>
          <p:cNvSpPr/>
          <p:nvPr/>
        </p:nvSpPr>
        <p:spPr>
          <a:xfrm>
            <a:off x="2743200" y="2764624"/>
            <a:ext cx="5105400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1" dirty="0" smtClean="0"/>
              <a:t>Visualize, verify &amp; adjust  </a:t>
            </a:r>
            <a:r>
              <a:rPr lang="en-US" sz="2400" i="1" dirty="0"/>
              <a:t>o</a:t>
            </a:r>
            <a:r>
              <a:rPr lang="en-US" sz="2400" i="1" dirty="0" smtClean="0"/>
              <a:t>utput coordinates &amp; uncertainties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46703" y="457200"/>
            <a:ext cx="1815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Data Entry &amp;</a:t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tx2"/>
                </a:solidFill>
              </a:rPr>
              <a:t>Preparation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293" y="1738027"/>
            <a:ext cx="1628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Automated</a:t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tx2"/>
                </a:solidFill>
              </a:rPr>
              <a:t>Processing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799" y="2819710"/>
            <a:ext cx="1653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Manual</a:t>
            </a:r>
          </a:p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Verification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876800" y="1465542"/>
            <a:ext cx="381000" cy="36326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876800" y="2358156"/>
            <a:ext cx="381000" cy="36326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90497" y="3886200"/>
            <a:ext cx="2508327" cy="2585323"/>
          </a:xfrm>
          <a:prstGeom prst="rect">
            <a:avLst/>
          </a:prstGeom>
          <a:noFill/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l</a:t>
            </a: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atitude: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30.88797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longitude: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89.83601</a:t>
            </a:r>
            <a:b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uncertainty radius: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48m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uncertainty polygon</a:t>
            </a:r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30.88823,-89.83641, 30.88815,-89.83634, 30.88808,-89.83622…</a:t>
            </a:r>
            <a:endParaRPr lang="en-US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6" name="Curved Connector 15"/>
          <p:cNvCxnSpPr>
            <a:stCxn id="4" idx="1"/>
          </p:cNvCxnSpPr>
          <p:nvPr/>
        </p:nvCxnSpPr>
        <p:spPr>
          <a:xfrm rot="10800000" flipH="1" flipV="1">
            <a:off x="2743200" y="828764"/>
            <a:ext cx="685800" cy="4200435"/>
          </a:xfrm>
          <a:prstGeom prst="bentConnector4">
            <a:avLst>
              <a:gd name="adj1" fmla="val -33333"/>
              <a:gd name="adj2" fmla="val 73471"/>
            </a:avLst>
          </a:prstGeom>
          <a:ln w="133350" cap="flat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2800" y="6302824"/>
            <a:ext cx="954000" cy="286200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sp>
        <p:nvSpPr>
          <p:cNvPr id="23" name="Oval 22"/>
          <p:cNvSpPr/>
          <p:nvPr/>
        </p:nvSpPr>
        <p:spPr>
          <a:xfrm>
            <a:off x="76200" y="600164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25" name="Oval 24"/>
          <p:cNvSpPr/>
          <p:nvPr/>
        </p:nvSpPr>
        <p:spPr>
          <a:xfrm>
            <a:off x="76200" y="1905000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26" name="Oval 25"/>
          <p:cNvSpPr/>
          <p:nvPr/>
        </p:nvSpPr>
        <p:spPr>
          <a:xfrm>
            <a:off x="76200" y="2980678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213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71" y="1219199"/>
            <a:ext cx="8791629" cy="3093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r="14163" b="77317"/>
          <a:stretch/>
        </p:blipFill>
        <p:spPr bwMode="auto">
          <a:xfrm>
            <a:off x="180171" y="4872075"/>
            <a:ext cx="8777229" cy="92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29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Options: Web vs. Desktop?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19198"/>
            <a:ext cx="840000" cy="7752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allapoo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266" y="4897474"/>
            <a:ext cx="111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tallapo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8700"/>
            <a:ext cx="7061200" cy="5295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4343400" y="918132"/>
            <a:ext cx="3308509" cy="1752600"/>
            <a:chOff x="96" y="1920"/>
            <a:chExt cx="1800" cy="9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46" name="Picture 5" descr="tulabelcottus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0"/>
              <a:ext cx="1800" cy="9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Oval 6"/>
            <p:cNvSpPr>
              <a:spLocks noChangeArrowheads="1"/>
            </p:cNvSpPr>
            <p:nvPr/>
          </p:nvSpPr>
          <p:spPr bwMode="auto">
            <a:xfrm>
              <a:off x="1248" y="2334"/>
              <a:ext cx="536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240" y="2328"/>
              <a:ext cx="574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AutoShape 8"/>
            <p:cNvSpPr>
              <a:spLocks noChangeArrowheads="1"/>
            </p:cNvSpPr>
            <p:nvPr/>
          </p:nvSpPr>
          <p:spPr bwMode="auto">
            <a:xfrm>
              <a:off x="114" y="2436"/>
              <a:ext cx="1728" cy="144"/>
            </a:xfrm>
            <a:prstGeom prst="roundRect">
              <a:avLst>
                <a:gd name="adj" fmla="val 16667"/>
              </a:avLst>
            </a:prstGeom>
            <a:noFill/>
            <a:ln w="22225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6553" name="Picture 9" descr="tallapoosadeta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46" y="3810000"/>
            <a:ext cx="4038600" cy="2943690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914399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Georeferencing Example: Desktop App</a:t>
            </a:r>
          </a:p>
        </p:txBody>
      </p:sp>
    </p:spTree>
    <p:extLst>
      <p:ext uri="{BB962C8B-B14F-4D97-AF65-F5344CB8AC3E}">
        <p14:creationId xmlns:p14="http://schemas.microsoft.com/office/powerpoint/2010/main" val="30862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589"/>
            <a:ext cx="7848600" cy="682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343400" y="337076"/>
            <a:ext cx="3308509" cy="1752600"/>
            <a:chOff x="96" y="1920"/>
            <a:chExt cx="1800" cy="9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5" descr="tulabelcottus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0"/>
              <a:ext cx="1800" cy="9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248" y="2334"/>
              <a:ext cx="536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40" y="2328"/>
              <a:ext cx="574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14" y="2436"/>
              <a:ext cx="1728" cy="144"/>
            </a:xfrm>
            <a:prstGeom prst="roundRect">
              <a:avLst>
                <a:gd name="adj" fmla="val 16667"/>
              </a:avLst>
            </a:prstGeom>
            <a:noFill/>
            <a:ln w="22225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22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1348</TotalTime>
  <Words>1118</Words>
  <Application>Microsoft Office PowerPoint</Application>
  <PresentationFormat>On-screen Show (4:3)</PresentationFormat>
  <Paragraphs>289</Paragraphs>
  <Slides>54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Times New Roman</vt:lpstr>
      <vt:lpstr>Verdana</vt:lpstr>
      <vt:lpstr>Office Theme</vt:lpstr>
      <vt:lpstr>1_Office Theme</vt:lpstr>
      <vt:lpstr>Georeferencing Natural History Collections Data:  The GEOLocate Project</vt:lpstr>
      <vt:lpstr>What is Georeferencing</vt:lpstr>
      <vt:lpstr>PowerPoint Presentation</vt:lpstr>
      <vt:lpstr>Traditional Methods</vt:lpstr>
      <vt:lpstr>PowerPoint Presentation</vt:lpstr>
      <vt:lpstr>Typical GEOLocate Workflow</vt:lpstr>
      <vt:lpstr>Options: Web vs. Desktop?</vt:lpstr>
      <vt:lpstr>PowerPoint Presentation</vt:lpstr>
      <vt:lpstr>PowerPoint Presentation</vt:lpstr>
      <vt:lpstr>Algorithm Performance</vt:lpstr>
      <vt:lpstr>Algorithm Performance</vt:lpstr>
      <vt:lpstr>Verification &amp; Correction of Outputs</vt:lpstr>
      <vt:lpstr>Multiple Result Handling</vt:lpstr>
      <vt:lpstr>PowerPoint Presentation</vt:lpstr>
      <vt:lpstr>PowerPoint Presentation</vt:lpstr>
      <vt:lpstr>Uncertainties within GEOLocate</vt:lpstr>
      <vt:lpstr>Georeferencing Options:</vt:lpstr>
      <vt:lpstr>Generating Polygons:</vt:lpstr>
      <vt:lpstr>+BG Integrating Results from Biogeomancer</vt:lpstr>
      <vt:lpstr>PowerPoint Presentation</vt:lpstr>
      <vt:lpstr>PowerPoint Presentation</vt:lpstr>
      <vt:lpstr>PowerPoint Presentation</vt:lpstr>
      <vt:lpstr>Homochitto National Forest; MS; USA</vt:lpstr>
      <vt:lpstr>Homochitto National Forest; MS; USA</vt:lpstr>
      <vt:lpstr>Homochitto National Forest; MS; USA</vt:lpstr>
      <vt:lpstr>Batch Georeferencing</vt:lpstr>
      <vt:lpstr>Collaborative georeferencing</vt:lpstr>
      <vt:lpstr>PowerPoint Presentation</vt:lpstr>
      <vt:lpstr>Collaborative Georeferencing Performance</vt:lpstr>
      <vt:lpstr>PowerPoint Presentation</vt:lpstr>
      <vt:lpstr>Organizational Units</vt:lpstr>
      <vt:lpstr> Collaborative Georeferencing within GEOLocate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Interoperability: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Work: K-18 Crowdsourcing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</dc:creator>
  <cp:lastModifiedBy>Nelson Rios</cp:lastModifiedBy>
  <cp:revision>153</cp:revision>
  <dcterms:created xsi:type="dcterms:W3CDTF">2012-04-25T13:34:28Z</dcterms:created>
  <dcterms:modified xsi:type="dcterms:W3CDTF">2012-10-11T13:53:45Z</dcterms:modified>
</cp:coreProperties>
</file>