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5" r:id="rId3"/>
    <p:sldId id="263" r:id="rId4"/>
    <p:sldId id="264" r:id="rId5"/>
    <p:sldId id="268" r:id="rId6"/>
    <p:sldId id="270" r:id="rId7"/>
    <p:sldId id="275" r:id="rId8"/>
    <p:sldId id="271" r:id="rId9"/>
    <p:sldId id="266" r:id="rId10"/>
    <p:sldId id="267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A5B7E-E683-489F-8E51-C584716E7AF2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4C264-BB4D-45CF-9C3E-649C9052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817E65-5F82-449B-9D07-F64AF16B46D5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4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7DB0CC-7961-49BF-AF3D-291AFF43A67A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2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C81641-FD55-4D0D-962D-5CB7B09100F2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A28D33-792B-4C6E-BB5D-F7A3C53F9176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6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58CD97-200A-4AF9-9621-BC9577815AB2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8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3B283B-173D-4D02-9264-FCA246430400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014D0B-2E3D-44EB-B410-9AE031E02AD7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6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B5DA69-1ACB-4C35-996E-A3634B14A71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9C60-91C4-418A-9834-EDF6F43B65D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7911-617A-47E3-AFA0-5814520B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nelson\Desktop\Eart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4875" r="5864" b="9159"/>
          <a:stretch/>
        </p:blipFill>
        <p:spPr bwMode="auto">
          <a:xfrm>
            <a:off x="1009692" y="1"/>
            <a:ext cx="6991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92" y="1752600"/>
            <a:ext cx="6991308" cy="31242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Concepts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867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IDigBio</a:t>
            </a:r>
            <a:r>
              <a:rPr lang="en-US" sz="1400" b="1" dirty="0" smtClean="0"/>
              <a:t> Train the Trainers Georeferencing Workshop</a:t>
            </a:r>
            <a:br>
              <a:rPr lang="en-US" sz="1400" b="1" dirty="0" smtClean="0"/>
            </a:br>
            <a:r>
              <a:rPr lang="en-US" sz="1400" b="1" dirty="0" smtClean="0"/>
              <a:t>Gainesville, </a:t>
            </a:r>
            <a:r>
              <a:rPr lang="en-US" sz="1400" b="1" dirty="0" err="1" smtClean="0"/>
              <a:t>Fl</a:t>
            </a:r>
            <a:r>
              <a:rPr lang="en-US" sz="1400" b="1" dirty="0" smtClean="0"/>
              <a:t> </a:t>
            </a:r>
            <a:br>
              <a:rPr lang="en-US" sz="1400" b="1" dirty="0" smtClean="0"/>
            </a:br>
            <a:r>
              <a:rPr lang="en-US" sz="1400" b="1" dirty="0" smtClean="0"/>
              <a:t>8-12, Oct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4064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latin typeface="Candara" pitchFamily="34" charset="0"/>
              </a:rPr>
              <a:t>Common </a:t>
            </a:r>
            <a:r>
              <a:rPr lang="en-US" dirty="0" err="1" smtClean="0">
                <a:latin typeface="Candara" pitchFamily="34" charset="0"/>
              </a:rPr>
              <a:t>Datums</a:t>
            </a:r>
            <a:endParaRPr lang="en-US" dirty="0" smtClean="0">
              <a:latin typeface="Candara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ndara" pitchFamily="34" charset="0"/>
              </a:rPr>
              <a:t>NAD27 (North American Datum): system derived from land-based surveys, using Clarke 1886 ellipsoid</a:t>
            </a:r>
          </a:p>
          <a:p>
            <a:pPr eaLnBrk="1" hangingPunct="1">
              <a:buFontTx/>
              <a:buNone/>
            </a:pPr>
            <a:endParaRPr lang="en-US" sz="1000" dirty="0" smtClean="0">
              <a:latin typeface="Candara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ndara" pitchFamily="34" charset="0"/>
              </a:rPr>
              <a:t>NAD83: satellite-based system using the Earth’s center as a reference point; eventually adopted as GRS80 (Geodetic Ref. System 1980)</a:t>
            </a:r>
          </a:p>
          <a:p>
            <a:pPr eaLnBrk="1" hangingPunct="1">
              <a:buFontTx/>
              <a:buNone/>
            </a:pPr>
            <a:endParaRPr lang="en-US" sz="1000" dirty="0" smtClean="0">
              <a:latin typeface="Candara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ndara" pitchFamily="34" charset="0"/>
              </a:rPr>
              <a:t>WGS84 (World Geodetic System 1984): mathematically refined GRS80 used by the US military and default for GPS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Candara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ndara" pitchFamily="34" charset="0"/>
              </a:rPr>
              <a:t>For most uses, NAD83, GRS80, WGS84 are equivalent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Candara" pitchFamily="34" charset="0"/>
              </a:rPr>
              <a:t>Geographical Concepts: </a:t>
            </a:r>
            <a:r>
              <a:rPr lang="en-US" dirty="0" err="1" smtClean="0">
                <a:latin typeface="Candara" pitchFamily="34" charset="0"/>
              </a:rPr>
              <a:t>Datums</a:t>
            </a:r>
            <a:endParaRPr lang="en-US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1269" r="1955" b="2156"/>
          <a:stretch/>
        </p:blipFill>
        <p:spPr bwMode="auto">
          <a:xfrm>
            <a:off x="76200" y="1981200"/>
            <a:ext cx="381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2227" r="1739" b="2041"/>
          <a:stretch/>
        </p:blipFill>
        <p:spPr bwMode="auto">
          <a:xfrm>
            <a:off x="4114800" y="2438400"/>
            <a:ext cx="4953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Candara" pitchFamily="34" charset="0"/>
              </a:rPr>
              <a:t>Geographical Concepts: </a:t>
            </a:r>
            <a:r>
              <a:rPr lang="en-US" dirty="0" smtClean="0">
                <a:latin typeface="Candara" pitchFamily="34" charset="0"/>
              </a:rPr>
              <a:t>Coordinate Systems</a:t>
            </a:r>
            <a:endParaRPr lang="en-US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ndara" pitchFamily="34" charset="0"/>
              </a:rPr>
              <a:t>3 main concepts</a:t>
            </a:r>
          </a:p>
          <a:p>
            <a:pPr lvl="1" eaLnBrk="1" hangingPunct="1"/>
            <a:r>
              <a:rPr lang="en-US" dirty="0" smtClean="0">
                <a:latin typeface="Candara" pitchFamily="34" charset="0"/>
              </a:rPr>
              <a:t>Projection</a:t>
            </a:r>
            <a:endParaRPr lang="en-US" dirty="0" smtClean="0">
              <a:latin typeface="Candara" pitchFamily="34" charset="0"/>
            </a:endParaRPr>
          </a:p>
          <a:p>
            <a:pPr lvl="1" eaLnBrk="1" hangingPunct="1"/>
            <a:r>
              <a:rPr lang="en-US" dirty="0" smtClean="0">
                <a:latin typeface="Candara" pitchFamily="34" charset="0"/>
              </a:rPr>
              <a:t>Datum</a:t>
            </a:r>
            <a:endParaRPr lang="en-US" dirty="0" smtClean="0">
              <a:latin typeface="Candara" pitchFamily="34" charset="0"/>
            </a:endParaRPr>
          </a:p>
          <a:p>
            <a:pPr lvl="1" eaLnBrk="1" hangingPunct="1"/>
            <a:r>
              <a:rPr lang="en-US" dirty="0" smtClean="0">
                <a:latin typeface="Candara" pitchFamily="34" charset="0"/>
              </a:rPr>
              <a:t>Coordinate system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081338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40213"/>
            <a:ext cx="31242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267200"/>
            <a:ext cx="3884612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Candara" pitchFamily="34" charset="0"/>
              </a:rPr>
              <a:t>Geographical Concepts</a:t>
            </a:r>
            <a:endParaRPr lang="en-US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ndara" pitchFamily="34" charset="0"/>
              </a:rPr>
              <a:t>Geographical Concepts: </a:t>
            </a:r>
            <a:r>
              <a:rPr lang="en-US" dirty="0" smtClean="0">
                <a:latin typeface="Candara" pitchFamily="34" charset="0"/>
              </a:rPr>
              <a:t>Projections</a:t>
            </a:r>
            <a:endParaRPr lang="en-US" dirty="0" smtClean="0">
              <a:latin typeface="Candar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77" y="1682261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nelson\Desktop\Eart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4875" r="5864" b="9159"/>
          <a:stretch/>
        </p:blipFill>
        <p:spPr bwMode="auto">
          <a:xfrm>
            <a:off x="762000" y="2215661"/>
            <a:ext cx="310724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2E4"/>
              </a:clrFrom>
              <a:clrTo>
                <a:srgbClr val="E1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Candara" pitchFamily="34" charset="0"/>
              </a:rPr>
              <a:t>Geographical Concepts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dirty="0">
                <a:latin typeface="Candara" pitchFamily="34" charset="0"/>
              </a:rPr>
              <a:t>Projections</a:t>
            </a:r>
            <a:endParaRPr lang="en-US" dirty="0" smtClean="0"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810000" cy="34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486400"/>
            <a:ext cx="382091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Bonne equal-area projection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33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2133600"/>
            <a:ext cx="3581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6482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Candara" pitchFamily="34" charset="0"/>
              </a:rPr>
              <a:t>Geographical Concepts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dirty="0">
                <a:latin typeface="Candara" pitchFamily="34" charset="0"/>
              </a:rPr>
              <a:t>Projections</a:t>
            </a:r>
            <a:endParaRPr lang="en-US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50292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ndara" pitchFamily="34" charset="0"/>
              </a:rPr>
              <a:t>What projections do</a:t>
            </a:r>
          </a:p>
        </p:txBody>
      </p:sp>
      <p:pic>
        <p:nvPicPr>
          <p:cNvPr id="15363" name="Picture 4" descr="800px-Tissot_indicatrix_world_map_equirectangular_pr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221125" y="64770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 err="1">
                <a:latin typeface="Candara" pitchFamily="34" charset="0"/>
              </a:rPr>
              <a:t>Tissot’s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Indicatrix</a:t>
            </a:r>
            <a:r>
              <a:rPr lang="en-US" dirty="0">
                <a:latin typeface="Candara" pitchFamily="34" charset="0"/>
              </a:rPr>
              <a:t> of distortion </a:t>
            </a:r>
          </a:p>
        </p:txBody>
      </p:sp>
      <p:pic>
        <p:nvPicPr>
          <p:cNvPr id="6" name="Picture 5" descr="Tissot_world_from_spa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589935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9575" y="2514600"/>
            <a:ext cx="3088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Rectangular </a:t>
            </a:r>
            <a:r>
              <a:rPr lang="en-US" sz="2400" dirty="0"/>
              <a:t>projection </a:t>
            </a:r>
          </a:p>
        </p:txBody>
      </p:sp>
    </p:spTree>
    <p:extLst>
      <p:ext uri="{BB962C8B-B14F-4D97-AF65-F5344CB8AC3E}">
        <p14:creationId xmlns:p14="http://schemas.microsoft.com/office/powerpoint/2010/main" val="340514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570288"/>
            <a:ext cx="48323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4500" y="228600"/>
            <a:ext cx="8699500" cy="822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latin typeface="Candara" panose="020E0502030303020204" pitchFamily="34" charset="0"/>
              </a:rPr>
              <a:t>Projections</a:t>
            </a:r>
            <a:r>
              <a:rPr lang="en-US" sz="4300" dirty="0">
                <a:latin typeface="Candara" panose="020E0502030303020204" pitchFamily="34" charset="0"/>
              </a:rPr>
              <a:t> </a:t>
            </a:r>
            <a:r>
              <a:rPr lang="en-US" sz="4300" dirty="0" smtClean="0">
                <a:latin typeface="Candara" panose="020E0502030303020204" pitchFamily="34" charset="0"/>
              </a:rPr>
              <a:t>Examples</a:t>
            </a:r>
            <a:endParaRPr lang="en-US" sz="4300" dirty="0" smtClean="0">
              <a:latin typeface="Candara" panose="020E0502030303020204" pitchFamily="34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5655" r="720" b="1983"/>
          <a:stretch/>
        </p:blipFill>
        <p:spPr bwMode="auto">
          <a:xfrm>
            <a:off x="304800" y="990600"/>
            <a:ext cx="43434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3" name="Text Box 5"/>
          <p:cNvSpPr txBox="1">
            <a:spLocks noChangeArrowheads="1"/>
          </p:cNvSpPr>
          <p:nvPr/>
        </p:nvSpPr>
        <p:spPr bwMode="auto">
          <a:xfrm>
            <a:off x="5037138" y="1617662"/>
            <a:ext cx="39084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indent="-3079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71525" indent="-2571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31888" indent="-2063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43050" indent="-2063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002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574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146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718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600" dirty="0" smtClean="0">
                <a:latin typeface="Arial" charset="0"/>
              </a:rPr>
              <a:t>Geographic</a:t>
            </a:r>
            <a:endParaRPr lang="en-US" sz="2200" dirty="0" smtClean="0"/>
          </a:p>
          <a:p>
            <a:pPr>
              <a:lnSpc>
                <a:spcPct val="95000"/>
              </a:lnSpc>
              <a:defRPr/>
            </a:pPr>
            <a:r>
              <a:rPr lang="en-US" dirty="0" smtClean="0">
                <a:latin typeface="Arial" charset="0"/>
              </a:rPr>
              <a:t>preserves NS distance</a:t>
            </a:r>
          </a:p>
        </p:txBody>
      </p:sp>
      <p:sp>
        <p:nvSpPr>
          <p:cNvPr id="1036294" name="Text Box 6"/>
          <p:cNvSpPr txBox="1">
            <a:spLocks noChangeArrowheads="1"/>
          </p:cNvSpPr>
          <p:nvPr/>
        </p:nvSpPr>
        <p:spPr bwMode="auto">
          <a:xfrm>
            <a:off x="13855" y="4326515"/>
            <a:ext cx="3962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indent="-3079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771525" indent="-2571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131888" indent="-2063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543050" indent="-206375" algn="l" defTabSz="822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002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4574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146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371850" indent="-206375" defTabSz="822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lnSpc>
                <a:spcPct val="95000"/>
              </a:lnSpc>
              <a:defRPr/>
            </a:pPr>
            <a:r>
              <a:rPr lang="en-US" sz="2600" dirty="0" smtClean="0">
                <a:latin typeface="Arial" charset="0"/>
              </a:rPr>
              <a:t>Mercator</a:t>
            </a:r>
            <a:endParaRPr lang="en-US" sz="2200" dirty="0" smtClean="0"/>
          </a:p>
          <a:p>
            <a:pPr algn="r">
              <a:lnSpc>
                <a:spcPct val="95000"/>
              </a:lnSpc>
              <a:defRPr/>
            </a:pPr>
            <a:r>
              <a:rPr lang="en-US" dirty="0" smtClean="0">
                <a:latin typeface="Arial" charset="0"/>
              </a:rPr>
              <a:t>preserves shape (terrible for poles, distorts area)</a:t>
            </a:r>
          </a:p>
        </p:txBody>
      </p:sp>
    </p:spTree>
    <p:extLst>
      <p:ext uri="{BB962C8B-B14F-4D97-AF65-F5344CB8AC3E}">
        <p14:creationId xmlns:p14="http://schemas.microsoft.com/office/powerpoint/2010/main" val="17222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1054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Candara" pitchFamily="34" charset="0"/>
              </a:rPr>
              <a:t>Projections compromises…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Candara" pitchFamily="34" charset="0"/>
              </a:rPr>
              <a:t>Equal-area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Candara" pitchFamily="34" charset="0"/>
              </a:rPr>
              <a:t>True shape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Candara" pitchFamily="34" charset="0"/>
              </a:rPr>
              <a:t>True scale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Candara" pitchFamily="34" charset="0"/>
              </a:rPr>
              <a:t>True direction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US" dirty="0" smtClean="0">
              <a:latin typeface="Candara" pitchFamily="34" charset="0"/>
            </a:endParaRPr>
          </a:p>
          <a:p>
            <a:pPr eaLnBrk="1" hangingPunct="1"/>
            <a:r>
              <a:rPr lang="en-US" dirty="0" smtClean="0">
                <a:latin typeface="Candara" pitchFamily="34" charset="0"/>
              </a:rPr>
              <a:t>Select projection to fit your needs</a:t>
            </a:r>
          </a:p>
        </p:txBody>
      </p:sp>
      <p:pic>
        <p:nvPicPr>
          <p:cNvPr id="16388" name="Picture 10" descr="winkeltrip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791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itchFamily="34" charset="0"/>
              </a:rPr>
              <a:t>Projections: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Take </a:t>
            </a:r>
            <a:r>
              <a:rPr lang="en-US" dirty="0">
                <a:latin typeface="Candara" pitchFamily="34" charset="0"/>
              </a:rPr>
              <a:t>H</a:t>
            </a:r>
            <a:r>
              <a:rPr lang="en-US" dirty="0" smtClean="0">
                <a:latin typeface="Candara" pitchFamily="34" charset="0"/>
              </a:rPr>
              <a:t>ome Message</a:t>
            </a:r>
            <a:endParaRPr lang="en-US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3509" r="1415" b="1754"/>
          <a:stretch/>
        </p:blipFill>
        <p:spPr bwMode="auto">
          <a:xfrm>
            <a:off x="2057400" y="2209800"/>
            <a:ext cx="518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Candara" pitchFamily="34" charset="0"/>
              </a:rPr>
              <a:t>Geographical Concepts: </a:t>
            </a:r>
            <a:r>
              <a:rPr lang="en-US" dirty="0" smtClean="0">
                <a:latin typeface="Candara" pitchFamily="34" charset="0"/>
              </a:rPr>
              <a:t>Datum</a:t>
            </a:r>
            <a:endParaRPr lang="en-US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169</Words>
  <Application>Microsoft Office PowerPoint</Application>
  <PresentationFormat>On-screen Show (4:3)</PresentationFormat>
  <Paragraphs>46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Candara</vt:lpstr>
      <vt:lpstr>Times New Roman</vt:lpstr>
      <vt:lpstr>Office Theme</vt:lpstr>
      <vt:lpstr>Geographical Concepts</vt:lpstr>
      <vt:lpstr>Geographical Concepts</vt:lpstr>
      <vt:lpstr>Geographical Concepts: Projections</vt:lpstr>
      <vt:lpstr>Geographical Concepts: Projections</vt:lpstr>
      <vt:lpstr>Geographical Concepts: Projections</vt:lpstr>
      <vt:lpstr>What projections do</vt:lpstr>
      <vt:lpstr>Projections Examples</vt:lpstr>
      <vt:lpstr>PowerPoint Presentation</vt:lpstr>
      <vt:lpstr>Geographical Concepts: Datum</vt:lpstr>
      <vt:lpstr>Geographical Concepts: Datums</vt:lpstr>
      <vt:lpstr>Geographical Concepts: Coordinate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Beginner’s GIS</dc:title>
  <dc:creator>Michelle S. Koo</dc:creator>
  <cp:lastModifiedBy>Nelson Rios</cp:lastModifiedBy>
  <cp:revision>15</cp:revision>
  <dcterms:created xsi:type="dcterms:W3CDTF">2012-06-19T21:19:37Z</dcterms:created>
  <dcterms:modified xsi:type="dcterms:W3CDTF">2012-10-08T14:11:54Z</dcterms:modified>
</cp:coreProperties>
</file>