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0" r:id="rId3"/>
    <p:sldId id="295" r:id="rId4"/>
    <p:sldId id="294" r:id="rId5"/>
    <p:sldId id="269" r:id="rId6"/>
    <p:sldId id="298" r:id="rId7"/>
    <p:sldId id="271" r:id="rId8"/>
    <p:sldId id="301" r:id="rId9"/>
    <p:sldId id="299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D75BC8"/>
    <a:srgbClr val="F2B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54BA-47AE-48B0-8024-0AAC55EB19A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863C4-43ED-43FE-9B60-8A14B70B2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2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63C4-43ED-43FE-9B60-8A14B70B2D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9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7F757-0807-4474-B4E1-83CAD410F7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63C4-43ED-43FE-9B60-8A14B70B2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863C4-43ED-43FE-9B60-8A14B70B2D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8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0507-67C7-45D7-A3B7-E6800AC6848F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FD8A-68F3-4A16-BC0D-8F7C9651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31.gif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0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3000" contrast="4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lson\Desktop\fishnet_worl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/>
          <a:stretch/>
        </p:blipFill>
        <p:spPr bwMode="auto">
          <a:xfrm>
            <a:off x="833272" y="86496"/>
            <a:ext cx="7243928" cy="6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30479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Scale Collaborative Georeferencing</a:t>
            </a:r>
            <a:b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FishNet Perspective</a:t>
            </a:r>
            <a:endParaRPr lang="en-US" sz="4800" b="1" i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952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 E. Rios</a:t>
            </a:r>
          </a:p>
          <a:p>
            <a:r>
              <a:rPr lang="en-US" sz="2800" b="1" dirty="0" smtClean="0">
                <a:ln w="952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nrios@tulane.edu</a:t>
            </a:r>
            <a:endParaRPr lang="en-US" sz="2800" b="1" dirty="0">
              <a:ln w="9525"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nelson\Desktop\shield_2colo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67" y="5867400"/>
            <a:ext cx="566737" cy="8071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30480" y="5867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DigBio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 the Trainers Georeferencing Workshop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Gainesville, FL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8-12, Oct 2012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1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 rot="5400000">
            <a:off x="2497542" y="3310780"/>
            <a:ext cx="1269205" cy="593711"/>
            <a:chOff x="2989395" y="4072671"/>
            <a:chExt cx="1269205" cy="593711"/>
          </a:xfrm>
        </p:grpSpPr>
        <p:pic>
          <p:nvPicPr>
            <p:cNvPr id="183" name="Picture 4" descr="C:\Users\nelson\Desktop\QGI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44440">
              <a:off x="3763300" y="4171082"/>
              <a:ext cx="495300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3" descr="C:\Users\nelson\Desktop\dev\GeoLocatewebsite\images\program_icon_128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71626">
              <a:off x="2989395" y="4072671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5" name="Picture 4" descr="C:\Users\nelson\Desktop\QG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86288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Workflow: Integrating API’s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598" y="2098979"/>
            <a:ext cx="213420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pre-georeference</a:t>
            </a:r>
            <a:r>
              <a:rPr lang="en-US" sz="1400" dirty="0" smtClean="0">
                <a:solidFill>
                  <a:schemeClr val="tx2"/>
                </a:solidFill>
              </a:rPr>
              <a:t>, assess verification difficulty, identify problematic records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8998" y="2086100"/>
            <a:ext cx="21720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p</a:t>
            </a:r>
            <a:r>
              <a:rPr lang="en-US" sz="1400" dirty="0" smtClean="0">
                <a:solidFill>
                  <a:schemeClr val="tx2"/>
                </a:solidFill>
              </a:rPr>
              <a:t>roduce datasets for </a:t>
            </a:r>
            <a:r>
              <a:rPr lang="en-US" sz="1400" b="1" dirty="0" err="1" smtClean="0">
                <a:solidFill>
                  <a:schemeClr val="tx2"/>
                </a:solidFill>
              </a:rPr>
              <a:t>CoGe</a:t>
            </a:r>
            <a:r>
              <a:rPr lang="en-US" sz="1400" dirty="0" smtClean="0">
                <a:solidFill>
                  <a:schemeClr val="tx2"/>
                </a:solidFill>
              </a:rPr>
              <a:t> based on institution and anticipated difficulty of verification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364714" y="3389560"/>
            <a:ext cx="25019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Assign workloads by </a:t>
            </a:r>
            <a:r>
              <a:rPr lang="en-US" sz="1400" b="1" dirty="0" smtClean="0">
                <a:solidFill>
                  <a:schemeClr val="tx2"/>
                </a:solidFill>
              </a:rPr>
              <a:t>institution, difficulty &amp; region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293071"/>
            <a:ext cx="1228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f</a:t>
            </a:r>
            <a:r>
              <a:rPr lang="en-US" sz="1400" dirty="0" smtClean="0">
                <a:solidFill>
                  <a:schemeClr val="tx2"/>
                </a:solidFill>
              </a:rPr>
              <a:t>inal review of results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9874" y="5296974"/>
            <a:ext cx="11147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r</a:t>
            </a:r>
            <a:r>
              <a:rPr lang="en-US" sz="1400" b="1" dirty="0" smtClean="0">
                <a:solidFill>
                  <a:schemeClr val="tx2"/>
                </a:solidFill>
              </a:rPr>
              <a:t>epatriate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>
            <a:stCxn id="1032" idx="4"/>
            <a:endCxn id="84" idx="2"/>
          </p:cNvCxnSpPr>
          <p:nvPr/>
        </p:nvCxnSpPr>
        <p:spPr>
          <a:xfrm flipV="1">
            <a:off x="1371600" y="2074507"/>
            <a:ext cx="1143000" cy="13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4" idx="4"/>
            <a:endCxn id="93" idx="2"/>
          </p:cNvCxnSpPr>
          <p:nvPr/>
        </p:nvCxnSpPr>
        <p:spPr>
          <a:xfrm flipV="1">
            <a:off x="3161999" y="2062988"/>
            <a:ext cx="2019601" cy="115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3" idx="4"/>
            <a:endCxn id="112" idx="2"/>
          </p:cNvCxnSpPr>
          <p:nvPr/>
        </p:nvCxnSpPr>
        <p:spPr>
          <a:xfrm>
            <a:off x="5828999" y="2062988"/>
            <a:ext cx="2172001" cy="35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3" idx="0"/>
            <a:endCxn id="1032" idx="3"/>
          </p:cNvCxnSpPr>
          <p:nvPr/>
        </p:nvCxnSpPr>
        <p:spPr>
          <a:xfrm flipH="1" flipV="1">
            <a:off x="1047901" y="2514068"/>
            <a:ext cx="12847" cy="10157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26" idx="1"/>
            <a:endCxn id="149" idx="3"/>
          </p:cNvCxnSpPr>
          <p:nvPr/>
        </p:nvCxnSpPr>
        <p:spPr>
          <a:xfrm flipH="1">
            <a:off x="6324600" y="5235965"/>
            <a:ext cx="1200238" cy="10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4" idx="3"/>
            <a:endCxn id="158" idx="1"/>
          </p:cNvCxnSpPr>
          <p:nvPr/>
        </p:nvCxnSpPr>
        <p:spPr>
          <a:xfrm>
            <a:off x="2838300" y="2500304"/>
            <a:ext cx="0" cy="2314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C:\Users\nelson\SkyDrive\Graphics\R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3621"/>
            <a:ext cx="738626" cy="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nelson\SkyDrive\Graphics\R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74" y="1463621"/>
            <a:ext cx="738626" cy="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nelson\SkyDrive\Graphics\R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4" y="2791657"/>
            <a:ext cx="738626" cy="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elson\Desktop\dev\CoGe\CoGePortal\trunk\src\CoGePortal\Graphics\cg_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38" y="4846962"/>
            <a:ext cx="1590587" cy="7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ftp://www.museum.tulane.edu/images/fishnet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26" y="3529864"/>
            <a:ext cx="1971244" cy="737336"/>
          </a:xfrm>
          <a:prstGeom prst="rect">
            <a:avLst/>
          </a:prstGeom>
          <a:noFill/>
        </p:spPr>
      </p:pic>
      <p:sp>
        <p:nvSpPr>
          <p:cNvPr id="1032" name="Can 1031"/>
          <p:cNvSpPr/>
          <p:nvPr/>
        </p:nvSpPr>
        <p:spPr>
          <a:xfrm>
            <a:off x="724201" y="1662473"/>
            <a:ext cx="647399" cy="85159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1283831" y="2109159"/>
            <a:ext cx="1268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</a:t>
            </a:r>
            <a:r>
              <a:rPr lang="en-US" sz="1400" dirty="0" smtClean="0">
                <a:solidFill>
                  <a:schemeClr val="tx2"/>
                </a:solidFill>
              </a:rPr>
              <a:t>lean data,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add to </a:t>
            </a:r>
            <a:r>
              <a:rPr lang="en-US" sz="1400" b="1" dirty="0" smtClean="0">
                <a:solidFill>
                  <a:schemeClr val="tx2"/>
                </a:solidFill>
              </a:rPr>
              <a:t>locality gazetteer </a:t>
            </a:r>
            <a:r>
              <a:rPr lang="en-US" sz="1400" dirty="0" smtClean="0">
                <a:solidFill>
                  <a:schemeClr val="tx2"/>
                </a:solidFill>
              </a:rPr>
              <a:t>&amp;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 match against </a:t>
            </a:r>
            <a:r>
              <a:rPr lang="en-US" sz="1400" b="1" dirty="0" smtClean="0">
                <a:solidFill>
                  <a:schemeClr val="tx2"/>
                </a:solidFill>
              </a:rPr>
              <a:t>locality gazetteer</a:t>
            </a:r>
          </a:p>
        </p:txBody>
      </p:sp>
      <p:cxnSp>
        <p:nvCxnSpPr>
          <p:cNvPr id="79" name="Straight Arrow Connector 78"/>
          <p:cNvCxnSpPr>
            <a:stCxn id="166" idx="1"/>
            <a:endCxn id="53" idx="2"/>
          </p:cNvCxnSpPr>
          <p:nvPr/>
        </p:nvCxnSpPr>
        <p:spPr>
          <a:xfrm flipH="1" flipV="1">
            <a:off x="1060748" y="4267200"/>
            <a:ext cx="268" cy="552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n 83"/>
          <p:cNvSpPr/>
          <p:nvPr/>
        </p:nvSpPr>
        <p:spPr>
          <a:xfrm>
            <a:off x="2514600" y="1648709"/>
            <a:ext cx="647399" cy="85159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50" name="Picture 3" descr="C:\Users\nelson\Desktop\dev\GeoLocatewebsite\images\program_icon_12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6362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Can 92"/>
          <p:cNvSpPr/>
          <p:nvPr/>
        </p:nvSpPr>
        <p:spPr>
          <a:xfrm>
            <a:off x="5181600" y="1637190"/>
            <a:ext cx="647399" cy="85159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1295400"/>
            <a:ext cx="1028399" cy="1196921"/>
            <a:chOff x="6515401" y="2232079"/>
            <a:chExt cx="1028399" cy="1196921"/>
          </a:xfrm>
        </p:grpSpPr>
        <p:sp>
          <p:nvSpPr>
            <p:cNvPr id="101" name="Can 100"/>
            <p:cNvSpPr/>
            <p:nvPr/>
          </p:nvSpPr>
          <p:spPr>
            <a:xfrm>
              <a:off x="6896401" y="2232079"/>
              <a:ext cx="647399" cy="85159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Can 109"/>
            <p:cNvSpPr/>
            <p:nvPr/>
          </p:nvSpPr>
          <p:spPr>
            <a:xfrm>
              <a:off x="6744001" y="2406417"/>
              <a:ext cx="647399" cy="85159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Can 111"/>
            <p:cNvSpPr/>
            <p:nvPr/>
          </p:nvSpPr>
          <p:spPr>
            <a:xfrm>
              <a:off x="6515401" y="2577405"/>
              <a:ext cx="647399" cy="85159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130" name="Picture 129" descr="C:\Users\nelson\SkyDrive\Graphics\R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4" y="1435878"/>
            <a:ext cx="738626" cy="5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C:\Users\nelson\Desktop\ZA1023834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73146"/>
            <a:ext cx="6381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Straight Arrow Connector 131"/>
          <p:cNvCxnSpPr>
            <a:stCxn id="112" idx="3"/>
            <a:endCxn id="1026" idx="0"/>
          </p:cNvCxnSpPr>
          <p:nvPr/>
        </p:nvCxnSpPr>
        <p:spPr>
          <a:xfrm flipH="1">
            <a:off x="8320132" y="2492321"/>
            <a:ext cx="4568" cy="2354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2" descr="C:\Users\nelson\Desktop\dev\CoGe\CoGePortal\trunk\src\CoGePortal\Graphics\cg_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728" y="3341474"/>
            <a:ext cx="1148921" cy="5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143"/>
          <p:cNvSpPr txBox="1"/>
          <p:nvPr/>
        </p:nvSpPr>
        <p:spPr>
          <a:xfrm>
            <a:off x="6337479" y="5287555"/>
            <a:ext cx="12002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v</a:t>
            </a:r>
            <a:r>
              <a:rPr lang="en-US" sz="1400" b="1" dirty="0" smtClean="0">
                <a:solidFill>
                  <a:schemeClr val="tx2"/>
                </a:solidFill>
              </a:rPr>
              <a:t>erify, correct &amp; annotate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48" name="Picture 3" descr="C:\Users\nelson\Desktop\dev\GeoLocatewebsite\images\program_icon_12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7395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C:\Users\nelson\Desktop\dev\CoGe\CoGePortal\trunk\src\CoGePortal\Graphics\cg_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3" y="4857738"/>
            <a:ext cx="1590587" cy="7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3" descr="C:\Users\nelson\Desktop\dev\GeoLocatewebsite\images\program_icon_12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59" y="468628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5" name="Straight Arrow Connector 154"/>
          <p:cNvCxnSpPr>
            <a:stCxn id="149" idx="1"/>
            <a:endCxn id="158" idx="4"/>
          </p:cNvCxnSpPr>
          <p:nvPr/>
        </p:nvCxnSpPr>
        <p:spPr>
          <a:xfrm flipH="1" flipV="1">
            <a:off x="3161999" y="5241001"/>
            <a:ext cx="1572014" cy="5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an 157"/>
          <p:cNvSpPr/>
          <p:nvPr/>
        </p:nvSpPr>
        <p:spPr>
          <a:xfrm>
            <a:off x="2514600" y="4815203"/>
            <a:ext cx="647399" cy="85159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56316" y="4819650"/>
            <a:ext cx="1028399" cy="1196921"/>
            <a:chOff x="6515401" y="2232079"/>
            <a:chExt cx="1028399" cy="1196921"/>
          </a:xfrm>
        </p:grpSpPr>
        <p:sp>
          <p:nvSpPr>
            <p:cNvPr id="166" name="Can 165"/>
            <p:cNvSpPr/>
            <p:nvPr/>
          </p:nvSpPr>
          <p:spPr>
            <a:xfrm>
              <a:off x="6896401" y="2232079"/>
              <a:ext cx="647399" cy="85159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Can 166"/>
            <p:cNvSpPr/>
            <p:nvPr/>
          </p:nvSpPr>
          <p:spPr>
            <a:xfrm>
              <a:off x="6744001" y="2406417"/>
              <a:ext cx="647399" cy="85159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Can 167"/>
            <p:cNvSpPr/>
            <p:nvPr/>
          </p:nvSpPr>
          <p:spPr>
            <a:xfrm>
              <a:off x="6515401" y="2577405"/>
              <a:ext cx="647399" cy="85159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cxnSp>
        <p:nvCxnSpPr>
          <p:cNvPr id="172" name="Straight Arrow Connector 171"/>
          <p:cNvCxnSpPr>
            <a:stCxn id="158" idx="2"/>
            <a:endCxn id="166" idx="4"/>
          </p:cNvCxnSpPr>
          <p:nvPr/>
        </p:nvCxnSpPr>
        <p:spPr>
          <a:xfrm flipH="1">
            <a:off x="1384715" y="5241001"/>
            <a:ext cx="1129885" cy="44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3" descr="C:\Users\nelson\Desktop\ZA1023834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6381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52400" y="5936787"/>
            <a:ext cx="12838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d</a:t>
            </a:r>
            <a:r>
              <a:rPr lang="en-US" sz="1400" b="1" dirty="0" smtClean="0">
                <a:solidFill>
                  <a:schemeClr val="tx2"/>
                </a:solidFill>
              </a:rPr>
              <a:t>ata providers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298" y="6211669"/>
            <a:ext cx="8525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http://geolocate.fishnet2.net/workflow.html</a:t>
            </a:r>
          </a:p>
        </p:txBody>
      </p:sp>
    </p:spTree>
    <p:extLst>
      <p:ext uri="{BB962C8B-B14F-4D97-AF65-F5344CB8AC3E}">
        <p14:creationId xmlns:p14="http://schemas.microsoft.com/office/powerpoint/2010/main" val="219920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History of </a:t>
            </a:r>
            <a:r>
              <a:rPr lang="en-US" dirty="0" err="1" smtClean="0">
                <a:solidFill>
                  <a:schemeClr val="tx2"/>
                </a:solidFill>
              </a:rPr>
              <a:t>FishNet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386" name="Picture 2" descr="C:\Users\nelson\Desktop\fishnet_Clas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5" y="14990"/>
            <a:ext cx="3675525" cy="4612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C:\Users\nelson\Pictures\speciesanaly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3583631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 descr="C:\Users\nelson\Pictures\fishnet1class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200400"/>
            <a:ext cx="3657600" cy="1815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14800" y="14503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1999: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reation of original FishNet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18313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Z39.50 protocol for sharing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2123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Search via Species Analyst (distributed query model)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309422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2005: FishNet 2 created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385622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Search via DiGIR Portal (distributed query model)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52578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Harvesting of DiGIR, </a:t>
            </a:r>
            <a:r>
              <a:rPr lang="en-US" dirty="0" err="1" smtClean="0">
                <a:solidFill>
                  <a:schemeClr val="tx2"/>
                </a:solidFill>
              </a:rPr>
              <a:t>DwCA</a:t>
            </a:r>
            <a:r>
              <a:rPr lang="en-US" dirty="0" smtClean="0">
                <a:solidFill>
                  <a:schemeClr val="tx2"/>
                </a:solidFill>
              </a:rPr>
              <a:t>, Static Spreadsheets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595183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Search via FishNet 2 Portal (centralized query model)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61697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2010: FishNet 2  (centralized query model)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3475220"/>
            <a:ext cx="2922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Transition to DiGIR Protocol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618220"/>
            <a:ext cx="362718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9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elson\Desktop\280589_183457861717332_3805521_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" r="1657" b="3392"/>
          <a:stretch/>
        </p:blipFill>
        <p:spPr bwMode="auto">
          <a:xfrm>
            <a:off x="4484317" y="1371600"/>
            <a:ext cx="4126282" cy="2389864"/>
          </a:xfrm>
          <a:prstGeom prst="rect">
            <a:avLst/>
          </a:prstGeom>
          <a:blipFill dpi="0" rotWithShape="1">
            <a:blip r:embed="rId4">
              <a:alphaModFix amt="76000"/>
            </a:blip>
            <a:srcRect/>
            <a:tile tx="0" ty="0" sx="100000" sy="100000" flip="none" algn="tl"/>
          </a:blipFill>
          <a:ln w="127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7" name="Oval 16"/>
          <p:cNvSpPr/>
          <p:nvPr/>
        </p:nvSpPr>
        <p:spPr bwMode="auto">
          <a:xfrm>
            <a:off x="4719416" y="2355586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17225" y="1809976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79832" y="2379983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198337" y="2222872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65332" y="2187493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38415" y="216399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139688" y="2031443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55980" y="221286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209726" y="1951852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519755" y="1956090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549640" y="2025961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233373" y="307797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607438" y="2272100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284286" y="221286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98911" y="2257104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482270" y="2222871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500695" y="2262021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312481" y="2119474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403368" y="2188397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17650" y="2100247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631711" y="2183654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98789" y="2104768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665738" y="2129382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44433" y="2153706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511202" y="209999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644357" y="205585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581563" y="2079994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558560" y="2104768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33261" y="2143872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438529" y="2168734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393863" y="213442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99212" y="3026851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298716" y="2938328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46868" y="315981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09468" y="3042085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16983" y="3163146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073114" y="2753854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12" descr="ftp://www.museum.tulane.edu/images/fishnet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3115" y="152400"/>
            <a:ext cx="2845364" cy="1064297"/>
          </a:xfrm>
          <a:prstGeom prst="rect">
            <a:avLst/>
          </a:prstGeom>
          <a:noFill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4318" y="4180276"/>
            <a:ext cx="4126282" cy="2253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228600" y="1167348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Global network of fish collections 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52 data providers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3.3 million lots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30+ million specimens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57% georeferenced</a:t>
            </a:r>
          </a:p>
        </p:txBody>
      </p:sp>
      <p:sp>
        <p:nvSpPr>
          <p:cNvPr id="52" name="Cloud 51"/>
          <p:cNvSpPr/>
          <p:nvPr/>
        </p:nvSpPr>
        <p:spPr>
          <a:xfrm>
            <a:off x="76200" y="4953000"/>
            <a:ext cx="4191000" cy="1653122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4+ </a:t>
            </a:r>
            <a:r>
              <a:rPr lang="en-US" sz="2400" dirty="0"/>
              <a:t>million </a:t>
            </a:r>
            <a:r>
              <a:rPr lang="en-US" sz="2400" dirty="0" smtClean="0"/>
              <a:t>lots</a:t>
            </a:r>
            <a:br>
              <a:rPr lang="en-US" sz="2400" dirty="0" smtClean="0"/>
            </a:br>
            <a:r>
              <a:rPr lang="en-US" sz="2400" dirty="0" smtClean="0"/>
              <a:t>100</a:t>
            </a:r>
            <a:r>
              <a:rPr lang="en-US" sz="2400" dirty="0"/>
              <a:t>% </a:t>
            </a:r>
            <a:r>
              <a:rPr lang="en-US" sz="2400" dirty="0" smtClean="0"/>
              <a:t>georeferenced</a:t>
            </a:r>
            <a:endParaRPr lang="en-US" sz="2400" dirty="0"/>
          </a:p>
        </p:txBody>
      </p:sp>
      <p:sp>
        <p:nvSpPr>
          <p:cNvPr id="48" name="Oval 47"/>
          <p:cNvSpPr/>
          <p:nvPr/>
        </p:nvSpPr>
        <p:spPr bwMode="auto">
          <a:xfrm>
            <a:off x="8109468" y="2161189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073114" y="2196217"/>
            <a:ext cx="59770" cy="6361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22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Georeferencing Collaborators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nelson\Desktop\Partner_Logos\ansp-logo-hor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32" y="4157736"/>
            <a:ext cx="3200400" cy="5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C:\Users\nelson\Desktop\Partner_Logos\Texas Natural Science 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97" y="5007269"/>
            <a:ext cx="2729255" cy="6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elson\Desktop\Partner_Logos\Cornell University Museum of Vertebrate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0" y="5687992"/>
            <a:ext cx="2525738" cy="6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nelson\Desktop\Partner_Logos\logo-field_Muse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93" y="5791200"/>
            <a:ext cx="1699671" cy="5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C:\Users\nelson\Desktop\Partner_Logos\ummz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46105"/>
            <a:ext cx="1181335" cy="8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:\Users\nelson\Desktop\Partner_Logos\Natural History Museum of Los Angel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20" y="5219784"/>
            <a:ext cx="1326248" cy="8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nelson\Desktop\Partner_Logos\KU_BI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42" y="1963498"/>
            <a:ext cx="1729910" cy="4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elson\Desktop\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5" y="1868545"/>
            <a:ext cx="24288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elson\Desktop\MSBlogo_Mas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28" y="2997239"/>
            <a:ext cx="1184772" cy="9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elson\Desktop\220px-California_Academy_of_Sciences_-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675650"/>
            <a:ext cx="104775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elson\Desktop\FMoNH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51" y="2401979"/>
            <a:ext cx="1121692" cy="11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41" y="4234223"/>
            <a:ext cx="1171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shNet_coge_regions_10_6_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122"/>
            <a:ext cx="9144000" cy="44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82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Preliminary Assignments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12" descr="ftp://www.museum.tulane.edu/images/fishnet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0" y="215900"/>
            <a:ext cx="2845364" cy="1064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399" y="5502870"/>
            <a:ext cx="2844305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out of 4 million records in </a:t>
            </a:r>
          </a:p>
          <a:p>
            <a:r>
              <a:rPr lang="en-US" dirty="0"/>
              <a:t> </a:t>
            </a:r>
            <a:r>
              <a:rPr lang="en-US" dirty="0" smtClean="0"/>
              <a:t>       need of georeferencing</a:t>
            </a:r>
            <a:br>
              <a:rPr lang="en-US" dirty="0" smtClean="0"/>
            </a:br>
            <a:r>
              <a:rPr lang="en-US" dirty="0" smtClean="0"/>
              <a:t>~250,000 locality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Collaborative Georeferencing Performance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70104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2100 </a:t>
            </a:r>
            <a:r>
              <a:rPr lang="en-US" dirty="0">
                <a:solidFill>
                  <a:schemeClr val="tx2"/>
                </a:solidFill>
              </a:rPr>
              <a:t>randomly selected collecting events from the </a:t>
            </a:r>
            <a:r>
              <a:rPr lang="en-US" dirty="0" smtClean="0">
                <a:solidFill>
                  <a:schemeClr val="tx2"/>
                </a:solidFill>
              </a:rPr>
              <a:t>Tulane University </a:t>
            </a:r>
            <a:r>
              <a:rPr lang="en-US" dirty="0">
                <a:solidFill>
                  <a:schemeClr val="tx2"/>
                </a:solidFill>
              </a:rPr>
              <a:t>fish collection were imported and georeferenced using the collaborative georeferencing </a:t>
            </a:r>
            <a:r>
              <a:rPr lang="en-US" dirty="0" smtClean="0">
                <a:solidFill>
                  <a:schemeClr val="tx2"/>
                </a:solidFill>
              </a:rPr>
              <a:t>framework</a:t>
            </a:r>
          </a:p>
          <a:p>
            <a:r>
              <a:rPr lang="en-US" dirty="0">
                <a:solidFill>
                  <a:schemeClr val="tx2"/>
                </a:solidFill>
              </a:rPr>
              <a:t>33% </a:t>
            </a:r>
            <a:r>
              <a:rPr lang="en-US" dirty="0" smtClean="0">
                <a:solidFill>
                  <a:schemeClr val="tx2"/>
                </a:solidFill>
              </a:rPr>
              <a:t>were duplicates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30% more related by similarity index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6063" y="4963180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2100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9263" y="4963180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782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17663" y="5109373"/>
            <a:ext cx="99060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5725180"/>
            <a:ext cx="460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63</a:t>
            </a:r>
            <a:r>
              <a:rPr lang="en-US" sz="2800" dirty="0">
                <a:solidFill>
                  <a:schemeClr val="tx2"/>
                </a:solidFill>
              </a:rPr>
              <a:t>% reduction in effort overall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828800" y="5763280"/>
            <a:ext cx="381000" cy="342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elson\Desktop\fis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9"/>
          <p:cNvSpPr txBox="1">
            <a:spLocks noChangeArrowheads="1"/>
          </p:cNvSpPr>
          <p:nvPr/>
        </p:nvSpPr>
        <p:spPr bwMode="auto">
          <a:xfrm>
            <a:off x="4038600" y="12954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Software &amp; services for georeferencing of natural history collections data</a:t>
            </a:r>
          </a:p>
        </p:txBody>
      </p:sp>
      <p:pic>
        <p:nvPicPr>
          <p:cNvPr id="232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1332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811" name="Picture 11" descr="geolocatescreensh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667000"/>
            <a:ext cx="2667000" cy="21702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2450" name="Picture 2" descr="C:\Users\nelson\Pictures\earlyscreensh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962400"/>
            <a:ext cx="2381250" cy="167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105400" y="2667000"/>
            <a:ext cx="378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automated georeferencing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320040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verification &amp; correction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840515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batch processing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334000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geographic visualization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56388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uncertainty determination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2279" y="6100465"/>
            <a:ext cx="439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738AC8"/>
                </a:solidFill>
                <a:latin typeface="Arial" charset="0"/>
                <a:cs typeface="Arial" charset="0"/>
              </a:rPr>
              <a:t>collaborative georeferencing</a:t>
            </a:r>
            <a:endParaRPr lang="en-US" sz="2400" b="1" u="sng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4343400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interoperability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6042" y="3733800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multi-lingual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073" y="4338935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kml export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5660922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738AC8"/>
                </a:solidFill>
                <a:latin typeface="Arial" charset="0"/>
                <a:cs typeface="Arial" charset="0"/>
              </a:rPr>
              <a:t>google, bing, openstreet, wms</a:t>
            </a:r>
            <a:endParaRPr lang="en-US" sz="1400" dirty="0">
              <a:solidFill>
                <a:srgbClr val="738AC8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03561" y="4670624"/>
            <a:ext cx="1378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738AC8"/>
                </a:solidFill>
                <a:latin typeface="Arial" charset="0"/>
                <a:cs typeface="Arial" charset="0"/>
              </a:rPr>
              <a:t>soap &amp; rest api</a:t>
            </a:r>
            <a:endParaRPr lang="en-US" sz="1400" dirty="0">
              <a:solidFill>
                <a:srgbClr val="738AC8"/>
              </a:solidFill>
              <a:cs typeface="Arial" charset="0"/>
            </a:endParaRPr>
          </a:p>
        </p:txBody>
      </p:sp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5400"/>
            <a:ext cx="3917950" cy="117538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239000" y="5118100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38AC8"/>
                </a:solidFill>
                <a:latin typeface="Arial" charset="0"/>
                <a:cs typeface="Arial" charset="0"/>
              </a:rPr>
              <a:t>training</a:t>
            </a:r>
            <a:endParaRPr lang="en-US" sz="2400" dirty="0">
              <a:solidFill>
                <a:srgbClr val="738AC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Point (legacy)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Point + Radius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Point + Radius + Polygon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Uncertainty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elson\SkyDrive\Graphics\R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7" y="3076563"/>
            <a:ext cx="1147624" cy="8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elson\Desktop\ZA1023834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90" y="1898389"/>
            <a:ext cx="989678" cy="8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elson\Desktop\dev\GeoLocatewebsite\images\program_icon_12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70" y="1898590"/>
            <a:ext cx="836925" cy="8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41" y="4852380"/>
            <a:ext cx="658738" cy="61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43" y="3060040"/>
            <a:ext cx="843707" cy="902360"/>
          </a:xfrm>
          <a:prstGeom prst="rect">
            <a:avLst/>
          </a:prstGeom>
        </p:spPr>
      </p:pic>
      <p:pic>
        <p:nvPicPr>
          <p:cNvPr id="9" name="Picture 2" descr="C:\Users\nelson\Desktop\dev\CoGe\CoGePortal\trunk\src\CoGePortal\Graphics\cg_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18" y="3076563"/>
            <a:ext cx="1966830" cy="9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88057"/>
            <a:ext cx="869198" cy="1101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638800"/>
            <a:ext cx="1802964" cy="622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01717"/>
            <a:ext cx="970607" cy="818083"/>
          </a:xfrm>
          <a:prstGeom prst="rect">
            <a:avLst/>
          </a:prstGeom>
        </p:spPr>
      </p:pic>
      <p:pic>
        <p:nvPicPr>
          <p:cNvPr id="13" name="Picture 12" descr="ftp://www.museum.tulane.edu/images/fishnet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811" y="1898590"/>
            <a:ext cx="2845364" cy="1064297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Leveraging Existing Technology and Expertise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8972" y="4495800"/>
            <a:ext cx="8641596" cy="7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262</Words>
  <Application>Microsoft Office PowerPoint</Application>
  <PresentationFormat>On-screen Show (4:3)</PresentationFormat>
  <Paragraphs>63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Large Scale Collaborative Georeferencing  A FishNet Perspective</vt:lpstr>
      <vt:lpstr>History of FishNet</vt:lpstr>
      <vt:lpstr>PowerPoint Presentation</vt:lpstr>
      <vt:lpstr>Georeferencing Collaborators</vt:lpstr>
      <vt:lpstr>Preliminary Assignments</vt:lpstr>
      <vt:lpstr>Collaborative Georeferencing Performance</vt:lpstr>
      <vt:lpstr>PowerPoint Presentation</vt:lpstr>
      <vt:lpstr>Uncertainty</vt:lpstr>
      <vt:lpstr>Leveraging Existing Technology and Expertise</vt:lpstr>
      <vt:lpstr>Workflow: Integrating API’s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Digitization of Collection Data and   Collaborative Multi-Institute Projects</dc:title>
  <dc:creator>nelson</dc:creator>
  <cp:lastModifiedBy>Nelson Rios</cp:lastModifiedBy>
  <cp:revision>107</cp:revision>
  <dcterms:created xsi:type="dcterms:W3CDTF">2012-07-25T14:16:05Z</dcterms:created>
  <dcterms:modified xsi:type="dcterms:W3CDTF">2012-10-10T19:07:38Z</dcterms:modified>
</cp:coreProperties>
</file>