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5143"/>
    <a:srgbClr val="916C59"/>
    <a:srgbClr val="567F8C"/>
    <a:srgbClr val="C2CFD4"/>
    <a:srgbClr val="B59889"/>
    <a:srgbClr val="D2C0B8"/>
    <a:srgbClr val="5F473B"/>
    <a:srgbClr val="E9E0DB"/>
    <a:srgbClr val="FFFFFF"/>
    <a:srgbClr val="DDE7E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19" autoAdjust="0"/>
  </p:normalViewPr>
  <p:slideViewPr>
    <p:cSldViewPr>
      <p:cViewPr>
        <p:scale>
          <a:sx n="66" d="100"/>
          <a:sy n="66" d="100"/>
        </p:scale>
        <p:origin x="-1205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7C0BF-394A-4FCC-8FE5-46B4C4477480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0666A-83B8-4109-85E2-2056B7E99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0666A-83B8-4109-85E2-2056B7E992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0DB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2FAB9-7833-413B-B2A9-3F8EAAD86BFF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CCD38-80E6-40BE-BCD5-1872AF24B3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5F473B"/>
              </a:gs>
              <a:gs pos="50000">
                <a:srgbClr val="97725F"/>
              </a:gs>
              <a:gs pos="100000">
                <a:srgbClr val="BEA498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/>
          <p:cNvSpPr>
            <a:spLocks/>
          </p:cNvSpPr>
          <p:nvPr/>
        </p:nvSpPr>
        <p:spPr bwMode="auto">
          <a:xfrm>
            <a:off x="4876800" y="1143000"/>
            <a:ext cx="3886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300"/>
              </a:spcBef>
              <a:buClr>
                <a:srgbClr val="574B1B"/>
              </a:buClr>
              <a:buFont typeface="Georgia" pitchFamily="18" charset="0"/>
              <a:buNone/>
            </a:pPr>
            <a:r>
              <a:rPr lang="en-US" sz="2400" b="1" dirty="0" smtClean="0">
                <a:latin typeface="Calibri" pitchFamily="34" charset="0"/>
              </a:rPr>
              <a:t>North American Biota</a:t>
            </a:r>
          </a:p>
          <a:p>
            <a:pPr marL="228600" indent="-228600">
              <a:spcBef>
                <a:spcPts val="300"/>
              </a:spcBef>
              <a:buClr>
                <a:srgbClr val="574B1B"/>
              </a:buClr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Plants: </a:t>
            </a:r>
            <a:r>
              <a:rPr lang="en-US" sz="2000" dirty="0" smtClean="0">
                <a:latin typeface="Calibri" pitchFamily="34" charset="0"/>
              </a:rPr>
              <a:t>20 families, 8,066 species</a:t>
            </a:r>
          </a:p>
          <a:p>
            <a:pPr marL="228600" indent="-228600">
              <a:spcBef>
                <a:spcPts val="300"/>
              </a:spcBef>
              <a:buClr>
                <a:srgbClr val="574B1B"/>
              </a:buClr>
              <a:buFont typeface="Arial" pitchFamily="34" charset="0"/>
              <a:buChar char="•"/>
            </a:pPr>
            <a:r>
              <a:rPr lang="en-US" sz="2000" b="1" dirty="0" err="1" smtClean="0">
                <a:latin typeface="Calibri" pitchFamily="34" charset="0"/>
              </a:rPr>
              <a:t>Hemiptera</a:t>
            </a:r>
            <a:r>
              <a:rPr lang="en-US" sz="2000" b="1" dirty="0" smtClean="0">
                <a:latin typeface="Calibri" pitchFamily="34" charset="0"/>
              </a:rPr>
              <a:t>: </a:t>
            </a:r>
            <a:r>
              <a:rPr lang="en-US" sz="2000" dirty="0" smtClean="0"/>
              <a:t>11,150 species</a:t>
            </a:r>
          </a:p>
          <a:p>
            <a:pPr marL="228600" indent="-228600">
              <a:spcBef>
                <a:spcPts val="300"/>
              </a:spcBef>
              <a:buClr>
                <a:srgbClr val="574B1B"/>
              </a:buClr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Hymenoptera: </a:t>
            </a:r>
            <a:r>
              <a:rPr lang="en-US" sz="2000" dirty="0" smtClean="0">
                <a:latin typeface="Calibri" pitchFamily="34" charset="0"/>
              </a:rPr>
              <a:t>1,039 </a:t>
            </a:r>
            <a:r>
              <a:rPr lang="en-US" sz="2000" dirty="0" smtClean="0">
                <a:latin typeface="Calibri" pitchFamily="34" charset="0"/>
              </a:rPr>
              <a:t>species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899160"/>
            <a:ext cx="9144000" cy="91440"/>
          </a:xfrm>
          <a:prstGeom prst="rect">
            <a:avLst/>
          </a:prstGeom>
          <a:gradFill flip="none" rotWithShape="1">
            <a:gsLst>
              <a:gs pos="29000">
                <a:srgbClr val="88BACA">
                  <a:shade val="30000"/>
                  <a:satMod val="115000"/>
                </a:srgbClr>
              </a:gs>
              <a:gs pos="48000">
                <a:srgbClr val="88BACA">
                  <a:shade val="67500"/>
                  <a:satMod val="115000"/>
                </a:srgbClr>
              </a:gs>
              <a:gs pos="74000">
                <a:srgbClr val="CCEC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2" y="990600"/>
            <a:ext cx="9144001" cy="45720"/>
          </a:xfrm>
          <a:prstGeom prst="rect">
            <a:avLst/>
          </a:prstGeom>
          <a:gradFill flip="none" rotWithShape="1">
            <a:gsLst>
              <a:gs pos="1000">
                <a:srgbClr val="93B8C3"/>
              </a:gs>
              <a:gs pos="100000">
                <a:srgbClr val="4A6D78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7160" y="126492"/>
            <a:ext cx="8869680" cy="7879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 smtClean="0">
                <a:ln w="1270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Tri-</a:t>
            </a:r>
            <a:r>
              <a:rPr lang="en-US" sz="3600" b="1" dirty="0" err="1" smtClean="0">
                <a:ln w="1270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Trophic</a:t>
            </a:r>
            <a:r>
              <a:rPr lang="en-US" sz="3600" b="1" dirty="0" smtClean="0">
                <a:ln w="1270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Digitization TCN</a:t>
            </a:r>
          </a:p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Plants, Herbivores, and Parasitoids</a:t>
            </a:r>
          </a:p>
        </p:txBody>
      </p:sp>
      <p:pic>
        <p:nvPicPr>
          <p:cNvPr id="16" name="Picture 15" descr="Alex-Wild-Photography-edited.jpg"/>
          <p:cNvPicPr>
            <a:picLocks noChangeAspect="1"/>
          </p:cNvPicPr>
          <p:nvPr/>
        </p:nvPicPr>
        <p:blipFill>
          <a:blip r:embed="rId3" cstate="print"/>
          <a:srcRect l="11715" b="4878"/>
          <a:stretch>
            <a:fillRect/>
          </a:stretch>
        </p:blipFill>
        <p:spPr>
          <a:xfrm>
            <a:off x="838200" y="4343400"/>
            <a:ext cx="2941079" cy="2174491"/>
          </a:xfrm>
          <a:prstGeom prst="rect">
            <a:avLst/>
          </a:prstGeom>
          <a:ln w="6350">
            <a:solidFill>
              <a:srgbClr val="6C5143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600200" y="6490156"/>
            <a:ext cx="1550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rgbClr val="567F8C"/>
                </a:solidFill>
              </a:rPr>
              <a:t>Photo: www.alexanderwild.com </a:t>
            </a:r>
            <a:endParaRPr lang="en-US" sz="800" dirty="0">
              <a:solidFill>
                <a:srgbClr val="567F8C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721817"/>
            <a:ext cx="9144000" cy="137160"/>
          </a:xfrm>
          <a:prstGeom prst="rect">
            <a:avLst/>
          </a:prstGeom>
          <a:gradFill flip="none" rotWithShape="1">
            <a:gsLst>
              <a:gs pos="0">
                <a:srgbClr val="856251"/>
              </a:gs>
              <a:gs pos="50000">
                <a:srgbClr val="A27D6A"/>
              </a:gs>
              <a:gs pos="100000">
                <a:srgbClr val="BB9F93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01462869-edit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396" y="1264920"/>
            <a:ext cx="2039389" cy="2926080"/>
          </a:xfrm>
          <a:prstGeom prst="rect">
            <a:avLst/>
          </a:prstGeom>
          <a:ln w="1270">
            <a:solidFill>
              <a:srgbClr val="6D5143"/>
            </a:solidFill>
            <a:prstDash val="solid"/>
          </a:ln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11039" y="2743200"/>
          <a:ext cx="4480561" cy="11430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24000"/>
                <a:gridCol w="1066800"/>
                <a:gridCol w="686245"/>
                <a:gridCol w="1203516"/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</a:rPr>
                        <a:t>Collaborators</a:t>
                      </a:r>
                      <a:endParaRPr lang="en-US" sz="1400" u="none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marR="5715" marT="5715" marB="0" anchor="ctr">
                    <a:gradFill>
                      <a:gsLst>
                        <a:gs pos="0">
                          <a:srgbClr val="567F8C"/>
                        </a:gs>
                        <a:gs pos="50000">
                          <a:srgbClr val="C2CFD4"/>
                        </a:gs>
                        <a:gs pos="100000">
                          <a:srgbClr val="C2CFD4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80000"/>
                        </a:lnSpc>
                      </a:pP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</a:rPr>
                        <a:t>Specimens</a:t>
                      </a:r>
                    </a:p>
                    <a:p>
                      <a:pPr algn="ctr" rtl="0" fontAlgn="t">
                        <a:lnSpc>
                          <a:spcPct val="80000"/>
                        </a:lnSpc>
                      </a:pP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</a:rPr>
                        <a:t>databased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R="5715" marT="5715" marB="0" anchor="ctr">
                    <a:gradFill>
                      <a:gsLst>
                        <a:gs pos="0">
                          <a:srgbClr val="567F8C"/>
                        </a:gs>
                        <a:gs pos="50000">
                          <a:srgbClr val="C2CFD4"/>
                        </a:gs>
                        <a:gs pos="100000">
                          <a:srgbClr val="C2CFD4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80000"/>
                        </a:lnSpc>
                      </a:pP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</a:rPr>
                        <a:t>% </a:t>
                      </a:r>
                      <a:endParaRPr lang="en-US" sz="1400" u="none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0" fontAlgn="t">
                        <a:lnSpc>
                          <a:spcPct val="80000"/>
                        </a:lnSpc>
                      </a:pP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</a:rPr>
                        <a:t>Georef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R="5715" marT="5715" marB="0" anchor="ctr">
                    <a:gradFill>
                      <a:gsLst>
                        <a:gs pos="0">
                          <a:srgbClr val="567F8C"/>
                        </a:gs>
                        <a:gs pos="50000">
                          <a:srgbClr val="C2CFD4"/>
                        </a:gs>
                        <a:gs pos="100000">
                          <a:srgbClr val="C2CFD4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80000"/>
                        </a:lnSpc>
                      </a:pP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</a:rPr>
                        <a:t>Specimens to 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</a:rPr>
                        <a:t> database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R="5715" marT="5715" marB="0" anchor="ctr">
                    <a:gradFill>
                      <a:gsLst>
                        <a:gs pos="0">
                          <a:srgbClr val="567F8C"/>
                        </a:gs>
                        <a:gs pos="50000">
                          <a:srgbClr val="C2CFD4"/>
                        </a:gs>
                        <a:gs pos="100000">
                          <a:srgbClr val="C2CFD4"/>
                        </a:gs>
                      </a:gsLst>
                      <a:lin ang="16200000" scaled="1"/>
                    </a:gra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u="none" strike="noStrike" dirty="0" smtClean="0"/>
                        <a:t>Botanical (14)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R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u="none" strike="noStrike" dirty="0" smtClean="0"/>
                        <a:t>1,341,000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u="none" strike="noStrike" dirty="0" smtClean="0"/>
                        <a:t>23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u="none" strike="noStrike" dirty="0" smtClean="0"/>
                        <a:t>1,224,000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nn-NO" sz="1400" u="none" strike="noStrike" dirty="0" smtClean="0"/>
                        <a:t>Entomological (18)</a:t>
                      </a:r>
                      <a:endParaRPr lang="nn-NO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R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u="none" strike="noStrike" dirty="0" smtClean="0"/>
                        <a:t>126,000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u="none" strike="noStrike" dirty="0" smtClean="0"/>
                        <a:t>90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u="none" strike="noStrike" dirty="0" smtClean="0"/>
                        <a:t>1,206,000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nn-NO" sz="1400" b="1" u="none" strike="noStrike" dirty="0" smtClean="0"/>
                        <a:t>Total</a:t>
                      </a:r>
                      <a:endParaRPr lang="nn-NO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R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u="none" strike="noStrike" dirty="0" smtClean="0"/>
                        <a:t>1,467,000</a:t>
                      </a:r>
                      <a:endParaRPr lang="en-US" sz="14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u="none" strike="noStrike" dirty="0" smtClean="0"/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T="571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u="none" strike="noStrike" dirty="0" smtClean="0"/>
                        <a:t>2,430,000</a:t>
                      </a:r>
                      <a:endParaRPr lang="en-US" sz="14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15" marT="5715" marB="0" anchor="ctr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 l="1622" r="1622"/>
          <a:stretch>
            <a:fillRect/>
          </a:stretch>
        </p:blipFill>
        <p:spPr bwMode="auto">
          <a:xfrm>
            <a:off x="4518963" y="4114800"/>
            <a:ext cx="4480560" cy="2540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IMG_5757-edited.jpg"/>
          <p:cNvPicPr>
            <a:picLocks noChangeAspect="1"/>
          </p:cNvPicPr>
          <p:nvPr/>
        </p:nvPicPr>
        <p:blipFill>
          <a:blip r:embed="rId6" cstate="print"/>
          <a:srcRect l="4382" r="4382"/>
          <a:stretch>
            <a:fillRect/>
          </a:stretch>
        </p:blipFill>
        <p:spPr>
          <a:xfrm>
            <a:off x="2286000" y="1264920"/>
            <a:ext cx="2113795" cy="2926080"/>
          </a:xfrm>
          <a:prstGeom prst="rect">
            <a:avLst/>
          </a:prstGeom>
          <a:ln w="6350">
            <a:solidFill>
              <a:srgbClr val="6D514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kwatson</dc:creator>
  <cp:lastModifiedBy>kwatson</cp:lastModifiedBy>
  <cp:revision>24</cp:revision>
  <dcterms:created xsi:type="dcterms:W3CDTF">2012-10-07T15:38:21Z</dcterms:created>
  <dcterms:modified xsi:type="dcterms:W3CDTF">2012-10-07T21:24:02Z</dcterms:modified>
</cp:coreProperties>
</file>