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4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embeddedFontLst>
    <p:embeddedFont>
      <p:font typeface="Book Antiqua" pitchFamily="18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DFDA00"/>
    <a:srgbClr val="FFCC00"/>
    <a:srgbClr val="663300"/>
    <a:srgbClr val="003300"/>
    <a:srgbClr val="339933"/>
    <a:srgbClr val="00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1798" autoAdjust="0"/>
  </p:normalViewPr>
  <p:slideViewPr>
    <p:cSldViewPr>
      <p:cViewPr>
        <p:scale>
          <a:sx n="100" d="100"/>
          <a:sy n="100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FBDA-732C-45BB-8652-3A78A1BD53E9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FBC5-90AF-4387-8ED1-0655A3F8D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4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none" cap="none" dirty="0" smtClean="0">
                <a:ln w="11430"/>
                <a:solidFill>
                  <a:srgbClr val="006600"/>
                </a:solidFill>
                <a:effectLst/>
                <a:latin typeface="Book Antiqua" pitchFamily="18" charset="0"/>
              </a:rPr>
              <a:t>Leonard R. Wilson Collection of </a:t>
            </a:r>
            <a:r>
              <a:rPr lang="en-US" sz="1200" b="1" u="none" cap="none" dirty="0" smtClean="0">
                <a:ln w="11430"/>
                <a:solidFill>
                  <a:srgbClr val="006600"/>
                </a:solidFill>
                <a:effectLst/>
                <a:latin typeface="Book Antiqua" pitchFamily="18" charset="0"/>
              </a:rPr>
              <a:t>Micropaleontology &amp; Paleobotany at Sam Noble </a:t>
            </a:r>
            <a:r>
              <a:rPr lang="en-US" sz="1200" b="0" u="none" cap="none" dirty="0" smtClean="0">
                <a:ln w="11430"/>
                <a:solidFill>
                  <a:srgbClr val="006600"/>
                </a:solidFill>
                <a:effectLst/>
                <a:latin typeface="Book Antiqua" pitchFamily="18" charset="0"/>
              </a:rPr>
              <a:t>Oklahoma </a:t>
            </a:r>
            <a:r>
              <a:rPr lang="en-US" sz="1200" b="1" u="none" cap="none" dirty="0" smtClean="0">
                <a:ln w="11430"/>
                <a:solidFill>
                  <a:srgbClr val="006600"/>
                </a:solidFill>
                <a:effectLst/>
                <a:latin typeface="Book Antiqua" pitchFamily="18" charset="0"/>
              </a:rPr>
              <a:t>Museum</a:t>
            </a:r>
            <a:r>
              <a:rPr lang="en-US" sz="1200" b="0" u="none" cap="none" dirty="0" smtClean="0">
                <a:ln w="11430"/>
                <a:solidFill>
                  <a:srgbClr val="006600"/>
                </a:solidFill>
                <a:effectLst/>
                <a:latin typeface="Book Antiqua" pitchFamily="18" charset="0"/>
              </a:rPr>
              <a:t> of Natural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FBC5-90AF-4387-8ED1-0655A3F8D1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2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Book Antiqua" pitchFamily="18" charset="0"/>
              </a:rPr>
              <a:t>Some of Our</a:t>
            </a:r>
            <a:r>
              <a:rPr lang="en-US" baseline="0" dirty="0" smtClean="0">
                <a:solidFill>
                  <a:srgbClr val="006600"/>
                </a:solidFill>
                <a:latin typeface="Book Antiqua" pitchFamily="18" charset="0"/>
              </a:rPr>
              <a:t> Georeferencing “Challenges”: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Book Antiqua" pitchFamily="18" charset="0"/>
              </a:rPr>
              <a:t>A point in space (includes depth) not just a point on a map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Book Antiqua" pitchFamily="18" charset="0"/>
              </a:rPr>
              <a:t>Geology</a:t>
            </a:r>
            <a:r>
              <a:rPr lang="en-US" b="1" baseline="0" dirty="0" smtClean="0">
                <a:solidFill>
                  <a:srgbClr val="006600"/>
                </a:solidFill>
                <a:latin typeface="Book Antiqua" pitchFamily="18" charset="0"/>
              </a:rPr>
              <a:t> can help constrain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 smtClean="0">
                <a:solidFill>
                  <a:srgbClr val="006600"/>
                </a:solidFill>
                <a:latin typeface="Book Antiqua" pitchFamily="18" charset="0"/>
              </a:rPr>
              <a:t>Some localities are wells and wells experience drift when drilling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 smtClean="0">
                <a:solidFill>
                  <a:srgbClr val="006600"/>
                </a:solidFill>
                <a:latin typeface="Book Antiqua" pitchFamily="18" charset="0"/>
              </a:rPr>
              <a:t>Many of our localities are potentially along rivers or creeks that were flooded to produce reservoirs</a:t>
            </a:r>
            <a:endParaRPr lang="en-US" b="1" dirty="0" smtClean="0">
              <a:solidFill>
                <a:srgbClr val="006600"/>
              </a:solidFill>
              <a:latin typeface="Book Antiqua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solidFill>
                  <a:srgbClr val="006600"/>
                </a:solidFill>
                <a:latin typeface="Book Antiqua" pitchFamily="18" charset="0"/>
              </a:rPr>
              <a:t>Some</a:t>
            </a:r>
            <a:r>
              <a:rPr lang="en-US" baseline="0" dirty="0" smtClean="0">
                <a:solidFill>
                  <a:srgbClr val="006600"/>
                </a:solidFill>
                <a:latin typeface="Book Antiqua" pitchFamily="18" charset="0"/>
              </a:rPr>
              <a:t> localities drawn as diagram of map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>
                <a:solidFill>
                  <a:srgbClr val="006600"/>
                </a:solidFill>
                <a:latin typeface="Book Antiqua" pitchFamily="18" charset="0"/>
              </a:rPr>
              <a:t>Some localities marked/circled “broadly” on maps</a:t>
            </a:r>
            <a:endParaRPr lang="en-US" dirty="0" smtClean="0">
              <a:solidFill>
                <a:srgbClr val="006600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FBC5-90AF-4387-8ED1-0655A3F8D1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0588-4F81-4D3E-AD56-EE3B2639529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6F5F-6644-421E-83F8-01B95A0B95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gif"/><Relationship Id="rId36" Type="http://schemas.openxmlformats.org/officeDocument/2006/relationships/image" Target="../media/image34.png"/><Relationship Id="rId10" Type="http://schemas.openxmlformats.org/officeDocument/2006/relationships/image" Target="../media/image8.tiff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gif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6.tiff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116" y="2902826"/>
            <a:ext cx="1074298" cy="3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714" y="3191086"/>
            <a:ext cx="1465103" cy="71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:\IMG_43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077" y="1828800"/>
            <a:ext cx="1217311" cy="9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IMG_445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07841" y="2240616"/>
            <a:ext cx="971071" cy="7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stomatilit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36" y="2590800"/>
            <a:ext cx="609730" cy="7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1"/>
          <p:cNvPicPr>
            <a:picLocks noChangeAspect="1" noChangeArrowheads="1"/>
          </p:cNvPicPr>
          <p:nvPr/>
        </p:nvPicPr>
        <p:blipFill>
          <a:blip r:embed="rId9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397" y="3459685"/>
            <a:ext cx="992391" cy="9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E:\Pb213_OK_S001.t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320" y="4648305"/>
            <a:ext cx="893777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-76200"/>
            <a:ext cx="6934200" cy="1066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/>
          <a:p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Leonard R. Wilson Collection of Micropaleontology &amp; Paleobotany</a:t>
            </a:r>
            <a:b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at</a:t>
            </a:r>
            <a:b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Sam Noble Oklahoma Museum of Natural History</a:t>
            </a:r>
            <a:endParaRPr lang="en-US" sz="1700" b="1" cap="none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5419" cy="10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67288" y="4038600"/>
            <a:ext cx="2200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Who will be </a:t>
            </a:r>
            <a:r>
              <a:rPr lang="en-US" sz="16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g</a:t>
            </a:r>
            <a:r>
              <a:rPr lang="en-US" sz="1600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eoreferencing</a:t>
            </a:r>
            <a:r>
              <a:rPr lang="en-US" sz="1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?</a:t>
            </a:r>
            <a:endParaRPr lang="en-US" sz="16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808" y="4876800"/>
            <a:ext cx="1593472" cy="14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502206" y="4635267"/>
            <a:ext cx="930677" cy="393933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Collection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Book Antiqua" pitchFamily="18" charset="0"/>
              </a:rPr>
              <a:t>Staff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71601" y="2941480"/>
            <a:ext cx="923317" cy="85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F:\100CANON\IMG_2907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155" y="1286893"/>
            <a:ext cx="1255845" cy="83723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70785" y="974625"/>
            <a:ext cx="2526245" cy="53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What types of specimens are being georeferenced?</a:t>
            </a:r>
            <a:endParaRPr lang="en-US" sz="16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577" y="3012132"/>
            <a:ext cx="729270" cy="95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912">
            <a:off x="8182619" y="3168744"/>
            <a:ext cx="309385" cy="69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6680">
            <a:off x="7774439" y="3171961"/>
            <a:ext cx="323852" cy="7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933014"/>
            <a:ext cx="578907" cy="103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7725154" y="2907382"/>
            <a:ext cx="82296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Residues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648" y="1600200"/>
            <a:ext cx="868899" cy="5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8293">
            <a:off x="5240628" y="4543848"/>
            <a:ext cx="1098959" cy="7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462" y="6012742"/>
            <a:ext cx="1024112" cy="6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51918" y="4943238"/>
            <a:ext cx="2245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How </a:t>
            </a:r>
            <a:r>
              <a:rPr lang="en-US" sz="16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m</a:t>
            </a:r>
            <a:r>
              <a:rPr lang="en-US" sz="1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any specimens to georeference?</a:t>
            </a:r>
            <a:endParaRPr lang="en-US" sz="16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96" y="2052075"/>
            <a:ext cx="716840" cy="142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6193068" y="1992756"/>
            <a:ext cx="1350732" cy="293244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Reserves/Bulk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3637">
            <a:off x="8097723" y="5886251"/>
            <a:ext cx="900783" cy="8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160286" y="5717909"/>
            <a:ext cx="678914" cy="225691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Students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2435">
            <a:off x="6476518" y="5333340"/>
            <a:ext cx="1014911" cy="91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670647" y="6175110"/>
            <a:ext cx="750125" cy="223904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Volunteers</a:t>
            </a:r>
          </a:p>
        </p:txBody>
      </p:sp>
      <p:pic>
        <p:nvPicPr>
          <p:cNvPr id="125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900000">
            <a:off x="4641395" y="5116437"/>
            <a:ext cx="1263290" cy="960100"/>
          </a:xfrm>
          <a:prstGeom prst="rect">
            <a:avLst/>
          </a:prstGeom>
          <a:noFill/>
          <a:ln w="19050">
            <a:solidFill>
              <a:srgbClr val="80632D"/>
            </a:solidFill>
            <a:miter lim="800000"/>
            <a:headEnd/>
            <a:tailEnd/>
          </a:ln>
        </p:spPr>
      </p:pic>
      <p:pic>
        <p:nvPicPr>
          <p:cNvPr id="1030" name="Picture 6" descr="E:\IMG_4445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29" y="1124644"/>
            <a:ext cx="1482807" cy="11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026" y="1687278"/>
            <a:ext cx="685759" cy="91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Content Placeholder 2"/>
          <p:cNvSpPr txBox="1">
            <a:spLocks/>
          </p:cNvSpPr>
          <p:nvPr/>
        </p:nvSpPr>
        <p:spPr>
          <a:xfrm>
            <a:off x="3569854" y="3746172"/>
            <a:ext cx="210312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Thin Sections/Coal ball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Peels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19145" y="4498107"/>
            <a:ext cx="192024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Supporting Documentation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40784" y="2036568"/>
            <a:ext cx="82296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Spores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422390" y="1830251"/>
            <a:ext cx="82296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Pollen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31" name="Picture 30" descr="Pollen01.gif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390" y="1305879"/>
            <a:ext cx="450617" cy="416233"/>
          </a:xfrm>
          <a:prstGeom prst="rect">
            <a:avLst/>
          </a:prstGeom>
        </p:spPr>
      </p:pic>
      <p:pic>
        <p:nvPicPr>
          <p:cNvPr id="32" name="Picture 31" descr="Spore01.gif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122" y="1422377"/>
            <a:ext cx="382170" cy="375973"/>
          </a:xfrm>
          <a:prstGeom prst="rect">
            <a:avLst/>
          </a:prstGeom>
        </p:spPr>
      </p:pic>
      <p:pic>
        <p:nvPicPr>
          <p:cNvPr id="33" name="Picture 32" descr="Spore02.gif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0474">
            <a:off x="2103573" y="1667082"/>
            <a:ext cx="448023" cy="402717"/>
          </a:xfrm>
          <a:prstGeom prst="rect">
            <a:avLst/>
          </a:prstGeom>
        </p:spPr>
      </p:pic>
      <p:pic>
        <p:nvPicPr>
          <p:cNvPr id="15" name="Picture 2" descr="Photograpgh of Pecopteris sp., a fossil fern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65479"/>
            <a:ext cx="740166" cy="6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Content Placeholder 2"/>
          <p:cNvSpPr txBox="1">
            <a:spLocks/>
          </p:cNvSpPr>
          <p:nvPr/>
        </p:nvSpPr>
        <p:spPr>
          <a:xfrm>
            <a:off x="531593" y="5587300"/>
            <a:ext cx="2286000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Uh…Depends How You Count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3" name="Picture 2" descr="F:\calamites.pn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15" y="3437409"/>
            <a:ext cx="726085" cy="8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fern7.pn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95" y="3865061"/>
            <a:ext cx="558605" cy="7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4267200" y="2076787"/>
            <a:ext cx="100584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Microfossils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979170" y="6406752"/>
            <a:ext cx="2412766" cy="274320"/>
          </a:xfrm>
          <a:prstGeom prst="rect">
            <a:avLst/>
          </a:prstGeom>
          <a:solidFill>
            <a:srgbClr val="8000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Individuals on Slabs/Slides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 = ???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8" name="Picture 6" descr="F:\lepidodendron.pn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14" y="2448578"/>
            <a:ext cx="614285" cy="9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ontent Placeholder 2"/>
          <p:cNvSpPr txBox="1">
            <a:spLocks/>
          </p:cNvSpPr>
          <p:nvPr/>
        </p:nvSpPr>
        <p:spPr>
          <a:xfrm>
            <a:off x="102058" y="6012742"/>
            <a:ext cx="1662935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Localities = ~10,000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029" name="Picture 5" descr="E:\fern6.png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646" y="2930201"/>
            <a:ext cx="576154" cy="11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Annularia.png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508" y="3191086"/>
            <a:ext cx="625499" cy="6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ern3.png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467" y="3701525"/>
            <a:ext cx="789933" cy="7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ern2.png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788" y="3856963"/>
            <a:ext cx="282985" cy="7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garet Landis\Desktop\IMG_4437.JPG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72" y="4173906"/>
            <a:ext cx="785826" cy="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031021" y="4009097"/>
            <a:ext cx="1005840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acrofossils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912257" y="6012742"/>
            <a:ext cx="2498639" cy="274320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91440" rIns="91440" bIns="91440" rtlCol="0" anchor="ctr" anchorCtr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Individual Slabs/Slides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 = ~ 60,000+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Pb213_OK_S001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966990"/>
            <a:ext cx="1331412" cy="16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0" y="-76200"/>
            <a:ext cx="6934200" cy="1066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/>
          <a:p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Leonard R. Wilson Collection of Micropaleontology &amp; Paleobotany</a:t>
            </a:r>
            <a:b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at</a:t>
            </a:r>
            <a:b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1700" b="1" cap="none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Sam Noble Oklahoma Museum of Natural History</a:t>
            </a:r>
            <a:endParaRPr lang="en-US" sz="1700" b="1" cap="none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5419" cy="10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874" y="4546693"/>
            <a:ext cx="1610597" cy="101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256952" y="990600"/>
            <a:ext cx="26300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3">
                  <a:lumMod val="75000"/>
                </a:schemeClr>
              </a:extrusionClr>
              <a:contourClr>
                <a:srgbClr val="003300"/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What methods we are planning for </a:t>
            </a:r>
            <a:r>
              <a:rPr lang="en-US" sz="1400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georeferencing</a:t>
            </a:r>
            <a:r>
              <a:rPr lang="en-US" sz="1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3300">
                      <a:alpha val="30000"/>
                    </a:srgbClr>
                  </a:outerShdw>
                </a:effectLst>
                <a:latin typeface="Book Antiqua" pitchFamily="18" charset="0"/>
              </a:rPr>
              <a:t>?</a:t>
            </a:r>
            <a:endParaRPr lang="en-US" sz="14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33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8" name="Picture 3" descr="C:\Users\Margaret Landis\Desktop\Files_For\ESU Thesis - Images\Map.DakotaTerrian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586" y="5713604"/>
            <a:ext cx="1070995" cy="9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839941" y="6593257"/>
            <a:ext cx="548640" cy="13716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/>
            <a:r>
              <a:rPr lang="en-US" sz="500" dirty="0" smtClean="0">
                <a:latin typeface="Book Antiqua" pitchFamily="18" charset="0"/>
              </a:rPr>
              <a:t>© Landis, 2005</a:t>
            </a:r>
            <a:endParaRPr lang="en-US" sz="500" dirty="0">
              <a:latin typeface="Book Antiqu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5848" y="1125252"/>
            <a:ext cx="1896409" cy="25391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Book Antiqua" pitchFamily="18" charset="0"/>
              </a:rPr>
              <a:t>Still in Development but…</a:t>
            </a:r>
          </a:p>
        </p:txBody>
      </p:sp>
      <p:pic>
        <p:nvPicPr>
          <p:cNvPr id="1035" name="Picture 11" descr="F:\GraphicDrift-col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4208" y="1726367"/>
            <a:ext cx="3629249" cy="20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E:\Outcrop_Diagram-labeling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84" y="4292805"/>
            <a:ext cx="496329" cy="13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Margaret Landis\Desktop\Files_For\ESU Thesis - Images\Map.DakotaTerrian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586" y="5713604"/>
            <a:ext cx="1070995" cy="9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5839941" y="6593257"/>
            <a:ext cx="548640" cy="13716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/>
            <a:r>
              <a:rPr lang="en-US" sz="500" dirty="0" smtClean="0">
                <a:latin typeface="Book Antiqua" pitchFamily="18" charset="0"/>
              </a:rPr>
              <a:t>© Landis, 2005</a:t>
            </a:r>
            <a:endParaRPr lang="en-US" sz="500" dirty="0">
              <a:latin typeface="Book Antiqua" pitchFamily="18" charset="0"/>
            </a:endParaRPr>
          </a:p>
        </p:txBody>
      </p:sp>
      <p:pic>
        <p:nvPicPr>
          <p:cNvPr id="104" name="Picture 2" descr="C:\Users\Margaret Landis\Desktop\Files_For\ESU Thesis - Images\InternalExternalPoly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599" y="5042338"/>
            <a:ext cx="1069360" cy="10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3358926" y="4666406"/>
            <a:ext cx="1348707" cy="461665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7432" rIns="27432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Using city boundaries/outlines 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at </a:t>
            </a:r>
            <a:r>
              <a:rPr lang="en-US" sz="800" b="1" dirty="0">
                <a:solidFill>
                  <a:schemeClr val="bg1"/>
                </a:solidFill>
                <a:latin typeface="Book Antiqua" pitchFamily="18" charset="0"/>
              </a:rPr>
              <a:t>time </a:t>
            </a:r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when collected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23292" y="6116249"/>
            <a:ext cx="1619974" cy="553998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Using measurements from city’s perceived measuring point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at time of collection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sz="600" b="1" i="1" dirty="0" smtClean="0">
                <a:solidFill>
                  <a:schemeClr val="bg1"/>
                </a:solidFill>
                <a:latin typeface="Book Antiqua" pitchFamily="18" charset="0"/>
              </a:rPr>
              <a:t>e.g.</a:t>
            </a:r>
            <a:r>
              <a:rPr lang="en-US" sz="600" b="1" dirty="0" smtClean="0">
                <a:solidFill>
                  <a:schemeClr val="bg1"/>
                </a:solidFill>
                <a:latin typeface="Book Antiqua" pitchFamily="18" charset="0"/>
              </a:rPr>
              <a:t> from post office, from courthouse) </a:t>
            </a:r>
          </a:p>
        </p:txBody>
      </p:sp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087" y="6200001"/>
            <a:ext cx="738565" cy="561309"/>
          </a:xfrm>
          <a:prstGeom prst="rect">
            <a:avLst/>
          </a:prstGeom>
          <a:noFill/>
          <a:ln w="19050">
            <a:solidFill>
              <a:srgbClr val="80632D"/>
            </a:solidFill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57200" y="1447800"/>
            <a:ext cx="3283528" cy="2945892"/>
            <a:chOff x="1803557" y="1423915"/>
            <a:chExt cx="3283528" cy="2945892"/>
          </a:xfrm>
        </p:grpSpPr>
        <p:grpSp>
          <p:nvGrpSpPr>
            <p:cNvPr id="110" name="Group 109"/>
            <p:cNvGrpSpPr/>
            <p:nvPr/>
          </p:nvGrpSpPr>
          <p:grpSpPr>
            <a:xfrm>
              <a:off x="2823383" y="1599551"/>
              <a:ext cx="2263702" cy="2762908"/>
              <a:chOff x="11477879" y="2020545"/>
              <a:chExt cx="2637775" cy="2762908"/>
            </a:xfrm>
          </p:grpSpPr>
          <p:pic>
            <p:nvPicPr>
              <p:cNvPr id="125" name="Picture 124" descr="Outcrop_Diagram-narrowed.jp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7879" y="2027893"/>
                <a:ext cx="2429957" cy="2755560"/>
              </a:xfrm>
              <a:prstGeom prst="rect">
                <a:avLst/>
              </a:prstGeom>
            </p:spPr>
          </p:pic>
          <p:sp>
            <p:nvSpPr>
              <p:cNvPr id="126" name="Oval 125"/>
              <p:cNvSpPr/>
              <p:nvPr/>
            </p:nvSpPr>
            <p:spPr>
              <a:xfrm>
                <a:off x="11871217" y="2191390"/>
                <a:ext cx="124691" cy="183704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311792" y="2753524"/>
                <a:ext cx="124691" cy="183704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2744054" y="3139302"/>
                <a:ext cx="124691" cy="183704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2993436" y="3763896"/>
                <a:ext cx="124691" cy="183704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3242817" y="4186415"/>
                <a:ext cx="124691" cy="183704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" name="Left Arrow 130"/>
              <p:cNvSpPr/>
              <p:nvPr/>
            </p:nvSpPr>
            <p:spPr>
              <a:xfrm>
                <a:off x="11995908" y="2136279"/>
                <a:ext cx="748146" cy="321482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5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" name="Left Arrow 131"/>
              <p:cNvSpPr/>
              <p:nvPr/>
            </p:nvSpPr>
            <p:spPr>
              <a:xfrm>
                <a:off x="13367508" y="4140489"/>
                <a:ext cx="748146" cy="321482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1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" name="Left Arrow 132"/>
              <p:cNvSpPr/>
              <p:nvPr/>
            </p:nvSpPr>
            <p:spPr>
              <a:xfrm>
                <a:off x="13103164" y="3704192"/>
                <a:ext cx="748146" cy="321482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2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" name="Left Arrow 133"/>
              <p:cNvSpPr/>
              <p:nvPr/>
            </p:nvSpPr>
            <p:spPr>
              <a:xfrm>
                <a:off x="12868745" y="3084191"/>
                <a:ext cx="748146" cy="321482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3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" name="Left Arrow 134"/>
              <p:cNvSpPr/>
              <p:nvPr/>
            </p:nvSpPr>
            <p:spPr>
              <a:xfrm>
                <a:off x="12436483" y="2693820"/>
                <a:ext cx="748146" cy="321482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4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" name="Left Arrow 135"/>
              <p:cNvSpPr/>
              <p:nvPr/>
            </p:nvSpPr>
            <p:spPr>
              <a:xfrm>
                <a:off x="13367508" y="4026593"/>
                <a:ext cx="576611" cy="255427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1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" name="Left Arrow 136"/>
              <p:cNvSpPr/>
              <p:nvPr/>
            </p:nvSpPr>
            <p:spPr>
              <a:xfrm>
                <a:off x="13103164" y="3589377"/>
                <a:ext cx="576611" cy="255427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2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" name="Left Arrow 137"/>
              <p:cNvSpPr/>
              <p:nvPr/>
            </p:nvSpPr>
            <p:spPr>
              <a:xfrm>
                <a:off x="12868745" y="2966542"/>
                <a:ext cx="576611" cy="255427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3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" name="Left Arrow 138"/>
              <p:cNvSpPr/>
              <p:nvPr/>
            </p:nvSpPr>
            <p:spPr>
              <a:xfrm>
                <a:off x="12434820" y="2577168"/>
                <a:ext cx="576611" cy="255427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4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" name="Left Arrow 139"/>
              <p:cNvSpPr/>
              <p:nvPr/>
            </p:nvSpPr>
            <p:spPr>
              <a:xfrm>
                <a:off x="11994246" y="2020545"/>
                <a:ext cx="576611" cy="255427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5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494504" y="4526267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 A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1477879" y="4232341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</a:t>
                </a: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 B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1477879" y="3773081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</a:t>
                </a: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 C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1477879" y="3405673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</a:rPr>
                  <a:t>Formation</a:t>
                </a:r>
                <a:r>
                  <a:rPr lang="en-US" sz="600" dirty="0" smtClean="0">
                    <a:solidFill>
                      <a:sysClr val="window" lastClr="FFFFFF"/>
                    </a:solidFill>
                    <a:latin typeface="Book Antiqua" pitchFamily="18" charset="0"/>
                  </a:rPr>
                  <a:t> D</a:t>
                </a:r>
                <a:endPara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1477879" y="3148487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 E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1477879" y="2808635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</a:rPr>
                  <a:t>Formation</a:t>
                </a: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</a:rPr>
                  <a:t> </a:t>
                </a:r>
                <a:r>
                  <a:rPr lang="en-US" sz="600" dirty="0">
                    <a:solidFill>
                      <a:sysClr val="window" lastClr="FFFFFF"/>
                    </a:solidFill>
                    <a:latin typeface="Book Antiqua" pitchFamily="18" charset="0"/>
                  </a:rPr>
                  <a:t>F</a:t>
                </a:r>
                <a:endPara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1477879" y="2560635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</a:t>
                </a: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 G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1477879" y="2349375"/>
                <a:ext cx="623455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Formation</a:t>
                </a: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 H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1477879" y="2097394"/>
                <a:ext cx="598516" cy="165334"/>
              </a:xfrm>
              <a:prstGeom prst="rect">
                <a:avLst/>
              </a:prstGeom>
            </p:spPr>
            <p:txBody>
              <a:bodyPr wrap="square" lIns="45720" rIns="45720" rtlCol="0" anchor="ctr">
                <a:noAutofit/>
              </a:bodyPr>
              <a:lstStyle/>
              <a:p>
                <a:pPr marL="0" marR="0" lvl="0" indent="0" defTabSz="438912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Surface</a:t>
                </a:r>
                <a:endPara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803557" y="1423915"/>
              <a:ext cx="872836" cy="2945892"/>
              <a:chOff x="26136600" y="10936224"/>
              <a:chExt cx="1600200" cy="4887797"/>
            </a:xfrm>
          </p:grpSpPr>
          <p:pic>
            <p:nvPicPr>
              <p:cNvPr id="112" name="Picture 111" descr="Core_Diagram.jp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136600" y="11666232"/>
                <a:ext cx="320040" cy="4157789"/>
              </a:xfrm>
              <a:prstGeom prst="rect">
                <a:avLst/>
              </a:prstGeom>
            </p:spPr>
          </p:pic>
          <p:sp>
            <p:nvSpPr>
              <p:cNvPr id="113" name="Oval 112"/>
              <p:cNvSpPr/>
              <p:nvPr/>
            </p:nvSpPr>
            <p:spPr>
              <a:xfrm>
                <a:off x="26173176" y="11581255"/>
                <a:ext cx="228600" cy="305945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6173176" y="12458629"/>
                <a:ext cx="228600" cy="305945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6173176" y="13101113"/>
                <a:ext cx="228600" cy="305945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6173176" y="14141325"/>
                <a:ext cx="228600" cy="305945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6173176" y="14844998"/>
                <a:ext cx="228600" cy="305945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50800" dir="5400000" algn="ctr" rotWithShape="0">
                  <a:sysClr val="windowText" lastClr="000000"/>
                </a:outerShdw>
              </a:effectLst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8" name="Left Arrow 117"/>
              <p:cNvSpPr/>
              <p:nvPr/>
            </p:nvSpPr>
            <p:spPr>
              <a:xfrm rot="19800000">
                <a:off x="26254399" y="10936224"/>
                <a:ext cx="1057120" cy="425394"/>
              </a:xfrm>
              <a:prstGeom prst="leftArrow">
                <a:avLst>
                  <a:gd name="adj1" fmla="val 40134"/>
                  <a:gd name="adj2" fmla="val 38392"/>
                </a:avLst>
              </a:prstGeom>
              <a:solidFill>
                <a:srgbClr val="810407"/>
              </a:solidFill>
              <a:ln w="25400" cap="flat" cmpd="sng" algn="ctr">
                <a:solidFill>
                  <a:srgbClr val="810407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GPS  1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9" name="Left Arrow 118"/>
              <p:cNvSpPr/>
              <p:nvPr/>
            </p:nvSpPr>
            <p:spPr>
              <a:xfrm>
                <a:off x="26365200" y="11430000"/>
                <a:ext cx="1371600" cy="533400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5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0" name="Left Arrow 119"/>
              <p:cNvSpPr/>
              <p:nvPr/>
            </p:nvSpPr>
            <p:spPr>
              <a:xfrm>
                <a:off x="26365200" y="14755368"/>
                <a:ext cx="1371600" cy="533400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1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1" name="Left Arrow 120"/>
              <p:cNvSpPr/>
              <p:nvPr/>
            </p:nvSpPr>
            <p:spPr>
              <a:xfrm>
                <a:off x="26365200" y="14031468"/>
                <a:ext cx="1371600" cy="533400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2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2" name="Left Arrow 121"/>
              <p:cNvSpPr/>
              <p:nvPr/>
            </p:nvSpPr>
            <p:spPr>
              <a:xfrm>
                <a:off x="26365200" y="13002768"/>
                <a:ext cx="1371600" cy="533400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3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" name="Left Arrow 122"/>
              <p:cNvSpPr/>
              <p:nvPr/>
            </p:nvSpPr>
            <p:spPr>
              <a:xfrm>
                <a:off x="26365200" y="12355068"/>
                <a:ext cx="1371600" cy="533400"/>
              </a:xfrm>
              <a:prstGeom prst="leftArrow">
                <a:avLst>
                  <a:gd name="adj1" fmla="val 45919"/>
                  <a:gd name="adj2" fmla="val 50000"/>
                </a:avLst>
              </a:prstGeom>
              <a:solidFill>
                <a:srgbClr val="3D6D26"/>
              </a:solidFill>
              <a:ln w="25400" cap="flat" cmpd="sng" algn="ctr">
                <a:solidFill>
                  <a:srgbClr val="3D6D26"/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extrusionH="76200" contourW="12700" prstMaterial="matte">
                <a:extrusionClr>
                  <a:sysClr val="window" lastClr="FFFFFF"/>
                </a:extrusionClr>
                <a:contourClr>
                  <a:sysClr val="windowText" lastClr="000000"/>
                </a:contourClr>
              </a:sp3d>
            </p:spPr>
            <p:txBody>
              <a:bodyPr lIns="45720" rIns="45720" rtlCol="0" anchor="ctr"/>
              <a:lstStyle/>
              <a:p>
                <a:pPr lvl="0" algn="ctr" defTabSz="914400"/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ook Antiqua" pitchFamily="18" charset="0"/>
                    <a:ea typeface="+mn-ea"/>
                    <a:cs typeface="+mn-cs"/>
                  </a:rPr>
                  <a:t>Locality 4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5253929" y="5506919"/>
            <a:ext cx="1224497" cy="215444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Using geology to limit</a:t>
            </a:r>
          </a:p>
        </p:txBody>
      </p:sp>
      <p:pic>
        <p:nvPicPr>
          <p:cNvPr id="2052" name="Picture 4" descr="C:\Users\Margaret Landis\Desktop\Dlaod_Images\IMG_527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409" y="5258327"/>
            <a:ext cx="1356183" cy="10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garet Landis\Desktop\Dlaod_Images\IMG_5253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059341" y="4989238"/>
            <a:ext cx="1055870" cy="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garet Landis\Desktop\Dlaod_Images\IMG_5275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535" y="4683338"/>
            <a:ext cx="1184649" cy="8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117128" y="5053861"/>
            <a:ext cx="152400" cy="45719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7558100" y="6005068"/>
            <a:ext cx="152400" cy="45719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16200000">
            <a:off x="8335252" y="6044645"/>
            <a:ext cx="152400" cy="45719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47672" y="5696962"/>
            <a:ext cx="1124173" cy="584775"/>
          </a:xfrm>
          <a:prstGeom prst="rect">
            <a:avLst/>
          </a:prstGeom>
          <a:solidFill>
            <a:srgbClr val="0066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7432" rIns="27432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Using ArcGIS to rectify &amp; digitize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from maps marked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by collectors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1093" y="2034933"/>
            <a:ext cx="1348707" cy="461665"/>
          </a:xfrm>
          <a:prstGeom prst="rect">
            <a:avLst/>
          </a:prstGeom>
          <a:solidFill>
            <a:srgbClr val="8000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7432" rIns="27432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Have not determined how to handle well core drift from drilling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34201" y="3758355"/>
            <a:ext cx="1140972" cy="2308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/>
            <a:r>
              <a:rPr lang="en-US" sz="500" dirty="0" smtClean="0">
                <a:latin typeface="Book Antiqua" pitchFamily="18" charset="0"/>
              </a:rPr>
              <a:t>© University of Texas @ Austin, 2000</a:t>
            </a:r>
            <a:r>
              <a:rPr lang="en-US" sz="400" dirty="0" smtClean="0">
                <a:latin typeface="Book Antiqua" pitchFamily="18" charset="0"/>
              </a:rPr>
              <a:t> [Color added]</a:t>
            </a:r>
            <a:endParaRPr lang="en-US" sz="400" dirty="0">
              <a:latin typeface="Book Antiqua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58100" y="4349771"/>
            <a:ext cx="1148479" cy="584775"/>
          </a:xfrm>
          <a:prstGeom prst="rect">
            <a:avLst/>
          </a:prstGeom>
          <a:solidFill>
            <a:srgbClr val="800000"/>
          </a:solidFill>
          <a:effectLst>
            <a:outerShdw blurRad="40000" dist="23000" dir="5400000" rotWithShape="0">
              <a:srgbClr val="0033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chemeClr val="accent3">
                <a:lumMod val="75000"/>
              </a:schemeClr>
            </a:extrusionClr>
            <a:contourClr>
              <a:srgbClr val="0033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7432" rIns="27432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Book Antiqua" pitchFamily="18" charset="0"/>
              </a:rPr>
              <a:t>Have not determined how to handle verifying plotting correctly</a:t>
            </a:r>
          </a:p>
        </p:txBody>
      </p:sp>
    </p:spTree>
    <p:extLst>
      <p:ext uri="{BB962C8B-B14F-4D97-AF65-F5344CB8AC3E}">
        <p14:creationId xmlns:p14="http://schemas.microsoft.com/office/powerpoint/2010/main" val="19414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Office PowerPoint</Application>
  <PresentationFormat>On-screen Show (4:3)</PresentationFormat>
  <Paragraphs>72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Book Antiqua</vt:lpstr>
      <vt:lpstr>Calibri</vt:lpstr>
      <vt:lpstr>Office Theme</vt:lpstr>
      <vt:lpstr>Leonard R. Wilson Collection of Micropaleontology &amp; Paleobotany at Sam Noble Oklahoma Museum of Natural History</vt:lpstr>
      <vt:lpstr>Leonard R. Wilson Collection of Micropaleontology &amp; Paleobotany at Sam Noble Oklahoma Museum of Natural History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2012-10-08T00:52:44Z</dcterms:created>
  <dcterms:modified xsi:type="dcterms:W3CDTF">2012-10-08T01:05:13Z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