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6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6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8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6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6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8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8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1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8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E1B22-8A77-4E68-A8E1-88A0DC572AB0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9A31-CEC8-4C7A-A131-121123217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5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6850507" y="-22149"/>
            <a:ext cx="2364929" cy="784058"/>
          </a:xfrm>
          <a:prstGeom prst="rect">
            <a:avLst/>
          </a:prstGeom>
          <a:solidFill>
            <a:srgbClr val="A8A6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6200" y="855900"/>
            <a:ext cx="7772400" cy="1470025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Collections include vertebrates, invertebrates, extant and extinct species:</a:t>
            </a:r>
            <a:b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en-US" sz="1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50" y="1371600"/>
            <a:ext cx="7391400" cy="3754874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35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Herpetology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35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Ichthyology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350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Mammalogy</a:t>
            </a: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35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Ornithology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35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35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Invertebrate Zoology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35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Malacology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35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Marine Invertebrates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35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Entomology		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35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35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Invertebrate Paleontology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35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Vertebrate Paleontology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35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Cryogenic Collection</a:t>
            </a:r>
          </a:p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76200" y="-76200"/>
            <a:ext cx="9291637" cy="838109"/>
            <a:chOff x="-76200" y="-76200"/>
            <a:chExt cx="9291637" cy="83810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  <a14:imgEffect>
                        <a14:brightnessContrast bright="25000" contrast="-5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6200" y="-76200"/>
              <a:ext cx="6926708" cy="838109"/>
            </a:xfrm>
            <a:prstGeom prst="rect">
              <a:avLst/>
            </a:prstGeom>
            <a:solidFill>
              <a:srgbClr val="BBB1A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5426009" y="-10852"/>
              <a:ext cx="1190850" cy="369332"/>
            </a:xfrm>
            <a:prstGeom prst="rect">
              <a:avLst/>
            </a:prstGeom>
            <a:solidFill>
              <a:srgbClr val="A8A69C"/>
            </a:solidFill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201" y="-20349"/>
              <a:ext cx="4948236" cy="353943"/>
            </a:xfrm>
            <a:prstGeom prst="rect">
              <a:avLst/>
            </a:prstGeom>
            <a:solidFill>
              <a:srgbClr val="A8A69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 err="1" smtClean="0">
                  <a:solidFill>
                    <a:srgbClr val="F8E078"/>
                  </a:solidFill>
                  <a:latin typeface="Arial" pitchFamily="34" charset="0"/>
                  <a:cs typeface="Arial" pitchFamily="34" charset="0"/>
                </a:rPr>
                <a:t>Georeferencing</a:t>
              </a:r>
              <a:r>
                <a:rPr lang="en-US" sz="1700" b="1" dirty="0" smtClean="0">
                  <a:solidFill>
                    <a:srgbClr val="F8E078"/>
                  </a:solidFill>
                  <a:latin typeface="Arial" pitchFamily="34" charset="0"/>
                  <a:cs typeface="Arial" pitchFamily="34" charset="0"/>
                </a:rPr>
                <a:t> Descriptive Locality Data</a:t>
              </a:r>
              <a:endParaRPr lang="en-US" sz="1700" b="1" dirty="0">
                <a:solidFill>
                  <a:srgbClr val="F8E078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06521" y="2111276"/>
            <a:ext cx="71352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Currently 1,646,662 specimen/lot records, 408,358 unique localities 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			(~20%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georeferenced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3222724"/>
            <a:ext cx="9144000" cy="3635276"/>
            <a:chOff x="0" y="3222724"/>
            <a:chExt cx="9144000" cy="3635276"/>
          </a:xfrm>
        </p:grpSpPr>
        <p:sp>
          <p:nvSpPr>
            <p:cNvPr id="49" name="Rectangle 48"/>
            <p:cNvSpPr/>
            <p:nvPr/>
          </p:nvSpPr>
          <p:spPr>
            <a:xfrm>
              <a:off x="0" y="4927043"/>
              <a:ext cx="9144000" cy="1930957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38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0" y="3222724"/>
              <a:ext cx="9144000" cy="1704319"/>
            </a:xfrm>
            <a:prstGeom prst="rect">
              <a:avLst/>
            </a:prstGeom>
            <a:solidFill>
              <a:schemeClr val="bg2">
                <a:lumMod val="50000"/>
                <a:alpha val="38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7239000" y="4343400"/>
              <a:ext cx="1752600" cy="914401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Data Validation</a:t>
              </a:r>
            </a:p>
            <a:p>
              <a:pPr algn="ctr"/>
              <a:r>
                <a:rPr lang="en-US" b="1" dirty="0" smtClean="0"/>
                <a:t>(scripts and mapping)</a:t>
              </a:r>
              <a:endParaRPr lang="en-US" b="1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35096" y="3352799"/>
              <a:ext cx="1600200" cy="53340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Deduplication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597296" y="3320772"/>
              <a:ext cx="1598468" cy="79402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Batch </a:t>
              </a:r>
            </a:p>
            <a:p>
              <a:pPr algn="ctr"/>
              <a:r>
                <a:rPr lang="en-US" b="1" dirty="0" err="1"/>
                <a:t>G</a:t>
              </a:r>
              <a:r>
                <a:rPr lang="en-US" b="1" dirty="0" err="1" smtClean="0"/>
                <a:t>eoreference</a:t>
              </a:r>
              <a:r>
                <a:rPr lang="en-US" b="1" dirty="0" smtClean="0"/>
                <a:t> </a:t>
              </a:r>
              <a:endParaRPr lang="en-US" b="1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035696" y="3429119"/>
              <a:ext cx="1676400" cy="60948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Cluster</a:t>
              </a:r>
            </a:p>
            <a:p>
              <a:pPr algn="ctr"/>
              <a:r>
                <a:rPr lang="en-US" b="1" dirty="0" smtClean="0"/>
                <a:t>Localities</a:t>
              </a:r>
              <a:endParaRPr lang="en-US" b="1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36890" y="5066772"/>
              <a:ext cx="2579543" cy="69532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</a:t>
              </a:r>
              <a:r>
                <a:rPr lang="en-US" b="1" dirty="0" smtClean="0"/>
                <a:t>apture authoritative coordinate data </a:t>
              </a:r>
              <a:endParaRPr lang="en-US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2696" y="4572000"/>
              <a:ext cx="39831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</a:rPr>
                <a:t>IT Team (Automated)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3816496" y="5105399"/>
              <a:ext cx="3124200" cy="60960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Verify near-match duplicates, apply coordinates</a:t>
              </a:r>
              <a:endParaRPr lang="en-US" b="1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4578496" y="6324600"/>
              <a:ext cx="4267200" cy="41326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Georeference</a:t>
              </a:r>
              <a:r>
                <a:rPr lang="en-US" b="1" dirty="0" smtClean="0"/>
                <a:t> remaining unique localities</a:t>
              </a:r>
              <a:endParaRPr lang="en-US" b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2696" y="6400800"/>
              <a:ext cx="39831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</a:rPr>
                <a:t>Collections Staff (Manual)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35096" y="3886199"/>
              <a:ext cx="15898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2">
                      <a:lumMod val="25000"/>
                    </a:schemeClr>
                  </a:solidFill>
                </a:rPr>
                <a:t>&gt;650,000 exact-matches deleted</a:t>
              </a:r>
              <a:endParaRPr lang="en-US" sz="16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286000" y="4081046"/>
              <a:ext cx="23717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2">
                      <a:lumMod val="25000"/>
                    </a:schemeClr>
                  </a:solidFill>
                </a:rPr>
                <a:t>GeoLocate</a:t>
              </a:r>
              <a:r>
                <a:rPr lang="en-US" sz="1600" dirty="0" smtClean="0">
                  <a:solidFill>
                    <a:schemeClr val="bg2">
                      <a:lumMod val="25000"/>
                    </a:schemeClr>
                  </a:solidFill>
                </a:rPr>
                <a:t>/</a:t>
              </a:r>
              <a:r>
                <a:rPr lang="en-US" sz="1600" dirty="0" err="1" smtClean="0">
                  <a:solidFill>
                    <a:schemeClr val="bg2">
                      <a:lumMod val="25000"/>
                    </a:schemeClr>
                  </a:solidFill>
                </a:rPr>
                <a:t>BioGeomancer</a:t>
              </a:r>
              <a:endParaRPr lang="en-US" sz="16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36890" y="5768933"/>
              <a:ext cx="31345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</a:rPr>
                <a:t>Station data, expedition maps</a:t>
              </a:r>
              <a:endParaRPr lang="en-US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3" name="Right Arrow 62"/>
            <p:cNvSpPr/>
            <p:nvPr/>
          </p:nvSpPr>
          <p:spPr>
            <a:xfrm>
              <a:off x="1911496" y="3352799"/>
              <a:ext cx="609600" cy="484632"/>
            </a:xfrm>
            <a:prstGeom prst="rightArrow">
              <a:avLst/>
            </a:prstGeom>
            <a:solidFill>
              <a:srgbClr val="F8E078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ight Arrow 63"/>
            <p:cNvSpPr/>
            <p:nvPr/>
          </p:nvSpPr>
          <p:spPr>
            <a:xfrm>
              <a:off x="4271964" y="3352799"/>
              <a:ext cx="611332" cy="484632"/>
            </a:xfrm>
            <a:prstGeom prst="rightArrow">
              <a:avLst/>
            </a:prstGeom>
            <a:solidFill>
              <a:srgbClr val="F8E078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178571" y="4004846"/>
              <a:ext cx="23717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2">
                      <a:lumMod val="25000"/>
                    </a:schemeClr>
                  </a:solidFill>
                </a:rPr>
                <a:t>Text indexing</a:t>
              </a:r>
              <a:endParaRPr lang="en-US" sz="16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66" name="Right Arrow 65"/>
            <p:cNvSpPr/>
            <p:nvPr/>
          </p:nvSpPr>
          <p:spPr>
            <a:xfrm rot="5400000">
              <a:off x="5572258" y="4346562"/>
              <a:ext cx="575844" cy="484632"/>
            </a:xfrm>
            <a:prstGeom prst="rightArrow">
              <a:avLst/>
            </a:prstGeom>
            <a:solidFill>
              <a:srgbClr val="F8E078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ight Arrow 66"/>
            <p:cNvSpPr/>
            <p:nvPr/>
          </p:nvSpPr>
          <p:spPr>
            <a:xfrm rot="16200000">
              <a:off x="7834884" y="5548884"/>
              <a:ext cx="914399" cy="484632"/>
            </a:xfrm>
            <a:prstGeom prst="rightArrow">
              <a:avLst/>
            </a:prstGeom>
            <a:solidFill>
              <a:srgbClr val="F8E078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ight Arrow 67"/>
            <p:cNvSpPr/>
            <p:nvPr/>
          </p:nvSpPr>
          <p:spPr>
            <a:xfrm rot="5400000">
              <a:off x="5731485" y="5762934"/>
              <a:ext cx="486300" cy="484632"/>
            </a:xfrm>
            <a:prstGeom prst="rightArrow">
              <a:avLst/>
            </a:prstGeom>
            <a:solidFill>
              <a:srgbClr val="F8E078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>
            <a:xfrm flipV="1">
              <a:off x="2597296" y="4648200"/>
              <a:ext cx="0" cy="418572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2597296" y="4648200"/>
              <a:ext cx="2581275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endCxn id="65" idx="1"/>
            </p:cNvCxnSpPr>
            <p:nvPr/>
          </p:nvCxnSpPr>
          <p:spPr>
            <a:xfrm flipV="1">
              <a:off x="5178571" y="4174123"/>
              <a:ext cx="0" cy="474077"/>
            </a:xfrm>
            <a:prstGeom prst="straightConnector1">
              <a:avLst/>
            </a:prstGeom>
            <a:ln w="1905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06521" y="2819400"/>
            <a:ext cx="43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Proposed Workflow: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30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84</Words>
  <Application>Microsoft Office PowerPoint</Application>
  <PresentationFormat>On-screen Show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Collections include vertebrates, invertebrates, extant and extinct species:   </vt:lpstr>
    </vt:vector>
  </TitlesOfParts>
  <Company>Harvard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FASDSM</dc:creator>
  <cp:lastModifiedBy>FASDSM</cp:lastModifiedBy>
  <cp:revision>3</cp:revision>
  <dcterms:created xsi:type="dcterms:W3CDTF">2012-10-04T17:41:41Z</dcterms:created>
  <dcterms:modified xsi:type="dcterms:W3CDTF">2012-10-08T01:12:20Z</dcterms:modified>
</cp:coreProperties>
</file>