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456" r:id="rId2"/>
    <p:sldId id="471" r:id="rId3"/>
    <p:sldId id="506" r:id="rId4"/>
    <p:sldId id="479" r:id="rId5"/>
    <p:sldId id="466" r:id="rId6"/>
    <p:sldId id="478" r:id="rId7"/>
    <p:sldId id="474" r:id="rId8"/>
    <p:sldId id="473" r:id="rId9"/>
    <p:sldId id="505" r:id="rId10"/>
    <p:sldId id="480" r:id="rId11"/>
    <p:sldId id="495" r:id="rId12"/>
    <p:sldId id="498" r:id="rId13"/>
    <p:sldId id="486" r:id="rId14"/>
    <p:sldId id="487" r:id="rId15"/>
    <p:sldId id="491" r:id="rId16"/>
    <p:sldId id="481" r:id="rId17"/>
    <p:sldId id="488" r:id="rId18"/>
    <p:sldId id="476" r:id="rId19"/>
    <p:sldId id="500" r:id="rId20"/>
    <p:sldId id="492" r:id="rId21"/>
    <p:sldId id="496" r:id="rId22"/>
    <p:sldId id="489" r:id="rId23"/>
    <p:sldId id="504" r:id="rId24"/>
    <p:sldId id="501" r:id="rId25"/>
  </p:sldIdLst>
  <p:sldSz cx="9144000" cy="6858000" type="screen4x3"/>
  <p:notesSz cx="6858000" cy="9144000"/>
  <p:defaultTextStyle>
    <a:defPPr>
      <a:defRPr lang="fr-B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2913"/>
    <a:srgbClr val="6E150E"/>
    <a:srgbClr val="5E120C"/>
    <a:srgbClr val="A82400"/>
    <a:srgbClr val="6A0D00"/>
    <a:srgbClr val="F0E50F"/>
    <a:srgbClr val="4F9F00"/>
    <a:srgbClr val="B8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00" autoAdjust="0"/>
  </p:normalViewPr>
  <p:slideViewPr>
    <p:cSldViewPr>
      <p:cViewPr>
        <p:scale>
          <a:sx n="112" d="100"/>
          <a:sy n="112" d="100"/>
        </p:scale>
        <p:origin x="-1544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75F6C-D06B-154A-BF03-CA2C2830B1BD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14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noProof="0"/>
              <a:t>Click to edit Master text styles</a:t>
            </a:r>
          </a:p>
          <a:p>
            <a:pPr lvl="1"/>
            <a:r>
              <a:rPr lang="fr-BE" noProof="0"/>
              <a:t>Second level</a:t>
            </a:r>
          </a:p>
          <a:p>
            <a:pPr lvl="2"/>
            <a:r>
              <a:rPr lang="fr-BE" noProof="0"/>
              <a:t>Third level</a:t>
            </a:r>
          </a:p>
          <a:p>
            <a:pPr lvl="3"/>
            <a:r>
              <a:rPr lang="fr-BE" noProof="0"/>
              <a:t>Fourth level</a:t>
            </a:r>
          </a:p>
          <a:p>
            <a:pPr lvl="4"/>
            <a:r>
              <a:rPr lang="fr-BE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3908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aseline="0"/>
              <a:t>What about unknown datum for UTM?</a:t>
            </a:r>
          </a:p>
          <a:p>
            <a:pPr>
              <a:buFontTx/>
              <a:buChar char="-"/>
            </a:pPr>
            <a:r>
              <a:rPr lang="en-US" baseline="0"/>
              <a:t>Online exercises: renewed file</a:t>
            </a:r>
          </a:p>
          <a:p>
            <a:pPr>
              <a:buFontTx/>
              <a:buChar char="-"/>
            </a:pPr>
            <a:r>
              <a:rPr lang="en-US" baseline="0"/>
              <a:t>Extent for MTM exercise (datum unknown)?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1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4</a:t>
            </a:fld>
            <a:endParaRPr lang="fr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15</a:t>
            </a:fld>
            <a:endParaRPr lang="fr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GNS: GeoNet Names Server</a:t>
            </a:r>
          </a:p>
          <a:p>
            <a:r>
              <a:rPr lang="en-US"/>
              <a:t>NGA: National Geospatial-Intelligence Agency</a:t>
            </a:r>
          </a:p>
          <a:p>
            <a:r>
              <a:rPr lang="en-US"/>
              <a:t>US BGN: US Board</a:t>
            </a:r>
            <a:r>
              <a:rPr lang="en-US" baseline="0"/>
              <a:t> on Geographic Names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150480-FA05-D846-BE59-6BB38F3AB9F2}" type="slidenum">
              <a:rPr lang="fr-BE"/>
              <a:pPr>
                <a:defRPr/>
              </a:pPr>
              <a:t>16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  <a:noFill/>
        </p:spPr>
        <p:txBody>
          <a:bodyPr/>
          <a:lstStyle>
            <a:lvl1pPr>
              <a:defRPr sz="4400">
                <a:solidFill>
                  <a:srgbClr val="962913"/>
                </a:solidFill>
              </a:defRPr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A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763111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81E96-5ECA-7449-B1B1-DB7BF100B189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763111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10B6F-A813-6E49-B875-281BF314FBA6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6750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6750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763111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D8FB0-78E2-D143-9934-04FDE869700E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763111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763111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0852-858C-3844-98E7-D5CACD6AEAC4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21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7CE4F-3F7D-6547-A3B0-65B26691133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763111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CE84-69DB-0947-AD80-73F52BD8FFA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763111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60D29-2DA0-0C44-8D86-17AFE7EB58B5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763111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21787-D429-604F-A9F4-0275820D56F9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763111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ED672-0A77-3C47-B677-7F531C617C0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763111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921AF-300C-764E-808A-09B0CB966CF8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gradFill>
            <a:gsLst>
              <a:gs pos="0">
                <a:srgbClr val="6E150E"/>
              </a:gs>
              <a:gs pos="100000">
                <a:srgbClr val="962913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4000" tIns="45720" rIns="324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BE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68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/>
              <a:t>Click to edit Master text styles</a:t>
            </a:r>
          </a:p>
          <a:p>
            <a:pPr lvl="1"/>
            <a:r>
              <a:rPr lang="fr-BE"/>
              <a:t>Second level</a:t>
            </a:r>
          </a:p>
          <a:p>
            <a:pPr lvl="2"/>
            <a:r>
              <a:rPr lang="fr-BE"/>
              <a:t>Third level</a:t>
            </a:r>
          </a:p>
          <a:p>
            <a:pPr lvl="3"/>
            <a:r>
              <a:rPr lang="fr-BE"/>
              <a:t>Fourth level</a:t>
            </a:r>
          </a:p>
          <a:p>
            <a:pPr lvl="4"/>
            <a:r>
              <a:rPr lang="fr-BE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5838" y="6553200"/>
            <a:ext cx="5032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2"/>
                </a:solidFill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6C8F2A4-AD20-CA4C-BC06-B3FED107BBBE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0748F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libri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55C65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herpnet.org/Gazetteer/GeorefResources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.ly/universimmedia" TargetMode="External"/><Relationship Id="rId3" Type="http://schemas.openxmlformats.org/officeDocument/2006/relationships/hyperlink" Target="http://www.canadensys.net/latlong-crosshair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://earth.google.co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mapper.acme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://earth-info.nga.mil/gns/html/" TargetMode="External"/><Relationship Id="rId5" Type="http://schemas.openxmlformats.org/officeDocument/2006/relationships/hyperlink" Target="http://geonames.usgs.gov/pls/gnispublic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www.fallingrain.com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://bit.ly/Getty-TGN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ma.jrc.it/services/fuzzyg/" TargetMode="Externa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www.canadensys.net/georeferenc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bdxn37" TargetMode="External"/><Relationship Id="rId4" Type="http://schemas.openxmlformats.org/officeDocument/2006/relationships/hyperlink" Target="http://bit.ly/utmm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map.co.uk/utmworld.ht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g.montana.edu/gl/" TargetMode="External"/><Relationship Id="rId4" Type="http://schemas.openxmlformats.org/officeDocument/2006/relationships/hyperlink" Target="http://bit.ly/bSouTw" TargetMode="External"/><Relationship Id="rId5" Type="http://schemas.openxmlformats.org/officeDocument/2006/relationships/hyperlink" Target="http://manisnet.org/GeorefGuid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oids.com/" TargetMode="External"/><Relationship Id="rId4" Type="http://schemas.openxmlformats.org/officeDocument/2006/relationships/hyperlink" Target="http://bit.ly/dDtT1i" TargetMode="External"/><Relationship Id="rId5" Type="http://schemas.openxmlformats.org/officeDocument/2006/relationships/hyperlink" Target="http://www.gpsvisualizer.com/" TargetMode="External"/><Relationship Id="rId6" Type="http://schemas.openxmlformats.org/officeDocument/2006/relationships/hyperlink" Target="http://www.simplemappr.net/" TargetMode="External"/><Relationship Id="rId7" Type="http://schemas.openxmlformats.org/officeDocument/2006/relationships/hyperlink" Target="http://bit.ly/herpnet-georef-resource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mmons.wikimedia.org/wiki/Atlas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://cartodb.co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adensys.net/latlong-crosshairs" TargetMode="External"/><Relationship Id="rId4" Type="http://schemas.openxmlformats.org/officeDocument/2006/relationships/hyperlink" Target="http://www.fallingrain.com" TargetMode="External"/><Relationship Id="rId5" Type="http://schemas.openxmlformats.org/officeDocument/2006/relationships/hyperlink" Target="http://bit.ly/Getty-TGN" TargetMode="External"/><Relationship Id="rId6" Type="http://schemas.openxmlformats.org/officeDocument/2006/relationships/hyperlink" Target="http://www.dmap.co.uk/utmworld.htm" TargetMode="External"/><Relationship Id="rId7" Type="http://schemas.openxmlformats.org/officeDocument/2006/relationships/hyperlink" Target="http://bit.ly/bdxn37" TargetMode="External"/><Relationship Id="rId8" Type="http://schemas.openxmlformats.org/officeDocument/2006/relationships/hyperlink" Target="http://bit.ly/herpnet-georef-resource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ps.google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www.canadensys.net/activities/development/latlong-crosshair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maps.google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Online resources for georeferencing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Georeferencing workshop - Online resources - 2011.05.21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AE7CD7-F0BA-BF42-9E24-3DAEB8EC132E}" type="slidenum">
              <a:rPr lang="fr-BE"/>
              <a:pPr>
                <a:defRPr/>
              </a:pPr>
              <a:t>1</a:t>
            </a:fld>
            <a:endParaRPr lang="fr-BE"/>
          </a:p>
        </p:txBody>
      </p:sp>
      <p:pic>
        <p:nvPicPr>
          <p:cNvPr id="9" name="Picture 8" descr="HerpN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0396"/>
            <a:ext cx="9144000" cy="6304804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3954358" y="762000"/>
            <a:ext cx="5061226" cy="369332"/>
          </a:xfrm>
          <a:prstGeom prst="wedgeRectCallout">
            <a:avLst>
              <a:gd name="adj1" fmla="val -19522"/>
              <a:gd name="adj2" fmla="val 9058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Calibri"/>
                <a:cs typeface="Calibri"/>
                <a:hlinkClick r:id="rId4"/>
              </a:rPr>
              <a:t>http://herpnet.org/Gazetteer/GeorefResources.htm</a:t>
            </a: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Maps – Get coordinates	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widgets or additional plugins:</a:t>
            </a:r>
          </a:p>
          <a:p>
            <a:pPr lvl="1"/>
            <a:r>
              <a:rPr lang="en-US" dirty="0"/>
              <a:t>Activate </a:t>
            </a:r>
            <a:r>
              <a:rPr lang="en-US" b="1" dirty="0"/>
              <a:t>LatLng Marker</a:t>
            </a:r>
            <a:r>
              <a:rPr lang="en-US" dirty="0"/>
              <a:t> in Google Maps Labs</a:t>
            </a:r>
          </a:p>
          <a:p>
            <a:pPr lvl="1"/>
            <a:r>
              <a:rPr lang="en-US" dirty="0"/>
              <a:t>Use this page (French/English): </a:t>
            </a:r>
            <a:r>
              <a:rPr lang="en-US" dirty="0">
                <a:hlinkClick r:id="rId2"/>
              </a:rPr>
              <a:t>http://bit.ly/universimmedia</a:t>
            </a:r>
            <a:endParaRPr lang="en-US" dirty="0"/>
          </a:p>
          <a:p>
            <a:pPr lvl="1"/>
            <a:r>
              <a:rPr lang="en-US" dirty="0"/>
              <a:t>Use the Canadensys </a:t>
            </a:r>
            <a:r>
              <a:rPr lang="en-US" b="1" dirty="0"/>
              <a:t>LatLong Crosshairs</a:t>
            </a:r>
            <a:r>
              <a:rPr lang="en-US" dirty="0"/>
              <a:t> bookmarklet (does not work in Internet Explorer): </a:t>
            </a:r>
            <a:r>
              <a:rPr lang="en-US" dirty="0">
                <a:hlinkClick r:id="rId3"/>
              </a:rPr>
              <a:t>http://www.canadensys.net/latlong-crosshairs</a:t>
            </a:r>
            <a:endParaRPr lang="en-US" dirty="0"/>
          </a:p>
          <a:p>
            <a:r>
              <a:rPr lang="en-US" dirty="0"/>
              <a:t>Use </a:t>
            </a:r>
            <a:r>
              <a:rPr lang="en-US" b="1" dirty="0"/>
              <a:t>Distance Measurement Tool</a:t>
            </a:r>
            <a:r>
              <a:rPr lang="en-US" dirty="0"/>
              <a:t> to measure extent</a:t>
            </a:r>
          </a:p>
          <a:p>
            <a:r>
              <a:rPr lang="en-US" dirty="0"/>
              <a:t>Use </a:t>
            </a:r>
            <a:r>
              <a:rPr lang="en-US" b="1" dirty="0"/>
              <a:t>My places</a:t>
            </a:r>
            <a:r>
              <a:rPr lang="en-US" dirty="0"/>
              <a:t> to save markers, create maps and share with others (including kml import)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10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Get coordinates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11</a:t>
            </a:fld>
            <a:endParaRPr lang="fr-BE"/>
          </a:p>
        </p:txBody>
      </p:sp>
      <p:pic>
        <p:nvPicPr>
          <p:cNvPr id="18" name="Picture 17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271"/>
            <a:ext cx="9144000" cy="6413283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3484750" y="5638800"/>
            <a:ext cx="3525650" cy="923330"/>
          </a:xfrm>
          <a:prstGeom prst="wedgeRectCallout">
            <a:avLst>
              <a:gd name="adj1" fmla="val -21568"/>
              <a:gd name="adj2" fmla="val -9144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alibri"/>
                <a:cs typeface="Calibri"/>
              </a:rPr>
              <a:t>LatLng Marker</a:t>
            </a: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Right-click and‘Drop LatLng Marker’</a:t>
            </a:r>
          </a:p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(activate in ‘Labs’ first)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1066800" y="3733800"/>
            <a:ext cx="1923573" cy="369332"/>
          </a:xfrm>
          <a:prstGeom prst="wedgeRectCallout">
            <a:avLst>
              <a:gd name="adj1" fmla="val -20857"/>
              <a:gd name="adj2" fmla="val 7682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Google Maps Labs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1388345" y="2057400"/>
            <a:ext cx="1126255" cy="369332"/>
          </a:xfrm>
          <a:prstGeom prst="wedgeRectCallout">
            <a:avLst>
              <a:gd name="adj1" fmla="val -20857"/>
              <a:gd name="adj2" fmla="val 7682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My places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Maps – Get coordinates</a:t>
            </a:r>
          </a:p>
        </p:txBody>
      </p:sp>
      <p:pic>
        <p:nvPicPr>
          <p:cNvPr id="7" name="Picture 6" descr="Screen shot 2012-10-08 at 10.05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69" y="1590471"/>
            <a:ext cx="8660219" cy="49348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12</a:t>
            </a:fld>
            <a:endParaRPr lang="fr-BE"/>
          </a:p>
        </p:txBody>
      </p:sp>
      <p:sp>
        <p:nvSpPr>
          <p:cNvPr id="10" name="Rectangular Callout 9"/>
          <p:cNvSpPr/>
          <p:nvPr/>
        </p:nvSpPr>
        <p:spPr>
          <a:xfrm>
            <a:off x="3132065" y="766445"/>
            <a:ext cx="2592063" cy="646331"/>
          </a:xfrm>
          <a:prstGeom prst="wedgeRectCallout">
            <a:avLst>
              <a:gd name="adj1" fmla="val -20857"/>
              <a:gd name="adj2" fmla="val 7682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b="1" dirty="0" err="1">
                <a:solidFill>
                  <a:schemeClr val="tx1"/>
                </a:solidFill>
                <a:latin typeface="Calibri"/>
                <a:cs typeface="Calibri"/>
              </a:rPr>
              <a:t>Canadensys</a:t>
            </a:r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libri"/>
                <a:cs typeface="Calibri"/>
              </a:rPr>
              <a:t>bookmarklet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Click to toggle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4860032" y="4953942"/>
            <a:ext cx="2782770" cy="923330"/>
          </a:xfrm>
          <a:prstGeom prst="wedgeRectCallout">
            <a:avLst>
              <a:gd name="adj1" fmla="val -15979"/>
              <a:gd name="adj2" fmla="val -85139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Crosshairs</a:t>
            </a:r>
          </a:p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Pan map to change position</a:t>
            </a:r>
          </a:p>
          <a:p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Click to get coordinates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Measure extent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13</a:t>
            </a:fld>
            <a:endParaRPr lang="fr-BE"/>
          </a:p>
        </p:txBody>
      </p:sp>
      <p:pic>
        <p:nvPicPr>
          <p:cNvPr id="8" name="Picture 7" descr="Pictur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4" y="1010396"/>
            <a:ext cx="8989331" cy="6304804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2628789" y="5562600"/>
            <a:ext cx="2857611" cy="646331"/>
          </a:xfrm>
          <a:prstGeom prst="wedgeRectCallout">
            <a:avLst>
              <a:gd name="adj1" fmla="val -21087"/>
              <a:gd name="adj2" fmla="val 8104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alibri"/>
                <a:cs typeface="Calibri"/>
              </a:rPr>
              <a:t>Distance Measurement Tool</a:t>
            </a:r>
          </a:p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(activate in ‘Labs’ first)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 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0" y="990600"/>
            <a:ext cx="3733800" cy="2577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http://earth.google.com</a:t>
            </a:r>
            <a:endParaRPr lang="en-US"/>
          </a:p>
          <a:p>
            <a:r>
              <a:rPr lang="en-US"/>
              <a:t>3D globe </a:t>
            </a:r>
            <a:r>
              <a:rPr lang="en-US" b="1"/>
              <a:t>desktop</a:t>
            </a:r>
            <a:r>
              <a:rPr lang="en-US"/>
              <a:t> application</a:t>
            </a:r>
          </a:p>
          <a:p>
            <a:r>
              <a:rPr lang="en-US"/>
              <a:t>Same data as Google Maps</a:t>
            </a:r>
          </a:p>
          <a:p>
            <a:pPr lvl="1"/>
            <a:r>
              <a:rPr lang="en-US"/>
              <a:t>Datum: WGS84</a:t>
            </a:r>
          </a:p>
          <a:p>
            <a:pPr lvl="1"/>
            <a:r>
              <a:rPr lang="en-US"/>
              <a:t>No map or terrain view</a:t>
            </a:r>
          </a:p>
          <a:p>
            <a:r>
              <a:rPr lang="en-US"/>
              <a:t>Similar functionalities as Google Maps</a:t>
            </a:r>
          </a:p>
          <a:p>
            <a:pPr lvl="1"/>
            <a:r>
              <a:rPr lang="en-US"/>
              <a:t>Search more limited than Google Maps (no suggestions)</a:t>
            </a:r>
          </a:p>
          <a:p>
            <a:pPr lvl="1"/>
            <a:r>
              <a:rPr lang="en-US"/>
              <a:t>Right-click and choose ‘Get Info’ for coordinates</a:t>
            </a:r>
          </a:p>
          <a:p>
            <a:pPr lvl="1"/>
            <a:r>
              <a:rPr lang="en-US"/>
              <a:t>Use ruler to measure extent</a:t>
            </a:r>
          </a:p>
          <a:p>
            <a:pPr lvl="1"/>
            <a:r>
              <a:rPr lang="en-US"/>
              <a:t>Several coordinate formats</a:t>
            </a:r>
          </a:p>
          <a:p>
            <a:pPr lvl="1"/>
            <a:r>
              <a:rPr lang="en-US"/>
              <a:t>Numerous information layers (format: kml)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14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cmemapp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800" y="990600"/>
            <a:ext cx="3733200" cy="2574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ACME Mapper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4"/>
              </a:rPr>
              <a:t>http://mapper.acme.com/</a:t>
            </a:r>
            <a:endParaRPr lang="en-US"/>
          </a:p>
          <a:p>
            <a:r>
              <a:rPr lang="en-US"/>
              <a:t>Google Maps interface</a:t>
            </a:r>
          </a:p>
          <a:p>
            <a:pPr lvl="1"/>
            <a:r>
              <a:rPr lang="en-US"/>
              <a:t>Datum: WGS84 (&amp; NAD27)</a:t>
            </a:r>
          </a:p>
          <a:p>
            <a:pPr lvl="1"/>
            <a:r>
              <a:rPr lang="en-US"/>
              <a:t>Map, satellite, hybrid and terrain</a:t>
            </a:r>
          </a:p>
          <a:p>
            <a:pPr lvl="1"/>
            <a:r>
              <a:rPr lang="en-US"/>
              <a:t>Topo, DOQ, NEXRAD and Mapnik</a:t>
            </a:r>
          </a:p>
          <a:p>
            <a:pPr lvl="1"/>
            <a:r>
              <a:rPr lang="en-US"/>
              <a:t>Free text search </a:t>
            </a:r>
            <a:r>
              <a:rPr lang="en-US" b="1"/>
              <a:t>not dependent on zoom level</a:t>
            </a:r>
          </a:p>
          <a:p>
            <a:pPr lvl="1"/>
            <a:r>
              <a:rPr lang="en-US"/>
              <a:t>Markers cannot be moved, but new markers can be placed at crosshairs (click ‘Mark’)</a:t>
            </a:r>
          </a:p>
          <a:p>
            <a:pPr lvl="1"/>
            <a:r>
              <a:rPr lang="en-US"/>
              <a:t>Several coordinate formats for each marker + heading and distance from crosshairs</a:t>
            </a:r>
          </a:p>
          <a:p>
            <a:pPr lvl="1"/>
            <a:r>
              <a:rPr lang="en-US"/>
              <a:t>Saves all markers automatically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15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676400"/>
            <a:ext cx="3600000" cy="2440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GEOnet Names Server (GNS)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http://earth-info.nga.mil/gns/html/</a:t>
            </a:r>
            <a:endParaRPr lang="en-US" dirty="0"/>
          </a:p>
          <a:p>
            <a:r>
              <a:rPr lang="en-US" b="1" dirty="0"/>
              <a:t>Worldwide data</a:t>
            </a:r>
            <a:r>
              <a:rPr lang="en-US" dirty="0"/>
              <a:t> from NGA and</a:t>
            </a:r>
            <a:br>
              <a:rPr lang="en-US" dirty="0"/>
            </a:br>
            <a:r>
              <a:rPr lang="en-US" dirty="0"/>
              <a:t>US BGN</a:t>
            </a:r>
          </a:p>
          <a:p>
            <a:pPr lvl="1"/>
            <a:r>
              <a:rPr lang="en-US" dirty="0"/>
              <a:t>NIMA = National Imagery and</a:t>
            </a:r>
            <a:br>
              <a:rPr lang="en-US" dirty="0"/>
            </a:br>
            <a:r>
              <a:rPr lang="en-US" dirty="0"/>
              <a:t>Mapping Agency</a:t>
            </a:r>
          </a:p>
          <a:p>
            <a:pPr lvl="1"/>
            <a:r>
              <a:rPr lang="en-US" dirty="0"/>
              <a:t>Datum: WGS84</a:t>
            </a:r>
          </a:p>
          <a:p>
            <a:pPr lvl="1"/>
            <a:r>
              <a:rPr lang="en-US" dirty="0"/>
              <a:t>Degrees minutes seconds,</a:t>
            </a:r>
            <a:br>
              <a:rPr lang="en-US" dirty="0"/>
            </a:br>
            <a:r>
              <a:rPr lang="en-US" dirty="0"/>
              <a:t>precision to nearest minute</a:t>
            </a:r>
          </a:p>
          <a:p>
            <a:pPr lvl="1"/>
            <a:r>
              <a:rPr lang="en-US" dirty="0"/>
              <a:t>Feature type</a:t>
            </a:r>
          </a:p>
          <a:p>
            <a:pPr lvl="1"/>
            <a:r>
              <a:rPr lang="en-US" dirty="0"/>
              <a:t>Used as a source for many gazetteers</a:t>
            </a:r>
          </a:p>
          <a:p>
            <a:r>
              <a:rPr lang="en-US" dirty="0"/>
              <a:t>For </a:t>
            </a:r>
            <a:r>
              <a:rPr lang="en-US" b="1" dirty="0"/>
              <a:t>US data</a:t>
            </a:r>
            <a:r>
              <a:rPr lang="en-US" dirty="0"/>
              <a:t>, use Geographic Names Information System (GNIS): </a:t>
            </a:r>
            <a:r>
              <a:rPr lang="en-US" dirty="0">
                <a:hlinkClick r:id="rId5"/>
              </a:rPr>
              <a:t>http://geonames.usgs.gov/pls/gnispublic/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16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alling Rai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500" y="990600"/>
            <a:ext cx="3733200" cy="2574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Falling 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http://www.fallingrain.com</a:t>
            </a:r>
            <a:endParaRPr lang="en-US"/>
          </a:p>
          <a:p>
            <a:r>
              <a:rPr lang="en-US"/>
              <a:t>Worldwide gazetteer for </a:t>
            </a:r>
            <a:r>
              <a:rPr lang="en-US" b="1"/>
              <a:t>cities</a:t>
            </a:r>
            <a:r>
              <a:rPr lang="en-US"/>
              <a:t/>
            </a:r>
            <a:br>
              <a:rPr lang="en-US"/>
            </a:br>
            <a:r>
              <a:rPr lang="en-US"/>
              <a:t>and </a:t>
            </a:r>
            <a:r>
              <a:rPr lang="en-US" b="1"/>
              <a:t>towns</a:t>
            </a:r>
          </a:p>
          <a:p>
            <a:r>
              <a:rPr lang="en-US"/>
              <a:t>Great for </a:t>
            </a:r>
            <a:r>
              <a:rPr lang="en-US" b="1"/>
              <a:t>hard to find localities</a:t>
            </a:r>
            <a:r>
              <a:rPr lang="en-US"/>
              <a:t>,</a:t>
            </a:r>
            <a:br>
              <a:rPr lang="en-US"/>
            </a:br>
            <a:r>
              <a:rPr lang="en-US"/>
              <a:t>especially outside US</a:t>
            </a:r>
          </a:p>
          <a:p>
            <a:pPr lvl="1"/>
            <a:r>
              <a:rPr lang="en-US"/>
              <a:t>Datum: WGS84</a:t>
            </a:r>
          </a:p>
          <a:p>
            <a:pPr lvl="1"/>
            <a:r>
              <a:rPr lang="en-US"/>
              <a:t>Degrees minutes (seconds), based on NIMA</a:t>
            </a:r>
          </a:p>
          <a:p>
            <a:pPr lvl="1"/>
            <a:r>
              <a:rPr lang="en-US"/>
              <a:t>Browse to find locality (</a:t>
            </a:r>
            <a:r>
              <a:rPr lang="en-US" b="1"/>
              <a:t>no search</a:t>
            </a:r>
            <a:r>
              <a:rPr lang="en-US"/>
              <a:t>)</a:t>
            </a:r>
          </a:p>
          <a:p>
            <a:pPr lvl="1"/>
            <a:r>
              <a:rPr lang="en-US"/>
              <a:t>Provides hierarchy, alternative names, topo maps, altitude, weather information and location of nearby towns in nautical miles (nm). Use Georef. Calc. to translate nm into kilometers.</a:t>
            </a:r>
          </a:p>
          <a:p>
            <a:r>
              <a:rPr lang="en-US"/>
              <a:t>Example: Qaryeh-ye Gol`alam, Velayat-e Lowgar, AF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17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t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600200"/>
            <a:ext cx="3733200" cy="2574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Getty Thesaurus of Geographic Names (TGN)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http://bit.ly/Getty-TGN</a:t>
            </a:r>
            <a:endParaRPr lang="en-US"/>
          </a:p>
          <a:p>
            <a:r>
              <a:rPr lang="en-US"/>
              <a:t>Worldwide gazetteer by</a:t>
            </a:r>
            <a:br>
              <a:rPr lang="en-US"/>
            </a:br>
            <a:r>
              <a:rPr lang="en-US"/>
              <a:t>The Getty</a:t>
            </a:r>
          </a:p>
          <a:p>
            <a:r>
              <a:rPr lang="en-US"/>
              <a:t>Useful for finding </a:t>
            </a:r>
            <a:r>
              <a:rPr lang="en-US" b="1"/>
              <a:t>alternative</a:t>
            </a:r>
            <a:r>
              <a:rPr lang="en-US"/>
              <a:t/>
            </a:r>
            <a:br>
              <a:rPr lang="en-US"/>
            </a:br>
            <a:r>
              <a:rPr lang="en-US"/>
              <a:t>and </a:t>
            </a:r>
            <a:r>
              <a:rPr lang="en-US" b="1"/>
              <a:t>old names</a:t>
            </a:r>
          </a:p>
          <a:p>
            <a:pPr lvl="1"/>
            <a:r>
              <a:rPr lang="en-US"/>
              <a:t>Feature types</a:t>
            </a:r>
          </a:p>
          <a:p>
            <a:pPr lvl="1"/>
            <a:r>
              <a:rPr lang="en-US"/>
              <a:t>Geographical hierarchy</a:t>
            </a:r>
          </a:p>
          <a:p>
            <a:pPr lvl="1"/>
            <a:r>
              <a:rPr lang="en-US"/>
              <a:t>Degrees minutes or </a:t>
            </a:r>
            <a:r>
              <a:rPr lang="en-US" b="1"/>
              <a:t>no coordinates!</a:t>
            </a:r>
            <a:r>
              <a:rPr lang="en-US"/>
              <a:t> Use recent name and search in Google Maps</a:t>
            </a:r>
          </a:p>
          <a:p>
            <a:r>
              <a:rPr lang="en-US"/>
              <a:t>Example: New Amsterdam, 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18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FuzzyG – JRC Fuzzy Gazetteer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http://dma.jrc.it/services/fuzzyg/</a:t>
            </a:r>
            <a:endParaRPr lang="en-US"/>
          </a:p>
          <a:p>
            <a:r>
              <a:rPr lang="en-US"/>
              <a:t>Worldwide gazetteer designed for </a:t>
            </a:r>
            <a:r>
              <a:rPr lang="en-US" b="1"/>
              <a:t>bad spelling</a:t>
            </a:r>
            <a:r>
              <a:rPr lang="en-US"/>
              <a:t>.</a:t>
            </a:r>
          </a:p>
          <a:p>
            <a:r>
              <a:rPr lang="en-US"/>
              <a:t>Useful for finding alternative, doubtful spelling and old names</a:t>
            </a:r>
          </a:p>
          <a:p>
            <a:pPr lvl="1"/>
            <a:r>
              <a:rPr lang="en-US"/>
              <a:t>Feature types, by continent</a:t>
            </a:r>
          </a:p>
          <a:p>
            <a:pPr lvl="1"/>
            <a:r>
              <a:rPr lang="en-US"/>
              <a:t>Degrees minutes or no coordinates</a:t>
            </a:r>
          </a:p>
          <a:p>
            <a:pPr lvl="1"/>
            <a:r>
              <a:rPr lang="en-US"/>
              <a:t>Use recent name and then search in Google Maps</a:t>
            </a:r>
          </a:p>
          <a:p>
            <a:r>
              <a:rPr lang="en-US"/>
              <a:t>Example: Narobi instead of Nairobi, Africa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19</a:t>
            </a:fld>
            <a:endParaRPr lang="fr-BE"/>
          </a:p>
        </p:txBody>
      </p:sp>
      <p:pic>
        <p:nvPicPr>
          <p:cNvPr id="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823" y="4953000"/>
            <a:ext cx="6165777" cy="1574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/>
              <a:t>g</a:t>
            </a:r>
            <a:r>
              <a:rPr lang="en-US" dirty="0" smtClean="0"/>
              <a:t>eoreferencing resources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</a:t>
            </a:fld>
            <a:endParaRPr lang="fr-BE"/>
          </a:p>
        </p:txBody>
      </p:sp>
      <p:pic>
        <p:nvPicPr>
          <p:cNvPr id="7" name="Picture 1" descr="Screen shot 2012-10-07 at 6.5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977675"/>
            <a:ext cx="7128792" cy="590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ular Callout 8"/>
          <p:cNvSpPr/>
          <p:nvPr/>
        </p:nvSpPr>
        <p:spPr>
          <a:xfrm>
            <a:off x="4724400" y="762000"/>
            <a:ext cx="4291184" cy="369332"/>
          </a:xfrm>
          <a:prstGeom prst="wedgeRectCallout">
            <a:avLst>
              <a:gd name="adj1" fmla="val -19522"/>
              <a:gd name="adj2" fmla="val 9058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algn="r"/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hlinkClick r:id="rId3"/>
              </a:rPr>
              <a:t>http://www.canadensys.net/georeferencing</a:t>
            </a:r>
            <a:endParaRPr lang="en-US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UTM &amp; MTM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UTM = Universal Tranverse Mercator</a:t>
            </a:r>
          </a:p>
          <a:p>
            <a:pPr lvl="1"/>
            <a:r>
              <a:rPr lang="en-US"/>
              <a:t>Divides earth in 60 UTM zones = 6 degrees per zone</a:t>
            </a:r>
          </a:p>
          <a:p>
            <a:pPr lvl="1"/>
            <a:r>
              <a:rPr lang="en-US"/>
              <a:t>Datum: WGS84 and others</a:t>
            </a:r>
          </a:p>
          <a:p>
            <a:pPr lvl="1"/>
            <a:r>
              <a:rPr lang="en-US"/>
              <a:t>Notation: Zone Easting Northing = 17N 630084 4833438</a:t>
            </a:r>
          </a:p>
          <a:p>
            <a:pPr lvl="1"/>
            <a:r>
              <a:rPr lang="en-US"/>
              <a:t>Zone includes hemisphere (17N) or latitude band (17T): MGRS</a:t>
            </a:r>
          </a:p>
          <a:p>
            <a:pPr lvl="1"/>
            <a:r>
              <a:rPr lang="en-US"/>
              <a:t>Default extent: 30m (if recorded with GPS receiver)</a:t>
            </a:r>
            <a:endParaRPr lang="en-US">
              <a:hlinkClick r:id="rId2"/>
            </a:endParaRPr>
          </a:p>
          <a:p>
            <a:pPr lvl="1"/>
            <a:r>
              <a:rPr lang="en-US">
                <a:hlinkClick r:id="rId2"/>
              </a:rPr>
              <a:t>http://www.dmap.co.uk/utmworld.htm</a:t>
            </a:r>
            <a:endParaRPr lang="en-US"/>
          </a:p>
          <a:p>
            <a:pPr lvl="1"/>
            <a:r>
              <a:rPr lang="en-US"/>
              <a:t>UTM Calculator:  </a:t>
            </a:r>
            <a:r>
              <a:rPr lang="en-US">
                <a:hlinkClick r:id="rId3"/>
              </a:rPr>
              <a:t>http://bit.ly/bdxn37</a:t>
            </a:r>
            <a:endParaRPr lang="en-US"/>
          </a:p>
          <a:p>
            <a:r>
              <a:rPr lang="en-US"/>
              <a:t>MTM = Modified Tranverse Mercator</a:t>
            </a:r>
          </a:p>
          <a:p>
            <a:pPr lvl="1"/>
            <a:r>
              <a:rPr lang="en-US"/>
              <a:t>Used in </a:t>
            </a:r>
            <a:r>
              <a:rPr lang="en-US" b="1"/>
              <a:t>Canada</a:t>
            </a:r>
            <a:r>
              <a:rPr lang="en-US"/>
              <a:t>: zones are 3 degrees, different codes, false easting and scale, etc.</a:t>
            </a:r>
          </a:p>
          <a:p>
            <a:pPr lvl="1"/>
            <a:r>
              <a:rPr lang="en-US"/>
              <a:t>UTM/MTM Calculator: </a:t>
            </a:r>
            <a:r>
              <a:rPr lang="en-US">
                <a:hlinkClick r:id="rId4"/>
              </a:rPr>
              <a:t>http://bit.ly/utmmtm</a:t>
            </a:r>
            <a:endParaRPr lang="en-US"/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20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ssinf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379" y="4114800"/>
            <a:ext cx="3500421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Land Survey System (PLSS)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Mainly used in the West, Midwest and some Southern states in the US</a:t>
            </a:r>
          </a:p>
          <a:p>
            <a:r>
              <a:rPr lang="en-US"/>
              <a:t>Uses </a:t>
            </a:r>
            <a:r>
              <a:rPr lang="en-US" b="1"/>
              <a:t>Township-Range-Section</a:t>
            </a:r>
            <a:r>
              <a:rPr lang="en-US"/>
              <a:t> (TRS):</a:t>
            </a:r>
            <a:br>
              <a:rPr lang="en-US"/>
            </a:br>
            <a:r>
              <a:rPr lang="en-US"/>
              <a:t>T13N-R14E-S15, Arizona, Coconino County</a:t>
            </a:r>
          </a:p>
          <a:p>
            <a:r>
              <a:rPr lang="en-US"/>
              <a:t>Graphical Locator: </a:t>
            </a:r>
            <a:r>
              <a:rPr lang="en-US">
                <a:hlinkClick r:id="rId3"/>
              </a:rPr>
              <a:t>http://www.esg.montana.edu/gl/</a:t>
            </a:r>
            <a:endParaRPr lang="en-US"/>
          </a:p>
          <a:p>
            <a:pPr lvl="1"/>
            <a:r>
              <a:rPr lang="en-US"/>
              <a:t>Translates TRS in decimal degrees</a:t>
            </a:r>
          </a:p>
          <a:p>
            <a:pPr lvl="1"/>
            <a:r>
              <a:rPr lang="en-US"/>
              <a:t>Datum: NAD27</a:t>
            </a:r>
          </a:p>
          <a:p>
            <a:r>
              <a:rPr lang="en-US"/>
              <a:t>Determine state and meridian:</a:t>
            </a:r>
            <a:br>
              <a:rPr lang="en-US"/>
            </a:br>
            <a:r>
              <a:rPr lang="en-US">
                <a:hlinkClick r:id="rId4"/>
              </a:rPr>
              <a:t>http://bit.ly/bSouTw</a:t>
            </a:r>
            <a:endParaRPr lang="en-US"/>
          </a:p>
          <a:p>
            <a:r>
              <a:rPr lang="en-US"/>
              <a:t>For extents: </a:t>
            </a:r>
            <a:r>
              <a:rPr lang="en-US">
                <a:hlinkClick r:id="rId5"/>
              </a:rPr>
              <a:t>http://manisnet.org/</a:t>
            </a:r>
            <a:br>
              <a:rPr lang="en-US">
                <a:hlinkClick r:id="rId5"/>
              </a:rPr>
            </a:br>
            <a:r>
              <a:rPr lang="en-US">
                <a:hlinkClick r:id="rId5"/>
              </a:rPr>
              <a:t>GeorefGuide.html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21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Wikimedia Commons Atlas of the World </a:t>
            </a:r>
            <a:r>
              <a:rPr lang="en-US" dirty="0" smtClean="0"/>
              <a:t>–</a:t>
            </a:r>
          </a:p>
          <a:p>
            <a:pPr lvl="1"/>
            <a:r>
              <a:rPr lang="en-US" dirty="0" smtClean="0"/>
              <a:t>An organized and commented collection of geographical, political, and historical maps</a:t>
            </a:r>
          </a:p>
          <a:p>
            <a:r>
              <a:rPr lang="en-US" dirty="0" err="1" smtClean="0"/>
              <a:t>Statoids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http://www.statoids.com/</a:t>
            </a:r>
            <a:endParaRPr lang="en-US" dirty="0"/>
          </a:p>
          <a:p>
            <a:pPr lvl="1"/>
            <a:r>
              <a:rPr lang="en-US" dirty="0"/>
              <a:t>Information about administrative divisions (provinces, counties) and their history, area, population, codes, etc.</a:t>
            </a:r>
          </a:p>
          <a:p>
            <a:pPr lvl="1"/>
            <a:r>
              <a:rPr lang="en-US" dirty="0"/>
              <a:t>No coordinates!</a:t>
            </a:r>
          </a:p>
          <a:p>
            <a:pPr lvl="1"/>
            <a:r>
              <a:rPr lang="en-US" dirty="0"/>
              <a:t>Similar: CIA World </a:t>
            </a:r>
            <a:r>
              <a:rPr lang="en-US" dirty="0" err="1"/>
              <a:t>Factbook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http://bit.ly/dDtT1i</a:t>
            </a:r>
            <a:endParaRPr lang="en-US" dirty="0"/>
          </a:p>
          <a:p>
            <a:r>
              <a:rPr lang="en-US" dirty="0"/>
              <a:t>GPS Visualizer: </a:t>
            </a:r>
            <a:r>
              <a:rPr lang="en-US" dirty="0">
                <a:hlinkClick r:id="rId5"/>
              </a:rPr>
              <a:t>http://www.gpsvisualizer.com/</a:t>
            </a:r>
            <a:endParaRPr lang="en-US" dirty="0"/>
          </a:p>
          <a:p>
            <a:pPr lvl="1"/>
            <a:r>
              <a:rPr lang="en-US" dirty="0"/>
              <a:t>Use to translate a file with coordinates into </a:t>
            </a:r>
            <a:r>
              <a:rPr lang="en-US" dirty="0" err="1"/>
              <a:t>kml</a:t>
            </a:r>
            <a:r>
              <a:rPr lang="en-US" dirty="0"/>
              <a:t> or a picture</a:t>
            </a:r>
          </a:p>
          <a:p>
            <a:pPr lvl="1"/>
            <a:r>
              <a:rPr lang="en-US" dirty="0"/>
              <a:t>Similar: </a:t>
            </a:r>
            <a:r>
              <a:rPr lang="en-US" dirty="0">
                <a:hlinkClick r:id="rId6"/>
              </a:rPr>
              <a:t>http://www.simplemappr.net/</a:t>
            </a:r>
            <a:r>
              <a:rPr lang="en-US" dirty="0"/>
              <a:t> for </a:t>
            </a:r>
            <a:r>
              <a:rPr lang="en-US" dirty="0" smtClean="0"/>
              <a:t>publications</a:t>
            </a:r>
          </a:p>
          <a:p>
            <a:r>
              <a:rPr lang="en-US" dirty="0" smtClean="0"/>
              <a:t>See </a:t>
            </a:r>
            <a:r>
              <a:rPr lang="en-US" dirty="0">
                <a:cs typeface="Calibri"/>
                <a:hlinkClick r:id="rId7"/>
              </a:rPr>
              <a:t>http://bit.ly/herpnet-georef-resources</a:t>
            </a:r>
            <a:r>
              <a:rPr lang="en-US" dirty="0"/>
              <a:t> for </a:t>
            </a:r>
            <a:r>
              <a:rPr lang="en-US" dirty="0" smtClean="0"/>
              <a:t>more</a:t>
            </a:r>
            <a:r>
              <a:rPr lang="en-US" dirty="0"/>
              <a:t>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22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t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774" y="1600200"/>
            <a:ext cx="3670052" cy="2574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Other tools: CartoDB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http://cartodb.com</a:t>
            </a:r>
            <a:endParaRPr lang="en-US"/>
          </a:p>
          <a:p>
            <a:r>
              <a:rPr lang="en-US"/>
              <a:t>Online geospatial database </a:t>
            </a:r>
            <a:br>
              <a:rPr lang="en-US"/>
            </a:br>
            <a:r>
              <a:rPr lang="en-US"/>
              <a:t>by Vizzuality</a:t>
            </a:r>
          </a:p>
          <a:p>
            <a:r>
              <a:rPr lang="en-US"/>
              <a:t>Useful for visualizing your data</a:t>
            </a:r>
            <a:endParaRPr lang="en-US" b="1"/>
          </a:p>
          <a:p>
            <a:pPr lvl="1"/>
            <a:r>
              <a:rPr lang="en-US"/>
              <a:t>Drag and drop CSV upload</a:t>
            </a:r>
          </a:p>
          <a:p>
            <a:pPr lvl="1"/>
            <a:r>
              <a:rPr lang="en-US"/>
              <a:t>Easy customization of your map</a:t>
            </a:r>
          </a:p>
          <a:p>
            <a:pPr lvl="1"/>
            <a:r>
              <a:rPr lang="en-US"/>
              <a:t>Share and embed your map</a:t>
            </a:r>
          </a:p>
          <a:p>
            <a:pPr lvl="1"/>
            <a:r>
              <a:rPr lang="en-US"/>
              <a:t>Powerful development tools</a:t>
            </a:r>
          </a:p>
          <a:p>
            <a:r>
              <a:rPr lang="en-US"/>
              <a:t>Free account = 5 tables / 5MB of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23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495675" algn="l"/>
              </a:tabLst>
            </a:pPr>
            <a:r>
              <a:rPr lang="en-US" sz="2400" dirty="0"/>
              <a:t>Google Maps: 	</a:t>
            </a:r>
            <a:r>
              <a:rPr lang="en-US" sz="2400" dirty="0">
                <a:hlinkClick r:id="rId2"/>
              </a:rPr>
              <a:t>maps.google.com</a:t>
            </a:r>
            <a:endParaRPr lang="en-US" sz="2400" dirty="0"/>
          </a:p>
          <a:p>
            <a:pPr>
              <a:tabLst>
                <a:tab pos="3495675" algn="l"/>
              </a:tabLst>
            </a:pPr>
            <a:r>
              <a:rPr lang="en-US" sz="2400" dirty="0" err="1"/>
              <a:t>LatLong</a:t>
            </a:r>
            <a:r>
              <a:rPr lang="en-US" sz="2400" dirty="0"/>
              <a:t> crosshairs: 	</a:t>
            </a:r>
            <a:r>
              <a:rPr lang="en-US" sz="2400" dirty="0">
                <a:hlinkClick r:id="rId3"/>
              </a:rPr>
              <a:t>www.canadensys.net/latlong-crosshairs</a:t>
            </a:r>
            <a:endParaRPr lang="en-US" sz="2400" dirty="0"/>
          </a:p>
          <a:p>
            <a:pPr>
              <a:tabLst>
                <a:tab pos="3495675" algn="l"/>
              </a:tabLst>
            </a:pPr>
            <a:r>
              <a:rPr lang="en-US" sz="2400" dirty="0"/>
              <a:t>Hard to find localities:	</a:t>
            </a:r>
            <a:r>
              <a:rPr lang="en-US" sz="2400" dirty="0">
                <a:hlinkClick r:id="rId4"/>
              </a:rPr>
              <a:t>www.fallingrain.com</a:t>
            </a:r>
            <a:endParaRPr lang="en-US" sz="2400" dirty="0"/>
          </a:p>
          <a:p>
            <a:pPr>
              <a:tabLst>
                <a:tab pos="3495675" algn="l"/>
              </a:tabLst>
            </a:pPr>
            <a:r>
              <a:rPr lang="en-US" sz="2400" dirty="0"/>
              <a:t>Old &amp; alt. names:	</a:t>
            </a:r>
            <a:r>
              <a:rPr lang="en-US" sz="2400" dirty="0">
                <a:hlinkClick r:id="rId5"/>
              </a:rPr>
              <a:t>bit.ly/Getty-TGN</a:t>
            </a:r>
            <a:endParaRPr lang="en-US" sz="2400" dirty="0"/>
          </a:p>
          <a:p>
            <a:pPr marL="342900" lvl="1" indent="-342900">
              <a:buFontTx/>
              <a:buChar char="•"/>
              <a:tabLst>
                <a:tab pos="3495675" algn="l"/>
              </a:tabLst>
            </a:pPr>
            <a:r>
              <a:rPr lang="en-US" sz="2400" dirty="0"/>
              <a:t>UTM map:	</a:t>
            </a:r>
            <a:r>
              <a:rPr lang="en-US" dirty="0">
                <a:hlinkClick r:id="rId6"/>
              </a:rPr>
              <a:t>www.dmap.co.uk/utmworld.htm</a:t>
            </a:r>
            <a:endParaRPr lang="en-US" sz="2400" dirty="0"/>
          </a:p>
          <a:p>
            <a:pPr>
              <a:tabLst>
                <a:tab pos="3495675" algn="l"/>
              </a:tabLst>
            </a:pPr>
            <a:r>
              <a:rPr lang="en-US" sz="2400" dirty="0"/>
              <a:t>UTM calculator:	</a:t>
            </a:r>
            <a:r>
              <a:rPr lang="en-US" sz="2400" dirty="0">
                <a:hlinkClick r:id="rId7"/>
              </a:rPr>
              <a:t>bit.ly/bdxn37</a:t>
            </a:r>
            <a:endParaRPr lang="en-US" sz="2400" dirty="0"/>
          </a:p>
          <a:p>
            <a:pPr>
              <a:tabLst>
                <a:tab pos="3495675" algn="l"/>
              </a:tabLst>
            </a:pPr>
            <a:r>
              <a:rPr lang="en-US" sz="2400" dirty="0"/>
              <a:t>Other tools:	</a:t>
            </a:r>
            <a:r>
              <a:rPr lang="en-US" sz="2400" dirty="0">
                <a:cs typeface="Calibri"/>
                <a:hlinkClick r:id="rId8"/>
              </a:rPr>
              <a:t>bit.ly/herpnet-georef-resources</a:t>
            </a:r>
            <a:endParaRPr lang="en-US" sz="2400" dirty="0">
              <a:cs typeface="Calibri"/>
            </a:endParaRPr>
          </a:p>
          <a:p>
            <a:pPr>
              <a:tabLst>
                <a:tab pos="3495675" algn="l"/>
              </a:tabLst>
            </a:pPr>
            <a:endParaRPr lang="en-US" sz="2400" dirty="0"/>
          </a:p>
          <a:p>
            <a:pPr>
              <a:buNone/>
              <a:tabLst>
                <a:tab pos="3495675" algn="l"/>
              </a:tabLst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24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LatLong</a:t>
            </a:r>
            <a:r>
              <a:rPr lang="en-US" dirty="0" smtClean="0"/>
              <a:t> Crosshairs for Google Maps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3</a:t>
            </a:fld>
            <a:endParaRPr lang="fr-BE"/>
          </a:p>
        </p:txBody>
      </p:sp>
      <p:pic>
        <p:nvPicPr>
          <p:cNvPr id="8" name="Picture 3" descr="Screen shot 2012-10-07 at 7.00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840760" cy="565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ular Callout 8"/>
          <p:cNvSpPr/>
          <p:nvPr/>
        </p:nvSpPr>
        <p:spPr>
          <a:xfrm>
            <a:off x="2071067" y="762000"/>
            <a:ext cx="6944517" cy="369332"/>
          </a:xfrm>
          <a:prstGeom prst="wedgeRectCallout">
            <a:avLst>
              <a:gd name="adj1" fmla="val 21091"/>
              <a:gd name="adj2" fmla="val 63839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000000"/>
                </a:solidFill>
                <a:latin typeface="Candara" charset="0"/>
                <a:hlinkClick r:id="rId3"/>
              </a:rPr>
              <a:t>http://www.canadensys.net/activities/development/latlong-crosshairs</a:t>
            </a:r>
            <a:endParaRPr lang="en-US" sz="1800" dirty="0">
              <a:solidFill>
                <a:srgbClr val="000000"/>
              </a:solidFill>
              <a:latin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95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http://maps.google.com</a:t>
            </a:r>
            <a:endParaRPr lang="en-US"/>
          </a:p>
          <a:p>
            <a:r>
              <a:rPr lang="en-US"/>
              <a:t>Web mapping service application by Google</a:t>
            </a:r>
          </a:p>
          <a:p>
            <a:r>
              <a:rPr lang="en-US"/>
              <a:t>Search &amp; directions</a:t>
            </a:r>
          </a:p>
          <a:p>
            <a:pPr lvl="1"/>
            <a:r>
              <a:rPr lang="en-US"/>
              <a:t>Free text search, depends on </a:t>
            </a:r>
            <a:r>
              <a:rPr lang="en-US" b="1"/>
              <a:t>zoom level</a:t>
            </a:r>
          </a:p>
          <a:p>
            <a:pPr lvl="1"/>
            <a:r>
              <a:rPr lang="en-US"/>
              <a:t>Directions for travelling by car, bike, public transport and foot</a:t>
            </a:r>
          </a:p>
          <a:p>
            <a:pPr lvl="1"/>
            <a:r>
              <a:rPr lang="en-US"/>
              <a:t>Data compiled from different sources</a:t>
            </a:r>
          </a:p>
          <a:p>
            <a:r>
              <a:rPr lang="en-US"/>
              <a:t>Maps</a:t>
            </a:r>
          </a:p>
          <a:p>
            <a:pPr lvl="1"/>
            <a:r>
              <a:rPr lang="en-US"/>
              <a:t>Datum: WGS84</a:t>
            </a:r>
          </a:p>
          <a:p>
            <a:pPr lvl="1"/>
            <a:r>
              <a:rPr lang="en-US"/>
              <a:t>Views: map, satellite (= aerial photography), terrain, Google Street View + various layers of information</a:t>
            </a:r>
          </a:p>
          <a:p>
            <a:pPr lvl="1"/>
            <a:r>
              <a:rPr lang="en-US"/>
              <a:t>Data compiled from different sources (indicated at the bottom of each map)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4</a:t>
            </a:fld>
            <a:endParaRPr lang="fr-B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itchFamily="-111" charset="0"/>
                <a:ea typeface="ＭＳ Ｐゴシック" pitchFamily="-111" charset="-128"/>
                <a:cs typeface="ＭＳ Ｐゴシック" pitchFamily="-111" charset="-128"/>
              </a:rPr>
              <a:t>Google Maps – Search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Georeferencing workshop - Online resources - 2011.05.21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AE7CD7-F0BA-BF42-9E24-3DAEB8EC132E}" type="slidenum">
              <a:rPr lang="fr-BE"/>
              <a:pPr>
                <a:defRPr/>
              </a:pPr>
              <a:t>5</a:t>
            </a:fld>
            <a:endParaRPr lang="fr-BE"/>
          </a:p>
        </p:txBody>
      </p:sp>
      <p:pic>
        <p:nvPicPr>
          <p:cNvPr id="8" name="Picture 7" descr="Picture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5" y="1010396"/>
            <a:ext cx="8989331" cy="6304804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1981200" y="3200400"/>
            <a:ext cx="2429196" cy="369332"/>
          </a:xfrm>
          <a:prstGeom prst="wedgeRectCallout">
            <a:avLst>
              <a:gd name="adj1" fmla="val 20106"/>
              <a:gd name="adj2" fmla="val -7963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Search with suggestions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6858000" y="6107668"/>
            <a:ext cx="1829798" cy="369332"/>
          </a:xfrm>
          <a:prstGeom prst="wedgeRectCallout">
            <a:avLst>
              <a:gd name="adj1" fmla="val 20284"/>
              <a:gd name="adj2" fmla="val 923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Report a problem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5257800" y="3962400"/>
            <a:ext cx="1854594" cy="369332"/>
          </a:xfrm>
          <a:prstGeom prst="wedgeRectCallout">
            <a:avLst>
              <a:gd name="adj1" fmla="val 60776"/>
              <a:gd name="adj2" fmla="val 722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Previous searches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Views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Georeferencing workshop - Online resources - 2011.05.21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6</a:t>
            </a:fld>
            <a:endParaRPr lang="fr-BE"/>
          </a:p>
        </p:txBody>
      </p:sp>
      <p:pic>
        <p:nvPicPr>
          <p:cNvPr id="6" name="Picture 5" descr="Picture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9" y="990600"/>
            <a:ext cx="4490108" cy="3149206"/>
          </a:xfrm>
          <a:prstGeom prst="rect">
            <a:avLst/>
          </a:prstGeom>
        </p:spPr>
      </p:pic>
      <p:pic>
        <p:nvPicPr>
          <p:cNvPr id="7" name="Picture 6" descr="Picture 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263" y="990600"/>
            <a:ext cx="4490108" cy="3149206"/>
          </a:xfrm>
          <a:prstGeom prst="rect">
            <a:avLst/>
          </a:prstGeom>
        </p:spPr>
      </p:pic>
      <p:pic>
        <p:nvPicPr>
          <p:cNvPr id="8" name="Picture 7" descr="Picture 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263" y="3962400"/>
            <a:ext cx="4490108" cy="3149206"/>
          </a:xfrm>
          <a:prstGeom prst="rect">
            <a:avLst/>
          </a:prstGeom>
        </p:spPr>
      </p:pic>
      <p:pic>
        <p:nvPicPr>
          <p:cNvPr id="9" name="Picture 8" descr="Picture 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8" y="3962400"/>
            <a:ext cx="4490108" cy="31492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" y="3276600"/>
            <a:ext cx="703024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Maps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29200" y="3276600"/>
            <a:ext cx="937464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Satellite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6248400"/>
            <a:ext cx="2180442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Terrain (under ‘Map’)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29200" y="6248400"/>
            <a:ext cx="2307355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Earth (plugin required)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 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0396"/>
            <a:ext cx="9144000" cy="6304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Street 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Georeferencing workshop - Online resources - 2011.05.21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7</a:t>
            </a:fld>
            <a:endParaRPr lang="fr-BE"/>
          </a:p>
        </p:txBody>
      </p:sp>
      <p:pic>
        <p:nvPicPr>
          <p:cNvPr id="9" name="Picture 8" descr="Picture 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219200"/>
            <a:ext cx="8522899" cy="579120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838200" y="3352800"/>
            <a:ext cx="1266129" cy="369332"/>
          </a:xfrm>
          <a:prstGeom prst="wedgeRectCallout">
            <a:avLst>
              <a:gd name="adj1" fmla="val -60464"/>
              <a:gd name="adj2" fmla="val 977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Street View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Street 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Georeferencing workshop - Online resources - 2011.05.21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8</a:t>
            </a:fld>
            <a:endParaRPr lang="fr-BE"/>
          </a:p>
        </p:txBody>
      </p:sp>
      <p:pic>
        <p:nvPicPr>
          <p:cNvPr id="6" name="Picture 5" descr="Picture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4" y="1010396"/>
            <a:ext cx="8989331" cy="6304804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5029200" y="3581400"/>
            <a:ext cx="1622409" cy="369332"/>
          </a:xfrm>
          <a:prstGeom prst="wedgeRectCallout">
            <a:avLst>
              <a:gd name="adj1" fmla="val -20857"/>
              <a:gd name="adj2" fmla="val 7682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I collected here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Maps – Shapes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Georeferencing workshop - Online resources - 2011.05.21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6BD8ED-A95B-734D-A683-D101C5A623F4}" type="slidenum">
              <a:rPr lang="fr-BE"/>
              <a:pPr>
                <a:defRPr/>
              </a:pPr>
              <a:t>9</a:t>
            </a:fld>
            <a:endParaRPr lang="fr-BE"/>
          </a:p>
        </p:txBody>
      </p:sp>
      <p:pic>
        <p:nvPicPr>
          <p:cNvPr id="6" name="Picture 5" descr="Picture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57" y="1010396"/>
            <a:ext cx="8523285" cy="6304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New Canadensys 1">
      <a:dk1>
        <a:srgbClr val="22241E"/>
      </a:dk1>
      <a:lt1>
        <a:srgbClr val="FFFFFF"/>
      </a:lt1>
      <a:dk2>
        <a:srgbClr val="22241E"/>
      </a:dk2>
      <a:lt2>
        <a:srgbClr val="6F6D65"/>
      </a:lt2>
      <a:accent1>
        <a:srgbClr val="E4E4E4"/>
      </a:accent1>
      <a:accent2>
        <a:srgbClr val="962913"/>
      </a:accent2>
      <a:accent3>
        <a:srgbClr val="FFFFFF"/>
      </a:accent3>
      <a:accent4>
        <a:srgbClr val="FFFFFF"/>
      </a:accent4>
      <a:accent5>
        <a:srgbClr val="FFFFFF"/>
      </a:accent5>
      <a:accent6>
        <a:srgbClr val="DFBCBD"/>
      </a:accent6>
      <a:hlink>
        <a:srgbClr val="962913"/>
      </a:hlink>
      <a:folHlink>
        <a:srgbClr val="5E120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455C65"/>
        </a:dk1>
        <a:lt1>
          <a:srgbClr val="FFFFFF"/>
        </a:lt1>
        <a:dk2>
          <a:srgbClr val="30748F"/>
        </a:dk2>
        <a:lt2>
          <a:srgbClr val="828D8D"/>
        </a:lt2>
        <a:accent1>
          <a:srgbClr val="F9F9ED"/>
        </a:accent1>
        <a:accent2>
          <a:srgbClr val="2595C1"/>
        </a:accent2>
        <a:accent3>
          <a:srgbClr val="FFFFFF"/>
        </a:accent3>
        <a:accent4>
          <a:srgbClr val="3A4D55"/>
        </a:accent4>
        <a:accent5>
          <a:srgbClr val="FBFBF4"/>
        </a:accent5>
        <a:accent6>
          <a:srgbClr val="2087AF"/>
        </a:accent6>
        <a:hlink>
          <a:srgbClr val="2595C1"/>
        </a:hlink>
        <a:folHlink>
          <a:srgbClr val="828D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Canadensys.xml</Template>
  <TotalTime>7086</TotalTime>
  <Words>972</Words>
  <Application>Microsoft Macintosh PowerPoint</Application>
  <PresentationFormat>On-screen Show (4:3)</PresentationFormat>
  <Paragraphs>202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1_Default Design</vt:lpstr>
      <vt:lpstr>Online resources for georeferencing</vt:lpstr>
      <vt:lpstr>Other georeferencing resources</vt:lpstr>
      <vt:lpstr>LatLong Crosshairs for Google Maps</vt:lpstr>
      <vt:lpstr>Google Maps</vt:lpstr>
      <vt:lpstr>Google Maps – Search</vt:lpstr>
      <vt:lpstr>Google Maps – Views</vt:lpstr>
      <vt:lpstr>Google Maps – Street View</vt:lpstr>
      <vt:lpstr>Google Maps – Street View</vt:lpstr>
      <vt:lpstr>Google Maps – Shapes</vt:lpstr>
      <vt:lpstr>Google Maps – Get coordinates </vt:lpstr>
      <vt:lpstr>Google Maps – Get coordinates</vt:lpstr>
      <vt:lpstr>Google Maps – Get coordinates</vt:lpstr>
      <vt:lpstr>Google Maps – Measure extent</vt:lpstr>
      <vt:lpstr>Google Earth</vt:lpstr>
      <vt:lpstr>ACME Mapper</vt:lpstr>
      <vt:lpstr>GEOnet Names Server (GNS)</vt:lpstr>
      <vt:lpstr>Falling Rain</vt:lpstr>
      <vt:lpstr>Getty Thesaurus of Geographic Names (TGN)</vt:lpstr>
      <vt:lpstr>FuzzyG – JRC Fuzzy Gazetteer </vt:lpstr>
      <vt:lpstr>UTM &amp; MTM</vt:lpstr>
      <vt:lpstr>Public Land Survey System (PLSS)</vt:lpstr>
      <vt:lpstr>Other tools</vt:lpstr>
      <vt:lpstr>Other tools: CartoDB</vt:lpstr>
      <vt:lpstr>Links</vt:lpstr>
    </vt:vector>
  </TitlesOfParts>
  <Manager/>
  <Company>IRBV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specimen information</dc:title>
  <dc:subject>Biodiversity Informatics</dc:subject>
  <dc:creator>Peter Desmet</dc:creator>
  <cp:keywords>biodiversity informatics, specimen information, Canadensys, GBIF</cp:keywords>
  <dc:description/>
  <cp:lastModifiedBy>c</cp:lastModifiedBy>
  <cp:revision>136</cp:revision>
  <cp:lastPrinted>2010-06-01T17:25:42Z</cp:lastPrinted>
  <dcterms:created xsi:type="dcterms:W3CDTF">2012-06-10T15:44:00Z</dcterms:created>
  <dcterms:modified xsi:type="dcterms:W3CDTF">2012-10-08T14:27:21Z</dcterms:modified>
  <cp:category/>
</cp:coreProperties>
</file>