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512" r:id="rId2"/>
    <p:sldId id="456" r:id="rId3"/>
    <p:sldId id="534" r:id="rId4"/>
    <p:sldId id="528" r:id="rId5"/>
    <p:sldId id="479" r:id="rId6"/>
    <p:sldId id="466" r:id="rId7"/>
    <p:sldId id="520" r:id="rId8"/>
    <p:sldId id="516" r:id="rId9"/>
    <p:sldId id="518" r:id="rId10"/>
    <p:sldId id="519" r:id="rId11"/>
    <p:sldId id="522" r:id="rId12"/>
    <p:sldId id="521" r:id="rId13"/>
    <p:sldId id="473" r:id="rId14"/>
    <p:sldId id="487" r:id="rId15"/>
    <p:sldId id="491" r:id="rId16"/>
    <p:sldId id="532" r:id="rId17"/>
    <p:sldId id="529" r:id="rId18"/>
    <p:sldId id="481" r:id="rId19"/>
    <p:sldId id="476" r:id="rId20"/>
    <p:sldId id="488" r:id="rId21"/>
    <p:sldId id="500" r:id="rId22"/>
    <p:sldId id="533" r:id="rId23"/>
    <p:sldId id="489" r:id="rId24"/>
    <p:sldId id="530" r:id="rId25"/>
    <p:sldId id="492" r:id="rId26"/>
    <p:sldId id="496" r:id="rId27"/>
    <p:sldId id="531" r:id="rId28"/>
    <p:sldId id="504" r:id="rId29"/>
    <p:sldId id="501" r:id="rId30"/>
    <p:sldId id="509" r:id="rId31"/>
  </p:sldIdLst>
  <p:sldSz cx="9144000" cy="6858000" type="screen4x3"/>
  <p:notesSz cx="6858000" cy="9144000"/>
  <p:defaultTextStyle>
    <a:defPPr>
      <a:defRPr lang="fr-B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2913"/>
    <a:srgbClr val="6E150E"/>
    <a:srgbClr val="5E120C"/>
    <a:srgbClr val="A82400"/>
    <a:srgbClr val="6A0D00"/>
    <a:srgbClr val="F0E50F"/>
    <a:srgbClr val="4F9F00"/>
    <a:srgbClr val="B8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69" autoAdjust="0"/>
    <p:restoredTop sz="98958" autoAdjust="0"/>
  </p:normalViewPr>
  <p:slideViewPr>
    <p:cSldViewPr>
      <p:cViewPr>
        <p:scale>
          <a:sx n="80" d="100"/>
          <a:sy n="80" d="100"/>
        </p:scale>
        <p:origin x="-480" y="-5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75F6C-D06B-154A-BF03-CA2C2830B1BD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14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noProof="0"/>
              <a:t>Click to edit Master text styles</a:t>
            </a:r>
          </a:p>
          <a:p>
            <a:pPr lvl="1"/>
            <a:r>
              <a:rPr lang="fr-BE" noProof="0"/>
              <a:t>Second level</a:t>
            </a:r>
          </a:p>
          <a:p>
            <a:pPr lvl="2"/>
            <a:r>
              <a:rPr lang="fr-BE" noProof="0"/>
              <a:t>Third level</a:t>
            </a:r>
          </a:p>
          <a:p>
            <a:pPr lvl="3"/>
            <a:r>
              <a:rPr lang="fr-BE" noProof="0"/>
              <a:t>Fourth level</a:t>
            </a:r>
          </a:p>
          <a:p>
            <a:pPr lvl="4"/>
            <a:r>
              <a:rPr lang="fr-BE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3908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aseline="0"/>
              <a:t>What about unknown datum for UTM?</a:t>
            </a:r>
          </a:p>
          <a:p>
            <a:pPr>
              <a:buFontTx/>
              <a:buChar char="-"/>
            </a:pPr>
            <a:r>
              <a:rPr lang="en-US" baseline="0"/>
              <a:t>Online exercises: renewed file</a:t>
            </a:r>
          </a:p>
          <a:p>
            <a:pPr>
              <a:buFontTx/>
              <a:buChar char="-"/>
            </a:pPr>
            <a:r>
              <a:rPr lang="en-US" baseline="0"/>
              <a:t>Extent for MTM exercise (datum unknown)?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2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5</a:t>
            </a:fld>
            <a:endParaRPr lang="fr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15</a:t>
            </a:fld>
            <a:endParaRPr lang="fr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16</a:t>
            </a:fld>
            <a:endParaRPr lang="fr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GNS: GeoNet Names Server</a:t>
            </a:r>
          </a:p>
          <a:p>
            <a:r>
              <a:rPr lang="en-US"/>
              <a:t>NGA: National Geospatial-Intelligence Agency</a:t>
            </a:r>
          </a:p>
          <a:p>
            <a:r>
              <a:rPr lang="en-US"/>
              <a:t>US BGN: US Board</a:t>
            </a:r>
            <a:r>
              <a:rPr lang="en-US" baseline="0"/>
              <a:t> on Geographic Names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18</a:t>
            </a:fld>
            <a:endParaRPr lang="fr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 smtClean="0"/>
              <a:pPr>
                <a:defRPr/>
              </a:pPr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662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  <a:noFill/>
        </p:spPr>
        <p:txBody>
          <a:bodyPr/>
          <a:lstStyle>
            <a:lvl1pPr>
              <a:defRPr sz="4400">
                <a:solidFill>
                  <a:srgbClr val="962913"/>
                </a:solidFill>
              </a:defRPr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A"/>
              <a:t>Click to edit Master subtitle style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81E96-5ECA-7449-B1B1-DB7BF100B189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10B6F-A813-6E49-B875-281BF314FBA6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6750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6750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D8FB0-78E2-D143-9934-04FDE869700E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0852-858C-3844-98E7-D5CACD6AEAC4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7CE4F-3F7D-6547-A3B0-65B26691133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CE84-69DB-0947-AD80-73F52BD8FFA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60D29-2DA0-0C44-8D86-17AFE7EB58B5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21787-D429-604F-A9F4-0275820D56F9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ED672-0A77-3C47-B677-7F531C617C0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921AF-300C-764E-808A-09B0CB966CF8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gradFill>
            <a:gsLst>
              <a:gs pos="0">
                <a:srgbClr val="6E150E"/>
              </a:gs>
              <a:gs pos="100000">
                <a:srgbClr val="96291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4000" tIns="45720" rIns="324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BE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68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/>
              <a:t>Click to edit Master text styles</a:t>
            </a:r>
          </a:p>
          <a:p>
            <a:pPr lvl="1"/>
            <a:r>
              <a:rPr lang="fr-BE"/>
              <a:t>Second level</a:t>
            </a:r>
          </a:p>
          <a:p>
            <a:pPr lvl="2"/>
            <a:r>
              <a:rPr lang="fr-BE"/>
              <a:t>Third level</a:t>
            </a:r>
          </a:p>
          <a:p>
            <a:pPr lvl="3"/>
            <a:r>
              <a:rPr lang="fr-BE"/>
              <a:t>Fourth level</a:t>
            </a:r>
          </a:p>
          <a:p>
            <a:pPr lvl="4"/>
            <a:r>
              <a:rPr lang="fr-BE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5838" y="6553200"/>
            <a:ext cx="5032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2"/>
                </a:solidFill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6C8F2A4-AD20-CA4C-BC06-B3FED107BBBE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libri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www.google.ca/maps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earth.google.co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://mapper.acme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hyperlink" Target="http://historicalmaps.arcgis.com/usgs/" TargetMode="External"/><Relationship Id="rId6" Type="http://schemas.openxmlformats.org/officeDocument/2006/relationships/hyperlink" Target="http://www.oldmapsonline.org/" TargetMode="External"/><Relationship Id="rId7" Type="http://schemas.openxmlformats.org/officeDocument/2006/relationships/hyperlink" Target="http://www.davidrumsey.com/" TargetMode="External"/><Relationship Id="rId8" Type="http://schemas.openxmlformats.org/officeDocument/2006/relationships/hyperlink" Target="https://historicalcharts.noaa.gov/" TargetMode="External"/><Relationship Id="rId9" Type="http://schemas.openxmlformats.org/officeDocument/2006/relationships/hyperlink" Target="http://www.lib.utexas.edu/maps/map_sites/cities_sites.html" TargetMode="External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geonames.nga.mil/gns/html/" TargetMode="External"/><Relationship Id="rId5" Type="http://schemas.openxmlformats.org/officeDocument/2006/relationships/hyperlink" Target="http://geonames.usgs.gov/pls/gnispublic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bit.ly/Getty-TG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herpnet.org/Gazetteer/GeorefResources.htm" TargetMode="External"/><Relationship Id="rId4" Type="http://schemas.openxmlformats.org/officeDocument/2006/relationships/image" Target="../media/image2.png"/><Relationship Id="rId5" Type="http://schemas.openxmlformats.org/officeDocument/2006/relationships/hyperlink" Target="http://www.canadensys.net/georeferencing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www.idigbio.org/wiki/index.php/Georeferencing" TargetMode="External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hyperlink" Target="http://georeferencing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://www.fallingrain.co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://dma.jrc.it/services/fuzzyg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oids.com/" TargetMode="External"/><Relationship Id="rId4" Type="http://schemas.openxmlformats.org/officeDocument/2006/relationships/hyperlink" Target="http://bit.ly/dDtT1i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mmons.wikimedia.org/wiki/Atla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leware.net/geo/utmgoogle.htm" TargetMode="External"/><Relationship Id="rId4" Type="http://schemas.openxmlformats.org/officeDocument/2006/relationships/hyperlink" Target="http://www.earthpoint.us/Convert.aspx" TargetMode="External"/><Relationship Id="rId5" Type="http://schemas.openxmlformats.org/officeDocument/2006/relationships/hyperlink" Target="http://awsm-tools.com/geo/utm-to-geographic" TargetMode="External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grs-data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rthpoint.us/" TargetMode="External"/><Relationship Id="rId4" Type="http://schemas.openxmlformats.org/officeDocument/2006/relationships/hyperlink" Target="http://www.metzgerwillard.us/plss/plss.html" TargetMode="External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nisnet.org/GeorefGuide.html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plemappr.net/" TargetMode="External"/><Relationship Id="rId4" Type="http://schemas.openxmlformats.org/officeDocument/2006/relationships/hyperlink" Target="http://cartodb.com" TargetMode="External"/><Relationship Id="rId5" Type="http://schemas.openxmlformats.org/officeDocument/2006/relationships/hyperlink" Target="geojson.io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psvisualizer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google.com" TargetMode="External"/><Relationship Id="rId4" Type="http://schemas.openxmlformats.org/officeDocument/2006/relationships/hyperlink" Target="http://www.fallingrain.com" TargetMode="External"/><Relationship Id="rId5" Type="http://schemas.openxmlformats.org/officeDocument/2006/relationships/hyperlink" Target="http://bit.ly/Getty-TGN" TargetMode="External"/><Relationship Id="rId6" Type="http://schemas.openxmlformats.org/officeDocument/2006/relationships/hyperlink" Target="http://www.earthpoint.us" TargetMode="External"/><Relationship Id="rId7" Type="http://schemas.openxmlformats.org/officeDocument/2006/relationships/hyperlink" Target="http://www.dmap.co.uk/utmworld.htm" TargetMode="External"/><Relationship Id="rId8" Type="http://schemas.openxmlformats.org/officeDocument/2006/relationships/hyperlink" Target="http://www.earthpoint.us/Convert.aspx" TargetMode="External"/><Relationship Id="rId9" Type="http://schemas.openxmlformats.org/officeDocument/2006/relationships/hyperlink" Target="http://earth-info.nga.mil/gns/html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hyperlink" Target="http://maps.nls.uk/" TargetMode="External"/><Relationship Id="rId12" Type="http://schemas.openxmlformats.org/officeDocument/2006/relationships/hyperlink" Target="http://cidades-brasil-ibge-google-earth.softonic.com.br/download" TargetMode="External"/><Relationship Id="rId13" Type="http://schemas.openxmlformats.org/officeDocument/2006/relationships/hyperlink" Target="http://www.bl.uk/maps/" TargetMode="External"/><Relationship Id="rId14" Type="http://schemas.openxmlformats.org/officeDocument/2006/relationships/hyperlink" Target="http://www.bl.uk/maps/georeferencingmap.html" TargetMode="External"/><Relationship Id="rId15" Type="http://schemas.openxmlformats.org/officeDocument/2006/relationships/hyperlink" Target="http://www.uwgb.edu/dutchs/usefuldata/ConvertUTMNoOZ.HTM" TargetMode="External"/><Relationship Id="rId16" Type="http://schemas.openxmlformats.org/officeDocument/2006/relationships/hyperlink" Target="http://www.oceangrafix.com/search/byregion" TargetMode="External"/><Relationship Id="rId17" Type="http://schemas.openxmlformats.org/officeDocument/2006/relationships/hyperlink" Target="https://www.loc.gov/rr/geogmap/sanborn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penstreetmap.org/" TargetMode="External"/><Relationship Id="rId3" Type="http://schemas.openxmlformats.org/officeDocument/2006/relationships/hyperlink" Target="http://global.mapit.mysociety.org/" TargetMode="External"/><Relationship Id="rId4" Type="http://schemas.openxmlformats.org/officeDocument/2006/relationships/hyperlink" Target="http://www.gelib.com/ng-topo.htm" TargetMode="External"/><Relationship Id="rId5" Type="http://schemas.openxmlformats.org/officeDocument/2006/relationships/hyperlink" Target="http://mrdata.usgs.gov/geology/state/" TargetMode="External"/><Relationship Id="rId6" Type="http://schemas.openxmlformats.org/officeDocument/2006/relationships/hyperlink" Target="http://www.nrcan.gc.ca/earth-sciences/geography-boundary/geographical-name/11680" TargetMode="External"/><Relationship Id="rId7" Type="http://schemas.openxmlformats.org/officeDocument/2006/relationships/hyperlink" Target="http://www.gadm.org/" TargetMode="External"/><Relationship Id="rId8" Type="http://schemas.openxmlformats.org/officeDocument/2006/relationships/hyperlink" Target="http://www.geody.com/" TargetMode="External"/><Relationship Id="rId9" Type="http://schemas.openxmlformats.org/officeDocument/2006/relationships/hyperlink" Target="http://www.naturalearthdata.com/" TargetMode="External"/><Relationship Id="rId10" Type="http://schemas.openxmlformats.org/officeDocument/2006/relationships/hyperlink" Target="http://geo.data.gov/geoportal/catalog/main/home.pag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maps.google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6" r="7926" b="43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56" y="2996952"/>
            <a:ext cx="9152756" cy="1872208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Online Resources for </a:t>
            </a:r>
            <a:r>
              <a:rPr lang="en-US" dirty="0" err="1" smtClean="0"/>
              <a:t>Georeferencing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 err="1" smtClean="0"/>
              <a:t>Georeferencing</a:t>
            </a:r>
            <a:r>
              <a:rPr lang="en-US" sz="1600" dirty="0" smtClean="0"/>
              <a:t> for Research Use </a:t>
            </a:r>
            <a:br>
              <a:rPr lang="en-US" sz="1600" dirty="0" smtClean="0"/>
            </a:br>
            <a:r>
              <a:rPr lang="en-US" sz="1600" dirty="0" err="1" smtClean="0"/>
              <a:t>iDigBio</a:t>
            </a:r>
            <a:r>
              <a:rPr lang="en-US" sz="1600" dirty="0" smtClean="0"/>
              <a:t>, Santa Barbara, 4-7th October 2016 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568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10</a:t>
            </a:fld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00" y="1447800"/>
            <a:ext cx="8597900" cy="464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9" y="61653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Units on the map depends on domain:</a:t>
            </a:r>
            <a:r>
              <a:rPr lang="is-IS" sz="1400" dirty="0"/>
              <a:t> </a:t>
            </a:r>
            <a:r>
              <a:rPr lang="is-IS" sz="1400" dirty="0" smtClean="0"/>
              <a:t>search from almost any other country and you will get metric (e.g. </a:t>
            </a:r>
            <a:r>
              <a:rPr lang="en-US" sz="1400" dirty="0" smtClean="0">
                <a:hlinkClick r:id="rId3"/>
              </a:rPr>
              <a:t>www.google.ca</a:t>
            </a:r>
            <a:r>
              <a:rPr lang="en-US" sz="1400" dirty="0">
                <a:hlinkClick r:id="rId3"/>
              </a:rPr>
              <a:t>/</a:t>
            </a:r>
            <a:r>
              <a:rPr lang="en-US" sz="1400" dirty="0" smtClean="0">
                <a:hlinkClick r:id="rId3"/>
              </a:rPr>
              <a:t>maps/</a:t>
            </a:r>
            <a:r>
              <a:rPr lang="en-US" sz="1400" dirty="0" smtClean="0"/>
              <a:t> ). It is </a:t>
            </a:r>
            <a:r>
              <a:rPr lang="en-US" sz="1400" dirty="0"/>
              <a:t>a</a:t>
            </a:r>
            <a:r>
              <a:rPr lang="en-US" sz="1400" dirty="0" smtClean="0"/>
              <a:t>lso possible to trace a path using measurement tool. </a:t>
            </a:r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maps – Measure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64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maps – </a:t>
            </a:r>
            <a:r>
              <a:rPr lang="en-US" dirty="0" smtClean="0"/>
              <a:t>Earth (aerial)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11</a:t>
            </a:fld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4948249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107504" y="6381328"/>
            <a:ext cx="2829996" cy="369332"/>
          </a:xfrm>
          <a:prstGeom prst="wedgeRectCallout">
            <a:avLst>
              <a:gd name="adj1" fmla="val -35312"/>
              <a:gd name="adj2" fmla="val -76192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Flip between map and earth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39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maps – Terrain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12</a:t>
            </a:fld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268760"/>
            <a:ext cx="8610600" cy="466090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1475656" y="2420888"/>
            <a:ext cx="5295665" cy="369332"/>
          </a:xfrm>
          <a:prstGeom prst="wedgeRectCallout">
            <a:avLst>
              <a:gd name="adj1" fmla="val -56677"/>
              <a:gd name="adj2" fmla="val 977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Other options, including terrain view, are in side menu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91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484784"/>
            <a:ext cx="8610600" cy="462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Street 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13</a:t>
            </a:fld>
            <a:endParaRPr lang="fr-BE"/>
          </a:p>
        </p:txBody>
      </p:sp>
      <p:sp>
        <p:nvSpPr>
          <p:cNvPr id="6" name="Rectangular Callout 5"/>
          <p:cNvSpPr/>
          <p:nvPr/>
        </p:nvSpPr>
        <p:spPr>
          <a:xfrm>
            <a:off x="323528" y="6093296"/>
            <a:ext cx="6165908" cy="369332"/>
          </a:xfrm>
          <a:prstGeom prst="wedgeRectCallout">
            <a:avLst>
              <a:gd name="adj1" fmla="val -32896"/>
              <a:gd name="adj2" fmla="val -8650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Flip from map to street view to identify exact point of collection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</a:t>
            </a:r>
            <a:r>
              <a:rPr lang="en-US" dirty="0" smtClean="0"/>
              <a:t>Earth -3D globe desktop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5328592" cy="3600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800" dirty="0" smtClean="0"/>
              <a:t>Same </a:t>
            </a:r>
            <a:r>
              <a:rPr lang="en-US" sz="1800" dirty="0"/>
              <a:t>data as Google </a:t>
            </a:r>
            <a:r>
              <a:rPr lang="en-US" sz="1800" dirty="0" smtClean="0"/>
              <a:t>Maps, similar functionality</a:t>
            </a:r>
            <a:endParaRPr lang="en-US" sz="1800" dirty="0"/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Add a </a:t>
            </a:r>
            <a:r>
              <a:rPr lang="en-US" sz="1800" dirty="0" err="1" smtClean="0"/>
              <a:t>placemark</a:t>
            </a:r>
            <a:r>
              <a:rPr lang="en-US" sz="1800" dirty="0" smtClean="0"/>
              <a:t> to get </a:t>
            </a:r>
            <a:r>
              <a:rPr lang="en-US" sz="1800" dirty="0" err="1" smtClean="0"/>
              <a:t>lat</a:t>
            </a:r>
            <a:r>
              <a:rPr lang="en-US" sz="1800" dirty="0" smtClean="0"/>
              <a:t>-long</a:t>
            </a:r>
            <a:endParaRPr lang="en-US" sz="1800" dirty="0"/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Use </a:t>
            </a:r>
            <a:r>
              <a:rPr lang="en-US" sz="1800" dirty="0"/>
              <a:t>ruler to measure </a:t>
            </a:r>
            <a:r>
              <a:rPr lang="en-US" sz="1800" dirty="0" smtClean="0"/>
              <a:t>extent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Use path to measure along a route</a:t>
            </a:r>
            <a:endParaRPr lang="en-US" sz="1800" dirty="0"/>
          </a:p>
          <a:p>
            <a:pPr marL="400050">
              <a:lnSpc>
                <a:spcPct val="120000"/>
              </a:lnSpc>
            </a:pPr>
            <a:r>
              <a:rPr lang="en-US" sz="1800" dirty="0" smtClean="0"/>
              <a:t>Several </a:t>
            </a:r>
            <a:r>
              <a:rPr lang="en-US" sz="1800" dirty="0"/>
              <a:t>coordinate </a:t>
            </a:r>
            <a:r>
              <a:rPr lang="en-US" sz="1800" dirty="0" smtClean="0"/>
              <a:t>formats (set in preferences)</a:t>
            </a:r>
          </a:p>
          <a:p>
            <a:pPr marL="400050">
              <a:lnSpc>
                <a:spcPct val="120000"/>
              </a:lnSpc>
            </a:pPr>
            <a:r>
              <a:rPr lang="en-US" sz="1800" dirty="0" smtClean="0"/>
              <a:t>Numerous </a:t>
            </a:r>
            <a:r>
              <a:rPr lang="en-US" sz="1800" dirty="0"/>
              <a:t>information layers </a:t>
            </a:r>
            <a:r>
              <a:rPr lang="en-US" sz="1800" dirty="0" smtClean="0"/>
              <a:t>such as buildings, roads, borders etc. (</a:t>
            </a:r>
            <a:r>
              <a:rPr lang="en-US" sz="1800" dirty="0"/>
              <a:t>format: </a:t>
            </a:r>
            <a:r>
              <a:rPr lang="en-US" sz="1800" dirty="0" err="1" smtClean="0"/>
              <a:t>kml</a:t>
            </a:r>
            <a:r>
              <a:rPr lang="en-US" sz="1800" dirty="0" smtClean="0"/>
              <a:t>, </a:t>
            </a:r>
            <a:r>
              <a:rPr lang="en-US" sz="1800" dirty="0" err="1" smtClean="0"/>
              <a:t>kmz</a:t>
            </a:r>
            <a:r>
              <a:rPr lang="en-US" sz="1800" dirty="0" smtClean="0"/>
              <a:t>)</a:t>
            </a:r>
          </a:p>
          <a:p>
            <a:pPr marL="400050">
              <a:lnSpc>
                <a:spcPct val="120000"/>
              </a:lnSpc>
            </a:pPr>
            <a:r>
              <a:rPr lang="en-US" sz="1800" dirty="0"/>
              <a:t>A</a:t>
            </a:r>
            <a:r>
              <a:rPr lang="en-US" sz="1800" dirty="0" smtClean="0"/>
              <a:t>dd your own layers (e.g. township-range-</a:t>
            </a:r>
            <a:r>
              <a:rPr lang="en-US" sz="1800" dirty="0"/>
              <a:t>section </a:t>
            </a:r>
            <a:r>
              <a:rPr lang="en-US" sz="1800" dirty="0" err="1"/>
              <a:t>grid:http</a:t>
            </a:r>
            <a:r>
              <a:rPr lang="en-US" sz="1800" dirty="0"/>
              <a:t>://</a:t>
            </a:r>
            <a:r>
              <a:rPr lang="en-US" sz="1800" dirty="0" err="1"/>
              <a:t>www.metzgerwillard.us</a:t>
            </a:r>
            <a:r>
              <a:rPr lang="en-US" sz="1800" dirty="0"/>
              <a:t>/</a:t>
            </a:r>
            <a:r>
              <a:rPr lang="en-US" sz="1800" dirty="0" err="1"/>
              <a:t>plss</a:t>
            </a:r>
            <a:r>
              <a:rPr lang="en-US" sz="1800" dirty="0"/>
              <a:t>/</a:t>
            </a:r>
            <a:r>
              <a:rPr lang="en-US" sz="1800" dirty="0" err="1"/>
              <a:t>plss.html</a:t>
            </a:r>
            <a:r>
              <a:rPr lang="en-US" sz="1800" dirty="0"/>
              <a:t> </a:t>
            </a:r>
            <a:r>
              <a:rPr lang="en-US" sz="1800" dirty="0" smtClean="0"/>
              <a:t> or  </a:t>
            </a:r>
            <a:r>
              <a:rPr lang="en-US" sz="1800" dirty="0"/>
              <a:t>geological </a:t>
            </a:r>
            <a:r>
              <a:rPr lang="en-US" sz="1800" dirty="0" err="1"/>
              <a:t>map:https</a:t>
            </a:r>
            <a:r>
              <a:rPr lang="en-US" sz="1800" dirty="0"/>
              <a:t>://</a:t>
            </a:r>
            <a:r>
              <a:rPr lang="en-US" sz="1800" dirty="0" err="1"/>
              <a:t>mrdata.usgs.gov</a:t>
            </a:r>
            <a:r>
              <a:rPr lang="en-US" sz="1800" dirty="0"/>
              <a:t>/geology/state/)</a:t>
            </a:r>
            <a:r>
              <a:rPr lang="en-US" sz="1800" dirty="0" smtClean="0"/>
              <a:t>. </a:t>
            </a:r>
            <a:endParaRPr lang="en-US" sz="1800" dirty="0"/>
          </a:p>
          <a:p>
            <a:pPr marL="400050">
              <a:lnSpc>
                <a:spcPct val="120000"/>
              </a:lnSpc>
            </a:pPr>
            <a:r>
              <a:rPr lang="en-US" sz="1800" dirty="0" smtClean="0"/>
              <a:t>Save your plotted points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14</a:t>
            </a:fld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2060848"/>
            <a:ext cx="3250040" cy="3861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10759" y="5661248"/>
            <a:ext cx="3332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http://earth.google.com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6875" y="1340768"/>
            <a:ext cx="1980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/>
              <a:t>Datum: </a:t>
            </a:r>
            <a:r>
              <a:rPr lang="en-US" sz="2000" dirty="0" smtClean="0"/>
              <a:t>WGS84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cmemapp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260" y="1988840"/>
            <a:ext cx="4685252" cy="3230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ACME Mapper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4474840" cy="54102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800" dirty="0" smtClean="0"/>
              <a:t>Google </a:t>
            </a:r>
            <a:r>
              <a:rPr lang="en-US" sz="1800" dirty="0"/>
              <a:t>Maps </a:t>
            </a:r>
            <a:r>
              <a:rPr lang="en-US" sz="1800" dirty="0" smtClean="0"/>
              <a:t>interface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Map</a:t>
            </a:r>
            <a:r>
              <a:rPr lang="en-US" sz="1800" dirty="0"/>
              <a:t>, satellite, hybrid and </a:t>
            </a:r>
            <a:r>
              <a:rPr lang="en-US" sz="1800" dirty="0" smtClean="0"/>
              <a:t>terrain, </a:t>
            </a:r>
            <a:r>
              <a:rPr lang="en-US" sz="1800" dirty="0" err="1" smtClean="0"/>
              <a:t>Topo</a:t>
            </a:r>
            <a:r>
              <a:rPr lang="en-US" sz="1800" dirty="0"/>
              <a:t>, DOQ, NEXRAD and </a:t>
            </a:r>
            <a:r>
              <a:rPr lang="en-US" sz="1800" dirty="0" err="1" smtClean="0"/>
              <a:t>Mapnik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dirty="0" smtClean="0"/>
              <a:t>Free </a:t>
            </a:r>
            <a:r>
              <a:rPr lang="en-US" sz="1800" dirty="0"/>
              <a:t>text search </a:t>
            </a:r>
            <a:r>
              <a:rPr lang="en-US" sz="1800" b="1" dirty="0"/>
              <a:t>not dependent on zoom </a:t>
            </a:r>
            <a:r>
              <a:rPr lang="en-US" sz="1800" b="1" dirty="0" smtClean="0"/>
              <a:t>level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Markers </a:t>
            </a:r>
            <a:r>
              <a:rPr lang="en-US" sz="1800" dirty="0"/>
              <a:t>cannot be moved, but new markers can be placed at crosshairs (click ‘Mark’</a:t>
            </a:r>
            <a:r>
              <a:rPr lang="en-US" sz="1800" dirty="0" smtClean="0"/>
              <a:t>)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Several </a:t>
            </a:r>
            <a:r>
              <a:rPr lang="en-US" sz="1800" dirty="0"/>
              <a:t>coordinate formats for each marker + heading and distance from </a:t>
            </a:r>
            <a:r>
              <a:rPr lang="en-US" sz="1800" dirty="0" smtClean="0"/>
              <a:t>crosshairs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Saves </a:t>
            </a:r>
            <a:r>
              <a:rPr lang="en-US" sz="1800" dirty="0"/>
              <a:t>all markers </a:t>
            </a:r>
            <a:r>
              <a:rPr lang="en-US" sz="1800" dirty="0" smtClean="0"/>
              <a:t>automatically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Gives you a descriptive locality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15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5052031" y="5363344"/>
            <a:ext cx="3571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http://mapper.acme.com/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92018" y="1628800"/>
            <a:ext cx="32917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/>
              <a:t>Datum: WGS84 (&amp; NAD27)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4797152"/>
            <a:ext cx="2300848" cy="1296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Scanned/Historical Maps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16</a:t>
            </a:fld>
            <a:endParaRPr lang="fr-B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24744"/>
            <a:ext cx="4366790" cy="1916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1371944"/>
            <a:ext cx="4104456" cy="508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800" dirty="0">
                <a:latin typeface="Calibri"/>
                <a:cs typeface="Calibri"/>
              </a:rPr>
              <a:t>All iterations of USGS </a:t>
            </a:r>
            <a:r>
              <a:rPr lang="en-US" sz="1800" dirty="0" err="1">
                <a:latin typeface="Calibri"/>
                <a:cs typeface="Calibri"/>
              </a:rPr>
              <a:t>topo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</a:rPr>
              <a:t>maps (can navigate through time-line)</a:t>
            </a:r>
            <a:endParaRPr lang="en-US" sz="1800" u="sng" dirty="0">
              <a:latin typeface="Calibri"/>
              <a:cs typeface="Calibri"/>
              <a:hlinkClick r:id="rId5"/>
            </a:endParaRPr>
          </a:p>
          <a:p>
            <a:pPr>
              <a:lnSpc>
                <a:spcPct val="130000"/>
              </a:lnSpc>
            </a:pPr>
            <a:r>
              <a:rPr lang="en-US" sz="1800" u="sng" dirty="0" smtClean="0">
                <a:latin typeface="Calibri"/>
                <a:cs typeface="Calibri"/>
                <a:hlinkClick r:id="rId5"/>
              </a:rPr>
              <a:t>http</a:t>
            </a:r>
            <a:r>
              <a:rPr lang="en-US" sz="1800" u="sng" dirty="0">
                <a:latin typeface="Calibri"/>
                <a:cs typeface="Calibri"/>
                <a:hlinkClick r:id="rId5"/>
              </a:rPr>
              <a:t>://historicalmaps.arcgis.com/usgs</a:t>
            </a:r>
            <a:r>
              <a:rPr lang="en-US" sz="1800" u="sng" dirty="0" smtClean="0">
                <a:latin typeface="Calibri"/>
                <a:cs typeface="Calibri"/>
                <a:hlinkClick r:id="rId5"/>
              </a:rPr>
              <a:t>/</a:t>
            </a:r>
            <a:endParaRPr lang="en-US" sz="1800" u="sng" dirty="0">
              <a:latin typeface="Calibri"/>
              <a:cs typeface="Calibri"/>
              <a:hlinkClick r:id="rId5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Historical maps: </a:t>
            </a:r>
            <a:endParaRPr lang="en-US" sz="1800" dirty="0" smtClean="0">
              <a:latin typeface="Calibri"/>
              <a:cs typeface="Calibri"/>
              <a:hlinkClick r:id="rId6"/>
            </a:endParaRPr>
          </a:p>
          <a:p>
            <a:pPr>
              <a:lnSpc>
                <a:spcPct val="130000"/>
              </a:lnSpc>
            </a:pPr>
            <a:r>
              <a:rPr lang="en-US" sz="1800" dirty="0" smtClean="0">
                <a:latin typeface="Calibri"/>
                <a:cs typeface="Calibri"/>
                <a:hlinkClick r:id="rId6"/>
              </a:rPr>
              <a:t>http</a:t>
            </a:r>
            <a:r>
              <a:rPr lang="en-US" sz="1800" dirty="0">
                <a:latin typeface="Calibri"/>
                <a:cs typeface="Calibri"/>
                <a:hlinkClick r:id="rId6"/>
              </a:rPr>
              <a:t>://www.oldmapsonline.org/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cs typeface="Calibri"/>
                <a:hlinkClick r:id="rId7"/>
              </a:rPr>
              <a:t>http</a:t>
            </a:r>
            <a:r>
              <a:rPr lang="en-US" sz="1800" dirty="0">
                <a:latin typeface="Calibri"/>
                <a:cs typeface="Calibri"/>
                <a:hlinkClick r:id="rId7"/>
              </a:rPr>
              <a:t>://www.davidrumsey.com</a:t>
            </a:r>
            <a:r>
              <a:rPr lang="en-US" sz="1800" dirty="0" smtClean="0">
                <a:latin typeface="Calibri"/>
                <a:cs typeface="Calibri"/>
                <a:hlinkClick r:id="rId7"/>
              </a:rPr>
              <a:t>/</a:t>
            </a:r>
            <a:endParaRPr lang="en-US" sz="1800" dirty="0" smtClean="0">
              <a:latin typeface="Calibri"/>
              <a:cs typeface="Calibri"/>
            </a:endParaRPr>
          </a:p>
          <a:p>
            <a:pPr>
              <a:lnSpc>
                <a:spcPct val="130000"/>
              </a:lnSpc>
            </a:pPr>
            <a:r>
              <a:rPr lang="en-US" sz="1800" dirty="0" smtClean="0">
                <a:latin typeface="Calibri"/>
                <a:cs typeface="Calibri"/>
                <a:hlinkClick r:id="rId8"/>
              </a:rPr>
              <a:t>https</a:t>
            </a:r>
            <a:r>
              <a:rPr lang="en-US" sz="1800" dirty="0">
                <a:latin typeface="Calibri"/>
                <a:cs typeface="Calibri"/>
                <a:hlinkClick r:id="rId8"/>
              </a:rPr>
              <a:t>://historicalcharts.noaa.gov</a:t>
            </a:r>
            <a:r>
              <a:rPr lang="en-US" sz="1800" dirty="0" smtClean="0">
                <a:latin typeface="Calibri"/>
                <a:cs typeface="Calibri"/>
                <a:hlinkClick r:id="rId8"/>
              </a:rPr>
              <a:t>/</a:t>
            </a:r>
            <a:endParaRPr lang="en-US" sz="1800" dirty="0" smtClean="0">
              <a:latin typeface="Calibri"/>
              <a:cs typeface="Calibri"/>
            </a:endParaRPr>
          </a:p>
          <a:p>
            <a:pPr>
              <a:lnSpc>
                <a:spcPct val="130000"/>
              </a:lnSpc>
            </a:pPr>
            <a:r>
              <a:rPr lang="en-US" sz="1800" dirty="0" smtClean="0">
                <a:latin typeface="Calibri"/>
                <a:cs typeface="Calibri"/>
              </a:rPr>
              <a:t>(historical coastline maps) </a:t>
            </a:r>
            <a:endParaRPr lang="en-US" dirty="0" smtClean="0"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800" dirty="0" smtClean="0">
                <a:latin typeface="Calibri"/>
                <a:cs typeface="Calibri"/>
              </a:rPr>
              <a:t>Perry-</a:t>
            </a:r>
            <a:r>
              <a:rPr lang="en-US" sz="1800" dirty="0" err="1" smtClean="0">
                <a:latin typeface="Calibri"/>
                <a:cs typeface="Calibri"/>
              </a:rPr>
              <a:t>Castañeda</a:t>
            </a:r>
            <a:r>
              <a:rPr lang="en-US" sz="1800" dirty="0" smtClean="0">
                <a:latin typeface="Calibri"/>
                <a:cs typeface="Calibri"/>
              </a:rPr>
              <a:t> Library map collection – large collection of digitized maps and resources at UT Austin: </a:t>
            </a:r>
          </a:p>
          <a:p>
            <a:pPr>
              <a:lnSpc>
                <a:spcPct val="130000"/>
              </a:lnSpc>
            </a:pPr>
            <a:r>
              <a:rPr lang="en-US" sz="1800" u="sng" dirty="0">
                <a:latin typeface="Calibri"/>
                <a:cs typeface="Calibri"/>
                <a:hlinkClick r:id="rId9"/>
              </a:rPr>
              <a:t>http://www.lib.utexas.edu/maps/map_sites/cities_sites.html</a:t>
            </a:r>
            <a:endParaRPr lang="en-US" sz="1800" u="sng" dirty="0">
              <a:latin typeface="Calibri"/>
              <a:cs typeface="Calibri"/>
              <a:hlinkClick r:id="rId5"/>
            </a:endParaRPr>
          </a:p>
          <a:p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2780928"/>
            <a:ext cx="3713378" cy="1905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660" y="4221088"/>
            <a:ext cx="273251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9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56" y="2492896"/>
            <a:ext cx="9152756" cy="1872208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Names and Places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917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060848"/>
            <a:ext cx="3960440" cy="2685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GEOnet Names Server (GNS)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5842992" cy="54102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800" b="1" dirty="0" smtClean="0"/>
              <a:t>Worldwide </a:t>
            </a:r>
            <a:r>
              <a:rPr lang="en-US" sz="1800" b="1" dirty="0"/>
              <a:t>data</a:t>
            </a:r>
            <a:r>
              <a:rPr lang="en-US" sz="1800" dirty="0"/>
              <a:t> from </a:t>
            </a:r>
            <a:r>
              <a:rPr lang="en-US" sz="1800" dirty="0" smtClean="0"/>
              <a:t>National Geospatial-Intelligence Agency (NGA) </a:t>
            </a:r>
            <a:r>
              <a:rPr lang="en-US" sz="1800" dirty="0"/>
              <a:t>and</a:t>
            </a:r>
            <a:br>
              <a:rPr lang="en-US" sz="1800" dirty="0"/>
            </a:br>
            <a:r>
              <a:rPr lang="en-US" sz="1800" dirty="0"/>
              <a:t>US </a:t>
            </a:r>
            <a:r>
              <a:rPr lang="en-US" sz="1800" dirty="0" smtClean="0"/>
              <a:t>Board on Geographic Names (BGN) 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dirty="0" smtClean="0"/>
              <a:t>NIMA </a:t>
            </a:r>
            <a:r>
              <a:rPr lang="en-US" sz="1800" dirty="0"/>
              <a:t>= National Imagery and</a:t>
            </a:r>
            <a:br>
              <a:rPr lang="en-US" sz="1800" dirty="0"/>
            </a:br>
            <a:r>
              <a:rPr lang="en-US" sz="1800" dirty="0"/>
              <a:t>Mapping </a:t>
            </a:r>
            <a:r>
              <a:rPr lang="en-US" sz="1800" dirty="0" smtClean="0"/>
              <a:t>Agency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Degrees </a:t>
            </a:r>
            <a:r>
              <a:rPr lang="en-US" sz="1800" dirty="0"/>
              <a:t>minutes seconds,</a:t>
            </a:r>
            <a:br>
              <a:rPr lang="en-US" sz="1800" dirty="0"/>
            </a:br>
            <a:r>
              <a:rPr lang="en-US" sz="1800" dirty="0"/>
              <a:t>precision to nearest </a:t>
            </a:r>
            <a:r>
              <a:rPr lang="en-US" sz="1800" dirty="0" smtClean="0"/>
              <a:t>minute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Uses </a:t>
            </a:r>
            <a:r>
              <a:rPr lang="en-US" sz="1800" dirty="0"/>
              <a:t>f</a:t>
            </a:r>
            <a:r>
              <a:rPr lang="en-US" sz="1800" dirty="0" smtClean="0"/>
              <a:t>eature type (e.g. basin, canal etc.)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Used </a:t>
            </a:r>
            <a:r>
              <a:rPr lang="en-US" sz="1800" dirty="0"/>
              <a:t>as a source for many </a:t>
            </a:r>
            <a:r>
              <a:rPr lang="en-US" sz="1800" dirty="0" smtClean="0"/>
              <a:t>gazetteer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Homepage: </a:t>
            </a:r>
            <a:r>
              <a:rPr lang="en-US" sz="1800" dirty="0" smtClean="0">
                <a:hlinkClick r:id="rId4"/>
              </a:rPr>
              <a:t>http</a:t>
            </a:r>
            <a:r>
              <a:rPr lang="en-US" sz="1800" dirty="0">
                <a:hlinkClick r:id="rId4"/>
              </a:rPr>
              <a:t>://geonames.nga.mil/gns/html</a:t>
            </a:r>
            <a:r>
              <a:rPr lang="en-US" sz="1800" dirty="0" smtClean="0">
                <a:hlinkClick r:id="rId4"/>
              </a:rPr>
              <a:t>/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dirty="0"/>
              <a:t>For </a:t>
            </a:r>
            <a:r>
              <a:rPr lang="en-US" sz="1800" b="1" dirty="0"/>
              <a:t>US data</a:t>
            </a:r>
            <a:r>
              <a:rPr lang="en-US" sz="1800" dirty="0"/>
              <a:t>, use Geographic Names Information System (</a:t>
            </a:r>
            <a:r>
              <a:rPr lang="en-US" sz="1800" dirty="0" smtClean="0"/>
              <a:t>GNIS: </a:t>
            </a:r>
            <a:r>
              <a:rPr lang="en-US" sz="1800" dirty="0" smtClean="0">
                <a:hlinkClick r:id="rId5"/>
              </a:rPr>
              <a:t>http</a:t>
            </a:r>
            <a:r>
              <a:rPr lang="en-US" sz="1800" dirty="0">
                <a:hlinkClick r:id="rId5"/>
              </a:rPr>
              <a:t>://geonames.usgs.gov/pls/gnispublic/</a:t>
            </a:r>
            <a:endParaRPr lang="en-US" sz="1800" dirty="0"/>
          </a:p>
          <a:p>
            <a:pPr>
              <a:lnSpc>
                <a:spcPct val="130000"/>
              </a:lnSpc>
            </a:pPr>
            <a:endParaRPr lang="en-US" sz="1800" dirty="0"/>
          </a:p>
          <a:p>
            <a:pPr>
              <a:lnSpc>
                <a:spcPct val="130000"/>
              </a:lnSpc>
            </a:pPr>
            <a:endParaRPr lang="en-US" sz="1800" dirty="0"/>
          </a:p>
          <a:p>
            <a:pPr>
              <a:lnSpc>
                <a:spcPct val="130000"/>
              </a:lnSpc>
            </a:pP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18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4788024" y="42210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1700808"/>
            <a:ext cx="1980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/>
              <a:t>Datum: WGS84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tt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300" y="1844824"/>
            <a:ext cx="4859432" cy="3350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Getty Thesaurus of Geographic Names (TGN)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3888432" cy="351432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800" b="1" dirty="0" smtClean="0"/>
              <a:t>Worldwide</a:t>
            </a:r>
            <a:r>
              <a:rPr lang="en-US" sz="1800" dirty="0" smtClean="0"/>
              <a:t> </a:t>
            </a:r>
            <a:r>
              <a:rPr lang="en-US" sz="1800" dirty="0"/>
              <a:t>gazetteer by</a:t>
            </a:r>
            <a:br>
              <a:rPr lang="en-US" sz="1800" dirty="0"/>
            </a:br>
            <a:r>
              <a:rPr lang="en-US" sz="1800" dirty="0"/>
              <a:t>The </a:t>
            </a:r>
            <a:r>
              <a:rPr lang="en-US" sz="1800" dirty="0" smtClean="0"/>
              <a:t>Getty Research Institute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dirty="0"/>
              <a:t>Useful for finding </a:t>
            </a:r>
            <a:r>
              <a:rPr lang="en-US" sz="1800" b="1" dirty="0"/>
              <a:t>alternative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and </a:t>
            </a:r>
            <a:r>
              <a:rPr lang="en-US" sz="1800" b="1" dirty="0"/>
              <a:t>old </a:t>
            </a:r>
            <a:r>
              <a:rPr lang="en-US" sz="1800" b="1" dirty="0" smtClean="0"/>
              <a:t>names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Uses </a:t>
            </a:r>
            <a:r>
              <a:rPr lang="en-US" sz="1800" dirty="0"/>
              <a:t>f</a:t>
            </a:r>
            <a:r>
              <a:rPr lang="en-US" sz="1800" dirty="0" smtClean="0"/>
              <a:t>eature types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Organized in geographical hierarchy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Degrees </a:t>
            </a:r>
            <a:r>
              <a:rPr lang="en-US" sz="1800" dirty="0"/>
              <a:t>minutes or </a:t>
            </a:r>
            <a:r>
              <a:rPr lang="en-US" sz="1800" b="1" dirty="0"/>
              <a:t>no </a:t>
            </a:r>
            <a:r>
              <a:rPr lang="en-US" sz="1800" b="1" dirty="0" smtClean="0"/>
              <a:t>coordinates</a:t>
            </a:r>
            <a:r>
              <a:rPr lang="en-US" sz="1800" dirty="0" smtClean="0"/>
              <a:t> - </a:t>
            </a:r>
            <a:r>
              <a:rPr lang="en-US" sz="1800" dirty="0"/>
              <a:t>u</a:t>
            </a:r>
            <a:r>
              <a:rPr lang="en-US" sz="1800" dirty="0" smtClean="0"/>
              <a:t>se </a:t>
            </a:r>
            <a:r>
              <a:rPr lang="en-US" sz="1800" dirty="0"/>
              <a:t>recent name and search in Google Maps</a:t>
            </a:r>
          </a:p>
          <a:p>
            <a:pPr>
              <a:lnSpc>
                <a:spcPct val="130000"/>
              </a:lnSpc>
            </a:pPr>
            <a:r>
              <a:rPr lang="en-US" sz="1800" dirty="0"/>
              <a:t>Example: New Amsterdam, 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19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5213404" y="5195410"/>
            <a:ext cx="316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http://bit.ly/Getty-TGN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Links with links</a:t>
            </a:r>
            <a:endParaRPr lang="en-US" dirty="0">
              <a:latin typeface="Century Gothic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AE7CD7-F0BA-BF42-9E24-3DAEB8EC132E}" type="slidenum">
              <a:rPr lang="fr-BE"/>
              <a:pPr>
                <a:defRPr/>
              </a:pPr>
              <a:t>2</a:t>
            </a:fld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3670796" y="3789040"/>
            <a:ext cx="5221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latin typeface="Calibri"/>
                <a:cs typeface="Calibri"/>
                <a:hlinkClick r:id="rId3"/>
              </a:rPr>
              <a:t>http://herpnet.org/Gazetteer/GeorefResources.htm</a:t>
            </a: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501008"/>
            <a:ext cx="1683145" cy="864096"/>
          </a:xfrm>
          <a:prstGeom prst="rect">
            <a:avLst/>
          </a:prstGeom>
        </p:spPr>
      </p:pic>
      <p:pic>
        <p:nvPicPr>
          <p:cNvPr id="10" name="Picture 9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4550491"/>
            <a:ext cx="3836459" cy="7093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60652" y="4725144"/>
            <a:ext cx="4302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latin typeface="Calibri"/>
                <a:cs typeface="Calibri"/>
                <a:hlinkClick r:id="rId5"/>
              </a:rPr>
              <a:t>http://www.canadensys.net/georeferencing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6252" y="5661248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latin typeface="Calibri"/>
                <a:cs typeface="Calibri"/>
                <a:hlinkClick r:id="rId7"/>
              </a:rPr>
              <a:t>https://www.idigbio.org/wiki/index.php/Georeferencing</a:t>
            </a: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14" name="Picture 1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5445224"/>
            <a:ext cx="2806700" cy="82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052736"/>
            <a:ext cx="5264035" cy="1800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2557" y="2780928"/>
            <a:ext cx="3634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http://georeferencing.org</a:t>
            </a:r>
            <a:r>
              <a:rPr lang="en-US" dirty="0" smtClean="0">
                <a:hlinkClick r:id="rId10"/>
              </a:rPr>
              <a:t>/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lling Rai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988840"/>
            <a:ext cx="3733200" cy="2574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Falling 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4618856" cy="54102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800" b="1" dirty="0" smtClean="0"/>
              <a:t>Worldwide</a:t>
            </a:r>
            <a:r>
              <a:rPr lang="en-US" sz="1800" dirty="0" smtClean="0"/>
              <a:t> </a:t>
            </a:r>
            <a:r>
              <a:rPr lang="en-US" sz="1800" dirty="0"/>
              <a:t>gazetteer for </a:t>
            </a:r>
            <a:r>
              <a:rPr lang="en-US" sz="1800" b="1" dirty="0"/>
              <a:t>cities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and </a:t>
            </a:r>
            <a:r>
              <a:rPr lang="en-US" sz="1800" b="1" dirty="0"/>
              <a:t>towns</a:t>
            </a:r>
          </a:p>
          <a:p>
            <a:pPr>
              <a:lnSpc>
                <a:spcPct val="130000"/>
              </a:lnSpc>
            </a:pPr>
            <a:r>
              <a:rPr lang="en-US" sz="1800" dirty="0"/>
              <a:t>Great for </a:t>
            </a:r>
            <a:r>
              <a:rPr lang="en-US" sz="1800" b="1" dirty="0"/>
              <a:t>hard to find localities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especially outside </a:t>
            </a:r>
            <a:r>
              <a:rPr lang="en-US" sz="1800" dirty="0" smtClean="0"/>
              <a:t>US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Degrees </a:t>
            </a:r>
            <a:r>
              <a:rPr lang="en-US" sz="1800" dirty="0"/>
              <a:t>minutes (seconds), based on </a:t>
            </a:r>
            <a:r>
              <a:rPr lang="en-US" sz="1800" dirty="0" smtClean="0"/>
              <a:t>NIMA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Browse </a:t>
            </a:r>
            <a:r>
              <a:rPr lang="en-US" sz="1800" dirty="0"/>
              <a:t>to find locality (</a:t>
            </a:r>
            <a:r>
              <a:rPr lang="en-US" sz="1800" b="1" dirty="0"/>
              <a:t>no search</a:t>
            </a:r>
            <a:r>
              <a:rPr lang="en-US" sz="1800" dirty="0" smtClean="0"/>
              <a:t>)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Provides </a:t>
            </a:r>
            <a:r>
              <a:rPr lang="en-US" sz="1800" dirty="0"/>
              <a:t>hierarchy, alternative names, </a:t>
            </a:r>
            <a:r>
              <a:rPr lang="en-US" sz="1800" dirty="0" err="1"/>
              <a:t>topo</a:t>
            </a:r>
            <a:r>
              <a:rPr lang="en-US" sz="1800" dirty="0"/>
              <a:t> maps, altitude, weather information and location of nearby towns in nautical miles (nm). Use </a:t>
            </a:r>
            <a:r>
              <a:rPr lang="en-US" sz="1800" dirty="0" err="1"/>
              <a:t>g</a:t>
            </a:r>
            <a:r>
              <a:rPr lang="en-US" sz="1800" dirty="0" err="1" smtClean="0"/>
              <a:t>eoreferencing</a:t>
            </a:r>
            <a:r>
              <a:rPr lang="en-US" sz="1800" dirty="0" smtClean="0"/>
              <a:t> calculator to </a:t>
            </a:r>
            <a:r>
              <a:rPr lang="en-US" sz="1800" dirty="0"/>
              <a:t>translate nm into </a:t>
            </a:r>
            <a:r>
              <a:rPr lang="en-US" sz="1800" dirty="0" smtClean="0"/>
              <a:t>kilometers.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Example: </a:t>
            </a:r>
            <a:r>
              <a:rPr lang="en-US" sz="1800" dirty="0" err="1" smtClean="0"/>
              <a:t>Qaryeh</a:t>
            </a:r>
            <a:r>
              <a:rPr lang="en-US" sz="1800" dirty="0" smtClean="0"/>
              <a:t>-ye </a:t>
            </a:r>
            <a:r>
              <a:rPr lang="en-US" sz="1800" dirty="0" err="1" smtClean="0"/>
              <a:t>Gol`alam</a:t>
            </a:r>
            <a:r>
              <a:rPr lang="en-US" sz="1800" dirty="0" smtClean="0"/>
              <a:t>, </a:t>
            </a:r>
            <a:r>
              <a:rPr lang="en-US" sz="1800" dirty="0" err="1" smtClean="0"/>
              <a:t>Velayat</a:t>
            </a:r>
            <a:r>
              <a:rPr lang="en-US" sz="1800" dirty="0" smtClean="0"/>
              <a:t>-e </a:t>
            </a:r>
            <a:r>
              <a:rPr lang="en-US" sz="1800" dirty="0" err="1" smtClean="0"/>
              <a:t>Lowgar</a:t>
            </a:r>
            <a:r>
              <a:rPr lang="en-US" sz="1800" dirty="0" smtClean="0"/>
              <a:t>, AF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20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5321579" y="4581128"/>
            <a:ext cx="3674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http://www.fallingrain.com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68415" y="1484784"/>
            <a:ext cx="1980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/>
              <a:t>Datum: WGS84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FuzzyG – JRC Fuzzy Gazetteer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424936" cy="54102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800" dirty="0" smtClean="0"/>
              <a:t>Worldwide </a:t>
            </a:r>
            <a:r>
              <a:rPr lang="en-US" sz="1800" dirty="0"/>
              <a:t>gazetteer designed for </a:t>
            </a:r>
            <a:r>
              <a:rPr lang="en-US" sz="1800" b="1" dirty="0"/>
              <a:t>bad spelling</a:t>
            </a:r>
            <a:r>
              <a:rPr lang="en-US" sz="18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1800" dirty="0"/>
              <a:t>Useful for finding alternative, doubtful spelling and old </a:t>
            </a:r>
            <a:r>
              <a:rPr lang="en-US" sz="1800" dirty="0" smtClean="0"/>
              <a:t>names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Uses feature </a:t>
            </a:r>
            <a:r>
              <a:rPr lang="en-US" sz="1800" dirty="0"/>
              <a:t>types, by </a:t>
            </a:r>
            <a:r>
              <a:rPr lang="en-US" sz="1800" dirty="0" smtClean="0"/>
              <a:t>continent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Degrees </a:t>
            </a:r>
            <a:r>
              <a:rPr lang="en-US" sz="1800" dirty="0"/>
              <a:t>minutes or </a:t>
            </a:r>
            <a:r>
              <a:rPr lang="en-US" sz="1800" b="1" dirty="0"/>
              <a:t>no </a:t>
            </a:r>
            <a:r>
              <a:rPr lang="en-US" sz="1800" b="1" dirty="0" smtClean="0"/>
              <a:t>coordinates </a:t>
            </a:r>
            <a:r>
              <a:rPr lang="en-US" sz="1800" dirty="0" smtClean="0"/>
              <a:t>- use </a:t>
            </a:r>
            <a:r>
              <a:rPr lang="en-US" sz="1800" dirty="0"/>
              <a:t>recent name and then search in Google Maps</a:t>
            </a:r>
          </a:p>
          <a:p>
            <a:pPr>
              <a:lnSpc>
                <a:spcPct val="130000"/>
              </a:lnSpc>
            </a:pPr>
            <a:r>
              <a:rPr lang="en-US" sz="1800" dirty="0"/>
              <a:t>Example: </a:t>
            </a:r>
            <a:r>
              <a:rPr lang="en-US" sz="1800" dirty="0" err="1"/>
              <a:t>Narobi</a:t>
            </a:r>
            <a:r>
              <a:rPr lang="en-US" sz="1800" dirty="0"/>
              <a:t> instead of Nairobi, Africa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21</a:t>
            </a:fld>
            <a:endParaRPr lang="fr-BE"/>
          </a:p>
        </p:txBody>
      </p:sp>
      <p:pic>
        <p:nvPicPr>
          <p:cNvPr id="7" name="Picture 5" descr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8740822" cy="223224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339752" y="6165304"/>
            <a:ext cx="4480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http://dma.jrc.it/services/fuzzyg/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Wikipedia/</a:t>
            </a:r>
            <a:r>
              <a:rPr lang="en-US" dirty="0" err="1" smtClean="0"/>
              <a:t>Geohack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22</a:t>
            </a:fld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447800"/>
            <a:ext cx="9029700" cy="466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3645024"/>
            <a:ext cx="5498790" cy="3044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 flipV="1">
            <a:off x="3275856" y="2492896"/>
            <a:ext cx="3528392" cy="115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8316416" y="2852936"/>
            <a:ext cx="432048" cy="792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34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5256584" cy="3888432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800" dirty="0" smtClean="0"/>
              <a:t>Wikimedia Commons Atlas of the </a:t>
            </a:r>
            <a:r>
              <a:rPr lang="en-US" sz="1800" dirty="0"/>
              <a:t>World: </a:t>
            </a:r>
            <a:r>
              <a:rPr lang="en-US" sz="1800" dirty="0" smtClean="0">
                <a:hlinkClick r:id="rId2"/>
              </a:rPr>
              <a:t>(http</a:t>
            </a:r>
            <a:r>
              <a:rPr lang="en-US" sz="1800" dirty="0">
                <a:hlinkClick r:id="rId2"/>
              </a:rPr>
              <a:t>://commons.wikimedia.org/wiki/</a:t>
            </a:r>
            <a:r>
              <a:rPr lang="en-US" sz="1800" dirty="0" smtClean="0">
                <a:hlinkClick r:id="rId2"/>
              </a:rPr>
              <a:t>Atlas) </a:t>
            </a:r>
            <a:endParaRPr lang="en-US" sz="1800" dirty="0" smtClean="0"/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An organized and commented collection of geographical, political, and historical maps</a:t>
            </a:r>
          </a:p>
          <a:p>
            <a:pPr>
              <a:lnSpc>
                <a:spcPct val="130000"/>
              </a:lnSpc>
            </a:pPr>
            <a:r>
              <a:rPr lang="en-US" sz="1800" dirty="0" err="1" smtClean="0"/>
              <a:t>Statoids</a:t>
            </a:r>
            <a:r>
              <a:rPr lang="en-US" sz="1800" dirty="0" smtClean="0"/>
              <a:t> (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://www.statoids.com</a:t>
            </a:r>
            <a:r>
              <a:rPr lang="en-US" sz="1800" dirty="0" smtClean="0">
                <a:hlinkClick r:id="rId3"/>
              </a:rPr>
              <a:t>/</a:t>
            </a:r>
            <a:r>
              <a:rPr lang="en-US" sz="1800" dirty="0"/>
              <a:t>)</a:t>
            </a:r>
          </a:p>
          <a:p>
            <a:pPr lvl="1">
              <a:lnSpc>
                <a:spcPct val="130000"/>
              </a:lnSpc>
            </a:pPr>
            <a:r>
              <a:rPr lang="en-US" sz="1800" dirty="0"/>
              <a:t>Information about administrative divisions (provinces, counties) and their history, area, population, codes, etc.</a:t>
            </a:r>
          </a:p>
          <a:p>
            <a:pPr lvl="1">
              <a:lnSpc>
                <a:spcPct val="130000"/>
              </a:lnSpc>
            </a:pPr>
            <a:r>
              <a:rPr lang="en-US" sz="1800" dirty="0"/>
              <a:t>No coordinates</a:t>
            </a:r>
            <a:r>
              <a:rPr lang="en-US" sz="1800" dirty="0" smtClean="0"/>
              <a:t>!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CIA </a:t>
            </a:r>
            <a:r>
              <a:rPr lang="en-US" sz="1800" dirty="0"/>
              <a:t>World </a:t>
            </a:r>
            <a:r>
              <a:rPr lang="en-US" sz="1800" dirty="0" err="1"/>
              <a:t>Factbook</a:t>
            </a:r>
            <a:r>
              <a:rPr lang="en-US" sz="1800" dirty="0"/>
              <a:t> </a:t>
            </a:r>
            <a:r>
              <a:rPr lang="en-US" sz="1800" dirty="0" smtClean="0"/>
              <a:t>(</a:t>
            </a:r>
            <a:r>
              <a:rPr lang="en-US" sz="1800" dirty="0" smtClean="0">
                <a:hlinkClick r:id="rId4"/>
              </a:rPr>
              <a:t>http</a:t>
            </a:r>
            <a:r>
              <a:rPr lang="en-US" sz="1800" dirty="0">
                <a:hlinkClick r:id="rId4"/>
              </a:rPr>
              <a:t>://bit.ly/</a:t>
            </a:r>
            <a:r>
              <a:rPr lang="en-US" sz="1800" dirty="0" smtClean="0">
                <a:hlinkClick r:id="rId4"/>
              </a:rPr>
              <a:t>dDtT1i</a:t>
            </a:r>
            <a:r>
              <a:rPr lang="en-US" sz="1800" dirty="0" smtClean="0"/>
              <a:t>)</a:t>
            </a:r>
            <a:endParaRPr lang="en-US" sz="1800" dirty="0"/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Similar to </a:t>
            </a:r>
            <a:r>
              <a:rPr lang="en-US" sz="1800" dirty="0" err="1" smtClean="0"/>
              <a:t>Statoids</a:t>
            </a:r>
            <a:endParaRPr lang="en-US" sz="1800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23</a:t>
            </a:fld>
            <a:endParaRPr lang="fr-BE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297606"/>
            <a:ext cx="1584176" cy="1714382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2780928"/>
            <a:ext cx="1656184" cy="1656184"/>
          </a:xfrm>
          <a:prstGeom prst="rect">
            <a:avLst/>
          </a:prstGeom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4365104"/>
            <a:ext cx="1944216" cy="1893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tm-zone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56" y="2492896"/>
            <a:ext cx="9152756" cy="1872208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Other Grid/Coordinate </a:t>
            </a:r>
            <a:r>
              <a:rPr lang="en-US" dirty="0"/>
              <a:t>S</a:t>
            </a:r>
            <a:r>
              <a:rPr lang="en-US" dirty="0" smtClean="0"/>
              <a:t>ystems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917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UTM (MGRS, UPS) and MTM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7092280" cy="54102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800" dirty="0" smtClean="0"/>
              <a:t>UTM: Universal Transverse Mercator 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Divides </a:t>
            </a:r>
            <a:r>
              <a:rPr lang="en-US" sz="1800" dirty="0"/>
              <a:t>earth </a:t>
            </a:r>
            <a:r>
              <a:rPr lang="en-US" sz="1800" dirty="0" smtClean="0"/>
              <a:t>into </a:t>
            </a:r>
            <a:r>
              <a:rPr lang="en-US" sz="1800" dirty="0"/>
              <a:t>60 </a:t>
            </a:r>
            <a:r>
              <a:rPr lang="en-US" sz="1800" dirty="0" smtClean="0"/>
              <a:t>zones: 6 degree band of                        longitude </a:t>
            </a:r>
            <a:r>
              <a:rPr lang="en-US" sz="1800" dirty="0"/>
              <a:t>per zone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Datum: WGS84 and others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Default </a:t>
            </a:r>
            <a:r>
              <a:rPr lang="en-US" sz="1800" dirty="0"/>
              <a:t>extent: 30m (if recorded with GPS receiver</a:t>
            </a:r>
            <a:r>
              <a:rPr lang="en-US" sz="1800" dirty="0" smtClean="0"/>
              <a:t>)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dirty="0" smtClean="0"/>
              <a:t>MGRS: Military </a:t>
            </a:r>
            <a:r>
              <a:rPr lang="en-US" sz="1800" dirty="0"/>
              <a:t>G</a:t>
            </a:r>
            <a:r>
              <a:rPr lang="en-US" sz="1800" dirty="0" smtClean="0"/>
              <a:t>rid </a:t>
            </a:r>
            <a:r>
              <a:rPr lang="en-US" sz="1800" dirty="0"/>
              <a:t>R</a:t>
            </a:r>
            <a:r>
              <a:rPr lang="en-US" sz="1800" dirty="0" smtClean="0"/>
              <a:t>eference S</a:t>
            </a:r>
            <a:r>
              <a:rPr lang="en-US" sz="1800" dirty="0"/>
              <a:t>ystem </a:t>
            </a:r>
            <a:r>
              <a:rPr lang="en-US" sz="1800" dirty="0" smtClean="0"/>
              <a:t>(</a:t>
            </a: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://mgrs-data.org</a:t>
            </a:r>
            <a:r>
              <a:rPr lang="en-US" sz="1800" dirty="0" smtClean="0">
                <a:hlinkClick r:id="rId2"/>
              </a:rPr>
              <a:t>/</a:t>
            </a:r>
            <a:r>
              <a:rPr lang="en-US" sz="1800" dirty="0" smtClean="0"/>
              <a:t>)</a:t>
            </a:r>
            <a:endParaRPr lang="en-US" sz="1800" dirty="0"/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 based on UTM and UPS (universal polar stereographic    coordinate system)</a:t>
            </a:r>
            <a:r>
              <a:rPr lang="en-US" sz="1800" dirty="0"/>
              <a:t> </a:t>
            </a:r>
            <a:endParaRPr lang="en-US" sz="1800" dirty="0" smtClean="0"/>
          </a:p>
          <a:p>
            <a:pPr>
              <a:lnSpc>
                <a:spcPct val="130000"/>
              </a:lnSpc>
            </a:pPr>
            <a:r>
              <a:rPr lang="en-US" sz="1800" dirty="0" smtClean="0"/>
              <a:t>MTM: Modified Transverse </a:t>
            </a:r>
            <a:r>
              <a:rPr lang="en-US" sz="1800" dirty="0"/>
              <a:t>Mercator</a:t>
            </a:r>
          </a:p>
          <a:p>
            <a:pPr lvl="1">
              <a:lnSpc>
                <a:spcPct val="130000"/>
              </a:lnSpc>
            </a:pPr>
            <a:r>
              <a:rPr lang="en-US" sz="1800" dirty="0"/>
              <a:t>Used in </a:t>
            </a:r>
            <a:r>
              <a:rPr lang="en-US" sz="1800" b="1" dirty="0"/>
              <a:t>Canada</a:t>
            </a:r>
            <a:r>
              <a:rPr lang="en-US" sz="1800" dirty="0"/>
              <a:t>: </a:t>
            </a:r>
            <a:r>
              <a:rPr lang="en-US" sz="1800" dirty="0" smtClean="0"/>
              <a:t>3 degree band of longitude per zone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cs typeface="Calibri"/>
              </a:rPr>
              <a:t>Conversions: </a:t>
            </a:r>
          </a:p>
          <a:p>
            <a:pPr lvl="1"/>
            <a:r>
              <a:rPr lang="en-US" sz="1800" dirty="0" smtClean="0">
                <a:cs typeface="Calibri"/>
                <a:hlinkClick r:id="rId3"/>
              </a:rPr>
              <a:t>http</a:t>
            </a:r>
            <a:r>
              <a:rPr lang="en-US" sz="1800" dirty="0">
                <a:cs typeface="Calibri"/>
                <a:hlinkClick r:id="rId3"/>
              </a:rPr>
              <a:t>://leware.net/geo/</a:t>
            </a:r>
            <a:r>
              <a:rPr lang="en-US" sz="1800" dirty="0" smtClean="0">
                <a:cs typeface="Calibri"/>
                <a:hlinkClick r:id="rId3"/>
              </a:rPr>
              <a:t>utmgoogle.htm</a:t>
            </a:r>
            <a:endParaRPr lang="en-US" sz="1800" dirty="0" smtClean="0">
              <a:cs typeface="Calibri"/>
            </a:endParaRPr>
          </a:p>
          <a:p>
            <a:pPr lvl="1"/>
            <a:r>
              <a:rPr lang="en-US" sz="1800" dirty="0" smtClean="0">
                <a:cs typeface="Calibri"/>
                <a:hlinkClick r:id="rId4"/>
              </a:rPr>
              <a:t>http</a:t>
            </a:r>
            <a:r>
              <a:rPr lang="en-US" sz="1800" dirty="0">
                <a:cs typeface="Calibri"/>
                <a:hlinkClick r:id="rId4"/>
              </a:rPr>
              <a:t>://www.earthpoint.us/</a:t>
            </a:r>
            <a:r>
              <a:rPr lang="en-US" sz="1800" dirty="0" smtClean="0">
                <a:cs typeface="Calibri"/>
                <a:hlinkClick r:id="rId4"/>
              </a:rPr>
              <a:t>Convert.aspx</a:t>
            </a:r>
            <a:endParaRPr lang="en-US" sz="1800" dirty="0" smtClean="0">
              <a:cs typeface="Calibri"/>
            </a:endParaRPr>
          </a:p>
          <a:p>
            <a:pPr lvl="1"/>
            <a:r>
              <a:rPr lang="en-US" sz="1800" dirty="0">
                <a:cs typeface="Calibri"/>
                <a:hlinkClick r:id="rId5"/>
              </a:rPr>
              <a:t>http://awsm-tools.com/geo/utm-to-</a:t>
            </a:r>
            <a:r>
              <a:rPr lang="en-US" sz="1800" dirty="0" smtClean="0">
                <a:cs typeface="Calibri"/>
                <a:hlinkClick r:id="rId5"/>
              </a:rPr>
              <a:t>geographic</a:t>
            </a:r>
            <a:endParaRPr lang="en-US" sz="1800" dirty="0" smtClean="0">
              <a:cs typeface="Calibri"/>
            </a:endParaRPr>
          </a:p>
          <a:p>
            <a:pPr lvl="1"/>
            <a:endParaRPr lang="en-US" sz="1800" dirty="0">
              <a:cs typeface="Calibri"/>
            </a:endParaRPr>
          </a:p>
          <a:p>
            <a:pPr lvl="1"/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25</a:t>
            </a:fld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342" y="836712"/>
            <a:ext cx="3456384" cy="172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2636912"/>
            <a:ext cx="2699792" cy="1544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461" y="4379540"/>
            <a:ext cx="1995035" cy="1641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3645024"/>
            <a:ext cx="1482453" cy="14847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28184" y="170080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160398" y="1484784"/>
            <a:ext cx="2652038" cy="646331"/>
            <a:chOff x="6156176" y="1268760"/>
            <a:chExt cx="2652038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6156176" y="1268760"/>
              <a:ext cx="265203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2000" dirty="0"/>
                <a:t>17N 630084 4833438</a:t>
              </a:r>
            </a:p>
            <a:p>
              <a:r>
                <a:rPr lang="en-US" sz="1600" dirty="0" smtClean="0"/>
                <a:t> zone   easting    northing</a:t>
              </a:r>
              <a:endParaRPr lang="en-US" sz="1600" dirty="0"/>
            </a:p>
          </p:txBody>
        </p:sp>
        <p:sp>
          <p:nvSpPr>
            <p:cNvPr id="13" name="Left Bracket 12"/>
            <p:cNvSpPr/>
            <p:nvPr/>
          </p:nvSpPr>
          <p:spPr>
            <a:xfrm rot="16200000" flipV="1">
              <a:off x="7195007" y="1166032"/>
              <a:ext cx="72009" cy="853529"/>
            </a:xfrm>
            <a:prstGeom prst="leftBracket">
              <a:avLst/>
            </a:prstGeom>
            <a:ln>
              <a:solidFill>
                <a:srgbClr val="2224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ket 13"/>
            <p:cNvSpPr/>
            <p:nvPr/>
          </p:nvSpPr>
          <p:spPr>
            <a:xfrm rot="16200000" flipV="1">
              <a:off x="8172400" y="1124744"/>
              <a:ext cx="72008" cy="936104"/>
            </a:xfrm>
            <a:prstGeom prst="leftBracket">
              <a:avLst/>
            </a:prstGeom>
            <a:ln>
              <a:solidFill>
                <a:srgbClr val="2224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Bracket 14"/>
            <p:cNvSpPr/>
            <p:nvPr/>
          </p:nvSpPr>
          <p:spPr>
            <a:xfrm rot="16200000" flipV="1">
              <a:off x="6453702" y="1331276"/>
              <a:ext cx="72006" cy="523042"/>
            </a:xfrm>
            <a:prstGeom prst="leftBracket">
              <a:avLst/>
            </a:prstGeom>
            <a:ln>
              <a:solidFill>
                <a:srgbClr val="2224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Land Survey System (PLSS)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4896544" cy="54102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800" dirty="0"/>
              <a:t>Mainly used in the West, Midwest and some Southern states in the US</a:t>
            </a:r>
          </a:p>
          <a:p>
            <a:pPr>
              <a:lnSpc>
                <a:spcPct val="130000"/>
              </a:lnSpc>
            </a:pPr>
            <a:r>
              <a:rPr lang="en-US" sz="1800" dirty="0"/>
              <a:t>Uses </a:t>
            </a:r>
            <a:r>
              <a:rPr lang="en-US" sz="1800" b="1" dirty="0"/>
              <a:t>Township-Range-Section</a:t>
            </a:r>
            <a:r>
              <a:rPr lang="en-US" sz="1800" dirty="0"/>
              <a:t> (TRS):</a:t>
            </a:r>
            <a:br>
              <a:rPr lang="en-US" sz="1800" dirty="0"/>
            </a:br>
            <a:r>
              <a:rPr lang="en-US" sz="1800" dirty="0" smtClean="0"/>
              <a:t>e.g. T13N</a:t>
            </a:r>
            <a:r>
              <a:rPr lang="en-US" sz="1800" dirty="0"/>
              <a:t>-R14E-S15, Arizona, Coconino County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For standard extents (but note, not all sections are standard!): </a:t>
            </a:r>
            <a:r>
              <a:rPr lang="en-US" sz="1800" dirty="0">
                <a:hlinkClick r:id="rId2"/>
              </a:rPr>
              <a:t>http://manisnet.org/</a:t>
            </a:r>
            <a:br>
              <a:rPr lang="en-US" sz="1800" dirty="0">
                <a:hlinkClick r:id="rId2"/>
              </a:rPr>
            </a:br>
            <a:r>
              <a:rPr lang="en-US" sz="1800" dirty="0" smtClean="0">
                <a:hlinkClick r:id="rId2"/>
              </a:rPr>
              <a:t>GeorefGuide.html</a:t>
            </a:r>
            <a:endParaRPr lang="en-US" sz="1800" dirty="0" smtClean="0"/>
          </a:p>
          <a:p>
            <a:pPr>
              <a:lnSpc>
                <a:spcPct val="130000"/>
              </a:lnSpc>
            </a:pPr>
            <a:r>
              <a:rPr lang="en-US" sz="1800" dirty="0" smtClean="0"/>
              <a:t>To get </a:t>
            </a:r>
            <a:r>
              <a:rPr lang="en-US" sz="1800" dirty="0" err="1" smtClean="0"/>
              <a:t>lat</a:t>
            </a:r>
            <a:r>
              <a:rPr lang="en-US" sz="1800" dirty="0" smtClean="0"/>
              <a:t>-long: 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://www.earthpoint.us</a:t>
            </a:r>
            <a:r>
              <a:rPr lang="en-US" sz="1800" dirty="0" smtClean="0">
                <a:hlinkClick r:id="rId3"/>
              </a:rPr>
              <a:t>/</a:t>
            </a:r>
            <a:r>
              <a:rPr lang="en-US" sz="1800" dirty="0" smtClean="0"/>
              <a:t> (“search by description”) 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Grid for Google Earth: </a:t>
            </a:r>
            <a:r>
              <a:rPr lang="en-US" sz="1800" dirty="0" smtClean="0">
                <a:hlinkClick r:id="rId4"/>
              </a:rPr>
              <a:t>http</a:t>
            </a:r>
            <a:r>
              <a:rPr lang="en-US" sz="1800" dirty="0">
                <a:hlinkClick r:id="rId4"/>
              </a:rPr>
              <a:t>://www.metzgerwillard.us/plss/</a:t>
            </a:r>
            <a:r>
              <a:rPr lang="en-US" sz="1800" dirty="0" smtClean="0">
                <a:hlinkClick r:id="rId4"/>
              </a:rPr>
              <a:t>plss.html</a:t>
            </a:r>
            <a:endParaRPr lang="en-US" sz="18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26</a:t>
            </a:fld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052736"/>
            <a:ext cx="3168352" cy="2100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3356992"/>
            <a:ext cx="3312368" cy="2844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7153" y="6237312"/>
            <a:ext cx="3134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Standard TRS divisions, and extents</a:t>
            </a:r>
            <a:endParaRPr lang="en-US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56" y="2492896"/>
            <a:ext cx="9152756" cy="1872208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Data Visualization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740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Visualization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7380312" cy="54102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800" dirty="0"/>
              <a:t>GPS </a:t>
            </a:r>
            <a:r>
              <a:rPr lang="en-US" sz="1800" dirty="0" smtClean="0"/>
              <a:t>Visualizer (</a:t>
            </a:r>
            <a:r>
              <a:rPr lang="en-US" sz="1800" dirty="0">
                <a:hlinkClick r:id="rId2"/>
              </a:rPr>
              <a:t>http://www.gpsvisualizer.com</a:t>
            </a:r>
            <a:r>
              <a:rPr lang="en-US" sz="1800" dirty="0" smtClean="0">
                <a:hlinkClick r:id="rId2"/>
              </a:rPr>
              <a:t>/</a:t>
            </a:r>
            <a:r>
              <a:rPr lang="en-US" sz="1800" dirty="0" smtClean="0"/>
              <a:t>)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Use </a:t>
            </a:r>
            <a:r>
              <a:rPr lang="en-US" sz="1800" dirty="0"/>
              <a:t>to translate a file with coordinates into </a:t>
            </a:r>
            <a:r>
              <a:rPr lang="en-US" sz="1800" dirty="0" err="1"/>
              <a:t>kml</a:t>
            </a:r>
            <a:r>
              <a:rPr lang="en-US" sz="1800" dirty="0"/>
              <a:t> or a </a:t>
            </a:r>
            <a:r>
              <a:rPr lang="en-US" sz="1800" dirty="0" smtClean="0"/>
              <a:t>picture</a:t>
            </a:r>
          </a:p>
          <a:p>
            <a:pPr>
              <a:lnSpc>
                <a:spcPct val="130000"/>
              </a:lnSpc>
            </a:pPr>
            <a:r>
              <a:rPr lang="en-US" sz="1800" dirty="0" err="1" smtClean="0"/>
              <a:t>Simplemappr</a:t>
            </a:r>
            <a:r>
              <a:rPr lang="en-US" sz="1800" dirty="0" smtClean="0"/>
              <a:t> (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://www.simplemappr.net</a:t>
            </a:r>
            <a:r>
              <a:rPr lang="en-US" sz="1800" dirty="0" smtClean="0">
                <a:hlinkClick r:id="rId3"/>
              </a:rPr>
              <a:t>/</a:t>
            </a:r>
            <a:r>
              <a:rPr lang="en-US" sz="1800" dirty="0" smtClean="0"/>
              <a:t>)</a:t>
            </a:r>
            <a:endParaRPr lang="en-US" sz="1800" dirty="0" smtClean="0">
              <a:hlinkClick r:id="rId3"/>
            </a:endParaRP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Similar - for publication</a:t>
            </a:r>
            <a:endParaRPr lang="en-US" sz="1800" dirty="0" smtClean="0">
              <a:hlinkClick r:id="rId4"/>
            </a:endParaRPr>
          </a:p>
          <a:p>
            <a:pPr>
              <a:lnSpc>
                <a:spcPct val="130000"/>
              </a:lnSpc>
            </a:pPr>
            <a:r>
              <a:rPr lang="en-US" sz="1800" dirty="0" smtClean="0"/>
              <a:t>CARTO (formerly </a:t>
            </a:r>
            <a:r>
              <a:rPr lang="en-US" sz="1800" dirty="0" err="1" smtClean="0"/>
              <a:t>CartoDB</a:t>
            </a:r>
            <a:r>
              <a:rPr lang="en-US" sz="1800" dirty="0" smtClean="0"/>
              <a:t>) (</a:t>
            </a:r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carto.com</a:t>
            </a:r>
            <a:r>
              <a:rPr lang="en-US" sz="1800" dirty="0" smtClean="0"/>
              <a:t>)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Online </a:t>
            </a:r>
            <a:r>
              <a:rPr lang="en-US" sz="1800" dirty="0"/>
              <a:t>geospatial database </a:t>
            </a:r>
            <a:r>
              <a:rPr lang="en-US" sz="1800" dirty="0" smtClean="0"/>
              <a:t>by </a:t>
            </a:r>
            <a:r>
              <a:rPr lang="en-US" sz="1800" dirty="0" err="1"/>
              <a:t>Vizzuality</a:t>
            </a:r>
            <a:endParaRPr lang="en-US" sz="1800" dirty="0"/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Drag </a:t>
            </a:r>
            <a:r>
              <a:rPr lang="en-US" sz="1800" dirty="0"/>
              <a:t>and drop CSV upload</a:t>
            </a:r>
          </a:p>
          <a:p>
            <a:pPr lvl="1">
              <a:lnSpc>
                <a:spcPct val="130000"/>
              </a:lnSpc>
            </a:pPr>
            <a:r>
              <a:rPr lang="en-US" sz="1800" dirty="0"/>
              <a:t>Easy customization of your map</a:t>
            </a:r>
          </a:p>
          <a:p>
            <a:pPr lvl="1">
              <a:lnSpc>
                <a:spcPct val="130000"/>
              </a:lnSpc>
            </a:pPr>
            <a:r>
              <a:rPr lang="en-US" sz="1800" dirty="0"/>
              <a:t>Share and embed your </a:t>
            </a:r>
            <a:r>
              <a:rPr lang="en-US" sz="1800" dirty="0" smtClean="0"/>
              <a:t>map</a:t>
            </a:r>
          </a:p>
          <a:p>
            <a:pPr lvl="1">
              <a:lnSpc>
                <a:spcPct val="130000"/>
              </a:lnSpc>
            </a:pPr>
            <a:r>
              <a:rPr lang="en-US" sz="1800" dirty="0" err="1" smtClean="0"/>
              <a:t>owerful</a:t>
            </a:r>
            <a:r>
              <a:rPr lang="en-US" sz="1800" dirty="0" smtClean="0"/>
              <a:t> </a:t>
            </a:r>
            <a:r>
              <a:rPr lang="en-US" sz="1800" dirty="0"/>
              <a:t>development </a:t>
            </a:r>
            <a:r>
              <a:rPr lang="en-US" sz="1800" dirty="0" smtClean="0"/>
              <a:t>tools</a:t>
            </a:r>
          </a:p>
          <a:p>
            <a:pPr lvl="1">
              <a:lnSpc>
                <a:spcPct val="130000"/>
              </a:lnSpc>
            </a:pPr>
            <a:r>
              <a:rPr lang="en-US" sz="1800" dirty="0"/>
              <a:t>Free account = 5 tables / 5MB of </a:t>
            </a:r>
            <a:r>
              <a:rPr lang="en-US" sz="1800" dirty="0" smtClean="0"/>
              <a:t>data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dirty="0" smtClean="0"/>
              <a:t>Geojson.io (</a:t>
            </a:r>
            <a:r>
              <a:rPr lang="en-US" sz="1800" dirty="0" smtClean="0">
                <a:hlinkClick r:id="rId5" action="ppaction://hlinkfile"/>
              </a:rPr>
              <a:t>geojson.io</a:t>
            </a:r>
            <a:r>
              <a:rPr lang="en-US" sz="1800" dirty="0" smtClean="0"/>
              <a:t>)</a:t>
            </a:r>
            <a:endParaRPr lang="en-US" sz="1800" dirty="0"/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Plot points and convert from </a:t>
            </a:r>
            <a:r>
              <a:rPr lang="en-US" sz="1800" dirty="0" err="1" smtClean="0"/>
              <a:t>csv</a:t>
            </a:r>
            <a:r>
              <a:rPr lang="en-US" sz="1800" dirty="0" smtClean="0"/>
              <a:t> to </a:t>
            </a:r>
            <a:r>
              <a:rPr lang="en-US" sz="1800" dirty="0" err="1" smtClean="0"/>
              <a:t>geojson</a:t>
            </a:r>
            <a:endParaRPr lang="en-US" sz="1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28</a:t>
            </a:fld>
            <a:endParaRPr lang="fr-BE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052736"/>
            <a:ext cx="3065636" cy="506553"/>
          </a:xfrm>
          <a:prstGeom prst="rect">
            <a:avLst/>
          </a:prstGeom>
        </p:spPr>
      </p:pic>
      <p:pic>
        <p:nvPicPr>
          <p:cNvPr id="12" name="Picture 11">
            <a:hlinkClick r:id="rId3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232" y="1916832"/>
            <a:ext cx="2159000" cy="41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4581128"/>
            <a:ext cx="3275552" cy="18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564904"/>
            <a:ext cx="3851920" cy="1716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495675" algn="l"/>
              </a:tabLst>
            </a:pPr>
            <a:r>
              <a:rPr lang="en-US" sz="2000" dirty="0"/>
              <a:t>Google Maps: 	</a:t>
            </a:r>
            <a:r>
              <a:rPr lang="en-US" sz="2000" dirty="0" smtClean="0">
                <a:hlinkClick r:id="rId3"/>
              </a:rPr>
              <a:t>maps.google.com</a:t>
            </a:r>
            <a:endParaRPr lang="en-US" sz="2000" dirty="0" smtClean="0"/>
          </a:p>
          <a:p>
            <a:pPr>
              <a:tabLst>
                <a:tab pos="3495675" algn="l"/>
              </a:tabLst>
            </a:pPr>
            <a:r>
              <a:rPr lang="en-US" sz="2000" dirty="0" smtClean="0"/>
              <a:t>Google Earth:</a:t>
            </a:r>
            <a:r>
              <a:rPr lang="en-US" sz="2000" dirty="0"/>
              <a:t>	</a:t>
            </a:r>
            <a:r>
              <a:rPr lang="en-US" sz="2000" dirty="0" err="1"/>
              <a:t>google.com</a:t>
            </a:r>
            <a:r>
              <a:rPr lang="en-US" sz="2000" dirty="0"/>
              <a:t>/earth</a:t>
            </a:r>
            <a:r>
              <a:rPr lang="en-US" sz="2000" dirty="0" smtClean="0"/>
              <a:t>/</a:t>
            </a:r>
          </a:p>
          <a:p>
            <a:pPr>
              <a:tabLst>
                <a:tab pos="3495675" algn="l"/>
              </a:tabLst>
            </a:pPr>
            <a:r>
              <a:rPr lang="en-US" sz="2000" dirty="0" smtClean="0"/>
              <a:t>Hard </a:t>
            </a:r>
            <a:r>
              <a:rPr lang="en-US" sz="2000" dirty="0"/>
              <a:t>to find localities:	</a:t>
            </a:r>
            <a:r>
              <a:rPr lang="en-US" sz="2000" dirty="0" smtClean="0">
                <a:hlinkClick r:id="rId4"/>
              </a:rPr>
              <a:t>fallingrain.com</a:t>
            </a:r>
            <a:endParaRPr lang="en-US" sz="2000" dirty="0"/>
          </a:p>
          <a:p>
            <a:pPr>
              <a:tabLst>
                <a:tab pos="3495675" algn="l"/>
              </a:tabLst>
            </a:pPr>
            <a:r>
              <a:rPr lang="en-US" sz="2000" dirty="0"/>
              <a:t>Old </a:t>
            </a:r>
            <a:r>
              <a:rPr lang="en-US" sz="2000" dirty="0" smtClean="0"/>
              <a:t>and alternative </a:t>
            </a:r>
            <a:r>
              <a:rPr lang="en-US" sz="2000" dirty="0"/>
              <a:t>names:	</a:t>
            </a:r>
            <a:r>
              <a:rPr lang="en-US" sz="2000" dirty="0">
                <a:hlinkClick r:id="rId5"/>
              </a:rPr>
              <a:t>bit.ly/Getty-</a:t>
            </a:r>
            <a:r>
              <a:rPr lang="en-US" sz="2000" dirty="0" smtClean="0">
                <a:hlinkClick r:id="rId5"/>
              </a:rPr>
              <a:t>TGN</a:t>
            </a:r>
            <a:endParaRPr lang="en-US" sz="2000" dirty="0" smtClean="0"/>
          </a:p>
          <a:p>
            <a:pPr>
              <a:tabLst>
                <a:tab pos="3495675" algn="l"/>
              </a:tabLst>
            </a:pPr>
            <a:r>
              <a:rPr lang="en-US" sz="2000" dirty="0" smtClean="0"/>
              <a:t>PLSS/Township-range-section:	</a:t>
            </a:r>
            <a:r>
              <a:rPr lang="en-US" sz="2000" dirty="0" smtClean="0">
                <a:hlinkClick r:id="rId6"/>
              </a:rPr>
              <a:t>www.earthpoint.us</a:t>
            </a:r>
            <a:endParaRPr lang="en-US" sz="2000" dirty="0"/>
          </a:p>
          <a:p>
            <a:pPr marL="342900" lvl="1" indent="-342900">
              <a:buFontTx/>
              <a:buChar char="•"/>
              <a:tabLst>
                <a:tab pos="3495675" algn="l"/>
              </a:tabLst>
            </a:pPr>
            <a:r>
              <a:rPr lang="en-US" sz="2000" dirty="0"/>
              <a:t>UTM map:	</a:t>
            </a:r>
            <a:r>
              <a:rPr lang="en-US" sz="2000" dirty="0">
                <a:hlinkClick r:id="rId7"/>
              </a:rPr>
              <a:t>www.dmap.co.uk/utmworld.htm</a:t>
            </a:r>
            <a:endParaRPr lang="en-US" sz="2000" dirty="0"/>
          </a:p>
          <a:p>
            <a:pPr>
              <a:tabLst>
                <a:tab pos="3495675" algn="l"/>
              </a:tabLst>
            </a:pPr>
            <a:r>
              <a:rPr lang="en-US" sz="2000" dirty="0" smtClean="0"/>
              <a:t>UTM calculator:	</a:t>
            </a:r>
            <a:r>
              <a:rPr lang="en-US" sz="2000" dirty="0">
                <a:hlinkClick r:id="rId8"/>
              </a:rPr>
              <a:t>http://www.earthpoint.us/</a:t>
            </a:r>
            <a:r>
              <a:rPr lang="en-US" sz="2000" dirty="0" smtClean="0">
                <a:hlinkClick r:id="rId8"/>
              </a:rPr>
              <a:t>Convert.aspx</a:t>
            </a:r>
            <a:endParaRPr lang="en-US" sz="2000" dirty="0" smtClean="0"/>
          </a:p>
          <a:p>
            <a:pPr>
              <a:tabLst>
                <a:tab pos="3495675" algn="l"/>
              </a:tabLst>
            </a:pPr>
            <a:r>
              <a:rPr lang="en-US" sz="2000" dirty="0" err="1">
                <a:cs typeface="Calibri"/>
              </a:rPr>
              <a:t>GEOnet</a:t>
            </a:r>
            <a:r>
              <a:rPr lang="en-US" sz="2000" dirty="0">
                <a:cs typeface="Calibri"/>
              </a:rPr>
              <a:t> names server (GNS) for worldwide data: </a:t>
            </a:r>
            <a:r>
              <a:rPr lang="en-US" sz="2000" dirty="0">
                <a:cs typeface="Calibri"/>
                <a:hlinkClick r:id="rId9"/>
              </a:rPr>
              <a:t>http://earth-info.nga.mil/gns/html/</a:t>
            </a:r>
            <a:endParaRPr lang="en-US" sz="2000" dirty="0">
              <a:cs typeface="Calibri"/>
            </a:endParaRPr>
          </a:p>
          <a:p>
            <a:pPr marL="0" indent="0">
              <a:buNone/>
              <a:tabLst>
                <a:tab pos="3495675" algn="l"/>
              </a:tabLst>
            </a:pPr>
            <a:endParaRPr lang="en-US" sz="2000" dirty="0" smtClean="0">
              <a:cs typeface="Calibri"/>
            </a:endParaRPr>
          </a:p>
          <a:p>
            <a:pPr>
              <a:tabLst>
                <a:tab pos="3495675" algn="l"/>
              </a:tabLst>
            </a:pPr>
            <a:endParaRPr lang="en-US" sz="2000" dirty="0">
              <a:cs typeface="Calibri"/>
            </a:endParaRPr>
          </a:p>
          <a:p>
            <a:pPr marL="0" indent="0">
              <a:buNone/>
              <a:tabLst>
                <a:tab pos="3495675" algn="l"/>
              </a:tabLst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29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3</a:t>
            </a:fld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1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13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z="1600" smtClean="0"/>
              <a:pPr>
                <a:defRPr/>
              </a:pPr>
              <a:t>30</a:t>
            </a:fld>
            <a:endParaRPr lang="fr-BE" sz="1600"/>
          </a:p>
        </p:txBody>
      </p:sp>
      <p:sp>
        <p:nvSpPr>
          <p:cNvPr id="6" name="Rectangle 5"/>
          <p:cNvSpPr/>
          <p:nvPr/>
        </p:nvSpPr>
        <p:spPr>
          <a:xfrm>
            <a:off x="35496" y="1052736"/>
            <a:ext cx="9217024" cy="5878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  <a:hlinkClick r:id="rId2"/>
              </a:rPr>
              <a:t>http://www.openstreetmap.org</a:t>
            </a:r>
            <a:r>
              <a:rPr lang="en-US" sz="1600" dirty="0" smtClean="0">
                <a:latin typeface="Calibri"/>
                <a:cs typeface="Calibri"/>
                <a:hlinkClick r:id="rId2"/>
              </a:rPr>
              <a:t>/</a:t>
            </a:r>
            <a:r>
              <a:rPr lang="en-US" sz="1600" dirty="0" smtClean="0">
                <a:latin typeface="Calibri"/>
                <a:cs typeface="Calibri"/>
              </a:rPr>
              <a:t>: free, editable map of the world</a:t>
            </a:r>
          </a:p>
          <a:p>
            <a:r>
              <a:rPr lang="en-US" sz="1600" dirty="0">
                <a:latin typeface="Calibri"/>
                <a:cs typeface="Calibri"/>
                <a:hlinkClick r:id="rId3"/>
              </a:rPr>
              <a:t>http://global.mapit.mysociety.org</a:t>
            </a:r>
            <a:r>
              <a:rPr lang="en-US" sz="1600" dirty="0" smtClean="0">
                <a:latin typeface="Calibri"/>
                <a:cs typeface="Calibri"/>
                <a:hlinkClick r:id="rId3"/>
              </a:rPr>
              <a:t>/</a:t>
            </a:r>
            <a:r>
              <a:rPr lang="en-US" sz="1600" dirty="0" smtClean="0">
                <a:latin typeface="Calibri"/>
                <a:cs typeface="Calibri"/>
              </a:rPr>
              <a:t>: can give you administrative boundaries if you have a </a:t>
            </a:r>
            <a:r>
              <a:rPr lang="en-US" sz="1600" dirty="0" err="1" smtClean="0">
                <a:latin typeface="Calibri"/>
                <a:cs typeface="Calibri"/>
              </a:rPr>
              <a:t>lat</a:t>
            </a:r>
            <a:r>
              <a:rPr lang="en-US" sz="1600" dirty="0" smtClean="0">
                <a:latin typeface="Calibri"/>
                <a:cs typeface="Calibri"/>
              </a:rPr>
              <a:t>-long (could be useful for verifying localities outside the US)</a:t>
            </a:r>
          </a:p>
          <a:p>
            <a:r>
              <a:rPr lang="en-US" sz="1600" dirty="0" smtClean="0">
                <a:latin typeface="Calibri"/>
                <a:cs typeface="Calibri"/>
                <a:hlinkClick r:id="rId4"/>
              </a:rPr>
              <a:t>http</a:t>
            </a:r>
            <a:r>
              <a:rPr lang="en-US" sz="1600" dirty="0">
                <a:latin typeface="Calibri"/>
                <a:cs typeface="Calibri"/>
                <a:hlinkClick r:id="rId4"/>
              </a:rPr>
              <a:t>://www.gelib.com/ng-</a:t>
            </a:r>
            <a:r>
              <a:rPr lang="en-US" sz="1600" dirty="0" smtClean="0">
                <a:latin typeface="Calibri"/>
                <a:cs typeface="Calibri"/>
                <a:hlinkClick r:id="rId4"/>
              </a:rPr>
              <a:t>topo.htm</a:t>
            </a:r>
            <a:r>
              <a:rPr lang="en-US" sz="1600" dirty="0" smtClean="0">
                <a:latin typeface="Calibri"/>
                <a:cs typeface="Calibri"/>
              </a:rPr>
              <a:t>: </a:t>
            </a:r>
            <a:r>
              <a:rPr lang="en-US" sz="1600" dirty="0" err="1" smtClean="0">
                <a:latin typeface="Calibri"/>
                <a:cs typeface="Calibri"/>
              </a:rPr>
              <a:t>topo</a:t>
            </a:r>
            <a:r>
              <a:rPr lang="en-US" sz="1600" dirty="0" smtClean="0">
                <a:latin typeface="Calibri"/>
                <a:cs typeface="Calibri"/>
              </a:rPr>
              <a:t> map overlay for Google Earth</a:t>
            </a:r>
          </a:p>
          <a:p>
            <a:r>
              <a:rPr lang="en-US" sz="1600" dirty="0">
                <a:latin typeface="Calibri"/>
                <a:cs typeface="Calibri"/>
                <a:hlinkClick r:id="rId5"/>
              </a:rPr>
              <a:t>http://mrdata.usgs.gov/geology/state</a:t>
            </a:r>
            <a:r>
              <a:rPr lang="en-US" sz="1600" dirty="0" smtClean="0">
                <a:latin typeface="Calibri"/>
                <a:cs typeface="Calibri"/>
                <a:hlinkClick r:id="rId5"/>
              </a:rPr>
              <a:t>/</a:t>
            </a:r>
            <a:r>
              <a:rPr lang="en-US" sz="1600" dirty="0" smtClean="0">
                <a:latin typeface="Calibri"/>
                <a:cs typeface="Calibri"/>
              </a:rPr>
              <a:t>: geology layers for Google Earth</a:t>
            </a:r>
          </a:p>
          <a:p>
            <a:r>
              <a:rPr lang="en-US" sz="1600" u="sng" dirty="0" smtClean="0">
                <a:latin typeface="Calibri"/>
                <a:cs typeface="Calibri"/>
                <a:hlinkClick r:id="rId6"/>
              </a:rPr>
              <a:t>http</a:t>
            </a:r>
            <a:r>
              <a:rPr lang="en-US" sz="1600" u="sng" dirty="0">
                <a:latin typeface="Calibri"/>
                <a:cs typeface="Calibri"/>
                <a:hlinkClick r:id="rId6"/>
              </a:rPr>
              <a:t>://www.nrcan.gc.ca/earth-sciences/geography-boundary/geographical-name/</a:t>
            </a:r>
            <a:r>
              <a:rPr lang="en-US" sz="1600" u="sng" dirty="0" smtClean="0">
                <a:latin typeface="Calibri"/>
                <a:cs typeface="Calibri"/>
                <a:hlinkClick r:id="rId6"/>
              </a:rPr>
              <a:t>11680</a:t>
            </a:r>
            <a:r>
              <a:rPr lang="en-US" sz="1600" dirty="0" smtClean="0">
                <a:latin typeface="Calibri"/>
                <a:cs typeface="Calibri"/>
              </a:rPr>
              <a:t>: natural resources of Canada, search by geographic names, </a:t>
            </a:r>
            <a:r>
              <a:rPr lang="en-US" sz="1600" dirty="0" err="1" smtClean="0">
                <a:latin typeface="Calibri"/>
                <a:cs typeface="Calibri"/>
              </a:rPr>
              <a:t>lat</a:t>
            </a:r>
            <a:r>
              <a:rPr lang="en-US" sz="1600" dirty="0" smtClean="0">
                <a:latin typeface="Calibri"/>
                <a:cs typeface="Calibri"/>
              </a:rPr>
              <a:t>-long, rectangular area..</a:t>
            </a:r>
          </a:p>
          <a:p>
            <a:r>
              <a:rPr lang="en-US" sz="1600" u="sng" dirty="0" smtClean="0">
                <a:latin typeface="Calibri"/>
                <a:cs typeface="Calibri"/>
                <a:hlinkClick r:id="rId7"/>
              </a:rPr>
              <a:t>http</a:t>
            </a:r>
            <a:r>
              <a:rPr lang="en-US" sz="1600" u="sng" dirty="0">
                <a:latin typeface="Calibri"/>
                <a:cs typeface="Calibri"/>
                <a:hlinkClick r:id="rId7"/>
              </a:rPr>
              <a:t>://www.gadm.org</a:t>
            </a:r>
            <a:r>
              <a:rPr lang="en-US" sz="1600" u="sng" dirty="0" smtClean="0">
                <a:latin typeface="Calibri"/>
                <a:cs typeface="Calibri"/>
                <a:hlinkClick r:id="rId7"/>
              </a:rPr>
              <a:t>/</a:t>
            </a:r>
            <a:r>
              <a:rPr lang="en-US" sz="1600" u="sng" dirty="0" smtClean="0">
                <a:latin typeface="Calibri"/>
                <a:cs typeface="Calibri"/>
              </a:rPr>
              <a:t>: </a:t>
            </a:r>
            <a:r>
              <a:rPr lang="en-US" sz="1600" dirty="0">
                <a:latin typeface="Calibri"/>
                <a:cs typeface="Calibri"/>
              </a:rPr>
              <a:t>Global Administrative Boundaries </a:t>
            </a:r>
            <a:r>
              <a:rPr lang="en-US" sz="1600" dirty="0" smtClean="0">
                <a:latin typeface="Calibri"/>
                <a:cs typeface="Calibri"/>
              </a:rPr>
              <a:t>Database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u="sng" dirty="0">
                <a:latin typeface="Calibri"/>
                <a:cs typeface="Calibri"/>
                <a:hlinkClick r:id="rId8"/>
              </a:rPr>
              <a:t>http://www.geody.com/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smtClean="0">
                <a:latin typeface="Calibri"/>
                <a:cs typeface="Calibri"/>
              </a:rPr>
              <a:t>: Google Earth wiki </a:t>
            </a:r>
          </a:p>
          <a:p>
            <a:r>
              <a:rPr lang="en-US" sz="1600" u="sng" dirty="0" smtClean="0">
                <a:latin typeface="Calibri"/>
                <a:cs typeface="Calibri"/>
                <a:hlinkClick r:id="rId9"/>
              </a:rPr>
              <a:t>http</a:t>
            </a:r>
            <a:r>
              <a:rPr lang="en-US" sz="1600" u="sng" dirty="0">
                <a:latin typeface="Calibri"/>
                <a:cs typeface="Calibri"/>
                <a:hlinkClick r:id="rId9"/>
              </a:rPr>
              <a:t>://www.naturalearthdata.com</a:t>
            </a:r>
            <a:r>
              <a:rPr lang="en-US" sz="1600" u="sng" dirty="0" smtClean="0">
                <a:latin typeface="Calibri"/>
                <a:cs typeface="Calibri"/>
                <a:hlinkClick r:id="rId9"/>
              </a:rPr>
              <a:t>/</a:t>
            </a:r>
            <a:r>
              <a:rPr lang="en-US" sz="1600" u="sng" dirty="0" smtClean="0">
                <a:latin typeface="Calibri"/>
                <a:cs typeface="Calibri"/>
              </a:rPr>
              <a:t>:</a:t>
            </a:r>
            <a:r>
              <a:rPr lang="en-US" sz="1600" dirty="0" smtClean="0">
                <a:latin typeface="Calibri"/>
                <a:cs typeface="Calibri"/>
              </a:rPr>
              <a:t> for making maps 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u="sng" dirty="0" smtClean="0">
                <a:latin typeface="Calibri"/>
                <a:cs typeface="Calibri"/>
                <a:hlinkClick r:id="rId10"/>
              </a:rPr>
              <a:t>http</a:t>
            </a:r>
            <a:r>
              <a:rPr lang="en-US" sz="1600" u="sng" dirty="0">
                <a:latin typeface="Calibri"/>
                <a:cs typeface="Calibri"/>
                <a:hlinkClick r:id="rId10"/>
              </a:rPr>
              <a:t>://geo.data.gov/geoportal/catalog/main/</a:t>
            </a:r>
            <a:r>
              <a:rPr lang="en-US" sz="1600" u="sng" dirty="0" smtClean="0">
                <a:latin typeface="Calibri"/>
                <a:cs typeface="Calibri"/>
                <a:hlinkClick r:id="rId10"/>
              </a:rPr>
              <a:t>home.page</a:t>
            </a:r>
            <a:r>
              <a:rPr lang="en-US" sz="1600" u="sng" dirty="0" smtClean="0">
                <a:latin typeface="Calibri"/>
                <a:cs typeface="Calibri"/>
              </a:rPr>
              <a:t>: </a:t>
            </a:r>
            <a:r>
              <a:rPr lang="en-US" sz="1600" dirty="0" smtClean="0">
                <a:latin typeface="Calibri"/>
                <a:cs typeface="Calibri"/>
              </a:rPr>
              <a:t>various geographical </a:t>
            </a:r>
            <a:r>
              <a:rPr lang="en-US" sz="1600" dirty="0" err="1" smtClean="0">
                <a:latin typeface="Calibri"/>
                <a:cs typeface="Calibri"/>
              </a:rPr>
              <a:t>datasets</a:t>
            </a:r>
            <a:r>
              <a:rPr lang="en-US" sz="1600" dirty="0" err="1" smtClean="0">
                <a:latin typeface="Calibri"/>
                <a:cs typeface="Calibri"/>
                <a:hlinkClick r:id="rId11"/>
              </a:rPr>
              <a:t>http</a:t>
            </a:r>
            <a:r>
              <a:rPr lang="en-US" sz="1600" dirty="0">
                <a:latin typeface="Calibri"/>
                <a:cs typeface="Calibri"/>
                <a:hlinkClick r:id="rId11"/>
              </a:rPr>
              <a:t>://maps.nls.uk</a:t>
            </a:r>
            <a:r>
              <a:rPr lang="en-US" sz="1600" dirty="0" smtClean="0">
                <a:latin typeface="Calibri"/>
                <a:cs typeface="Calibri"/>
                <a:hlinkClick r:id="rId11"/>
              </a:rPr>
              <a:t>/</a:t>
            </a:r>
            <a:r>
              <a:rPr lang="en-US" sz="1600" dirty="0" smtClean="0">
                <a:latin typeface="Calibri"/>
                <a:cs typeface="Calibri"/>
              </a:rPr>
              <a:t>: historical maps of Scotland/Great Britain/Ireland and Belgium</a:t>
            </a:r>
          </a:p>
          <a:p>
            <a:r>
              <a:rPr lang="en-US" sz="1600" u="sng" dirty="0">
                <a:latin typeface="Calibri"/>
                <a:cs typeface="Calibri"/>
                <a:hlinkClick r:id="rId12"/>
              </a:rPr>
              <a:t>http://cidades-brasil-ibge-google-earth.softonic.com.br/download</a:t>
            </a:r>
            <a:r>
              <a:rPr lang="en-US" sz="1600" u="sng" dirty="0">
                <a:latin typeface="Calibri"/>
                <a:cs typeface="Calibri"/>
              </a:rPr>
              <a:t>: </a:t>
            </a:r>
            <a:r>
              <a:rPr lang="en-US" sz="1600" dirty="0">
                <a:latin typeface="Calibri"/>
                <a:cs typeface="Calibri"/>
              </a:rPr>
              <a:t>cities in Brazil for </a:t>
            </a:r>
            <a:r>
              <a:rPr lang="en-US" sz="1600" dirty="0" err="1">
                <a:latin typeface="Calibri"/>
                <a:cs typeface="Calibri"/>
              </a:rPr>
              <a:t>google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u="sng" dirty="0" smtClean="0">
                <a:latin typeface="Calibri"/>
                <a:cs typeface="Calibri"/>
                <a:hlinkClick r:id="rId13"/>
              </a:rPr>
              <a:t>http</a:t>
            </a:r>
            <a:r>
              <a:rPr lang="en-US" sz="1600" u="sng" dirty="0">
                <a:latin typeface="Calibri"/>
                <a:cs typeface="Calibri"/>
                <a:hlinkClick r:id="rId13"/>
              </a:rPr>
              <a:t>://www.bl.uk/maps</a:t>
            </a:r>
            <a:r>
              <a:rPr lang="en-US" sz="1600" u="sng" dirty="0" smtClean="0">
                <a:latin typeface="Calibri"/>
                <a:cs typeface="Calibri"/>
                <a:hlinkClick r:id="rId13"/>
              </a:rPr>
              <a:t>/</a:t>
            </a:r>
            <a:r>
              <a:rPr lang="en-US" sz="1600" u="sng" dirty="0" smtClean="0">
                <a:latin typeface="Calibri"/>
                <a:cs typeface="Calibri"/>
              </a:rPr>
              <a:t> </a:t>
            </a:r>
            <a:r>
              <a:rPr lang="en-US" sz="1600" dirty="0" smtClean="0">
                <a:latin typeface="Calibri"/>
                <a:cs typeface="Calibri"/>
              </a:rPr>
              <a:t>and 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u="sng" dirty="0" smtClean="0">
                <a:latin typeface="Calibri"/>
                <a:cs typeface="Calibri"/>
              </a:rPr>
              <a:t> </a:t>
            </a:r>
            <a:r>
              <a:rPr lang="en-US" sz="1600" u="sng" dirty="0">
                <a:latin typeface="Calibri"/>
                <a:cs typeface="Calibri"/>
                <a:hlinkClick r:id="rId14"/>
              </a:rPr>
              <a:t>http://www.bl.uk/maps/</a:t>
            </a:r>
            <a:r>
              <a:rPr lang="en-US" sz="1600" u="sng" dirty="0" smtClean="0">
                <a:latin typeface="Calibri"/>
                <a:cs typeface="Calibri"/>
                <a:hlinkClick r:id="rId14"/>
              </a:rPr>
              <a:t>georeferencingmap.html</a:t>
            </a:r>
            <a:r>
              <a:rPr lang="en-US" sz="1600" u="sng" dirty="0" smtClean="0">
                <a:latin typeface="Calibri"/>
                <a:cs typeface="Calibri"/>
              </a:rPr>
              <a:t>: </a:t>
            </a:r>
            <a:r>
              <a:rPr lang="en-US" sz="1600" dirty="0" smtClean="0">
                <a:latin typeface="Calibri"/>
                <a:cs typeface="Calibri"/>
              </a:rPr>
              <a:t>British Library crowd-source project for historical maps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u="sng" dirty="0" smtClean="0">
                <a:latin typeface="Calibri"/>
                <a:cs typeface="Calibri"/>
                <a:hlinkClick r:id="rId15"/>
              </a:rPr>
              <a:t>http</a:t>
            </a:r>
            <a:r>
              <a:rPr lang="en-US" sz="1600" u="sng" dirty="0">
                <a:latin typeface="Calibri"/>
                <a:cs typeface="Calibri"/>
                <a:hlinkClick r:id="rId15"/>
              </a:rPr>
              <a:t>://www.uwgb.edu/dutchs/usefuldata/</a:t>
            </a:r>
            <a:r>
              <a:rPr lang="en-US" sz="1600" u="sng" dirty="0" smtClean="0">
                <a:latin typeface="Calibri"/>
                <a:cs typeface="Calibri"/>
                <a:hlinkClick r:id="rId15"/>
              </a:rPr>
              <a:t>ConvertUTMNoOZ.HTM</a:t>
            </a:r>
            <a:r>
              <a:rPr lang="en-US" sz="1600" u="sng" dirty="0" smtClean="0">
                <a:latin typeface="Calibri"/>
                <a:cs typeface="Calibri"/>
              </a:rPr>
              <a:t>: </a:t>
            </a:r>
            <a:r>
              <a:rPr lang="en-US" sz="1600" dirty="0" smtClean="0">
                <a:latin typeface="Calibri"/>
                <a:cs typeface="Calibri"/>
              </a:rPr>
              <a:t>UTM conversion, other useful resources</a:t>
            </a:r>
          </a:p>
          <a:p>
            <a:r>
              <a:rPr lang="en-US" sz="1600" u="sng" dirty="0" smtClean="0">
                <a:latin typeface="Calibri"/>
                <a:cs typeface="Calibri"/>
                <a:hlinkClick r:id="rId16"/>
              </a:rPr>
              <a:t>http</a:t>
            </a:r>
            <a:r>
              <a:rPr lang="en-US" sz="1600" u="sng" dirty="0">
                <a:latin typeface="Calibri"/>
                <a:cs typeface="Calibri"/>
                <a:hlinkClick r:id="rId16"/>
              </a:rPr>
              <a:t>://www.oceangrafix.com/search/</a:t>
            </a:r>
            <a:r>
              <a:rPr lang="en-US" sz="1600" u="sng" dirty="0" smtClean="0">
                <a:latin typeface="Calibri"/>
                <a:cs typeface="Calibri"/>
                <a:hlinkClick r:id="rId16"/>
              </a:rPr>
              <a:t>byregion: </a:t>
            </a:r>
            <a:r>
              <a:rPr lang="en-US" sz="1600" dirty="0" smtClean="0">
                <a:latin typeface="Calibri"/>
                <a:cs typeface="Calibri"/>
              </a:rPr>
              <a:t>NOAA maps</a:t>
            </a:r>
          </a:p>
          <a:p>
            <a:r>
              <a:rPr lang="en-US" sz="1600" u="sng" dirty="0">
                <a:latin typeface="Calibri"/>
                <a:cs typeface="Calibri"/>
                <a:hlinkClick r:id="rId17"/>
              </a:rPr>
              <a:t>https://www.loc.gov/rr/geogmap/sanborn/</a:t>
            </a:r>
            <a:r>
              <a:rPr lang="en-US" sz="1600" u="sng" dirty="0" smtClean="0">
                <a:latin typeface="Calibri"/>
                <a:cs typeface="Calibri"/>
              </a:rPr>
              <a:t>: </a:t>
            </a:r>
            <a:r>
              <a:rPr lang="en-US" sz="1600" dirty="0" smtClean="0">
                <a:latin typeface="Calibri"/>
                <a:cs typeface="Calibri"/>
              </a:rPr>
              <a:t>Sanborn </a:t>
            </a:r>
            <a:r>
              <a:rPr lang="en-US" sz="1600" dirty="0">
                <a:latin typeface="Calibri"/>
                <a:cs typeface="Calibri"/>
              </a:rPr>
              <a:t>Fire Insurance Maps (good for identifying building within cities)</a:t>
            </a:r>
          </a:p>
          <a:p>
            <a:r>
              <a:rPr lang="is-IS" sz="1600" dirty="0" smtClean="0">
                <a:latin typeface="Calibri"/>
                <a:cs typeface="Calibri"/>
              </a:rPr>
              <a:t>….and many many more at </a:t>
            </a:r>
            <a:r>
              <a:rPr lang="is-IS" sz="2800" dirty="0" smtClean="0">
                <a:latin typeface="Calibri"/>
                <a:cs typeface="Calibri"/>
              </a:rPr>
              <a:t>georeferencing.org</a:t>
            </a:r>
            <a:endParaRPr lang="en-US" sz="2800" dirty="0">
              <a:latin typeface="Calibri"/>
              <a:cs typeface="Calibri"/>
              <a:hlinkClick r:id="rId16"/>
            </a:endParaRPr>
          </a:p>
          <a:p>
            <a:endParaRPr lang="en-US" sz="2800" u="sng" dirty="0">
              <a:latin typeface="Calibri"/>
              <a:cs typeface="Calibri"/>
            </a:endParaRPr>
          </a:p>
          <a:p>
            <a:endParaRPr lang="en-US" sz="1600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Some more links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6233"/>
            <a:ext cx="9144000" cy="6904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56" y="2492896"/>
            <a:ext cx="9152756" cy="1872208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Digital Maps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138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60848"/>
            <a:ext cx="5266928" cy="2952328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Free </a:t>
            </a:r>
            <a:r>
              <a:rPr lang="en-US" sz="2000" dirty="0"/>
              <a:t>text search, depends on </a:t>
            </a:r>
            <a:r>
              <a:rPr lang="en-US" sz="2000" b="1" dirty="0"/>
              <a:t>zoom </a:t>
            </a:r>
            <a:r>
              <a:rPr lang="en-US" sz="2000" b="1" dirty="0" smtClean="0"/>
              <a:t>level</a:t>
            </a:r>
            <a:endParaRPr lang="en-US" sz="2000" b="1" dirty="0"/>
          </a:p>
          <a:p>
            <a:r>
              <a:rPr lang="en-US" sz="2000" dirty="0"/>
              <a:t>Directions for travelling by car, bike, public transport and </a:t>
            </a:r>
            <a:r>
              <a:rPr lang="en-US" sz="2000" dirty="0" smtClean="0"/>
              <a:t>foot</a:t>
            </a:r>
          </a:p>
          <a:p>
            <a:r>
              <a:rPr lang="en-US" sz="2000" dirty="0" smtClean="0"/>
              <a:t>Views</a:t>
            </a:r>
            <a:r>
              <a:rPr lang="en-US" sz="2000" dirty="0"/>
              <a:t>: map, </a:t>
            </a:r>
            <a:r>
              <a:rPr lang="en-US" sz="2000" dirty="0" smtClean="0"/>
              <a:t>earth, terrain, street view, plus various </a:t>
            </a:r>
            <a:r>
              <a:rPr lang="en-US" sz="2000" dirty="0"/>
              <a:t>layers of </a:t>
            </a:r>
            <a:r>
              <a:rPr lang="en-US" sz="2000" dirty="0" smtClean="0"/>
              <a:t>information</a:t>
            </a:r>
            <a:endParaRPr lang="en-US" sz="2000" dirty="0"/>
          </a:p>
          <a:p>
            <a:r>
              <a:rPr lang="en-US" sz="2000" dirty="0"/>
              <a:t>Data compiled from different </a:t>
            </a:r>
            <a:r>
              <a:rPr lang="en-US" sz="2000" dirty="0" smtClean="0"/>
              <a:t>sources (sources at the bottom of the map)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5</a:t>
            </a:fld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060848"/>
            <a:ext cx="3175000" cy="317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0112" y="5445224"/>
            <a:ext cx="3383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http://maps.google.com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1484784"/>
            <a:ext cx="1980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/>
              <a:t>Datum: WGS84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68"/>
            <a:ext cx="9144000" cy="4976635"/>
          </a:xfrm>
          <a:prstGeom prst="rect">
            <a:avLst/>
          </a:prstGeom>
        </p:spPr>
      </p:pic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Google Maps – Search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AE7CD7-F0BA-BF42-9E24-3DAEB8EC132E}" type="slidenum">
              <a:rPr lang="fr-BE"/>
              <a:pPr>
                <a:defRPr/>
              </a:pPr>
              <a:t>6</a:t>
            </a:fld>
            <a:endParaRPr lang="fr-BE"/>
          </a:p>
        </p:txBody>
      </p:sp>
      <p:sp>
        <p:nvSpPr>
          <p:cNvPr id="9" name="Rectangular Callout 8"/>
          <p:cNvSpPr/>
          <p:nvPr/>
        </p:nvSpPr>
        <p:spPr>
          <a:xfrm>
            <a:off x="467544" y="3356992"/>
            <a:ext cx="4788127" cy="369332"/>
          </a:xfrm>
          <a:prstGeom prst="wedgeRectCallout">
            <a:avLst>
              <a:gd name="adj1" fmla="val -22332"/>
              <a:gd name="adj2" fmla="val -10026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Search with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suggestions (depends on zoom level)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7</a:t>
            </a:fld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340768"/>
            <a:ext cx="8585200" cy="505460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1259632" y="5373216"/>
            <a:ext cx="1492716" cy="369332"/>
          </a:xfrm>
          <a:prstGeom prst="wedgeRectCallout">
            <a:avLst>
              <a:gd name="adj1" fmla="val 20106"/>
              <a:gd name="adj2" fmla="val -7963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Click for point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3203848" y="6309320"/>
            <a:ext cx="1736373" cy="369332"/>
          </a:xfrm>
          <a:prstGeom prst="wedgeRectCallout">
            <a:avLst>
              <a:gd name="adj1" fmla="val 20106"/>
              <a:gd name="adj2" fmla="val -7963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  <a:latin typeface="Calibri"/>
                <a:cs typeface="Calibri"/>
              </a:rPr>
              <a:t>Lat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-long of point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619672" y="1628800"/>
            <a:ext cx="2316259" cy="369332"/>
          </a:xfrm>
          <a:prstGeom prst="wedgeRectCallout">
            <a:avLst>
              <a:gd name="adj1" fmla="val 20106"/>
              <a:gd name="adj2" fmla="val -7963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  <a:latin typeface="Calibri"/>
                <a:cs typeface="Calibri"/>
              </a:rPr>
              <a:t>Lat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-long of map center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Google Maps – </a:t>
            </a:r>
            <a:r>
              <a:rPr lang="en-US" dirty="0" err="1" smtClean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Lat</a:t>
            </a:r>
            <a:r>
              <a:rPr lang="en-US" dirty="0" smtClean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-long</a:t>
            </a:r>
            <a:endParaRPr lang="en-US" dirty="0">
              <a:latin typeface="Century Gothic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823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maps – Shapes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8</a:t>
            </a:fld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612900"/>
            <a:ext cx="8534400" cy="4638452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427984" y="3861048"/>
            <a:ext cx="1551514" cy="369332"/>
          </a:xfrm>
          <a:prstGeom prst="wedgeRectCallout">
            <a:avLst>
              <a:gd name="adj1" fmla="val 20106"/>
              <a:gd name="adj2" fmla="val -7963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Click for shape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635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 smtClean="0"/>
              <a:pPr>
                <a:defRPr/>
              </a:pPr>
              <a:t>9</a:t>
            </a:fld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00" y="1460500"/>
            <a:ext cx="8534400" cy="46228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maps – Measure</a:t>
            </a:r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5652120" y="5013176"/>
            <a:ext cx="2267117" cy="369332"/>
          </a:xfrm>
          <a:prstGeom prst="wedgeRectCallout">
            <a:avLst>
              <a:gd name="adj1" fmla="val 20106"/>
              <a:gd name="adj2" fmla="val -7963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Right-click to measure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83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New Canadensys 1">
      <a:dk1>
        <a:srgbClr val="22241E"/>
      </a:dk1>
      <a:lt1>
        <a:srgbClr val="FFFFFF"/>
      </a:lt1>
      <a:dk2>
        <a:srgbClr val="22241E"/>
      </a:dk2>
      <a:lt2>
        <a:srgbClr val="6F6D65"/>
      </a:lt2>
      <a:accent1>
        <a:srgbClr val="E4E4E4"/>
      </a:accent1>
      <a:accent2>
        <a:srgbClr val="962913"/>
      </a:accent2>
      <a:accent3>
        <a:srgbClr val="FFFFFF"/>
      </a:accent3>
      <a:accent4>
        <a:srgbClr val="FFFFFF"/>
      </a:accent4>
      <a:accent5>
        <a:srgbClr val="FFFFFF"/>
      </a:accent5>
      <a:accent6>
        <a:srgbClr val="DFBCBD"/>
      </a:accent6>
      <a:hlink>
        <a:srgbClr val="962913"/>
      </a:hlink>
      <a:folHlink>
        <a:srgbClr val="5E120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455C65"/>
        </a:dk1>
        <a:lt1>
          <a:srgbClr val="FFFFFF"/>
        </a:lt1>
        <a:dk2>
          <a:srgbClr val="30748F"/>
        </a:dk2>
        <a:lt2>
          <a:srgbClr val="828D8D"/>
        </a:lt2>
        <a:accent1>
          <a:srgbClr val="F9F9ED"/>
        </a:accent1>
        <a:accent2>
          <a:srgbClr val="2595C1"/>
        </a:accent2>
        <a:accent3>
          <a:srgbClr val="FFFFFF"/>
        </a:accent3>
        <a:accent4>
          <a:srgbClr val="3A4D55"/>
        </a:accent4>
        <a:accent5>
          <a:srgbClr val="FBFBF4"/>
        </a:accent5>
        <a:accent6>
          <a:srgbClr val="2087AF"/>
        </a:accent6>
        <a:hlink>
          <a:srgbClr val="2595C1"/>
        </a:hlink>
        <a:folHlink>
          <a:srgbClr val="828D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Canadensys.xml</Template>
  <TotalTime>9088</TotalTime>
  <Words>1353</Words>
  <Application>Microsoft Macintosh PowerPoint</Application>
  <PresentationFormat>On-screen Show (4:3)</PresentationFormat>
  <Paragraphs>214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1_Default Design</vt:lpstr>
      <vt:lpstr>Online Resources for Georeferencing  Georeferencing for Research Use  iDigBio, Santa Barbara, 4-7th October 2016 </vt:lpstr>
      <vt:lpstr>Links with links</vt:lpstr>
      <vt:lpstr>PowerPoint Presentation</vt:lpstr>
      <vt:lpstr>Digital Maps</vt:lpstr>
      <vt:lpstr>Google Maps</vt:lpstr>
      <vt:lpstr>Google Maps – Search</vt:lpstr>
      <vt:lpstr>Google Maps – Lat-long</vt:lpstr>
      <vt:lpstr>Google maps – Shapes</vt:lpstr>
      <vt:lpstr>Google maps – Measure</vt:lpstr>
      <vt:lpstr>Google maps – Measure</vt:lpstr>
      <vt:lpstr>Google maps – Earth (aerial)</vt:lpstr>
      <vt:lpstr>Google maps – Terrain</vt:lpstr>
      <vt:lpstr>Google Maps – Street View</vt:lpstr>
      <vt:lpstr>Google Earth -3D globe desktop app</vt:lpstr>
      <vt:lpstr>ACME Mapper</vt:lpstr>
      <vt:lpstr>Scanned/Historical Maps</vt:lpstr>
      <vt:lpstr>Names and Places</vt:lpstr>
      <vt:lpstr>GEOnet Names Server (GNS)</vt:lpstr>
      <vt:lpstr>Getty Thesaurus of Geographic Names (TGN)</vt:lpstr>
      <vt:lpstr>Falling Rain</vt:lpstr>
      <vt:lpstr>FuzzyG – JRC Fuzzy Gazetteer </vt:lpstr>
      <vt:lpstr>Wikipedia/Geohack</vt:lpstr>
      <vt:lpstr>Other</vt:lpstr>
      <vt:lpstr>Other Grid/Coordinate Systems</vt:lpstr>
      <vt:lpstr>UTM (MGRS, UPS) and MTM</vt:lpstr>
      <vt:lpstr>Public Land Survey System (PLSS)</vt:lpstr>
      <vt:lpstr>Data Visualization</vt:lpstr>
      <vt:lpstr>Data Visualization</vt:lpstr>
      <vt:lpstr>Some links</vt:lpstr>
      <vt:lpstr>Some more links </vt:lpstr>
    </vt:vector>
  </TitlesOfParts>
  <Manager/>
  <Company>IRBV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specimen information</dc:title>
  <dc:subject>Biodiversity Informatics</dc:subject>
  <dc:creator>Peter Desmet</dc:creator>
  <cp:keywords>biodiversity informatics, specimen information, Canadensys, GBIF</cp:keywords>
  <dc:description/>
  <cp:lastModifiedBy>Una</cp:lastModifiedBy>
  <cp:revision>272</cp:revision>
  <cp:lastPrinted>2010-06-01T17:25:42Z</cp:lastPrinted>
  <dcterms:created xsi:type="dcterms:W3CDTF">2012-06-10T15:44:00Z</dcterms:created>
  <dcterms:modified xsi:type="dcterms:W3CDTF">2016-10-04T00:17:53Z</dcterms:modified>
  <cp:category/>
</cp:coreProperties>
</file>