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Lst>
  <p:notesMasterIdLst>
    <p:notesMasterId r:id="rId31"/>
  </p:notesMasterIdLst>
  <p:handoutMasterIdLst>
    <p:handoutMasterId r:id="rId32"/>
  </p:handoutMasterIdLst>
  <p:sldIdLst>
    <p:sldId id="256" r:id="rId3"/>
    <p:sldId id="261" r:id="rId4"/>
    <p:sldId id="274" r:id="rId5"/>
    <p:sldId id="286" r:id="rId6"/>
    <p:sldId id="290" r:id="rId7"/>
    <p:sldId id="260" r:id="rId8"/>
    <p:sldId id="275" r:id="rId9"/>
    <p:sldId id="272" r:id="rId10"/>
    <p:sldId id="278" r:id="rId11"/>
    <p:sldId id="279" r:id="rId12"/>
    <p:sldId id="283" r:id="rId13"/>
    <p:sldId id="262" r:id="rId14"/>
    <p:sldId id="263" r:id="rId15"/>
    <p:sldId id="264" r:id="rId16"/>
    <p:sldId id="265" r:id="rId17"/>
    <p:sldId id="266" r:id="rId18"/>
    <p:sldId id="271" r:id="rId19"/>
    <p:sldId id="284" r:id="rId20"/>
    <p:sldId id="267" r:id="rId21"/>
    <p:sldId id="268" r:id="rId22"/>
    <p:sldId id="270" r:id="rId23"/>
    <p:sldId id="269" r:id="rId24"/>
    <p:sldId id="285" r:id="rId25"/>
    <p:sldId id="289" r:id="rId26"/>
    <p:sldId id="281" r:id="rId27"/>
    <p:sldId id="280" r:id="rId28"/>
    <p:sldId id="288" r:id="rId29"/>
    <p:sldId id="287"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0E2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67110" autoAdjust="0"/>
  </p:normalViewPr>
  <p:slideViewPr>
    <p:cSldViewPr snapToGrid="0" snapToObjects="1">
      <p:cViewPr varScale="1">
        <p:scale>
          <a:sx n="60" d="100"/>
          <a:sy n="60" d="100"/>
        </p:scale>
        <p:origin x="2131"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E9CBD6-F8D9-4E13-AB37-953F1D20F48C}" type="datetimeFigureOut">
              <a:rPr lang="en-US" smtClean="0"/>
              <a:t>3/11/2015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F9DD28-29EF-4466-8988-A57A998BE20E}" type="slidenum">
              <a:rPr lang="en-US" smtClean="0"/>
              <a:t>‹#›</a:t>
            </a:fld>
            <a:endParaRPr lang="en-US"/>
          </a:p>
        </p:txBody>
      </p:sp>
    </p:spTree>
    <p:extLst>
      <p:ext uri="{BB962C8B-B14F-4D97-AF65-F5344CB8AC3E}">
        <p14:creationId xmlns:p14="http://schemas.microsoft.com/office/powerpoint/2010/main" val="3659803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B213A6C-4A0C-5A46-A2ED-4277660C48C3}" type="datetimeFigureOut">
              <a:rPr lang="en-US"/>
              <a:pPr>
                <a:defRPr/>
              </a:pPr>
              <a:t>3/11/2015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F2220BF-75BC-8F4F-AA6C-9C73516FD61A}" type="slidenum">
              <a:rPr lang="en-US"/>
              <a:pPr>
                <a:defRPr/>
              </a:pPr>
              <a:t>‹#›</a:t>
            </a:fld>
            <a:endParaRPr lang="en-US"/>
          </a:p>
        </p:txBody>
      </p:sp>
    </p:spTree>
    <p:extLst>
      <p:ext uri="{BB962C8B-B14F-4D97-AF65-F5344CB8AC3E}">
        <p14:creationId xmlns:p14="http://schemas.microsoft.com/office/powerpoint/2010/main" val="9398368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Backward_compatibility" TargetMode="External"/><Relationship Id="rId13" Type="http://schemas.openxmlformats.org/officeDocument/2006/relationships/hyperlink" Target="http://en.wikipedia.org/wiki/UTF-32" TargetMode="External"/><Relationship Id="rId3" Type="http://schemas.openxmlformats.org/officeDocument/2006/relationships/hyperlink" Target="http://en.wikipedia.org/wiki/Character_encoding" TargetMode="External"/><Relationship Id="rId7" Type="http://schemas.openxmlformats.org/officeDocument/2006/relationships/hyperlink" Target="http://en.wikipedia.org/wiki/8-bit" TargetMode="External"/><Relationship Id="rId12" Type="http://schemas.openxmlformats.org/officeDocument/2006/relationships/hyperlink" Target="http://en.wikipedia.org/wiki/UTF-16"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Variable-width_encoding" TargetMode="External"/><Relationship Id="rId11" Type="http://schemas.openxmlformats.org/officeDocument/2006/relationships/hyperlink" Target="http://en.wikipedia.org/wiki/Byte_order_mark" TargetMode="External"/><Relationship Id="rId5" Type="http://schemas.openxmlformats.org/officeDocument/2006/relationships/hyperlink" Target="http://en.wikipedia.org/wiki/Unicode" TargetMode="External"/><Relationship Id="rId10" Type="http://schemas.openxmlformats.org/officeDocument/2006/relationships/hyperlink" Target="http://en.wikipedia.org/wiki/Endianness" TargetMode="External"/><Relationship Id="rId4" Type="http://schemas.openxmlformats.org/officeDocument/2006/relationships/hyperlink" Target="http://en.wikipedia.org/wiki/Code_point" TargetMode="External"/><Relationship Id="rId9" Type="http://schemas.openxmlformats.org/officeDocument/2006/relationships/hyperlink" Target="http://en.wikipedia.org/wiki/ASCII"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Resource_Description_Framework"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Blog" TargetMode="External"/><Relationship Id="rId5" Type="http://schemas.openxmlformats.org/officeDocument/2006/relationships/hyperlink" Target="http://en.wikipedia.org/wiki/RSS#cite_note-Netsc99-2" TargetMode="External"/><Relationship Id="rId4" Type="http://schemas.openxmlformats.org/officeDocument/2006/relationships/hyperlink" Target="http://en.wikipedia.org/wiki/Web_feed"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mbiota.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075267"/>
          </a:xfrm>
        </p:spPr>
        <p:txBody>
          <a:bodyPr/>
          <a:lstStyle/>
          <a:p>
            <a:r>
              <a:rPr lang="en-US" dirty="0" smtClean="0"/>
              <a:t>Today</a:t>
            </a:r>
            <a:r>
              <a:rPr lang="en-US" baseline="0" dirty="0" smtClean="0"/>
              <a:t> I am going to talk through the basics of data publishing with iDigBio, and give you things to keep in mind when collecting and organizing your data to make them easily ingestible and searchable in data aggregates </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a:t>
            </a:fld>
            <a:endParaRPr lang="en-US"/>
          </a:p>
        </p:txBody>
      </p:sp>
    </p:spTree>
    <p:extLst>
      <p:ext uri="{BB962C8B-B14F-4D97-AF65-F5344CB8AC3E}">
        <p14:creationId xmlns:p14="http://schemas.microsoft.com/office/powerpoint/2010/main" val="186676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tips</a:t>
            </a:r>
            <a:r>
              <a:rPr lang="en-US" baseline="0" dirty="0" smtClean="0"/>
              <a:t> come from our Biodiversity Informatics Manager, Joanna McCaffrey, who has a lot of experience cleaning datasets for ingestion.</a:t>
            </a:r>
          </a:p>
          <a:p>
            <a:endParaRPr lang="en-US" baseline="0" dirty="0" smtClean="0"/>
          </a:p>
          <a:p>
            <a:r>
              <a:rPr lang="en-US" dirty="0" smtClean="0"/>
              <a:t>UTF-8 is a </a:t>
            </a:r>
            <a:r>
              <a:rPr lang="en-US" dirty="0" smtClean="0">
                <a:hlinkClick r:id="rId3" tooltip="Character encoding"/>
              </a:rPr>
              <a:t>character encoding</a:t>
            </a:r>
            <a:r>
              <a:rPr lang="en-US" dirty="0" smtClean="0"/>
              <a:t> capable of encoding all possible characters (called </a:t>
            </a:r>
            <a:r>
              <a:rPr lang="en-US" i="1" dirty="0" smtClean="0">
                <a:hlinkClick r:id="rId4" tooltip="Code point"/>
              </a:rPr>
              <a:t>code points</a:t>
            </a:r>
            <a:r>
              <a:rPr lang="en-US" dirty="0" smtClean="0"/>
              <a:t>) in </a:t>
            </a:r>
            <a:r>
              <a:rPr lang="en-US" dirty="0" smtClean="0">
                <a:hlinkClick r:id="rId5" tooltip="Unicode"/>
              </a:rPr>
              <a:t>Unicode</a:t>
            </a:r>
            <a:r>
              <a:rPr lang="en-US" dirty="0" smtClean="0"/>
              <a:t>. The encoding is </a:t>
            </a:r>
            <a:r>
              <a:rPr lang="en-US" dirty="0" smtClean="0">
                <a:hlinkClick r:id="rId6" tooltip="Variable-width encoding"/>
              </a:rPr>
              <a:t>variable-length</a:t>
            </a:r>
            <a:r>
              <a:rPr lang="en-US" dirty="0" smtClean="0"/>
              <a:t> and uses </a:t>
            </a:r>
            <a:r>
              <a:rPr lang="en-US" dirty="0" smtClean="0">
                <a:hlinkClick r:id="rId7" tooltip="8-bit"/>
              </a:rPr>
              <a:t>8-bit</a:t>
            </a:r>
            <a:r>
              <a:rPr lang="en-US" dirty="0" smtClean="0"/>
              <a:t> </a:t>
            </a:r>
            <a:r>
              <a:rPr lang="en-US" i="1" dirty="0" smtClean="0"/>
              <a:t>code units</a:t>
            </a:r>
            <a:r>
              <a:rPr lang="en-US" dirty="0" smtClean="0"/>
              <a:t>. It was designed for </a:t>
            </a:r>
            <a:r>
              <a:rPr lang="en-US" dirty="0" smtClean="0">
                <a:hlinkClick r:id="rId8" tooltip="Backward compatibility"/>
              </a:rPr>
              <a:t>backward compatibility</a:t>
            </a:r>
            <a:r>
              <a:rPr lang="en-US" dirty="0" smtClean="0"/>
              <a:t> with </a:t>
            </a:r>
            <a:r>
              <a:rPr lang="en-US" dirty="0" smtClean="0">
                <a:hlinkClick r:id="rId9" tooltip="ASCII"/>
              </a:rPr>
              <a:t>ASCII</a:t>
            </a:r>
            <a:r>
              <a:rPr lang="en-US" dirty="0" smtClean="0"/>
              <a:t> and to avoid the complications of </a:t>
            </a:r>
            <a:r>
              <a:rPr lang="en-US" dirty="0" smtClean="0">
                <a:hlinkClick r:id="rId10" tooltip="Endianness"/>
              </a:rPr>
              <a:t>endianness</a:t>
            </a:r>
            <a:r>
              <a:rPr lang="en-US" dirty="0" smtClean="0"/>
              <a:t> and </a:t>
            </a:r>
            <a:r>
              <a:rPr lang="en-US" dirty="0" smtClean="0">
                <a:hlinkClick r:id="rId11" tooltip="Byte order mark"/>
              </a:rPr>
              <a:t>byte order marks</a:t>
            </a:r>
            <a:r>
              <a:rPr lang="en-US" dirty="0" smtClean="0"/>
              <a:t> in </a:t>
            </a:r>
            <a:r>
              <a:rPr lang="en-US" dirty="0" smtClean="0">
                <a:hlinkClick r:id="rId12" tooltip="UTF-16"/>
              </a:rPr>
              <a:t>UTF-16</a:t>
            </a:r>
            <a:r>
              <a:rPr lang="en-US" dirty="0" smtClean="0"/>
              <a:t> and </a:t>
            </a:r>
            <a:r>
              <a:rPr lang="en-US" dirty="0" smtClean="0">
                <a:hlinkClick r:id="rId13" tooltip="UTF-32"/>
              </a:rPr>
              <a:t>UTF-32</a:t>
            </a:r>
            <a:r>
              <a:rPr lang="en-US"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10</a:t>
            </a:fld>
            <a:endParaRPr lang="en-US"/>
          </a:p>
        </p:txBody>
      </p:sp>
    </p:spTree>
    <p:extLst>
      <p:ext uri="{BB962C8B-B14F-4D97-AF65-F5344CB8AC3E}">
        <p14:creationId xmlns:p14="http://schemas.microsoft.com/office/powerpoint/2010/main" val="1908484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Now</a:t>
            </a:r>
            <a:r>
              <a:rPr lang="en-US" b="1" baseline="0" dirty="0" smtClean="0"/>
              <a:t> on to </a:t>
            </a:r>
            <a:r>
              <a:rPr lang="en-US" b="1" dirty="0" smtClean="0"/>
              <a:t>Four</a:t>
            </a:r>
            <a:r>
              <a:rPr lang="en-US" b="1" baseline="0" dirty="0" smtClean="0"/>
              <a:t> ways to publish with iDigBio</a:t>
            </a:r>
            <a:endParaRPr lang="en-US" b="1"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11</a:t>
            </a:fld>
            <a:endParaRPr lang="en-US"/>
          </a:p>
        </p:txBody>
      </p:sp>
    </p:spTree>
    <p:extLst>
      <p:ext uri="{BB962C8B-B14F-4D97-AF65-F5344CB8AC3E}">
        <p14:creationId xmlns:p14="http://schemas.microsoft.com/office/powerpoint/2010/main" val="22941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3163711"/>
          </a:xfrm>
        </p:spPr>
        <p:txBody>
          <a:bodyPr/>
          <a:lstStyle/>
          <a:p>
            <a:r>
              <a:rPr lang="en-US" dirty="0" smtClean="0"/>
              <a:t>You</a:t>
            </a:r>
            <a:r>
              <a:rPr lang="en-US" baseline="0" dirty="0" smtClean="0"/>
              <a:t> can begin the process by reaching out to us </a:t>
            </a:r>
            <a:r>
              <a:rPr lang="en-US" dirty="0" smtClean="0"/>
              <a:t>via </a:t>
            </a:r>
            <a:r>
              <a:rPr lang="en-US" baseline="0" dirty="0" smtClean="0"/>
              <a:t>email.</a:t>
            </a:r>
          </a:p>
          <a:p>
            <a:r>
              <a:rPr lang="en-US" baseline="0" dirty="0" smtClean="0"/>
              <a:t>This talk is only intended to explain some of the basic options for data publishing so you can start to envision which method would be best for your dataset.</a:t>
            </a:r>
          </a:p>
          <a:p>
            <a:pPr lvl="1"/>
            <a:r>
              <a:rPr lang="en-US" dirty="0" smtClean="0"/>
              <a:t>We are interested in two basic data types:</a:t>
            </a:r>
          </a:p>
          <a:p>
            <a:pPr marL="1028700" lvl="2">
              <a:buAutoNum type="arabicParenR"/>
            </a:pPr>
            <a:r>
              <a:rPr lang="en-US" dirty="0" smtClean="0"/>
              <a:t>Specimen data</a:t>
            </a:r>
          </a:p>
          <a:p>
            <a:pPr marL="1028700" lvl="2">
              <a:buAutoNum type="arabicParenR"/>
            </a:pPr>
            <a:r>
              <a:rPr lang="en-US" dirty="0" smtClean="0"/>
              <a:t>Media associated with specimens</a:t>
            </a:r>
          </a:p>
          <a:p>
            <a:pPr marL="171450" indent="-171450">
              <a:buFont typeface="Arial" panose="020B0604020202020204" pitchFamily="34" charset="0"/>
              <a:buChar char="•"/>
            </a:pPr>
            <a:r>
              <a:rPr lang="en-US" dirty="0" smtClean="0"/>
              <a:t>The ways to publish with iDigBio </a:t>
            </a:r>
            <a:r>
              <a:rPr lang="en-US" baseline="0" dirty="0" smtClean="0"/>
              <a:t>vary in the level of technical skill and time they require as well as how easy it is to send updates and buy-back any data cleaning that occurred during publishing.</a:t>
            </a:r>
          </a:p>
          <a:p>
            <a:pPr marL="1028700" lvl="2">
              <a:buAutoNum type="arabicParenR"/>
            </a:pPr>
            <a:endParaRPr lang="en-US" dirty="0" smtClean="0"/>
          </a:p>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aseline="0" dirty="0" smtClean="0"/>
              <a:t>Your media and specimen data  can arrive together or separately.</a:t>
            </a:r>
            <a:endParaRPr lang="en-US" dirty="0" smtClean="0"/>
          </a:p>
          <a:p>
            <a:pPr marL="171450" indent="-171450">
              <a:buFont typeface="Arial" panose="020B0604020202020204" pitchFamily="34" charset="0"/>
              <a:buChar char="•"/>
            </a:pPr>
            <a:r>
              <a:rPr lang="en-US" dirty="0" smtClean="0"/>
              <a:t>We will start with specimen data.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12</a:t>
            </a:fld>
            <a:endParaRPr lang="en-US"/>
          </a:p>
        </p:txBody>
      </p:sp>
    </p:spTree>
    <p:extLst>
      <p:ext uri="{BB962C8B-B14F-4D97-AF65-F5344CB8AC3E}">
        <p14:creationId xmlns:p14="http://schemas.microsoft.com/office/powerpoint/2010/main" val="862427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497667"/>
          </a:xfrm>
        </p:spPr>
        <p:txBody>
          <a:bodyPr/>
          <a:lstStyle/>
          <a:p>
            <a:r>
              <a:rPr lang="en-US" sz="1200" baseline="0" dirty="0" smtClean="0"/>
              <a:t>Best way to get data to iDigBio is to use IPT to help you generate the mapping of your database fields to Darwin Core, and to provide the resulting archive with an RSS feed for easy updates</a:t>
            </a:r>
          </a:p>
          <a:p>
            <a:endParaRPr lang="en-US" sz="1200" baseline="0" dirty="0" smtClean="0"/>
          </a:p>
          <a:p>
            <a:r>
              <a:rPr lang="en-US" sz="1200" b="1" dirty="0" smtClean="0"/>
              <a:t>GBIF will provide this using</a:t>
            </a:r>
            <a:r>
              <a:rPr lang="en-US" sz="1200" b="1" baseline="0" dirty="0" smtClean="0"/>
              <a:t> their IPT so if you already send data to GBIF the work is already done!</a:t>
            </a:r>
            <a:endParaRPr lang="en-US" sz="1200" b="1" dirty="0" smtClean="0"/>
          </a:p>
          <a:p>
            <a:pPr marL="171450" lvl="0" indent="-171450" rtl="0">
              <a:spcBef>
                <a:spcPts val="0"/>
              </a:spcBef>
              <a:buFont typeface="Arial" panose="020B0604020202020204" pitchFamily="34" charset="0"/>
              <a:buChar char="•"/>
            </a:pPr>
            <a:r>
              <a:rPr lang="en-US" sz="1200" dirty="0" smtClean="0"/>
              <a:t>An</a:t>
            </a:r>
            <a:r>
              <a:rPr lang="en-US" sz="1200" baseline="0" dirty="0" smtClean="0"/>
              <a:t> IPT stands for </a:t>
            </a:r>
            <a:r>
              <a:rPr lang="en-US" sz="1200" b="1" dirty="0" smtClean="0">
                <a:solidFill>
                  <a:schemeClr val="dk1"/>
                </a:solidFill>
              </a:rPr>
              <a:t>Integrated Publishing Toolkit </a:t>
            </a:r>
            <a:r>
              <a:rPr lang="en-US" sz="1200" dirty="0" smtClean="0">
                <a:solidFill>
                  <a:schemeClr val="dk1"/>
                </a:solidFill>
              </a:rPr>
              <a:t>- a Java tool used to publish and share biodiversity datasets</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1" i="0" kern="1200" dirty="0" smtClean="0">
                <a:solidFill>
                  <a:schemeClr val="tx1"/>
                </a:solidFill>
                <a:effectLst/>
                <a:latin typeface="+mn-lt"/>
                <a:ea typeface="ＭＳ Ｐゴシック" charset="0"/>
                <a:cs typeface="ＭＳ Ｐゴシック" charset="0"/>
              </a:rPr>
              <a:t>RSS</a:t>
            </a:r>
            <a:r>
              <a:rPr lang="en-US" sz="1200" b="0" i="0" kern="1200" dirty="0" smtClean="0">
                <a:solidFill>
                  <a:schemeClr val="tx1"/>
                </a:solidFill>
                <a:effectLst/>
                <a:latin typeface="+mn-lt"/>
                <a:ea typeface="ＭＳ Ｐゴシック" charset="0"/>
                <a:cs typeface="ＭＳ Ｐゴシック" charset="0"/>
              </a:rPr>
              <a:t> (</a:t>
            </a:r>
            <a:r>
              <a:rPr lang="en-US" sz="1200" b="1" i="0" kern="1200" dirty="0" smtClean="0">
                <a:solidFill>
                  <a:schemeClr val="tx1"/>
                </a:solidFill>
                <a:effectLst/>
                <a:latin typeface="+mn-lt"/>
                <a:ea typeface="ＭＳ Ｐゴシック" charset="0"/>
                <a:cs typeface="ＭＳ Ｐゴシック" charset="0"/>
              </a:rPr>
              <a:t>Rich Site Summary</a:t>
            </a:r>
            <a:r>
              <a:rPr lang="en-US" sz="1200" b="0" i="0" kern="1200" dirty="0" smtClean="0">
                <a:solidFill>
                  <a:schemeClr val="tx1"/>
                </a:solidFill>
                <a:effectLst/>
                <a:latin typeface="+mn-lt"/>
                <a:ea typeface="ＭＳ Ｐゴシック" charset="0"/>
                <a:cs typeface="ＭＳ Ｐゴシック" charset="0"/>
              </a:rPr>
              <a:t>); originally </a:t>
            </a:r>
            <a:r>
              <a:rPr lang="en-US" sz="1200" b="1" i="0" u="none" strike="noStrike" kern="1200" dirty="0" smtClean="0">
                <a:solidFill>
                  <a:schemeClr val="tx1"/>
                </a:solidFill>
                <a:effectLst/>
                <a:latin typeface="+mn-lt"/>
                <a:ea typeface="ＭＳ Ｐゴシック" charset="0"/>
                <a:cs typeface="ＭＳ Ｐゴシック" charset="0"/>
                <a:hlinkClick r:id="rId3" tooltip="Resource Description Framework"/>
              </a:rPr>
              <a:t>RDF</a:t>
            </a:r>
            <a:r>
              <a:rPr lang="en-US" sz="1200" b="1" i="0" kern="1200" dirty="0" smtClean="0">
                <a:solidFill>
                  <a:schemeClr val="tx1"/>
                </a:solidFill>
                <a:effectLst/>
                <a:latin typeface="+mn-lt"/>
                <a:ea typeface="ＭＳ Ｐゴシック" charset="0"/>
                <a:cs typeface="ＭＳ Ｐゴシック" charset="0"/>
              </a:rPr>
              <a:t> Site Summary</a:t>
            </a:r>
            <a:r>
              <a:rPr lang="en-US" sz="1200" b="0" i="0" kern="1200" dirty="0" smtClean="0">
                <a:solidFill>
                  <a:schemeClr val="tx1"/>
                </a:solidFill>
                <a:effectLst/>
                <a:latin typeface="+mn-lt"/>
                <a:ea typeface="ＭＳ Ｐゴシック" charset="0"/>
                <a:cs typeface="ＭＳ Ｐゴシック" charset="0"/>
              </a:rPr>
              <a:t>; often called </a:t>
            </a:r>
            <a:r>
              <a:rPr lang="en-US" sz="1200" b="1" i="1" kern="1200" dirty="0" smtClean="0">
                <a:solidFill>
                  <a:schemeClr val="tx1"/>
                </a:solidFill>
                <a:effectLst/>
                <a:latin typeface="+mn-lt"/>
                <a:ea typeface="ＭＳ Ｐゴシック" charset="0"/>
                <a:cs typeface="ＭＳ Ｐゴシック" charset="0"/>
              </a:rPr>
              <a:t>Really Simple Syndication</a:t>
            </a:r>
            <a:r>
              <a:rPr lang="en-US" sz="1200" b="0" i="0" kern="1200" dirty="0" smtClean="0">
                <a:solidFill>
                  <a:schemeClr val="tx1"/>
                </a:solidFill>
                <a:effectLst/>
                <a:latin typeface="+mn-lt"/>
                <a:ea typeface="ＭＳ Ｐゴシック" charset="0"/>
                <a:cs typeface="ＭＳ Ｐゴシック" charset="0"/>
              </a:rPr>
              <a:t>, uses a family of standard </a:t>
            </a:r>
            <a:r>
              <a:rPr lang="en-US" sz="1200" b="0" i="0" u="none" strike="noStrike" kern="1200" dirty="0" smtClean="0">
                <a:solidFill>
                  <a:schemeClr val="tx1"/>
                </a:solidFill>
                <a:effectLst/>
                <a:latin typeface="+mn-lt"/>
                <a:ea typeface="ＭＳ Ｐゴシック" charset="0"/>
                <a:cs typeface="ＭＳ Ｐゴシック" charset="0"/>
                <a:hlinkClick r:id="rId4" tooltip="Web feed"/>
              </a:rPr>
              <a:t>web feed</a:t>
            </a:r>
            <a:r>
              <a:rPr lang="en-US" sz="1200" b="0" i="0" kern="1200" dirty="0" smtClean="0">
                <a:solidFill>
                  <a:schemeClr val="tx1"/>
                </a:solidFill>
                <a:effectLst/>
                <a:latin typeface="+mn-lt"/>
                <a:ea typeface="ＭＳ Ｐゴシック" charset="0"/>
                <a:cs typeface="ＭＳ Ｐゴシック" charset="0"/>
              </a:rPr>
              <a:t> formats</a:t>
            </a:r>
            <a:r>
              <a:rPr lang="en-US" sz="1200" b="0" i="0" u="none" strike="noStrike" kern="1200" baseline="30000" dirty="0" smtClean="0">
                <a:solidFill>
                  <a:schemeClr val="tx1"/>
                </a:solidFill>
                <a:effectLst/>
                <a:latin typeface="+mn-lt"/>
                <a:ea typeface="ＭＳ Ｐゴシック" charset="0"/>
                <a:cs typeface="ＭＳ Ｐゴシック" charset="0"/>
                <a:hlinkClick r:id="rId5"/>
              </a:rPr>
              <a:t>[2]</a:t>
            </a:r>
            <a:r>
              <a:rPr lang="en-US" sz="1200" b="0" i="0" kern="1200" dirty="0" smtClean="0">
                <a:solidFill>
                  <a:schemeClr val="tx1"/>
                </a:solidFill>
                <a:effectLst/>
                <a:latin typeface="+mn-lt"/>
                <a:ea typeface="ＭＳ Ｐゴシック" charset="0"/>
                <a:cs typeface="ＭＳ Ｐゴシック" charset="0"/>
              </a:rPr>
              <a:t> to publish frequently updated information: </a:t>
            </a:r>
            <a:r>
              <a:rPr lang="en-US" sz="1200" b="0" i="0" u="none" strike="noStrike" kern="1200" dirty="0" smtClean="0">
                <a:solidFill>
                  <a:schemeClr val="tx1"/>
                </a:solidFill>
                <a:effectLst/>
                <a:latin typeface="+mn-lt"/>
                <a:ea typeface="ＭＳ Ｐゴシック" charset="0"/>
                <a:cs typeface="ＭＳ Ｐゴシック" charset="0"/>
                <a:hlinkClick r:id="rId6" tooltip="Blog"/>
              </a:rPr>
              <a:t>blog</a:t>
            </a:r>
            <a:r>
              <a:rPr lang="en-US" sz="1200" b="0" i="0" kern="1200" dirty="0" smtClean="0">
                <a:solidFill>
                  <a:schemeClr val="tx1"/>
                </a:solidFill>
                <a:effectLst/>
                <a:latin typeface="+mn-lt"/>
                <a:ea typeface="ＭＳ Ｐゴシック" charset="0"/>
                <a:cs typeface="ＭＳ Ｐゴシック" charset="0"/>
              </a:rPr>
              <a:t> entries, news headlines, audio, video. </a:t>
            </a:r>
            <a:r>
              <a:rPr lang="en-US" sz="1200" dirty="0" smtClean="0"/>
              <a:t>The reason you want your data on an</a:t>
            </a:r>
            <a:r>
              <a:rPr lang="en-US" sz="1200" baseline="0" dirty="0" smtClean="0"/>
              <a:t> RSS feed is because you would not have to tell us there are updates, everything is automatic.</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13</a:t>
            </a:fld>
            <a:endParaRPr lang="en-US"/>
          </a:p>
        </p:txBody>
      </p:sp>
    </p:spTree>
    <p:extLst>
      <p:ext uri="{BB962C8B-B14F-4D97-AF65-F5344CB8AC3E}">
        <p14:creationId xmlns:p14="http://schemas.microsoft.com/office/powerpoint/2010/main" val="130485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520244"/>
          </a:xfrm>
        </p:spPr>
        <p:txBody>
          <a:bodyPr/>
          <a:lstStyle/>
          <a:p>
            <a:pPr lvl="0" rtl="0">
              <a:spcBef>
                <a:spcPts val="0"/>
              </a:spcBef>
              <a:buNone/>
            </a:pPr>
            <a:r>
              <a:rPr lang="en-US" sz="1200" b="1" dirty="0" err="1" smtClean="0">
                <a:solidFill>
                  <a:schemeClr val="dk1"/>
                </a:solidFill>
              </a:rPr>
              <a:t>Symbiota</a:t>
            </a:r>
            <a:r>
              <a:rPr lang="en-US" sz="1200" b="1" dirty="0" smtClean="0">
                <a:solidFill>
                  <a:schemeClr val="dk1"/>
                </a:solidFill>
              </a:rPr>
              <a:t> </a:t>
            </a:r>
            <a:r>
              <a:rPr lang="en-US" sz="1200" b="0" dirty="0" smtClean="0">
                <a:solidFill>
                  <a:schemeClr val="dk1"/>
                </a:solidFill>
              </a:rPr>
              <a:t>is</a:t>
            </a:r>
            <a:r>
              <a:rPr lang="en-US" sz="1200" b="0" baseline="0" dirty="0" smtClean="0">
                <a:solidFill>
                  <a:schemeClr val="dk1"/>
                </a:solidFill>
              </a:rPr>
              <a:t> a </a:t>
            </a:r>
            <a:r>
              <a:rPr lang="en-US" sz="1200" dirty="0" smtClean="0">
                <a:solidFill>
                  <a:schemeClr val="dk1"/>
                </a:solidFill>
              </a:rPr>
              <a:t>web-based collection management software</a:t>
            </a:r>
          </a:p>
          <a:p>
            <a:pPr lvl="0" indent="0" rtl="0">
              <a:spcBef>
                <a:spcPts val="0"/>
              </a:spcBef>
              <a:buClr>
                <a:schemeClr val="dk1"/>
              </a:buClr>
              <a:buSzPct val="25000"/>
              <a:buFont typeface="Arial"/>
              <a:buChar char="l"/>
            </a:pPr>
            <a:r>
              <a:rPr lang="en-US" sz="1200" dirty="0" smtClean="0">
                <a:solidFill>
                  <a:schemeClr val="dk1"/>
                </a:solidFill>
                <a:hlinkClick r:id="rId3"/>
              </a:rPr>
              <a:t>http://symbiota.org/</a:t>
            </a:r>
          </a:p>
          <a:p>
            <a:endParaRPr lang="en-US" dirty="0" smtClean="0"/>
          </a:p>
          <a:p>
            <a:pPr marL="171450" indent="-171450">
              <a:buFont typeface="Arial" panose="020B0604020202020204" pitchFamily="34" charset="0"/>
              <a:buChar char="•"/>
            </a:pPr>
            <a:r>
              <a:rPr lang="en-US" dirty="0" err="1" smtClean="0"/>
              <a:t>Symbiota</a:t>
            </a:r>
            <a:r>
              <a:rPr lang="en-US" dirty="0" smtClean="0"/>
              <a:t> creates a custom DWC Archive file with automatic media linking.</a:t>
            </a:r>
          </a:p>
          <a:p>
            <a:endParaRPr lang="en-US" dirty="0" smtClean="0"/>
          </a:p>
          <a:p>
            <a:pPr marL="171450" indent="-171450">
              <a:buFont typeface="Arial" panose="020B0604020202020204" pitchFamily="34" charset="0"/>
              <a:buChar char="•"/>
            </a:pPr>
            <a:r>
              <a:rPr lang="en-US" dirty="0" smtClean="0"/>
              <a:t>(You would need to decide if</a:t>
            </a:r>
            <a:r>
              <a:rPr lang="en-US" baseline="0" dirty="0" smtClean="0"/>
              <a:t> </a:t>
            </a:r>
            <a:r>
              <a:rPr lang="en-US" baseline="0" dirty="0" err="1" smtClean="0"/>
              <a:t>Symbiota</a:t>
            </a:r>
            <a:r>
              <a:rPr lang="en-US" baseline="0" dirty="0" smtClean="0"/>
              <a:t> will be the primary database manager you use or if it will just be the conduit you use to publish your data. </a:t>
            </a:r>
          </a:p>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If it is the former then </a:t>
            </a:r>
            <a:r>
              <a:rPr lang="en-US" baseline="0" dirty="0" err="1" smtClean="0"/>
              <a:t>Symbiota</a:t>
            </a:r>
            <a:r>
              <a:rPr lang="en-US" baseline="0" dirty="0" smtClean="0"/>
              <a:t> can create GUIDs for your records, if it’s the latter than you need to include your own GUIDs.)</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14</a:t>
            </a:fld>
            <a:endParaRPr lang="en-US"/>
          </a:p>
        </p:txBody>
      </p:sp>
    </p:spTree>
    <p:extLst>
      <p:ext uri="{BB962C8B-B14F-4D97-AF65-F5344CB8AC3E}">
        <p14:creationId xmlns:p14="http://schemas.microsoft.com/office/powerpoint/2010/main" val="3699145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779889"/>
          </a:xfrm>
        </p:spPr>
        <p:txBody>
          <a:bodyPr/>
          <a:lstStyle/>
          <a:p>
            <a:r>
              <a:rPr lang="en-US" dirty="0" smtClean="0"/>
              <a:t>You could also make your own DWC file</a:t>
            </a:r>
            <a:r>
              <a:rPr lang="en-US" baseline="0" dirty="0" smtClean="0"/>
              <a:t> and we can host it on our IPT.</a:t>
            </a:r>
            <a:endParaRPr lang="en-US" dirty="0" smtClean="0"/>
          </a:p>
          <a:p>
            <a:r>
              <a:rPr lang="en-US" dirty="0" smtClean="0"/>
              <a:t>This method requires</a:t>
            </a:r>
            <a:r>
              <a:rPr lang="en-US" baseline="0" dirty="0" smtClean="0"/>
              <a:t> someone to have the time and skill to create a </a:t>
            </a:r>
            <a:r>
              <a:rPr lang="en-US" baseline="0" dirty="0" err="1" smtClean="0"/>
              <a:t>DwC</a:t>
            </a:r>
            <a:r>
              <a:rPr lang="en-US" baseline="0" dirty="0" smtClean="0"/>
              <a:t> file on their own.</a:t>
            </a:r>
            <a:r>
              <a:rPr lang="en-US" dirty="0" smtClean="0"/>
              <a:t> Using xml style field names from Darwin Core. See the example for what that would look like.</a:t>
            </a:r>
            <a:endParaRPr lang="en-US" baseline="0" dirty="0" smtClean="0"/>
          </a:p>
          <a:p>
            <a:endParaRPr lang="en-US" baseline="0" dirty="0" smtClean="0"/>
          </a:p>
          <a:p>
            <a:r>
              <a:rPr lang="en-US" sz="1200" dirty="0" smtClean="0"/>
              <a:t>Another great option</a:t>
            </a:r>
            <a:r>
              <a:rPr lang="en-US" sz="1200" baseline="0" dirty="0" smtClean="0"/>
              <a:t> is setting up an IPT through </a:t>
            </a:r>
            <a:r>
              <a:rPr lang="en-US" sz="1200" baseline="0" dirty="0" err="1" smtClean="0"/>
              <a:t>VertNet</a:t>
            </a:r>
            <a:r>
              <a:rPr lang="en-US" sz="1200" baseline="0" dirty="0" smtClean="0"/>
              <a:t>.</a:t>
            </a:r>
          </a:p>
          <a:p>
            <a:endParaRPr lang="en-US" sz="1200" baseline="0" dirty="0" smtClean="0"/>
          </a:p>
          <a:p>
            <a:r>
              <a:rPr lang="en-US" sz="1200" baseline="0" dirty="0" smtClean="0"/>
              <a:t>They provide great support but there can be a waiting list.</a:t>
            </a:r>
            <a:endParaRPr lang="en-US" baseline="0" dirty="0" smtClean="0"/>
          </a:p>
          <a:p>
            <a:endParaRPr lang="en-US" dirty="0" smtClean="0"/>
          </a:p>
          <a:p>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15</a:t>
            </a:fld>
            <a:endParaRPr lang="en-US"/>
          </a:p>
        </p:txBody>
      </p:sp>
    </p:spTree>
    <p:extLst>
      <p:ext uri="{BB962C8B-B14F-4D97-AF65-F5344CB8AC3E}">
        <p14:creationId xmlns:p14="http://schemas.microsoft.com/office/powerpoint/2010/main" val="227125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3558822"/>
          </a:xfrm>
        </p:spPr>
        <p:txBody>
          <a:bodyPr/>
          <a:lstStyle/>
          <a:p>
            <a:r>
              <a:rPr lang="en-US" sz="1200" dirty="0" smtClean="0"/>
              <a:t>The last, and least preferable way:</a:t>
            </a:r>
            <a:r>
              <a:rPr lang="en-US" sz="1200" baseline="0" dirty="0" smtClean="0"/>
              <a:t> </a:t>
            </a:r>
            <a:r>
              <a:rPr lang="en-US" sz="1200" dirty="0" smtClean="0"/>
              <a:t>Throw data over the wall (meaning as is) and let us help.</a:t>
            </a:r>
          </a:p>
          <a:p>
            <a:r>
              <a:rPr lang="en-US" sz="1200" b="1" baseline="0" dirty="0" smtClean="0"/>
              <a:t>This method has its challenges:</a:t>
            </a:r>
          </a:p>
          <a:p>
            <a:pPr marL="171450" indent="-171450">
              <a:buFont typeface="Arial" panose="020B0604020202020204" pitchFamily="34" charset="0"/>
              <a:buChar char="•"/>
            </a:pPr>
            <a:r>
              <a:rPr lang="en-US" sz="1200" baseline="0" dirty="0" smtClean="0"/>
              <a:t>We might need to perform data manipulations (on dates, </a:t>
            </a:r>
            <a:r>
              <a:rPr lang="en-US" sz="1200" baseline="0" dirty="0" err="1" smtClean="0"/>
              <a:t>dec</a:t>
            </a:r>
            <a:r>
              <a:rPr lang="en-US" sz="1200" baseline="0" dirty="0" smtClean="0"/>
              <a:t> </a:t>
            </a:r>
            <a:r>
              <a:rPr lang="en-US" sz="1200" baseline="0" dirty="0" err="1" smtClean="0"/>
              <a:t>lat</a:t>
            </a:r>
            <a:r>
              <a:rPr lang="en-US" sz="1200" baseline="0" dirty="0" smtClean="0"/>
              <a:t>/</a:t>
            </a:r>
            <a:r>
              <a:rPr lang="en-US" sz="1200" baseline="0" dirty="0" err="1" smtClean="0"/>
              <a:t>lon</a:t>
            </a:r>
            <a:r>
              <a:rPr lang="en-US" sz="1200" baseline="0" dirty="0" smtClean="0"/>
              <a:t>, removing ‘0’ values)</a:t>
            </a:r>
          </a:p>
          <a:p>
            <a:pPr marL="171450" indent="-171450">
              <a:buFont typeface="Arial" panose="020B0604020202020204" pitchFamily="34" charset="0"/>
              <a:buChar char="•"/>
            </a:pPr>
            <a:r>
              <a:rPr lang="en-US" sz="1200" baseline="0" dirty="0" smtClean="0"/>
              <a:t>&amp; do data development (Add a GUID, higher taxonomy, country code, split out dates) So </a:t>
            </a:r>
            <a:r>
              <a:rPr lang="en-US" sz="1200" b="1" baseline="0" dirty="0" smtClean="0"/>
              <a:t>If you are going to be submitting updates, it is important to  have a plan</a:t>
            </a:r>
            <a:r>
              <a:rPr lang="en-US" sz="1200" b="1" dirty="0" smtClean="0"/>
              <a:t> to </a:t>
            </a:r>
            <a:r>
              <a:rPr lang="en-US" sz="1200" b="1" baseline="0" dirty="0" smtClean="0"/>
              <a:t>‘buy-back’ the improvements/fixes we make.</a:t>
            </a:r>
            <a:endParaRPr lang="en-US" sz="1200" b="1" dirty="0" smtClean="0"/>
          </a:p>
          <a:p>
            <a:pPr marL="171450" indent="-171450">
              <a:buFont typeface="Arial" panose="020B0604020202020204" pitchFamily="34" charset="0"/>
              <a:buChar char="•"/>
            </a:pPr>
            <a:r>
              <a:rPr lang="en-US" dirty="0" smtClean="0"/>
              <a:t>Also, Your</a:t>
            </a:r>
            <a:r>
              <a:rPr lang="en-US" baseline="0" dirty="0" smtClean="0"/>
              <a:t> data could end up in a backlog if we get a flood of requests that require a lot of maintenance.</a:t>
            </a:r>
          </a:p>
          <a:p>
            <a:endParaRPr lang="en-US" baseline="0" dirty="0" smtClean="0"/>
          </a:p>
          <a:p>
            <a:r>
              <a:rPr lang="en-US" baseline="0" dirty="0" smtClean="0"/>
              <a:t>This method is the greatest risk for us and the greatest trouble for the provider.</a:t>
            </a:r>
          </a:p>
          <a:p>
            <a:endParaRPr lang="en-US" baseline="0" dirty="0" smtClean="0"/>
          </a:p>
          <a:p>
            <a:r>
              <a:rPr lang="en-US" baseline="0" dirty="0" smtClean="0"/>
              <a:t>However, we don’t want to leave anyone out in the cold, we just do not think this method is very sustainable on either end.</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16</a:t>
            </a:fld>
            <a:endParaRPr lang="en-US"/>
          </a:p>
        </p:txBody>
      </p:sp>
    </p:spTree>
    <p:extLst>
      <p:ext uri="{BB962C8B-B14F-4D97-AF65-F5344CB8AC3E}">
        <p14:creationId xmlns:p14="http://schemas.microsoft.com/office/powerpoint/2010/main" val="728033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463800"/>
          </a:xfrm>
        </p:spPr>
        <p:txBody>
          <a:bodyPr/>
          <a:lstStyle/>
          <a:p>
            <a:r>
              <a:rPr lang="en-US" sz="1200" dirty="0" smtClean="0"/>
              <a:t>1. Create a file of Audubon Core metadata using the GBIF or iDigBio</a:t>
            </a:r>
            <a:r>
              <a:rPr lang="en-US" sz="1200" baseline="0" dirty="0" smtClean="0"/>
              <a:t> IPT</a:t>
            </a:r>
            <a:endParaRPr lang="en-US" sz="1200" dirty="0" smtClean="0"/>
          </a:p>
          <a:p>
            <a:r>
              <a:rPr lang="en-US" sz="1200" dirty="0" smtClean="0"/>
              <a:t>Please</a:t>
            </a:r>
            <a:r>
              <a:rPr lang="en-US" sz="1200" baseline="0" dirty="0" smtClean="0"/>
              <a:t> </a:t>
            </a:r>
            <a:r>
              <a:rPr lang="en-US" sz="1200" dirty="0" smtClean="0"/>
              <a:t>include a URL to the media and camera info (EXIF), photographer.</a:t>
            </a:r>
            <a:r>
              <a:rPr lang="en-US" sz="1200" baseline="0" dirty="0" smtClean="0"/>
              <a:t> </a:t>
            </a:r>
            <a:r>
              <a:rPr lang="en-US" sz="1200" dirty="0" smtClean="0"/>
              <a:t>PLUS a link to the specimen record via </a:t>
            </a:r>
            <a:r>
              <a:rPr lang="en-US" sz="1200" dirty="0" err="1" smtClean="0"/>
              <a:t>occurrenceID</a:t>
            </a:r>
            <a:r>
              <a:rPr lang="en-US" sz="1200" dirty="0" smtClean="0"/>
              <a:t>.</a:t>
            </a:r>
          </a:p>
          <a:p>
            <a:r>
              <a:rPr lang="en-US" dirty="0" smtClean="0"/>
              <a:t>2. Media is linked</a:t>
            </a:r>
            <a:r>
              <a:rPr lang="en-US" baseline="0" dirty="0" smtClean="0"/>
              <a:t> automatically when using </a:t>
            </a:r>
            <a:r>
              <a:rPr lang="en-US" baseline="0" dirty="0" err="1" smtClean="0"/>
              <a:t>Symbiota</a:t>
            </a:r>
            <a:r>
              <a:rPr lang="en-US" baseline="0" dirty="0" smtClean="0"/>
              <a:t> to publish.</a:t>
            </a:r>
            <a:endParaRPr lang="en-US" dirty="0" smtClean="0"/>
          </a:p>
          <a:p>
            <a:r>
              <a:rPr lang="en-US" dirty="0" smtClean="0"/>
              <a:t>3.</a:t>
            </a:r>
            <a:r>
              <a:rPr lang="en-US" sz="1200" dirty="0" smtClean="0"/>
              <a:t> This method allows the provider to upload a</a:t>
            </a:r>
            <a:r>
              <a:rPr lang="en-US" sz="1200" baseline="0" dirty="0" smtClean="0"/>
              <a:t> collection of images for crowd sourcing. </a:t>
            </a:r>
            <a:r>
              <a:rPr lang="en-US" sz="1200" kern="1200" baseline="0" dirty="0" smtClean="0">
                <a:effectLst/>
                <a:latin typeface="+mn-lt"/>
                <a:ea typeface="ＭＳ Ｐゴシック" charset="0"/>
              </a:rPr>
              <a:t>W</a:t>
            </a:r>
            <a:r>
              <a:rPr lang="en-US" sz="1200" kern="1200" dirty="0" smtClean="0">
                <a:effectLst/>
                <a:latin typeface="+mn-lt"/>
                <a:ea typeface="ＭＳ Ｐゴシック" charset="0"/>
                <a:cs typeface="ＭＳ Ｐゴシック" charset="0"/>
              </a:rPr>
              <a:t>ith</a:t>
            </a:r>
            <a:r>
              <a:rPr lang="en-US" sz="1200" kern="1200" dirty="0" smtClean="0">
                <a:solidFill>
                  <a:schemeClr val="tx1"/>
                </a:solidFill>
                <a:effectLst/>
                <a:latin typeface="+mn-lt"/>
                <a:ea typeface="ＭＳ Ｐゴシック" charset="0"/>
                <a:cs typeface="ＭＳ Ｐゴシック" charset="0"/>
              </a:rPr>
              <a:t> the appliance, you can upload images before the records are available. To link to existing specimen records, you need to associate the uploaded images with iDigBio records in a CSV file that's sent by the appliance as part of the upload batch.</a:t>
            </a:r>
          </a:p>
          <a:p>
            <a:endParaRPr lang="en-US"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17</a:t>
            </a:fld>
            <a:endParaRPr lang="en-US"/>
          </a:p>
        </p:txBody>
      </p:sp>
    </p:spTree>
    <p:extLst>
      <p:ext uri="{BB962C8B-B14F-4D97-AF65-F5344CB8AC3E}">
        <p14:creationId xmlns:p14="http://schemas.microsoft.com/office/powerpoint/2010/main" val="2314906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425222"/>
          </a:xfrm>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1" baseline="0" dirty="0" smtClean="0"/>
              <a:t>what associated information should accompany your specimen records and media when publishing with iDigBio?</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b="1" baseline="0" dirty="0" smtClean="0"/>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Metadata is also </a:t>
            </a:r>
            <a:r>
              <a:rPr lang="en-US" sz="1200" kern="1200" dirty="0" err="1" smtClean="0">
                <a:solidFill>
                  <a:schemeClr val="tx1"/>
                </a:solidFill>
                <a:effectLst/>
                <a:latin typeface="+mn-lt"/>
                <a:ea typeface="ＭＳ Ｐゴシック" charset="0"/>
                <a:cs typeface="ＭＳ Ｐゴシック" charset="0"/>
              </a:rPr>
              <a:t>DarwinCore</a:t>
            </a:r>
            <a:r>
              <a:rPr lang="en-US" sz="1200" kern="1200" dirty="0" smtClean="0">
                <a:solidFill>
                  <a:schemeClr val="tx1"/>
                </a:solidFill>
                <a:effectLst/>
                <a:latin typeface="+mn-lt"/>
                <a:ea typeface="ＭＳ Ｐゴシック" charset="0"/>
                <a:cs typeface="ＭＳ Ｐゴシック" charset="0"/>
              </a:rPr>
              <a:t>, it is data about data,  field names are metadata, as well as the info about the dataset - owners, etc.</a:t>
            </a:r>
            <a:endParaRPr lang="en-US" sz="1200" b="1" baseline="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903295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639711"/>
          </a:xfrm>
        </p:spPr>
        <p:txBody>
          <a:bodyPr/>
          <a:lstStyle/>
          <a:p>
            <a:r>
              <a:rPr lang="en-US" baseline="0" dirty="0" smtClean="0"/>
              <a:t>You have already heard about Metadata from previous presenters but I am going to give a brief introduction into what fields iDigBio requires</a:t>
            </a:r>
          </a:p>
          <a:p>
            <a:endParaRPr lang="en-US" dirty="0" smtClean="0"/>
          </a:p>
          <a:p>
            <a:r>
              <a:rPr lang="en-US" dirty="0" smtClean="0"/>
              <a:t>Metadata is important to include with your data because it facilitates:</a:t>
            </a:r>
          </a:p>
          <a:p>
            <a:endParaRPr lang="en-US" dirty="0" smtClean="0"/>
          </a:p>
          <a:p>
            <a:pPr marL="0" marR="0" lvl="1" indent="0" algn="l" defTabSz="457200" rtl="0" eaLnBrk="1" fontAlgn="base" latinLnBrk="0" hangingPunct="1">
              <a:lnSpc>
                <a:spcPct val="100000"/>
              </a:lnSpc>
              <a:spcBef>
                <a:spcPct val="30000"/>
              </a:spcBef>
              <a:spcAft>
                <a:spcPct val="0"/>
              </a:spcAft>
              <a:buClrTx/>
              <a:buSzTx/>
              <a:buFontTx/>
              <a:buNone/>
              <a:tabLst/>
              <a:defRPr/>
            </a:pPr>
            <a:r>
              <a:rPr lang="fr-FR" dirty="0" smtClean="0"/>
              <a:t>Communication- </a:t>
            </a:r>
            <a:r>
              <a:rPr lang="en-US" dirty="0" smtClean="0"/>
              <a:t>Metadata are the standards we as a community have agreed</a:t>
            </a:r>
            <a:r>
              <a:rPr lang="en-US" baseline="0" dirty="0" smtClean="0"/>
              <a:t> on. </a:t>
            </a:r>
          </a:p>
          <a:p>
            <a:pPr marL="0" marR="0" lvl="1" indent="0" algn="l" defTabSz="457200" rtl="0" eaLnBrk="1" fontAlgn="base" latinLnBrk="0" hangingPunct="1">
              <a:lnSpc>
                <a:spcPct val="100000"/>
              </a:lnSpc>
              <a:spcBef>
                <a:spcPct val="30000"/>
              </a:spcBef>
              <a:spcAft>
                <a:spcPct val="0"/>
              </a:spcAft>
              <a:buClrTx/>
              <a:buSzTx/>
              <a:buFontTx/>
              <a:buNone/>
              <a:tabLst/>
              <a:defRPr/>
            </a:pPr>
            <a:endParaRPr lang="fr-FR" sz="240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19</a:t>
            </a:fld>
            <a:endParaRPr lang="en-US"/>
          </a:p>
        </p:txBody>
      </p:sp>
    </p:spTree>
    <p:extLst>
      <p:ext uri="{BB962C8B-B14F-4D97-AF65-F5344CB8AC3E}">
        <p14:creationId xmlns:p14="http://schemas.microsoft.com/office/powerpoint/2010/main" val="394906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023533"/>
          </a:xfrm>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smtClean="0"/>
              <a:t> What</a:t>
            </a:r>
            <a:r>
              <a:rPr lang="en-US" baseline="0" dirty="0" smtClean="0"/>
              <a:t> iDigBio means by publishing is </a:t>
            </a:r>
            <a:r>
              <a:rPr lang="en" i="1" dirty="0" smtClean="0">
                <a:solidFill>
                  <a:srgbClr val="000000"/>
                </a:solidFill>
              </a:rPr>
              <a:t>making biodiversity datasets publicly accessible &amp; discoverable, in a standardized form, via an access point, typically a web address (a URL).</a:t>
            </a:r>
            <a:endParaRPr lang="en-US" i="1" dirty="0" smtClean="0"/>
          </a:p>
          <a:p>
            <a:endParaRPr lang="en-US" dirty="0" smtClean="0"/>
          </a:p>
          <a:p>
            <a:r>
              <a:rPr lang="en-US" dirty="0" smtClean="0"/>
              <a:t>iDigBio</a:t>
            </a:r>
            <a:r>
              <a:rPr lang="en-US" baseline="0" dirty="0" smtClean="0"/>
              <a:t> is looking to publish data that are already a part of a museum collection, in a museum database.</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2</a:t>
            </a:fld>
            <a:endParaRPr lang="en-US"/>
          </a:p>
        </p:txBody>
      </p:sp>
    </p:spTree>
    <p:extLst>
      <p:ext uri="{BB962C8B-B14F-4D97-AF65-F5344CB8AC3E}">
        <p14:creationId xmlns:p14="http://schemas.microsoft.com/office/powerpoint/2010/main" val="20224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407356"/>
          </a:xfrm>
        </p:spPr>
        <p:txBody>
          <a:bodyPr/>
          <a:lstStyle/>
          <a:p>
            <a:r>
              <a:rPr lang="en-US" dirty="0" smtClean="0"/>
              <a:t>iDigBio</a:t>
            </a:r>
            <a:r>
              <a:rPr lang="en-US" baseline="0" dirty="0" smtClean="0"/>
              <a:t> requires</a:t>
            </a:r>
          </a:p>
          <a:p>
            <a:r>
              <a:rPr lang="en-US" dirty="0" smtClean="0"/>
              <a:t>Information about the provider including:</a:t>
            </a:r>
          </a:p>
          <a:p>
            <a:pPr marL="628650" lvl="1" indent="-171450">
              <a:buFont typeface="Arial" panose="020B0604020202020204" pitchFamily="34" charset="0"/>
              <a:buChar char="•"/>
            </a:pPr>
            <a:r>
              <a:rPr lang="en-US" dirty="0" smtClean="0"/>
              <a:t>	responsible parties  (name, address, email, role)</a:t>
            </a:r>
          </a:p>
          <a:p>
            <a:pPr marL="628650" lvl="1" indent="-171450">
              <a:buFont typeface="Arial" panose="020B0604020202020204" pitchFamily="34" charset="0"/>
              <a:buChar char="•"/>
            </a:pPr>
            <a:r>
              <a:rPr lang="en-US" dirty="0" smtClean="0"/>
              <a:t>	institution name, institution code</a:t>
            </a:r>
          </a:p>
          <a:p>
            <a:pPr marL="628650" lvl="1" indent="-171450">
              <a:buFont typeface="Arial" panose="020B0604020202020204" pitchFamily="34" charset="0"/>
              <a:buChar char="•"/>
            </a:pPr>
            <a:r>
              <a:rPr lang="en-US" dirty="0" smtClean="0"/>
              <a:t>	URL to the data at your institution</a:t>
            </a:r>
          </a:p>
          <a:p>
            <a:pPr marL="628650" lvl="1" indent="-171450">
              <a:buFont typeface="Arial" panose="020B0604020202020204" pitchFamily="34" charset="0"/>
              <a:buChar char="•"/>
            </a:pPr>
            <a:r>
              <a:rPr lang="en-US" dirty="0" smtClean="0"/>
              <a:t>	descriptive paragraph of the collection</a:t>
            </a:r>
          </a:p>
          <a:p>
            <a:pPr lvl="1"/>
            <a:endParaRPr lang="en-US" dirty="0" smtClean="0"/>
          </a:p>
          <a:p>
            <a:pPr marL="0" indent="0">
              <a:buNone/>
            </a:pPr>
            <a:r>
              <a:rPr lang="en-US" dirty="0" smtClean="0"/>
              <a:t>This</a:t>
            </a:r>
            <a:r>
              <a:rPr lang="en-US" baseline="0" dirty="0" smtClean="0"/>
              <a:t> would be e</a:t>
            </a:r>
            <a:r>
              <a:rPr lang="en-US" dirty="0" smtClean="0"/>
              <a:t>quivalent to the eml.xml file produced by IPT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20</a:t>
            </a:fld>
            <a:endParaRPr lang="en-US"/>
          </a:p>
        </p:txBody>
      </p:sp>
    </p:spTree>
    <p:extLst>
      <p:ext uri="{BB962C8B-B14F-4D97-AF65-F5344CB8AC3E}">
        <p14:creationId xmlns:p14="http://schemas.microsoft.com/office/powerpoint/2010/main" val="2270718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We ask</a:t>
            </a:r>
            <a:r>
              <a:rPr lang="en-US" sz="1200" b="0" baseline="0" dirty="0" smtClean="0"/>
              <a:t> that everyone publishing with us c</a:t>
            </a:r>
            <a:r>
              <a:rPr lang="en-US" sz="1200" b="0" dirty="0" smtClean="0"/>
              <a:t>heck with t</a:t>
            </a:r>
            <a:r>
              <a:rPr lang="en-US" b="0" dirty="0" smtClean="0"/>
              <a:t>he Global Registry of Biorepositories (</a:t>
            </a:r>
            <a:r>
              <a:rPr lang="en-US" b="0" dirty="0" err="1" smtClean="0"/>
              <a:t>GRBio</a:t>
            </a:r>
            <a:r>
              <a:rPr lang="en-US" b="0" dirty="0" smtClean="0"/>
              <a:t>) &amp; update if you wish.</a:t>
            </a:r>
            <a:r>
              <a:rPr lang="en-US" b="0" baseline="0" dirty="0" smtClean="0"/>
              <a:t> We are working with them to make sure their data on collections &amp; repositories is up to date and we need the community’s help.</a:t>
            </a:r>
            <a:endParaRPr lang="en-US" b="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t>You can also check Index</a:t>
            </a:r>
            <a:r>
              <a:rPr lang="en-US" sz="1200" baseline="0" dirty="0" smtClean="0"/>
              <a:t> </a:t>
            </a:r>
            <a:r>
              <a:rPr lang="en-US" sz="1200" baseline="0" dirty="0" err="1" smtClean="0"/>
              <a:t>Herbariorum</a:t>
            </a:r>
            <a:r>
              <a:rPr lang="en-US" sz="1200" baseline="0" dirty="0" smtClean="0"/>
              <a:t> (if you are an herbarium).</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dirty="0" smtClean="0"/>
          </a:p>
          <a:p>
            <a:r>
              <a:rPr lang="en-US" dirty="0" smtClean="0"/>
              <a:t>It is important to keep your information up to date in your eml.xml</a:t>
            </a:r>
            <a:r>
              <a:rPr lang="en-US" baseline="0" dirty="0" smtClean="0"/>
              <a:t> file, as well as with </a:t>
            </a:r>
            <a:r>
              <a:rPr lang="en-US" baseline="0" dirty="0" err="1" smtClean="0"/>
              <a:t>GRBio</a:t>
            </a:r>
            <a:r>
              <a:rPr lang="en-US" baseline="0" dirty="0" smtClean="0"/>
              <a:t> and IH so remember to update everywhere if information changes. </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21</a:t>
            </a:fld>
            <a:endParaRPr lang="en-US"/>
          </a:p>
        </p:txBody>
      </p:sp>
    </p:spTree>
    <p:extLst>
      <p:ext uri="{BB962C8B-B14F-4D97-AF65-F5344CB8AC3E}">
        <p14:creationId xmlns:p14="http://schemas.microsoft.com/office/powerpoint/2010/main" val="2910040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3841044"/>
          </a:xfrm>
        </p:spPr>
        <p:txBody>
          <a:bodyPr/>
          <a:lstStyle/>
          <a:p>
            <a:r>
              <a:rPr lang="en-US" dirty="0" smtClean="0"/>
              <a:t>These are iDigBio’s recommendations for copyrights on data and media respectively.</a:t>
            </a:r>
          </a:p>
          <a:p>
            <a:endParaRPr lang="en-US" baseline="0" dirty="0" smtClean="0"/>
          </a:p>
          <a:p>
            <a:pPr marL="171450" indent="-171450">
              <a:buFont typeface="Arial" panose="020B0604020202020204" pitchFamily="34" charset="0"/>
              <a:buChar char="•"/>
            </a:pPr>
            <a:r>
              <a:rPr lang="en-US" dirty="0" smtClean="0"/>
              <a:t>It is really important that the community is all on the same page</a:t>
            </a:r>
            <a:r>
              <a:rPr lang="en-US" baseline="0" dirty="0" smtClean="0"/>
              <a:t> for copyright policy on data. </a:t>
            </a:r>
          </a:p>
          <a:p>
            <a:pPr marL="171450" indent="-171450">
              <a:buFont typeface="Arial" panose="020B0604020202020204" pitchFamily="34" charset="0"/>
              <a:buChar char="•"/>
            </a:pPr>
            <a:r>
              <a:rPr lang="en-US" baseline="0" dirty="0" smtClean="0"/>
              <a:t>It is also easier to make all of your copyrights homogeneous across your dataset. </a:t>
            </a:r>
          </a:p>
          <a:p>
            <a:endParaRPr lang="en-US" b="1" dirty="0" smtClean="0"/>
          </a:p>
          <a:p>
            <a:r>
              <a:rPr lang="en-US" b="1" dirty="0" smtClean="0"/>
              <a:t>CC BY </a:t>
            </a:r>
            <a:r>
              <a:rPr lang="en-US" dirty="0" smtClean="0"/>
              <a:t>lets others distribute, remix, tweak, and build upon your work, even commercially, as long as they credit you for the original creation</a:t>
            </a:r>
          </a:p>
          <a:p>
            <a:r>
              <a:rPr lang="en-US" dirty="0" smtClean="0"/>
              <a:t>All in all though</a:t>
            </a:r>
            <a:endParaRPr lang="en-US" b="1" dirty="0" smtClean="0"/>
          </a:p>
          <a:p>
            <a:r>
              <a:rPr lang="en-US" b="1" dirty="0" smtClean="0"/>
              <a:t>Also CC BY-SA- </a:t>
            </a:r>
            <a:r>
              <a:rPr lang="en-US" dirty="0"/>
              <a:t>This license lets others remix, tweak, and build upon your work even for commercial purposes, as long as they credit </a:t>
            </a:r>
            <a:r>
              <a:rPr lang="en-US" dirty="0" smtClean="0"/>
              <a:t>you</a:t>
            </a:r>
          </a:p>
          <a:p>
            <a:r>
              <a:rPr lang="en-US" b="1" dirty="0"/>
              <a:t>CC BY-NC-SA </a:t>
            </a:r>
            <a:endParaRPr lang="en-US" dirty="0"/>
          </a:p>
          <a:p>
            <a:r>
              <a:rPr lang="en-US" dirty="0"/>
              <a:t>This license lets others remix, tweak, and build upon your work non-commercially, as long as they credit you and license their new creations under the identical terms. </a:t>
            </a:r>
            <a:endParaRPr lang="en-US" dirty="0" smtClean="0"/>
          </a:p>
          <a:p>
            <a:r>
              <a:rPr lang="en-US" b="1" dirty="0"/>
              <a:t>CC BY-NC </a:t>
            </a:r>
            <a:endParaRPr lang="en-US" dirty="0"/>
          </a:p>
          <a:p>
            <a:r>
              <a:rPr lang="en-US" dirty="0"/>
              <a:t>This license lets others remix, tweak, and build upon your work non-commercially, and although their new works must also acknowledge you and be non-commercial, they don’t have to license their derivative works on the same terms</a:t>
            </a:r>
          </a:p>
          <a:p>
            <a:endParaRPr lang="en-US" dirty="0"/>
          </a:p>
          <a:p>
            <a:endParaRPr lang="en-US" baseline="0"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22</a:t>
            </a:fld>
            <a:endParaRPr lang="en-US"/>
          </a:p>
        </p:txBody>
      </p:sp>
    </p:spTree>
    <p:extLst>
      <p:ext uri="{BB962C8B-B14F-4D97-AF65-F5344CB8AC3E}">
        <p14:creationId xmlns:p14="http://schemas.microsoft.com/office/powerpoint/2010/main" val="1745119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951089"/>
          </a:xfrm>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1" baseline="0" dirty="0" smtClean="0"/>
              <a:t>So what happens after you share data with iDigBio? </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42368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 the steps</a:t>
            </a:r>
            <a:r>
              <a:rPr lang="en-US" baseline="0" dirty="0" smtClean="0"/>
              <a:t> for data ingestion from the point of view of iDigBio’s data mobilizing &amp; ingesting team:</a:t>
            </a:r>
            <a:endParaRPr lang="en-US" dirty="0" smtClean="0"/>
          </a:p>
          <a:p>
            <a:pPr marL="171450" indent="-171450">
              <a:buFont typeface="Arial" panose="020B0604020202020204" pitchFamily="34" charset="0"/>
              <a:buChar char="•"/>
            </a:pPr>
            <a:r>
              <a:rPr lang="en-US" b="1" dirty="0" smtClean="0"/>
              <a:t>We start with negotiating</a:t>
            </a:r>
            <a:r>
              <a:rPr lang="en-US" dirty="0" smtClean="0"/>
              <a:t> - </a:t>
            </a:r>
            <a:r>
              <a:rPr lang="en-US" baseline="0" dirty="0" smtClean="0"/>
              <a:t>This is where we reach out to you, or you reach out to us and we talk. </a:t>
            </a:r>
            <a:r>
              <a:rPr lang="en-US" dirty="0" smtClean="0"/>
              <a:t>This</a:t>
            </a:r>
            <a:r>
              <a:rPr lang="en-US" baseline="0" dirty="0" smtClean="0"/>
              <a:t> stage hopefully </a:t>
            </a:r>
            <a:r>
              <a:rPr lang="en-US" dirty="0" smtClean="0"/>
              <a:t>ends with data exported by the provider, ready for inspection and ingestion. </a:t>
            </a:r>
          </a:p>
          <a:p>
            <a:pPr marL="171450" indent="-171450">
              <a:buFont typeface="Arial" panose="020B0604020202020204" pitchFamily="34" charset="0"/>
              <a:buChar char="•"/>
            </a:pPr>
            <a:r>
              <a:rPr lang="en-US" b="1" dirty="0" smtClean="0"/>
              <a:t>Next</a:t>
            </a:r>
            <a:r>
              <a:rPr lang="en-US" b="1" baseline="0" dirty="0" smtClean="0"/>
              <a:t> is </a:t>
            </a:r>
            <a:r>
              <a:rPr lang="en-US" b="1" dirty="0" smtClean="0"/>
              <a:t>mobilizing</a:t>
            </a:r>
            <a:r>
              <a:rPr lang="en-US" dirty="0" smtClean="0"/>
              <a:t> - the process of evaluating data for</a:t>
            </a:r>
            <a:r>
              <a:rPr lang="en-US" baseline="0" dirty="0" smtClean="0"/>
              <a:t> </a:t>
            </a:r>
            <a:r>
              <a:rPr lang="en-US" dirty="0" smtClean="0"/>
              <a:t>ingestion fitness begins with a cursory inspection </a:t>
            </a:r>
            <a:r>
              <a:rPr lang="en-US" baseline="0" dirty="0" smtClean="0"/>
              <a:t>and </a:t>
            </a:r>
            <a:r>
              <a:rPr lang="en-US" dirty="0" smtClean="0"/>
              <a:t>ends with data passing inspection and ready for </a:t>
            </a:r>
            <a:r>
              <a:rPr lang="en-US" b="1" dirty="0" smtClean="0"/>
              <a:t>ingestion.</a:t>
            </a:r>
          </a:p>
          <a:p>
            <a:pPr marL="171450" indent="-171450">
              <a:buFont typeface="Arial" panose="020B0604020202020204" pitchFamily="34" charset="0"/>
              <a:buChar char="•"/>
            </a:pPr>
            <a:r>
              <a:rPr lang="en-US" b="1" dirty="0" smtClean="0"/>
              <a:t>Then</a:t>
            </a:r>
            <a:r>
              <a:rPr lang="en-US" b="1" baseline="0" dirty="0" smtClean="0"/>
              <a:t> we move to </a:t>
            </a:r>
            <a:r>
              <a:rPr lang="en-US" b="1" dirty="0" smtClean="0"/>
              <a:t>ingesting</a:t>
            </a:r>
            <a:r>
              <a:rPr lang="en-US" dirty="0" smtClean="0"/>
              <a:t> – which means incorporating the providers data into our databases</a:t>
            </a:r>
            <a:r>
              <a:rPr lang="en-US" baseline="0" dirty="0" smtClean="0"/>
              <a:t>, indexing the data, and making it available to search for in the Portal.</a:t>
            </a:r>
          </a:p>
          <a:p>
            <a:pPr marL="171450" indent="-171450">
              <a:buFont typeface="Arial" panose="020B0604020202020204" pitchFamily="34" charset="0"/>
              <a:buChar char="•"/>
            </a:pPr>
            <a:r>
              <a:rPr lang="en-US" b="1" dirty="0" smtClean="0"/>
              <a:t>evaluating</a:t>
            </a:r>
            <a:r>
              <a:rPr lang="en-US" dirty="0" smtClean="0"/>
              <a:t> - the process of evaluating occurs when we receive a dataset and evaluate it for fitness before ingestion and also occurs if their is a failure</a:t>
            </a:r>
            <a:r>
              <a:rPr lang="en-US" baseline="0" dirty="0" smtClean="0"/>
              <a:t> in the ingestion process.</a:t>
            </a:r>
          </a:p>
          <a:p>
            <a:pPr marL="628650" lvl="1" indent="-171450">
              <a:buFont typeface="Arial" panose="020B0604020202020204" pitchFamily="34" charset="0"/>
              <a:buChar char="•"/>
            </a:pPr>
            <a:r>
              <a:rPr lang="en-US" baseline="0" dirty="0" smtClean="0"/>
              <a:t>Sometimes we address the issues in house and sometimes we send it back to the provider on a case-by-case basis.</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24</a:t>
            </a:fld>
            <a:endParaRPr lang="en-US"/>
          </a:p>
        </p:txBody>
      </p:sp>
    </p:spTree>
    <p:extLst>
      <p:ext uri="{BB962C8B-B14F-4D97-AF65-F5344CB8AC3E}">
        <p14:creationId xmlns:p14="http://schemas.microsoft.com/office/powerpoint/2010/main" val="73127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046111"/>
          </a:xfrm>
        </p:spPr>
        <p:txBody>
          <a:bodyPr/>
          <a:lstStyle/>
          <a:p>
            <a:r>
              <a:rPr lang="en-US" sz="1050" dirty="0" smtClean="0">
                <a:solidFill>
                  <a:schemeClr val="dk1"/>
                </a:solidFill>
              </a:rPr>
              <a:t>So</a:t>
            </a:r>
            <a:r>
              <a:rPr lang="en-US" sz="1050" baseline="0" dirty="0" smtClean="0">
                <a:solidFill>
                  <a:schemeClr val="dk1"/>
                </a:solidFill>
              </a:rPr>
              <a:t> </a:t>
            </a:r>
            <a:r>
              <a:rPr lang="en-US" sz="1200" baseline="0" dirty="0" smtClean="0">
                <a:solidFill>
                  <a:schemeClr val="tx1"/>
                </a:solidFill>
              </a:rPr>
              <a:t>we get data from collectors through IPT, </a:t>
            </a:r>
            <a:r>
              <a:rPr lang="en-US" sz="1200" baseline="0" dirty="0" err="1" smtClean="0">
                <a:solidFill>
                  <a:schemeClr val="tx1"/>
                </a:solidFill>
              </a:rPr>
              <a:t>Symbiota</a:t>
            </a:r>
            <a:r>
              <a:rPr lang="en-US" sz="1200" baseline="0" dirty="0" smtClean="0">
                <a:solidFill>
                  <a:schemeClr val="tx1"/>
                </a:solidFill>
              </a:rPr>
              <a:t> etc..</a:t>
            </a:r>
          </a:p>
          <a:p>
            <a:r>
              <a:rPr lang="en-US" baseline="0" dirty="0" smtClean="0"/>
              <a:t>we store it in a database (one for specimens and one for media records)</a:t>
            </a:r>
          </a:p>
          <a:p>
            <a:r>
              <a:rPr lang="en-US" baseline="0" dirty="0" smtClean="0"/>
              <a:t>&amp; We index the data so they are searchable</a:t>
            </a:r>
          </a:p>
          <a:p>
            <a:endParaRPr lang="en-US" baseline="0" dirty="0" smtClean="0"/>
          </a:p>
          <a:p>
            <a:r>
              <a:rPr lang="en-US" baseline="0" dirty="0" smtClean="0"/>
              <a:t>And that is when you can then go to the portal and search for your data</a:t>
            </a:r>
            <a:r>
              <a:rPr lang="en-US" dirty="0" smtClean="0"/>
              <a:t> or use the iDigBio API to perform searches.</a:t>
            </a:r>
            <a:endParaRPr lang="en-US" baseline="0" dirty="0" smtClean="0"/>
          </a:p>
          <a:p>
            <a:endParaRPr lang="en-US" baseline="0" dirty="0" smtClean="0"/>
          </a:p>
          <a:p>
            <a:r>
              <a:rPr lang="en-US" baseline="0" dirty="0" smtClean="0"/>
              <a:t>(the </a:t>
            </a:r>
            <a:r>
              <a:rPr lang="en-US" baseline="0" dirty="0" err="1" smtClean="0"/>
              <a:t>idigbio</a:t>
            </a:r>
            <a:r>
              <a:rPr lang="en-US" baseline="0" dirty="0" smtClean="0"/>
              <a:t> feeder works on the other end of IPT and pushes the data into the portal).</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25</a:t>
            </a:fld>
            <a:endParaRPr lang="en-US"/>
          </a:p>
        </p:txBody>
      </p:sp>
    </p:spTree>
    <p:extLst>
      <p:ext uri="{BB962C8B-B14F-4D97-AF65-F5344CB8AC3E}">
        <p14:creationId xmlns:p14="http://schemas.microsoft.com/office/powerpoint/2010/main" val="3785982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892778"/>
          </a:xfrm>
        </p:spPr>
        <p:txBody>
          <a:bodyPr/>
          <a:lstStyle/>
          <a:p>
            <a:r>
              <a:rPr lang="en-US" dirty="0" smtClean="0"/>
              <a:t>This diagram shows the cyberinfrastructure we have to provide our record</a:t>
            </a:r>
            <a:r>
              <a:rPr lang="en-US" baseline="0" dirty="0" smtClean="0"/>
              <a:t>s and media storage.</a:t>
            </a:r>
          </a:p>
          <a:p>
            <a:r>
              <a:rPr lang="en-US" baseline="0" dirty="0" smtClean="0"/>
              <a:t>We call this the layer cake: The top layer is what you will be interacting with.</a:t>
            </a:r>
          </a:p>
          <a:p>
            <a:r>
              <a:rPr lang="en-US" baseline="0" dirty="0" smtClean="0"/>
              <a:t>If you would like further information about the our architecture talk with Matt but w</a:t>
            </a:r>
            <a:r>
              <a:rPr lang="en-US" dirty="0" smtClean="0"/>
              <a:t>e </a:t>
            </a:r>
            <a:r>
              <a:rPr lang="en-US" dirty="0"/>
              <a:t>have a non SQL database using RIAK with </a:t>
            </a:r>
            <a:r>
              <a:rPr lang="en-US" dirty="0" err="1"/>
              <a:t>Ceph</a:t>
            </a:r>
            <a:r>
              <a:rPr lang="en-US" dirty="0"/>
              <a:t> Object storage</a:t>
            </a:r>
            <a:r>
              <a:rPr lang="en-US"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26</a:t>
            </a:fld>
            <a:endParaRPr lang="en-US"/>
          </a:p>
        </p:txBody>
      </p:sp>
    </p:spTree>
    <p:extLst>
      <p:ext uri="{BB962C8B-B14F-4D97-AF65-F5344CB8AC3E}">
        <p14:creationId xmlns:p14="http://schemas.microsoft.com/office/powerpoint/2010/main" val="19810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provide this presentation for you to access on the workshop’s wiki page.</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27</a:t>
            </a:fld>
            <a:endParaRPr lang="en-US"/>
          </a:p>
        </p:txBody>
      </p:sp>
    </p:spTree>
    <p:extLst>
      <p:ext uri="{BB962C8B-B14F-4D97-AF65-F5344CB8AC3E}">
        <p14:creationId xmlns:p14="http://schemas.microsoft.com/office/powerpoint/2010/main" val="436834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28</a:t>
            </a:fld>
            <a:endParaRPr lang="en-US"/>
          </a:p>
        </p:txBody>
      </p:sp>
    </p:spTree>
    <p:extLst>
      <p:ext uri="{BB962C8B-B14F-4D97-AF65-F5344CB8AC3E}">
        <p14:creationId xmlns:p14="http://schemas.microsoft.com/office/powerpoint/2010/main" val="211111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publish</a:t>
            </a:r>
            <a:r>
              <a:rPr lang="en-US" baseline="0" dirty="0" smtClean="0"/>
              <a:t> data?</a:t>
            </a:r>
          </a:p>
          <a:p>
            <a:endParaRPr lang="en-US" baseline="0" dirty="0" smtClean="0"/>
          </a:p>
          <a:p>
            <a:r>
              <a:rPr lang="en-US" baseline="0" dirty="0" smtClean="0"/>
              <a:t>Data publishing increases access to your data. </a:t>
            </a:r>
          </a:p>
          <a:p>
            <a:endParaRPr lang="en-US" baseline="0" dirty="0" smtClean="0"/>
          </a:p>
          <a:p>
            <a:r>
              <a:rPr lang="en-US" b="1" baseline="0" dirty="0" smtClean="0"/>
              <a:t>When your data are accessible</a:t>
            </a:r>
          </a:p>
          <a:p>
            <a:pPr marL="171450" indent="-171450">
              <a:buFont typeface="Arial" panose="020B0604020202020204" pitchFamily="34" charset="0"/>
              <a:buChar char="•"/>
            </a:pPr>
            <a:r>
              <a:rPr lang="en-US" baseline="0" dirty="0" smtClean="0"/>
              <a:t> they can be used by others for research &amp; education,</a:t>
            </a:r>
          </a:p>
          <a:p>
            <a:pPr marL="171450" indent="-171450">
              <a:buFont typeface="Arial" panose="020B0604020202020204" pitchFamily="34" charset="0"/>
              <a:buChar char="•"/>
            </a:pPr>
            <a:r>
              <a:rPr lang="en-US" baseline="0" dirty="0" smtClean="0"/>
              <a:t>the data’s accuracy can be assessed by the community, </a:t>
            </a:r>
          </a:p>
          <a:p>
            <a:pPr marL="171450" indent="-171450">
              <a:buFont typeface="Arial" panose="020B0604020202020204" pitchFamily="34" charset="0"/>
              <a:buChar char="•"/>
            </a:pPr>
            <a:r>
              <a:rPr lang="en-US" baseline="0" dirty="0" smtClean="0"/>
              <a:t>&amp; researchers or institutions can receive credit when their data are used in projects &amp; publications.</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3</a:t>
            </a:fld>
            <a:endParaRPr lang="en-US"/>
          </a:p>
        </p:txBody>
      </p:sp>
    </p:spTree>
    <p:extLst>
      <p:ext uri="{BB962C8B-B14F-4D97-AF65-F5344CB8AC3E}">
        <p14:creationId xmlns:p14="http://schemas.microsoft.com/office/powerpoint/2010/main" val="184727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023533"/>
          </a:xfrm>
        </p:spPr>
        <p:txBody>
          <a:bodyPr/>
          <a:lstStyle/>
          <a:p>
            <a:r>
              <a:rPr lang="en-US" b="1" baseline="0" dirty="0" smtClean="0"/>
              <a:t>You have heard quite a bit about data standards and quality already but I am going to talk about them from the perspective of a data aggregate, iDigBio. </a:t>
            </a:r>
            <a:endParaRPr lang="en-US" b="1"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84284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been hearing about this all week but the</a:t>
            </a:r>
            <a:r>
              <a:rPr lang="en-US" baseline="0" dirty="0" smtClean="0"/>
              <a:t> quality of your data starts with what you collect in the field.  If you collect using the data standards that are applicable for your community then you will have less work to do when you want to publish.</a:t>
            </a:r>
          </a:p>
          <a:p>
            <a:endParaRPr lang="en-US" dirty="0" smtClean="0"/>
          </a:p>
          <a:p>
            <a:r>
              <a:rPr lang="en-US" dirty="0" smtClean="0"/>
              <a:t>If we didn’t use standards</a:t>
            </a:r>
            <a:r>
              <a:rPr lang="en-US" baseline="0" dirty="0" smtClean="0"/>
              <a:t> your data would be unfindable and unreliable in a aggregated database.</a:t>
            </a:r>
          </a:p>
          <a:p>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We don't want to limit what data you</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collect, but</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where there is overlap, it is awesome</a:t>
            </a:r>
            <a:r>
              <a:rPr lang="en-US" sz="1200" kern="1200" baseline="0" dirty="0" smtClean="0">
                <a:solidFill>
                  <a:schemeClr val="tx1"/>
                </a:solidFill>
                <a:effectLst/>
                <a:latin typeface="+mn-lt"/>
                <a:ea typeface="ＭＳ Ｐゴシック" charset="0"/>
                <a:cs typeface="ＭＳ Ｐゴシック" charset="0"/>
              </a:rPr>
              <a:t> and efficient if it </a:t>
            </a:r>
            <a:r>
              <a:rPr lang="en-US" sz="1200" kern="1200" dirty="0" smtClean="0">
                <a:solidFill>
                  <a:schemeClr val="tx1"/>
                </a:solidFill>
                <a:effectLst/>
                <a:latin typeface="+mn-lt"/>
                <a:ea typeface="ＭＳ Ｐゴシック" charset="0"/>
                <a:cs typeface="ＭＳ Ｐゴシック" charset="0"/>
              </a:rPr>
              <a:t>fits without </a:t>
            </a:r>
            <a:r>
              <a:rPr lang="en-US" sz="1200" b="1" kern="1200" dirty="0" smtClean="0">
                <a:solidFill>
                  <a:schemeClr val="tx1"/>
                </a:solidFill>
                <a:effectLst/>
                <a:latin typeface="+mn-lt"/>
                <a:ea typeface="ＭＳ Ｐゴシック" charset="0"/>
                <a:cs typeface="ＭＳ Ｐゴシック" charset="0"/>
              </a:rPr>
              <a:t>extra</a:t>
            </a:r>
            <a:r>
              <a:rPr lang="en-US" sz="1200" kern="1200" dirty="0" smtClean="0">
                <a:solidFill>
                  <a:schemeClr val="tx1"/>
                </a:solidFill>
                <a:effectLst/>
                <a:latin typeface="+mn-lt"/>
                <a:ea typeface="ＭＳ Ｐゴシック" charset="0"/>
                <a:cs typeface="ＭＳ Ｐゴシック" charset="0"/>
              </a:rPr>
              <a:t> preparation.</a:t>
            </a:r>
          </a:p>
          <a:p>
            <a:endParaRPr lang="en-US" sz="1200"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5</a:t>
            </a:fld>
            <a:endParaRPr lang="en-US"/>
          </a:p>
        </p:txBody>
      </p:sp>
    </p:spTree>
    <p:extLst>
      <p:ext uri="{BB962C8B-B14F-4D97-AF65-F5344CB8AC3E}">
        <p14:creationId xmlns:p14="http://schemas.microsoft.com/office/powerpoint/2010/main" val="213903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 typeface="Arial"/>
              <a:buNone/>
              <a:tabLst/>
              <a:defRPr/>
            </a:pPr>
            <a:r>
              <a:rPr lang="en-US" sz="1800" baseline="0" dirty="0" smtClean="0"/>
              <a:t>The two data standards that are relevant for sharing data with iDigBio are Darwin Core for specimen data and Audubon Core for multimedia associated with specimens.</a:t>
            </a:r>
          </a:p>
          <a:p>
            <a:pPr marL="0" lvl="0" indent="0">
              <a:buFont typeface="Arial"/>
              <a:buNone/>
            </a:pPr>
            <a:endParaRPr lang="en-US" sz="1800" baseline="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6</a:t>
            </a:fld>
            <a:endParaRPr lang="en-US"/>
          </a:p>
        </p:txBody>
      </p:sp>
    </p:spTree>
    <p:extLst>
      <p:ext uri="{BB962C8B-B14F-4D97-AF65-F5344CB8AC3E}">
        <p14:creationId xmlns:p14="http://schemas.microsoft.com/office/powerpoint/2010/main" val="300948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797756"/>
          </a:xfrm>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t>If you work with specimen data become familiar with Darwin Core, the biodiversity data</a:t>
            </a:r>
            <a:r>
              <a:rPr lang="en-US" sz="1200" baseline="0" dirty="0" smtClean="0"/>
              <a:t> standard (recommendation) from TDWG and supported by GBIF and many other data aggregators (like us).</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aseline="0" dirty="0" smtClean="0"/>
              <a:t>If you are familiar with the terms from Darwin Core then you will collect more valuable and easily publishable data along with your specimens.</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baseline="0" dirty="0" smtClean="0"/>
          </a:p>
          <a:p>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aseline="0" dirty="0" smtClean="0"/>
              <a:t>	TDWG AKA </a:t>
            </a:r>
            <a:r>
              <a:rPr lang="en-US" sz="1200" dirty="0" smtClean="0"/>
              <a:t>Taxonomic Databases Working Group now Biodiversity Information</a:t>
            </a:r>
            <a:r>
              <a:rPr lang="en-US" sz="1200" baseline="0" dirty="0" smtClean="0"/>
              <a:t> standards</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7</a:t>
            </a:fld>
            <a:endParaRPr lang="en-US"/>
          </a:p>
        </p:txBody>
      </p:sp>
    </p:spTree>
    <p:extLst>
      <p:ext uri="{BB962C8B-B14F-4D97-AF65-F5344CB8AC3E}">
        <p14:creationId xmlns:p14="http://schemas.microsoft.com/office/powerpoint/2010/main" val="113147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888067"/>
          </a:xfrm>
        </p:spPr>
        <p:txBody>
          <a:bodyPr/>
          <a:lstStyle/>
          <a:p>
            <a:r>
              <a:rPr lang="en-US" baseline="0" dirty="0" smtClean="0"/>
              <a:t>Examples would be when collecting the following terms– in Darwin Core these are </a:t>
            </a:r>
            <a:r>
              <a:rPr lang="en-US" dirty="0" smtClean="0"/>
              <a:t>reserved vocabulary fields and must be recorded in certain manner.</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8</a:t>
            </a:fld>
            <a:endParaRPr lang="en-US"/>
          </a:p>
        </p:txBody>
      </p:sp>
    </p:spTree>
    <p:extLst>
      <p:ext uri="{BB962C8B-B14F-4D97-AF65-F5344CB8AC3E}">
        <p14:creationId xmlns:p14="http://schemas.microsoft.com/office/powerpoint/2010/main" val="116028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Darwin Core dates</a:t>
            </a:r>
            <a:r>
              <a:rPr lang="en-US" baseline="0" dirty="0" smtClean="0"/>
              <a:t> belong in the field  </a:t>
            </a:r>
            <a:r>
              <a:rPr lang="en-US" sz="1200" kern="1200" dirty="0" err="1" smtClean="0">
                <a:solidFill>
                  <a:prstClr val="black"/>
                </a:solidFill>
                <a:latin typeface="+mn-lt"/>
                <a:ea typeface="ＭＳ Ｐゴシック" charset="0"/>
                <a:cs typeface="ＭＳ Ｐゴシック" charset="0"/>
              </a:rPr>
              <a:t>dwc:eventDate</a:t>
            </a:r>
            <a:endParaRPr lang="en-US" sz="1200" kern="1200" dirty="0" smtClean="0">
              <a:solidFill>
                <a:prstClr val="black"/>
              </a:solidFill>
              <a:latin typeface="+mn-lt"/>
              <a:ea typeface="ＭＳ Ｐゴシック" charset="0"/>
              <a:cs typeface="ＭＳ Ｐゴシック" charset="0"/>
            </a:endParaRPr>
          </a:p>
          <a:p>
            <a:r>
              <a:rPr lang="en-US" sz="1200" kern="1200" dirty="0" smtClean="0">
                <a:solidFill>
                  <a:prstClr val="black"/>
                </a:solidFill>
                <a:latin typeface="+mn-lt"/>
                <a:ea typeface="ＭＳ Ｐゴシック" charset="0"/>
                <a:cs typeface="ＭＳ Ｐゴシック" charset="0"/>
              </a:rPr>
              <a:t>Other information about the day of collection can be stored in the Darwin Core  terms </a:t>
            </a:r>
            <a:r>
              <a:rPr lang="en-US" sz="1200" kern="1200" dirty="0" err="1" smtClean="0">
                <a:solidFill>
                  <a:prstClr val="black"/>
                </a:solidFill>
                <a:latin typeface="+mn-lt"/>
                <a:ea typeface="ＭＳ Ｐゴシック" charset="0"/>
                <a:cs typeface="ＭＳ Ｐゴシック" charset="0"/>
              </a:rPr>
              <a:t>dwc:day</a:t>
            </a:r>
            <a:r>
              <a:rPr lang="en-US" sz="1200" kern="1200" dirty="0" smtClean="0">
                <a:solidFill>
                  <a:prstClr val="black"/>
                </a:solidFill>
                <a:latin typeface="+mn-lt"/>
                <a:ea typeface="ＭＳ Ｐゴシック" charset="0"/>
                <a:cs typeface="ＭＳ Ｐゴシック" charset="0"/>
              </a:rPr>
              <a:t>, </a:t>
            </a:r>
            <a:r>
              <a:rPr lang="en-US" sz="1200" kern="1200" dirty="0" err="1" smtClean="0">
                <a:solidFill>
                  <a:prstClr val="black"/>
                </a:solidFill>
                <a:latin typeface="+mn-lt"/>
                <a:ea typeface="ＭＳ Ｐゴシック" charset="0"/>
                <a:cs typeface="ＭＳ Ｐゴシック" charset="0"/>
              </a:rPr>
              <a:t>dwc:month</a:t>
            </a:r>
            <a:r>
              <a:rPr lang="en-US" sz="1200" kern="1200" dirty="0" smtClean="0">
                <a:solidFill>
                  <a:prstClr val="black"/>
                </a:solidFill>
                <a:latin typeface="+mn-lt"/>
                <a:ea typeface="ＭＳ Ｐゴシック" charset="0"/>
                <a:cs typeface="ＭＳ Ｐゴシック" charset="0"/>
              </a:rPr>
              <a:t>, </a:t>
            </a:r>
            <a:r>
              <a:rPr lang="en-US" sz="1200" kern="1200" dirty="0" err="1" smtClean="0">
                <a:solidFill>
                  <a:prstClr val="black"/>
                </a:solidFill>
                <a:latin typeface="+mn-lt"/>
                <a:ea typeface="ＭＳ Ｐゴシック" charset="0"/>
                <a:cs typeface="ＭＳ Ｐゴシック" charset="0"/>
              </a:rPr>
              <a:t>dwc:year</a:t>
            </a:r>
            <a:r>
              <a:rPr lang="en-US" sz="1200" kern="1200" dirty="0" smtClean="0">
                <a:solidFill>
                  <a:prstClr val="black"/>
                </a:solidFill>
                <a:latin typeface="+mn-lt"/>
                <a:ea typeface="ＭＳ Ｐゴシック" charset="0"/>
                <a:cs typeface="ＭＳ Ｐゴシック" charset="0"/>
              </a:rPr>
              <a:t>. </a:t>
            </a:r>
          </a:p>
          <a:p>
            <a:endParaRPr lang="en-US" dirty="0">
              <a:solidFill>
                <a:prstClr val="black"/>
              </a:solidFill>
            </a:endParaRPr>
          </a:p>
          <a:p>
            <a:r>
              <a:rPr lang="en-US" sz="1200" kern="1200" dirty="0" smtClean="0">
                <a:solidFill>
                  <a:prstClr val="black"/>
                </a:solidFill>
                <a:latin typeface="+mn-lt"/>
                <a:ea typeface="ＭＳ Ｐゴシック" charset="0"/>
                <a:cs typeface="ＭＳ Ｐゴシック" charset="0"/>
              </a:rPr>
              <a:t>But</a:t>
            </a:r>
            <a:r>
              <a:rPr lang="en-US" sz="1200" kern="1200" baseline="0" dirty="0" smtClean="0">
                <a:solidFill>
                  <a:prstClr val="black"/>
                </a:solidFill>
                <a:latin typeface="+mn-lt"/>
                <a:ea typeface="ＭＳ Ｐゴシック" charset="0"/>
                <a:cs typeface="ＭＳ Ｐゴシック" charset="0"/>
              </a:rPr>
              <a:t> k</a:t>
            </a:r>
            <a:r>
              <a:rPr lang="en-US" sz="1200" kern="1200" dirty="0" smtClean="0">
                <a:solidFill>
                  <a:prstClr val="black"/>
                </a:solidFill>
                <a:latin typeface="+mn-lt"/>
                <a:ea typeface="ＭＳ Ｐゴシック" charset="0"/>
                <a:cs typeface="ＭＳ Ｐゴシック" charset="0"/>
              </a:rPr>
              <a:t>eep in mind these are reserved fields so Spring is not a month, 10-18 is not a day, and 1989? Is not a year. </a:t>
            </a:r>
          </a:p>
          <a:p>
            <a:endParaRPr lang="en-US" sz="1200" kern="1200" dirty="0" smtClean="0">
              <a:solidFill>
                <a:prstClr val="black"/>
              </a:solidFill>
              <a:latin typeface="+mn-lt"/>
              <a:ea typeface="ＭＳ Ｐゴシック" charset="0"/>
              <a:cs typeface="ＭＳ Ｐゴシック" charset="0"/>
            </a:endParaRPr>
          </a:p>
          <a:p>
            <a:r>
              <a:rPr lang="en-US" sz="1200" kern="1200" dirty="0" smtClean="0">
                <a:solidFill>
                  <a:prstClr val="black"/>
                </a:solidFill>
                <a:latin typeface="+mn-lt"/>
                <a:ea typeface="ＭＳ Ｐゴシック" charset="0"/>
                <a:cs typeface="ＭＳ Ｐゴシック" charset="0"/>
              </a:rPr>
              <a:t>Similarly</a:t>
            </a:r>
            <a:r>
              <a:rPr lang="en-US" sz="1200" kern="1200" baseline="0" dirty="0" smtClean="0">
                <a:solidFill>
                  <a:prstClr val="black"/>
                </a:solidFill>
                <a:latin typeface="+mn-lt"/>
                <a:ea typeface="ＭＳ Ｐゴシック" charset="0"/>
                <a:cs typeface="ＭＳ Ｐゴシック" charset="0"/>
              </a:rPr>
              <a:t> with taxonomic fields: </a:t>
            </a:r>
            <a:r>
              <a:rPr lang="en-US" sz="1200" kern="1200" dirty="0" smtClean="0">
                <a:solidFill>
                  <a:prstClr val="black"/>
                </a:solidFill>
                <a:latin typeface="+mn-lt"/>
                <a:ea typeface="ＭＳ Ｐゴシック" charset="0"/>
                <a:cs typeface="ＭＳ Ｐゴシック" charset="0"/>
              </a:rPr>
              <a:t>Shrimp</a:t>
            </a:r>
            <a:r>
              <a:rPr lang="en-US" sz="1200" kern="1200" baseline="0" dirty="0" smtClean="0">
                <a:solidFill>
                  <a:prstClr val="black"/>
                </a:solidFill>
                <a:latin typeface="+mn-lt"/>
                <a:ea typeface="ＭＳ Ｐゴシック" charset="0"/>
                <a:cs typeface="ＭＳ Ｐゴシック" charset="0"/>
              </a:rPr>
              <a:t> is not a species.</a:t>
            </a:r>
          </a:p>
          <a:p>
            <a:endParaRPr lang="en-US" sz="1200" kern="1200" dirty="0" smtClean="0">
              <a:solidFill>
                <a:prstClr val="black"/>
              </a:solidFill>
              <a:latin typeface="+mn-lt"/>
              <a:ea typeface="ＭＳ Ｐゴシック" charset="0"/>
            </a:endParaRPr>
          </a:p>
          <a:p>
            <a:r>
              <a:rPr lang="en-US" sz="1200" kern="1200" dirty="0" smtClean="0">
                <a:solidFill>
                  <a:prstClr val="black"/>
                </a:solidFill>
                <a:latin typeface="+mn-lt"/>
                <a:ea typeface="ＭＳ Ｐゴシック" charset="0"/>
              </a:rPr>
              <a:t>Many people use personal markings in their personal datasets</a:t>
            </a:r>
            <a:r>
              <a:rPr lang="en-US" sz="1200" kern="1200" baseline="0" dirty="0" smtClean="0">
                <a:solidFill>
                  <a:prstClr val="black"/>
                </a:solidFill>
                <a:latin typeface="+mn-lt"/>
                <a:ea typeface="ＭＳ Ｐゴシック" charset="0"/>
              </a:rPr>
              <a:t>.</a:t>
            </a:r>
          </a:p>
          <a:p>
            <a:r>
              <a:rPr lang="en-US" sz="1200" kern="1200" baseline="0" dirty="0" smtClean="0">
                <a:solidFill>
                  <a:prstClr val="black"/>
                </a:solidFill>
                <a:latin typeface="+mn-lt"/>
                <a:ea typeface="ＭＳ Ｐゴシック" charset="0"/>
              </a:rPr>
              <a:t>These fields are not full text search so when you include tics like ? Your data will not be found in searches</a:t>
            </a:r>
          </a:p>
          <a:p>
            <a:r>
              <a:rPr lang="en-US" sz="1200" kern="1200" baseline="0" dirty="0" smtClean="0">
                <a:solidFill>
                  <a:prstClr val="black"/>
                </a:solidFill>
                <a:latin typeface="+mn-lt"/>
                <a:ea typeface="ＭＳ Ｐゴシック" charset="0"/>
              </a:rPr>
              <a:t>Clean your data and remove any tics from your datasets before sharing them. Or better yet get out of the habit of putting them there in the first place.</a:t>
            </a:r>
          </a:p>
          <a:p>
            <a:endParaRPr lang="en-US" sz="1200" kern="1200" baseline="0" dirty="0" smtClean="0">
              <a:solidFill>
                <a:prstClr val="black"/>
              </a:solidFill>
              <a:latin typeface="+mn-lt"/>
              <a:ea typeface="ＭＳ Ｐゴシック" charset="0"/>
            </a:endParaRPr>
          </a:p>
          <a:p>
            <a:r>
              <a:rPr lang="en-US" sz="1200" kern="1200" baseline="0" dirty="0" smtClean="0">
                <a:solidFill>
                  <a:prstClr val="black"/>
                </a:solidFill>
                <a:latin typeface="+mn-lt"/>
                <a:ea typeface="ＭＳ Ｐゴシック" charset="0"/>
              </a:rPr>
              <a:t>You can use the verbatim and remarks fields in </a:t>
            </a:r>
            <a:r>
              <a:rPr lang="en-US" sz="1200" kern="1200" baseline="0" dirty="0" err="1" smtClean="0">
                <a:solidFill>
                  <a:prstClr val="black"/>
                </a:solidFill>
                <a:latin typeface="+mn-lt"/>
                <a:ea typeface="ＭＳ Ｐゴシック" charset="0"/>
              </a:rPr>
              <a:t>DarwinCore</a:t>
            </a:r>
            <a:r>
              <a:rPr lang="en-US" sz="1200" kern="1200" baseline="0" dirty="0" smtClean="0">
                <a:solidFill>
                  <a:prstClr val="black"/>
                </a:solidFill>
                <a:latin typeface="+mn-lt"/>
                <a:ea typeface="ＭＳ Ｐゴシック" charset="0"/>
              </a:rPr>
              <a:t> to personalize a record with information that does not fit the definitions for any of the other fields.</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9</a:t>
            </a:fld>
            <a:endParaRPr lang="en-US"/>
          </a:p>
        </p:txBody>
      </p:sp>
    </p:spTree>
    <p:extLst>
      <p:ext uri="{BB962C8B-B14F-4D97-AF65-F5344CB8AC3E}">
        <p14:creationId xmlns:p14="http://schemas.microsoft.com/office/powerpoint/2010/main" val="4108772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emf"/><Relationship Id="rId3" Type="http://schemas.openxmlformats.org/officeDocument/2006/relationships/hyperlink" Target="http://www.facebook.com/iDigBio" TargetMode="External"/><Relationship Id="rId7" Type="http://schemas.openxmlformats.org/officeDocument/2006/relationships/hyperlink" Target="http://vimeo.com/idigbio" TargetMode="External"/><Relationship Id="rId12" Type="http://schemas.openxmlformats.org/officeDocument/2006/relationships/image" Target="../media/image7.png"/><Relationship Id="rId2" Type="http://schemas.openxmlformats.org/officeDocument/2006/relationships/image" Target="../media/image2.tif"/><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file:///\\localhost\webcal\::www.idigbio.org:events-calendar:export.ics" TargetMode="External"/><Relationship Id="rId5" Type="http://schemas.openxmlformats.org/officeDocument/2006/relationships/hyperlink" Target="https://twitter.com/iDigBio"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idigbio.org/rss-feed.xml" TargetMode="External"/><Relationship Id="rId14" Type="http://schemas.openxmlformats.org/officeDocument/2006/relationships/image" Target="../media/image1.t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emf"/><Relationship Id="rId3" Type="http://schemas.openxmlformats.org/officeDocument/2006/relationships/hyperlink" Target="http://www.facebook.com/iDigBio" TargetMode="External"/><Relationship Id="rId7" Type="http://schemas.openxmlformats.org/officeDocument/2006/relationships/hyperlink" Target="http://vimeo.com/idigbio" TargetMode="External"/><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hyperlink" Target="file:///\\localhost\webcal\::www.idigbio.org:events-calendar:export.ics" TargetMode="External"/><Relationship Id="rId5" Type="http://schemas.openxmlformats.org/officeDocument/2006/relationships/hyperlink" Target="https://twitter.com/iDigBio"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idigbio.org/rss-feed.xml" TargetMode="External"/><Relationship Id="rId1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footer.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400"/>
            <a:ext cx="9144000" cy="1371600"/>
          </a:xfrm>
          <a:prstGeom prst="rect">
            <a:avLst/>
          </a:prstGeom>
        </p:spPr>
      </p:pic>
      <p:sp>
        <p:nvSpPr>
          <p:cNvPr id="4" name="Rectangle 3"/>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userDrawn="1"/>
        </p:nvSpPr>
        <p:spPr>
          <a:xfrm>
            <a:off x="3500438" y="5729288"/>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sp>
        <p:nvSpPr>
          <p:cNvPr id="11" name="Rectangle 10"/>
          <p:cNvSpPr/>
          <p:nvPr userDrawn="1"/>
        </p:nvSpPr>
        <p:spPr>
          <a:xfrm>
            <a:off x="0" y="0"/>
            <a:ext cx="9144000" cy="841375"/>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12" descr="idigbio_on_grey.t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438" y="92325"/>
            <a:ext cx="2022585" cy="697792"/>
          </a:xfrm>
          <a:prstGeom prst="rect">
            <a:avLst/>
          </a:prstGeom>
        </p:spPr>
      </p:pic>
    </p:spTree>
    <p:extLst>
      <p:ext uri="{BB962C8B-B14F-4D97-AF65-F5344CB8AC3E}">
        <p14:creationId xmlns:p14="http://schemas.microsoft.com/office/powerpoint/2010/main" val="39565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048C9C-D23E-2844-ABBB-6A8C44AAAEE5}" type="slidenum">
              <a:rPr lang="en-US" sz="900" smtClean="0"/>
              <a:pPr fontAlgn="auto">
                <a:spcBef>
                  <a:spcPts val="0"/>
                </a:spcBef>
                <a:spcAft>
                  <a:spcPts val="0"/>
                </a:spcAft>
                <a:defRPr/>
              </a:pPr>
              <a:t>‹#›</a:t>
            </a:fld>
            <a:endParaRPr lang="en-US" sz="900" dirty="0"/>
          </a:p>
        </p:txBody>
      </p:sp>
      <p:sp>
        <p:nvSpPr>
          <p:cNvPr id="2" name="Vertical Title 1"/>
          <p:cNvSpPr>
            <a:spLocks noGrp="1"/>
          </p:cNvSpPr>
          <p:nvPr>
            <p:ph type="title" orient="vert"/>
          </p:nvPr>
        </p:nvSpPr>
        <p:spPr>
          <a:xfrm>
            <a:off x="6629400" y="893756"/>
            <a:ext cx="1669232" cy="5462594"/>
          </a:xfrm>
          <a:prstGeom prst="rect">
            <a:avLst/>
          </a:prstGeom>
        </p:spPr>
        <p:txBody>
          <a:bodyPr vert="eaVert"/>
          <a:lstStyle>
            <a:lvl1pPr algn="l">
              <a:defRPr sz="3200" b="1" i="0">
                <a:latin typeface="Helvetica"/>
                <a:cs typeface="Helvetica"/>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93756"/>
            <a:ext cx="6019800" cy="54625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546CF01-A140-E94E-98E3-F7D34CBDF93C}" type="datetimeFigureOut">
              <a:rPr lang="en-US"/>
              <a:pPr/>
              <a:t>3/11/2015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84246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pic>
        <p:nvPicPr>
          <p:cNvPr id="24" name="Picture 23" descr="footer.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400"/>
            <a:ext cx="9144000" cy="1371600"/>
          </a:xfrm>
          <a:prstGeom prst="rect">
            <a:avLst/>
          </a:prstGeom>
        </p:spPr>
      </p:pic>
      <p:sp>
        <p:nvSpPr>
          <p:cNvPr id="3" name="Rectangle 2"/>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3500438" y="5729288"/>
            <a:ext cx="5370512" cy="738187"/>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endParaRPr lang="en-US" sz="1050" dirty="0">
              <a:latin typeface="+mn-lt"/>
              <a:ea typeface="+mn-ea"/>
              <a:cs typeface="+mn-cs"/>
            </a:endParaRPr>
          </a:p>
        </p:txBody>
      </p:sp>
      <p:pic>
        <p:nvPicPr>
          <p:cNvPr id="10" name="Picture 1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05163" y="2776538"/>
            <a:ext cx="4064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6">
            <a:hlinkClick r:id="rId5"/>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05163" y="3240088"/>
            <a:ext cx="4064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a:hlinkClick r:id="rId7"/>
          </p:cNvPr>
          <p:cNvPicPr>
            <a:picLocks noChangeAspect="1"/>
          </p:cNvPicPr>
          <p:nvPr userDrawn="1"/>
        </p:nvPicPr>
        <p:blipFill>
          <a:blip r:embed="rId8">
            <a:extLst>
              <a:ext uri="{28A0092B-C50C-407E-A947-70E740481C1C}">
                <a14:useLocalDpi xmlns:a14="http://schemas.microsoft.com/office/drawing/2010/main" val="0"/>
              </a:ext>
            </a:extLst>
          </a:blip>
          <a:srcRect l="13618" r="12192"/>
          <a:stretch>
            <a:fillRect/>
          </a:stretch>
        </p:blipFill>
        <p:spPr bwMode="auto">
          <a:xfrm>
            <a:off x="3209925" y="3703638"/>
            <a:ext cx="401638"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a:hlinkClick r:id="rId9"/>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09925" y="4171950"/>
            <a:ext cx="41275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9">
            <a:hlinkClick r:id="rId11" action="ppaction://hlinkfile"/>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205163" y="4660900"/>
            <a:ext cx="4064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20"/>
          <p:cNvSpPr txBox="1">
            <a:spLocks noChangeArrowheads="1"/>
          </p:cNvSpPr>
          <p:nvPr userDrawn="1"/>
        </p:nvSpPr>
        <p:spPr bwMode="auto">
          <a:xfrm>
            <a:off x="685800" y="3503613"/>
            <a:ext cx="21240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latin typeface="Helvetica" charset="0"/>
                <a:cs typeface="Helvetica" charset="0"/>
              </a:rPr>
              <a:t>www.idigbio.org</a:t>
            </a:r>
          </a:p>
        </p:txBody>
      </p:sp>
      <p:grpSp>
        <p:nvGrpSpPr>
          <p:cNvPr id="16" name="Group 21"/>
          <p:cNvGrpSpPr>
            <a:grpSpLocks/>
          </p:cNvGrpSpPr>
          <p:nvPr userDrawn="1"/>
        </p:nvGrpSpPr>
        <p:grpSpPr bwMode="auto">
          <a:xfrm>
            <a:off x="1252538" y="2674938"/>
            <a:ext cx="968375" cy="830262"/>
            <a:chOff x="1252080" y="2742784"/>
            <a:chExt cx="968247" cy="830111"/>
          </a:xfrm>
        </p:grpSpPr>
        <p:pic>
          <p:nvPicPr>
            <p:cNvPr id="17" name="Picture 22" descr="idigbio_logo_rgb.eps"/>
            <p:cNvPicPr>
              <a:picLocks noChangeAspect="1"/>
            </p:cNvPicPr>
            <p:nvPr userDrawn="1"/>
          </p:nvPicPr>
          <p:blipFill>
            <a:blip r:embed="rId13">
              <a:extLst>
                <a:ext uri="{28A0092B-C50C-407E-A947-70E740481C1C}">
                  <a14:useLocalDpi xmlns:a14="http://schemas.microsoft.com/office/drawing/2010/main" val="0"/>
                </a:ext>
              </a:extLst>
            </a:blip>
            <a:srcRect r="67769"/>
            <a:stretch>
              <a:fillRect/>
            </a:stretch>
          </p:blipFill>
          <p:spPr bwMode="auto">
            <a:xfrm>
              <a:off x="1252080" y="2742784"/>
              <a:ext cx="861291" cy="830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7"/>
            <p:cNvSpPr/>
            <p:nvPr userDrawn="1"/>
          </p:nvSpPr>
          <p:spPr>
            <a:xfrm>
              <a:off x="1945725" y="3361796"/>
              <a:ext cx="274602" cy="211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TextBox 24"/>
          <p:cNvSpPr txBox="1">
            <a:spLocks noChangeArrowheads="1"/>
          </p:cNvSpPr>
          <p:nvPr userDrawn="1"/>
        </p:nvSpPr>
        <p:spPr bwMode="auto">
          <a:xfrm>
            <a:off x="3751263" y="2601913"/>
            <a:ext cx="5392737" cy="267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ts val="3600"/>
              </a:lnSpc>
            </a:pPr>
            <a:r>
              <a:rPr lang="en-US" sz="1600">
                <a:latin typeface="Cambria" charset="0"/>
                <a:cs typeface="Cambria" charset="0"/>
              </a:rPr>
              <a:t>facebook.com/iDigBio</a:t>
            </a:r>
          </a:p>
          <a:p>
            <a:pPr>
              <a:lnSpc>
                <a:spcPts val="3600"/>
              </a:lnSpc>
            </a:pPr>
            <a:r>
              <a:rPr lang="en-US" sz="1600">
                <a:latin typeface="Cambria" charset="0"/>
                <a:cs typeface="Cambria" charset="0"/>
              </a:rPr>
              <a:t>twitter.com/iDigBio</a:t>
            </a:r>
          </a:p>
          <a:p>
            <a:pPr>
              <a:lnSpc>
                <a:spcPts val="3600"/>
              </a:lnSpc>
            </a:pPr>
            <a:r>
              <a:rPr lang="en-US" sz="1600">
                <a:latin typeface="Cambria" charset="0"/>
                <a:cs typeface="Cambria" charset="0"/>
              </a:rPr>
              <a:t>vimeo.com/idigbio</a:t>
            </a:r>
          </a:p>
          <a:p>
            <a:pPr>
              <a:lnSpc>
                <a:spcPts val="3600"/>
              </a:lnSpc>
            </a:pPr>
            <a:r>
              <a:rPr lang="en-US" sz="1600">
                <a:latin typeface="Cambria" charset="0"/>
                <a:cs typeface="Cambria" charset="0"/>
              </a:rPr>
              <a:t>idigbio.org/rss-feed.xml</a:t>
            </a:r>
          </a:p>
          <a:p>
            <a:pPr>
              <a:lnSpc>
                <a:spcPts val="3600"/>
              </a:lnSpc>
            </a:pPr>
            <a:r>
              <a:rPr lang="en-US" sz="1600">
                <a:latin typeface="Cambria" charset="0"/>
                <a:cs typeface="Cambria" charset="0"/>
              </a:rPr>
              <a:t>webcal://www.idigbio.org/events-calendar/export.ics</a:t>
            </a:r>
          </a:p>
          <a:p>
            <a:endParaRPr lang="en-US"/>
          </a:p>
        </p:txBody>
      </p:sp>
      <p:sp>
        <p:nvSpPr>
          <p:cNvPr id="20" name="Rectangle 19"/>
          <p:cNvSpPr/>
          <p:nvPr userDrawn="1"/>
        </p:nvSpPr>
        <p:spPr>
          <a:xfrm>
            <a:off x="0" y="0"/>
            <a:ext cx="9144000" cy="841375"/>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pic>
        <p:nvPicPr>
          <p:cNvPr id="22" name="Picture 21" descr="idigbio_on_grey.ti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8438" y="92325"/>
            <a:ext cx="2022585" cy="697792"/>
          </a:xfrm>
          <a:prstGeom prst="rect">
            <a:avLst/>
          </a:prstGeom>
        </p:spPr>
      </p:pic>
    </p:spTree>
    <p:extLst>
      <p:ext uri="{BB962C8B-B14F-4D97-AF65-F5344CB8AC3E}">
        <p14:creationId xmlns:p14="http://schemas.microsoft.com/office/powerpoint/2010/main" val="345283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ooter.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Box 5"/>
          <p:cNvSpPr txBox="1"/>
          <p:nvPr userDrawn="1"/>
        </p:nvSpPr>
        <p:spPr>
          <a:xfrm>
            <a:off x="3500438" y="5729288"/>
            <a:ext cx="5370512" cy="900112"/>
          </a:xfrm>
          <a:prstGeom prst="rect">
            <a:avLst/>
          </a:prstGeom>
          <a:noFill/>
        </p:spPr>
        <p:txBody>
          <a:bodyPr>
            <a:spAutoFit/>
          </a:bodyPr>
          <a:lstStyle/>
          <a:p>
            <a:pPr fontAlgn="auto">
              <a:spcBef>
                <a:spcPts val="0"/>
              </a:spcBef>
              <a:spcAft>
                <a:spcPts val="0"/>
              </a:spcAft>
              <a:defRPr/>
            </a:pPr>
            <a:r>
              <a:rPr lang="en-US" sz="1050" i="1" dirty="0">
                <a:solidFill>
                  <a:prstClr val="black"/>
                </a:solidFill>
                <a:latin typeface="Calibri"/>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solidFill>
                <a:prstClr val="black"/>
              </a:solidFill>
              <a:latin typeface="Calibri"/>
              <a:cs typeface="+mn-cs"/>
            </a:endParaRPr>
          </a:p>
        </p:txBody>
      </p:sp>
      <p:sp>
        <p:nvSpPr>
          <p:cNvPr id="7" name="Rectangle 6"/>
          <p:cNvSpPr/>
          <p:nvPr userDrawn="1"/>
        </p:nvSpPr>
        <p:spPr>
          <a:xfrm>
            <a:off x="0" y="0"/>
            <a:ext cx="9144000" cy="841375"/>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8" name="Picture 11" descr="idigbio_on_grey.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438" y="92075"/>
            <a:ext cx="20224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51655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B587D8E-9F43-4E4C-8989-58D09790A636}" type="slidenum">
              <a:rPr lang="en-US" sz="900" smtClean="0">
                <a:solidFill>
                  <a:prstClr val="white"/>
                </a:solidFill>
              </a:rPr>
              <a:pPr fontAlgn="auto">
                <a:spcBef>
                  <a:spcPts val="0"/>
                </a:spcBef>
                <a:spcAft>
                  <a:spcPts val="0"/>
                </a:spcAft>
                <a:defRPr/>
              </a:pPr>
              <a:t>‹#›</a:t>
            </a:fld>
            <a:endParaRPr lang="en-US" sz="900" dirty="0">
              <a:solidFill>
                <a:prstClr val="white"/>
              </a:solidFill>
            </a:endParaRPr>
          </a:p>
        </p:txBody>
      </p:sp>
      <p:sp>
        <p:nvSpPr>
          <p:cNvPr id="2" name="Title 1"/>
          <p:cNvSpPr>
            <a:spLocks noGrp="1"/>
          </p:cNvSpPr>
          <p:nvPr>
            <p:ph type="title"/>
          </p:nvPr>
        </p:nvSpPr>
        <p:spPr>
          <a:xfrm>
            <a:off x="457200" y="973137"/>
            <a:ext cx="8229600" cy="571500"/>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09110"/>
            <a:ext cx="8229600" cy="4700729"/>
          </a:xfrm>
        </p:spPr>
        <p:txBody>
          <a:bodyPr/>
          <a:lstStyle>
            <a:lvl1pPr>
              <a:defRPr>
                <a:latin typeface="Cambria"/>
                <a:cs typeface="Cambria"/>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F8FD726-78D0-3348-A3E5-6F42C87DF9B7}" type="datetimeFigureOut">
              <a:rPr lang="en-US">
                <a:solidFill>
                  <a:prstClr val="white"/>
                </a:solidFill>
              </a:rPr>
              <a:pPr>
                <a:defRPr/>
              </a:pPr>
              <a:t>3/11/2015</a:t>
            </a:fld>
            <a:endParaRPr 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244962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prstClr val="white"/>
              </a:solidFill>
            </a:endParaRPr>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AC11A3E-28BA-AB43-BF3E-EDE48363DDC0}" type="slidenum">
              <a:rPr lang="en-US" sz="900" smtClean="0">
                <a:solidFill>
                  <a:prstClr val="white"/>
                </a:solidFill>
              </a:rPr>
              <a:pPr fontAlgn="auto">
                <a:spcBef>
                  <a:spcPts val="0"/>
                </a:spcBef>
                <a:spcAft>
                  <a:spcPts val="0"/>
                </a:spcAft>
                <a:defRPr/>
              </a:pPr>
              <a:t>‹#›</a:t>
            </a:fld>
            <a:endParaRPr lang="en-US" sz="900" dirty="0">
              <a:solidFill>
                <a:prstClr val="white"/>
              </a:solidFill>
            </a:endParaRPr>
          </a:p>
        </p:txBody>
      </p:sp>
      <p:sp>
        <p:nvSpPr>
          <p:cNvPr id="2" name="Title 1"/>
          <p:cNvSpPr>
            <a:spLocks noGrp="1"/>
          </p:cNvSpPr>
          <p:nvPr>
            <p:ph type="title"/>
          </p:nvPr>
        </p:nvSpPr>
        <p:spPr>
          <a:xfrm>
            <a:off x="457200" y="962942"/>
            <a:ext cx="8229600" cy="670528"/>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183AFEDE-1A1B-724A-82C5-2E169CE09708}" type="datetimeFigureOut">
              <a:rPr lang="en-US">
                <a:solidFill>
                  <a:prstClr val="white"/>
                </a:solidFill>
              </a:rPr>
              <a:pPr>
                <a:defRPr/>
              </a:pPr>
              <a:t>3/11/2015</a:t>
            </a:fld>
            <a:endParaRPr lang="en-US">
              <a:solidFill>
                <a:prstClr val="white"/>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821325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AC53F38-319F-764A-ADC5-B28CBC35C13B}" type="slidenum">
              <a:rPr lang="en-US" sz="900" smtClean="0">
                <a:solidFill>
                  <a:prstClr val="white"/>
                </a:solidFill>
              </a:rPr>
              <a:pPr fontAlgn="auto">
                <a:spcBef>
                  <a:spcPts val="0"/>
                </a:spcBef>
                <a:spcAft>
                  <a:spcPts val="0"/>
                </a:spcAft>
                <a:defRPr/>
              </a:pPr>
              <a:t>‹#›</a:t>
            </a:fld>
            <a:endParaRPr lang="en-US" sz="900" dirty="0">
              <a:solidFill>
                <a:prstClr val="white"/>
              </a:solidFill>
            </a:endParaRPr>
          </a:p>
        </p:txBody>
      </p:sp>
      <p:sp>
        <p:nvSpPr>
          <p:cNvPr id="2" name="Title 1"/>
          <p:cNvSpPr>
            <a:spLocks noGrp="1"/>
          </p:cNvSpPr>
          <p:nvPr>
            <p:ph type="title"/>
          </p:nvPr>
        </p:nvSpPr>
        <p:spPr>
          <a:xfrm>
            <a:off x="457200" y="968927"/>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p:txBody>
          <a:bodyPr/>
          <a:lstStyle>
            <a:lvl1pPr>
              <a:defRPr/>
            </a:lvl1pPr>
          </a:lstStyle>
          <a:p>
            <a:pPr>
              <a:defRPr/>
            </a:pPr>
            <a:fld id="{6AFDEDCE-B073-0344-9CF3-DF0BFF017B46}" type="datetimeFigureOut">
              <a:rPr lang="en-US">
                <a:solidFill>
                  <a:prstClr val="white"/>
                </a:solidFill>
              </a:rPr>
              <a:pPr>
                <a:defRPr/>
              </a:pPr>
              <a:t>3/11/2015</a:t>
            </a:fld>
            <a:endParaRPr lang="en-US">
              <a:solidFill>
                <a:prstClr val="white"/>
              </a:solidFill>
            </a:endParaRPr>
          </a:p>
        </p:txBody>
      </p:sp>
      <p:sp>
        <p:nvSpPr>
          <p:cNvPr id="11" name="Footer Placeholder 7"/>
          <p:cNvSpPr>
            <a:spLocks noGrp="1"/>
          </p:cNvSpPr>
          <p:nvPr>
            <p:ph type="ftr" sz="quarter" idx="11"/>
          </p:nvPr>
        </p:nvSpPr>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4276268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B6ED38C-7336-D345-AF53-EB2CA9758BE1}" type="slidenum">
              <a:rPr lang="en-US" sz="900" smtClean="0">
                <a:solidFill>
                  <a:prstClr val="white"/>
                </a:solidFill>
              </a:rPr>
              <a:pPr fontAlgn="auto">
                <a:spcBef>
                  <a:spcPts val="0"/>
                </a:spcBef>
                <a:spcAft>
                  <a:spcPts val="0"/>
                </a:spcAft>
                <a:defRPr/>
              </a:pPr>
              <a:t>‹#›</a:t>
            </a:fld>
            <a:endParaRPr lang="en-US" sz="900" dirty="0">
              <a:solidFill>
                <a:prstClr val="white"/>
              </a:solidFill>
            </a:endParaRPr>
          </a:p>
        </p:txBody>
      </p:sp>
      <p:sp>
        <p:nvSpPr>
          <p:cNvPr id="10" name="Title 1"/>
          <p:cNvSpPr>
            <a:spLocks noGrp="1"/>
          </p:cNvSpPr>
          <p:nvPr>
            <p:ph type="title"/>
          </p:nvPr>
        </p:nvSpPr>
        <p:spPr>
          <a:xfrm>
            <a:off x="457200" y="912163"/>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fld id="{A532134E-A647-8C44-B20F-572282D3F0D5}" type="datetimeFigureOut">
              <a:rPr lang="en-US">
                <a:solidFill>
                  <a:prstClr val="white"/>
                </a:solidFill>
              </a:rPr>
              <a:pPr>
                <a:defRPr/>
              </a:pPr>
              <a:t>3/11/2015</a:t>
            </a:fld>
            <a:endParaRPr lang="en-US">
              <a:solidFill>
                <a:prstClr val="white"/>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3940438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Rectangle 2"/>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78809CF-9C41-2E4D-8F75-CE8C553C244A}" type="slidenum">
              <a:rPr lang="en-US" sz="900" smtClean="0">
                <a:solidFill>
                  <a:prstClr val="white"/>
                </a:solidFill>
              </a:rPr>
              <a:pPr fontAlgn="auto">
                <a:spcBef>
                  <a:spcPts val="0"/>
                </a:spcBef>
                <a:spcAft>
                  <a:spcPts val="0"/>
                </a:spcAft>
                <a:defRPr/>
              </a:pPr>
              <a:t>‹#›</a:t>
            </a:fld>
            <a:endParaRPr lang="en-US" sz="900" dirty="0">
              <a:solidFill>
                <a:prstClr val="white"/>
              </a:solidFill>
            </a:endParaRPr>
          </a:p>
        </p:txBody>
      </p:sp>
      <p:sp>
        <p:nvSpPr>
          <p:cNvPr id="5" name="Date Placeholder 1"/>
          <p:cNvSpPr>
            <a:spLocks noGrp="1"/>
          </p:cNvSpPr>
          <p:nvPr>
            <p:ph type="dt" sz="half" idx="10"/>
          </p:nvPr>
        </p:nvSpPr>
        <p:spPr/>
        <p:txBody>
          <a:bodyPr/>
          <a:lstStyle>
            <a:lvl1pPr>
              <a:defRPr/>
            </a:lvl1pPr>
          </a:lstStyle>
          <a:p>
            <a:pPr>
              <a:defRPr/>
            </a:pPr>
            <a:fld id="{F66B698B-492B-2742-8BB1-9D3B2D73D7F6}" type="datetimeFigureOut">
              <a:rPr lang="en-US">
                <a:solidFill>
                  <a:prstClr val="white"/>
                </a:solidFill>
              </a:rPr>
              <a:pPr>
                <a:defRPr/>
              </a:pPr>
              <a:t>3/11/2015</a:t>
            </a:fld>
            <a:endParaRPr lang="en-US">
              <a:solidFill>
                <a:prstClr val="white"/>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372588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626948C-628B-FE4E-BCC8-84124A406066}" type="slidenum">
              <a:rPr lang="en-US" sz="900" smtClean="0">
                <a:solidFill>
                  <a:prstClr val="white"/>
                </a:solidFill>
              </a:rPr>
              <a:pPr fontAlgn="auto">
                <a:spcBef>
                  <a:spcPts val="0"/>
                </a:spcBef>
                <a:spcAft>
                  <a:spcPts val="0"/>
                </a:spcAft>
                <a:defRPr/>
              </a:pPr>
              <a:t>‹#›</a:t>
            </a:fld>
            <a:endParaRPr lang="en-US" sz="900" dirty="0">
              <a:solidFill>
                <a:prstClr val="white"/>
              </a:solidFill>
            </a:endParaRPr>
          </a:p>
        </p:txBody>
      </p:sp>
      <p:sp>
        <p:nvSpPr>
          <p:cNvPr id="2" name="Title 1"/>
          <p:cNvSpPr>
            <a:spLocks noGrp="1"/>
          </p:cNvSpPr>
          <p:nvPr>
            <p:ph type="title"/>
          </p:nvPr>
        </p:nvSpPr>
        <p:spPr>
          <a:xfrm>
            <a:off x="457200" y="900862"/>
            <a:ext cx="3008313" cy="708876"/>
          </a:xfrm>
          <a:prstGeom prst="rect">
            <a:avLst/>
          </a:prstGeom>
        </p:spPr>
        <p:txBody>
          <a:bodyPr anchor="b"/>
          <a:lstStyle>
            <a:lvl1pPr algn="l">
              <a:defRPr sz="20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00862"/>
            <a:ext cx="5111750" cy="5567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03189"/>
            <a:ext cx="3008313" cy="4665299"/>
          </a:xfrm>
        </p:spPr>
        <p:txBody>
          <a:bodyPr/>
          <a:lstStyle>
            <a:lvl1pPr marL="0" indent="0">
              <a:buNone/>
              <a:defRPr sz="1400">
                <a:latin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63E2E336-BEAD-0C47-96E2-88AF70A037E4}" type="datetimeFigureOut">
              <a:rPr lang="en-US">
                <a:solidFill>
                  <a:prstClr val="white"/>
                </a:solidFill>
              </a:rPr>
              <a:pPr>
                <a:defRPr/>
              </a:pPr>
              <a:t>3/11/2015</a:t>
            </a:fld>
            <a:endParaRPr lang="en-US">
              <a:solidFill>
                <a:prstClr val="white"/>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1753802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AFD32CF-1CBC-EA4C-86D7-F712CF2719BE}" type="slidenum">
              <a:rPr lang="en-US" sz="900" smtClean="0">
                <a:solidFill>
                  <a:prstClr val="white"/>
                </a:solidFill>
              </a:rPr>
              <a:pPr fontAlgn="auto">
                <a:spcBef>
                  <a:spcPts val="0"/>
                </a:spcBef>
                <a:spcAft>
                  <a:spcPts val="0"/>
                </a:spcAft>
                <a:defRPr/>
              </a:pPr>
              <a:t>‹#›</a:t>
            </a:fld>
            <a:endParaRPr lang="en-US" sz="900" dirty="0">
              <a:solidFill>
                <a:prstClr val="white"/>
              </a:solidFill>
            </a:endParaRPr>
          </a:p>
        </p:txBody>
      </p:sp>
      <p:sp>
        <p:nvSpPr>
          <p:cNvPr id="2" name="Title 1"/>
          <p:cNvSpPr>
            <a:spLocks noGrp="1"/>
          </p:cNvSpPr>
          <p:nvPr>
            <p:ph type="title"/>
          </p:nvPr>
        </p:nvSpPr>
        <p:spPr>
          <a:xfrm>
            <a:off x="625754" y="5482639"/>
            <a:ext cx="5486400" cy="40521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25754" y="987834"/>
            <a:ext cx="7953437" cy="43795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25754" y="5887849"/>
            <a:ext cx="5486400" cy="5205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08AF8F29-DF45-9C42-B1A1-D4012827ED3D}" type="datetimeFigureOut">
              <a:rPr lang="en-US">
                <a:solidFill>
                  <a:prstClr val="white"/>
                </a:solidFill>
              </a:rPr>
              <a:pPr>
                <a:defRPr/>
              </a:pPr>
              <a:t>3/11/2015</a:t>
            </a:fld>
            <a:endParaRPr lang="en-US">
              <a:solidFill>
                <a:prstClr val="white"/>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55449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338FFDE-CBC0-5C40-8F62-E8084902FDD4}"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73137"/>
            <a:ext cx="8229600" cy="571500"/>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09110"/>
            <a:ext cx="8229600" cy="4700729"/>
          </a:xfrm>
        </p:spPr>
        <p:txBody>
          <a:bodyPr/>
          <a:lstStyle>
            <a:lvl1pPr>
              <a:defRPr>
                <a:latin typeface="Cambria"/>
                <a:cs typeface="Cambria"/>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1C9F67EF-8B41-E546-99BB-3CF0EF3B387C}" type="datetimeFigureOut">
              <a:rPr lang="en-US"/>
              <a:pPr/>
              <a:t>3/11/2015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81604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374BC4B-6958-2542-A805-A500B75A5D6F}" type="slidenum">
              <a:rPr lang="en-US" sz="900" smtClean="0">
                <a:solidFill>
                  <a:prstClr val="white"/>
                </a:solidFill>
              </a:rPr>
              <a:pPr fontAlgn="auto">
                <a:spcBef>
                  <a:spcPts val="0"/>
                </a:spcBef>
                <a:spcAft>
                  <a:spcPts val="0"/>
                </a:spcAft>
                <a:defRPr/>
              </a:pPr>
              <a:t>‹#›</a:t>
            </a:fld>
            <a:endParaRPr lang="en-US" sz="900" dirty="0">
              <a:solidFill>
                <a:prstClr val="white"/>
              </a:solidFill>
            </a:endParaRPr>
          </a:p>
        </p:txBody>
      </p:sp>
      <p:sp>
        <p:nvSpPr>
          <p:cNvPr id="3" name="Vertical Text Placeholder 2"/>
          <p:cNvSpPr>
            <a:spLocks noGrp="1"/>
          </p:cNvSpPr>
          <p:nvPr>
            <p:ph type="body" orient="vert" idx="1"/>
          </p:nvPr>
        </p:nvSpPr>
        <p:spPr>
          <a:xfrm>
            <a:off x="457200" y="1928629"/>
            <a:ext cx="8229600" cy="44277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0" y="953246"/>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A12408FA-01D3-394F-ADC6-33D9FB808F66}" type="datetimeFigureOut">
              <a:rPr lang="en-US">
                <a:solidFill>
                  <a:prstClr val="white"/>
                </a:solidFill>
              </a:rPr>
              <a:pPr>
                <a:defRPr/>
              </a:pPr>
              <a:t>3/11/2015</a:t>
            </a:fld>
            <a:endParaRPr 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1025758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3945EE9-9DAB-0E47-B004-C741F40FD6F3}" type="slidenum">
              <a:rPr lang="en-US" sz="900" smtClean="0">
                <a:solidFill>
                  <a:prstClr val="white"/>
                </a:solidFill>
              </a:rPr>
              <a:pPr fontAlgn="auto">
                <a:spcBef>
                  <a:spcPts val="0"/>
                </a:spcBef>
                <a:spcAft>
                  <a:spcPts val="0"/>
                </a:spcAft>
                <a:defRPr/>
              </a:pPr>
              <a:t>‹#›</a:t>
            </a:fld>
            <a:endParaRPr lang="en-US" sz="900" dirty="0">
              <a:solidFill>
                <a:prstClr val="white"/>
              </a:solidFill>
            </a:endParaRPr>
          </a:p>
        </p:txBody>
      </p:sp>
      <p:sp>
        <p:nvSpPr>
          <p:cNvPr id="2" name="Vertical Title 1"/>
          <p:cNvSpPr>
            <a:spLocks noGrp="1"/>
          </p:cNvSpPr>
          <p:nvPr>
            <p:ph type="title" orient="vert"/>
          </p:nvPr>
        </p:nvSpPr>
        <p:spPr>
          <a:xfrm>
            <a:off x="6629400" y="893756"/>
            <a:ext cx="1669232" cy="5462594"/>
          </a:xfrm>
          <a:prstGeom prst="rect">
            <a:avLst/>
          </a:prstGeom>
        </p:spPr>
        <p:txBody>
          <a:bodyPr vert="eaVert"/>
          <a:lstStyle>
            <a:lvl1pPr algn="l">
              <a:defRPr sz="3200" b="1" i="0">
                <a:latin typeface="Helvetica"/>
                <a:cs typeface="Helvetica"/>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93756"/>
            <a:ext cx="6019800" cy="54625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D9D091-C1CF-6A42-BD42-1224C83FE176}" type="datetimeFigureOut">
              <a:rPr lang="en-US">
                <a:solidFill>
                  <a:prstClr val="white"/>
                </a:solidFill>
              </a:rPr>
              <a:pPr>
                <a:defRPr/>
              </a:pPr>
              <a:t>3/11/2015</a:t>
            </a:fld>
            <a:endParaRPr 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224457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pic>
        <p:nvPicPr>
          <p:cNvPr id="3" name="Picture 7" descr="footer.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TextBox 4"/>
          <p:cNvSpPr txBox="1"/>
          <p:nvPr userDrawn="1"/>
        </p:nvSpPr>
        <p:spPr>
          <a:xfrm>
            <a:off x="3500438" y="5729288"/>
            <a:ext cx="5370512" cy="738187"/>
          </a:xfrm>
          <a:prstGeom prst="rect">
            <a:avLst/>
          </a:prstGeom>
          <a:noFill/>
        </p:spPr>
        <p:txBody>
          <a:bodyPr>
            <a:spAutoFit/>
          </a:bodyPr>
          <a:lstStyle/>
          <a:p>
            <a:pPr fontAlgn="auto">
              <a:spcBef>
                <a:spcPts val="0"/>
              </a:spcBef>
              <a:spcAft>
                <a:spcPts val="0"/>
              </a:spcAft>
              <a:defRPr/>
            </a:pPr>
            <a:r>
              <a:rPr lang="en-US" sz="1050" i="1" dirty="0">
                <a:solidFill>
                  <a:prstClr val="black"/>
                </a:solidFill>
                <a:latin typeface="Calibri"/>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endParaRPr lang="en-US" sz="1050" dirty="0">
              <a:solidFill>
                <a:prstClr val="black"/>
              </a:solidFill>
              <a:latin typeface="Calibri"/>
              <a:cs typeface="+mn-cs"/>
            </a:endParaRPr>
          </a:p>
        </p:txBody>
      </p:sp>
      <p:pic>
        <p:nvPicPr>
          <p:cNvPr id="6" name="Picture 1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05163" y="277653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a:hlinkClick r:id="rId5"/>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05163" y="324008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a:hlinkClick r:id="rId7"/>
          </p:cNvPr>
          <p:cNvPicPr>
            <a:picLocks noChangeAspect="1"/>
          </p:cNvPicPr>
          <p:nvPr userDrawn="1"/>
        </p:nvPicPr>
        <p:blipFill>
          <a:blip r:embed="rId8">
            <a:extLst>
              <a:ext uri="{28A0092B-C50C-407E-A947-70E740481C1C}">
                <a14:useLocalDpi xmlns:a14="http://schemas.microsoft.com/office/drawing/2010/main" val="0"/>
              </a:ext>
            </a:extLst>
          </a:blip>
          <a:srcRect l="13618" r="12192"/>
          <a:stretch>
            <a:fillRect/>
          </a:stretch>
        </p:blipFill>
        <p:spPr bwMode="auto">
          <a:xfrm>
            <a:off x="3209925" y="3703638"/>
            <a:ext cx="4016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a:hlinkClick r:id="rId9"/>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09925" y="4171950"/>
            <a:ext cx="4127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rId11" action="ppaction://hlinkfile"/>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205163" y="46609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0"/>
          <p:cNvSpPr txBox="1">
            <a:spLocks noChangeArrowheads="1"/>
          </p:cNvSpPr>
          <p:nvPr userDrawn="1"/>
        </p:nvSpPr>
        <p:spPr bwMode="auto">
          <a:xfrm>
            <a:off x="685800" y="3503613"/>
            <a:ext cx="2124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b="1">
                <a:solidFill>
                  <a:prstClr val="black"/>
                </a:solidFill>
                <a:latin typeface="Helvetica" charset="0"/>
                <a:cs typeface="Helvetica" charset="0"/>
              </a:rPr>
              <a:t>www.idigbio.org</a:t>
            </a:r>
          </a:p>
        </p:txBody>
      </p:sp>
      <p:grpSp>
        <p:nvGrpSpPr>
          <p:cNvPr id="12" name="Group 21"/>
          <p:cNvGrpSpPr>
            <a:grpSpLocks/>
          </p:cNvGrpSpPr>
          <p:nvPr userDrawn="1"/>
        </p:nvGrpSpPr>
        <p:grpSpPr bwMode="auto">
          <a:xfrm>
            <a:off x="1252538" y="2674938"/>
            <a:ext cx="968375" cy="830262"/>
            <a:chOff x="1252080" y="2742784"/>
            <a:chExt cx="968247" cy="830111"/>
          </a:xfrm>
        </p:grpSpPr>
        <p:pic>
          <p:nvPicPr>
            <p:cNvPr id="13" name="Picture 22" descr="idigbio_logo_rgb.eps"/>
            <p:cNvPicPr>
              <a:picLocks noChangeAspect="1"/>
            </p:cNvPicPr>
            <p:nvPr userDrawn="1"/>
          </p:nvPicPr>
          <p:blipFill>
            <a:blip r:embed="rId13">
              <a:extLst>
                <a:ext uri="{28A0092B-C50C-407E-A947-70E740481C1C}">
                  <a14:useLocalDpi xmlns:a14="http://schemas.microsoft.com/office/drawing/2010/main" val="0"/>
                </a:ext>
              </a:extLst>
            </a:blip>
            <a:srcRect r="67769"/>
            <a:stretch>
              <a:fillRect/>
            </a:stretch>
          </p:blipFill>
          <p:spPr bwMode="auto">
            <a:xfrm>
              <a:off x="1252080" y="2742784"/>
              <a:ext cx="861291" cy="8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945725" y="3361796"/>
              <a:ext cx="274602" cy="211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5" name="TextBox 24"/>
          <p:cNvSpPr txBox="1">
            <a:spLocks noChangeArrowheads="1"/>
          </p:cNvSpPr>
          <p:nvPr userDrawn="1"/>
        </p:nvSpPr>
        <p:spPr bwMode="auto">
          <a:xfrm>
            <a:off x="3751263" y="2601913"/>
            <a:ext cx="53927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ts val="3600"/>
              </a:lnSpc>
              <a:defRPr/>
            </a:pPr>
            <a:r>
              <a:rPr lang="en-US" sz="1600">
                <a:solidFill>
                  <a:prstClr val="black"/>
                </a:solidFill>
                <a:latin typeface="Cambria" charset="0"/>
                <a:cs typeface="Cambria" charset="0"/>
              </a:rPr>
              <a:t>facebook.com/iDigBio</a:t>
            </a:r>
          </a:p>
          <a:p>
            <a:pPr>
              <a:lnSpc>
                <a:spcPts val="3600"/>
              </a:lnSpc>
              <a:defRPr/>
            </a:pPr>
            <a:r>
              <a:rPr lang="en-US" sz="1600">
                <a:solidFill>
                  <a:prstClr val="black"/>
                </a:solidFill>
                <a:latin typeface="Cambria" charset="0"/>
                <a:cs typeface="Cambria" charset="0"/>
              </a:rPr>
              <a:t>twitter.com/iDigBio</a:t>
            </a:r>
          </a:p>
          <a:p>
            <a:pPr>
              <a:lnSpc>
                <a:spcPts val="3600"/>
              </a:lnSpc>
              <a:defRPr/>
            </a:pPr>
            <a:r>
              <a:rPr lang="en-US" sz="1600">
                <a:solidFill>
                  <a:prstClr val="black"/>
                </a:solidFill>
                <a:latin typeface="Cambria" charset="0"/>
                <a:cs typeface="Cambria" charset="0"/>
              </a:rPr>
              <a:t>vimeo.com/idigbio</a:t>
            </a:r>
          </a:p>
          <a:p>
            <a:pPr>
              <a:lnSpc>
                <a:spcPts val="3600"/>
              </a:lnSpc>
              <a:defRPr/>
            </a:pPr>
            <a:r>
              <a:rPr lang="en-US" sz="1600">
                <a:solidFill>
                  <a:prstClr val="black"/>
                </a:solidFill>
                <a:latin typeface="Cambria" charset="0"/>
                <a:cs typeface="Cambria" charset="0"/>
              </a:rPr>
              <a:t>idigbio.org/rss-feed.xml</a:t>
            </a:r>
          </a:p>
          <a:p>
            <a:pPr>
              <a:lnSpc>
                <a:spcPts val="3600"/>
              </a:lnSpc>
              <a:defRPr/>
            </a:pPr>
            <a:r>
              <a:rPr lang="en-US" sz="1600">
                <a:solidFill>
                  <a:prstClr val="black"/>
                </a:solidFill>
                <a:latin typeface="Cambria" charset="0"/>
                <a:cs typeface="Cambria" charset="0"/>
              </a:rPr>
              <a:t>webcal://www.idigbio.org/events-calendar/export.ics</a:t>
            </a:r>
          </a:p>
          <a:p>
            <a:pPr>
              <a:defRPr/>
            </a:pPr>
            <a:endParaRPr lang="en-US">
              <a:solidFill>
                <a:prstClr val="black"/>
              </a:solidFill>
            </a:endParaRPr>
          </a:p>
        </p:txBody>
      </p:sp>
      <p:sp>
        <p:nvSpPr>
          <p:cNvPr id="16" name="Rectangle 15"/>
          <p:cNvSpPr/>
          <p:nvPr userDrawn="1"/>
        </p:nvSpPr>
        <p:spPr>
          <a:xfrm>
            <a:off x="0" y="0"/>
            <a:ext cx="9144000" cy="841375"/>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21" descr="idigbio_on_grey.t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98438" y="92075"/>
            <a:ext cx="20224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Tree>
    <p:extLst>
      <p:ext uri="{BB962C8B-B14F-4D97-AF65-F5344CB8AC3E}">
        <p14:creationId xmlns:p14="http://schemas.microsoft.com/office/powerpoint/2010/main" val="49736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877DCE2-7C14-E84A-92EB-86AA78298693}"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2942"/>
            <a:ext cx="8229600" cy="670528"/>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38C7B58A-FBEB-9449-8B25-4BF1DEC59E85}" type="datetimeFigureOut">
              <a:rPr lang="en-US"/>
              <a:pPr/>
              <a:t>3/11/2015</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87876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95C8930-8D80-5D4D-A2E4-BA0C456E7EFA}"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8927"/>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p:txBody>
          <a:bodyPr/>
          <a:lstStyle>
            <a:lvl1pPr>
              <a:defRPr/>
            </a:lvl1pPr>
          </a:lstStyle>
          <a:p>
            <a:fld id="{559FE361-077B-5344-AE9E-2EE945D14736}" type="datetimeFigureOut">
              <a:rPr lang="en-US"/>
              <a:pPr/>
              <a:t>3/11/2015</a:t>
            </a:fld>
            <a:endParaRPr lang="en-US"/>
          </a:p>
        </p:txBody>
      </p:sp>
      <p:sp>
        <p:nvSpPr>
          <p:cNvPr id="11" name="Footer Placeholder 7"/>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0201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763BD1-9723-3A49-915A-8705F39D63BF}" type="slidenum">
              <a:rPr lang="en-US" sz="900" smtClean="0"/>
              <a:pPr fontAlgn="auto">
                <a:spcBef>
                  <a:spcPts val="0"/>
                </a:spcBef>
                <a:spcAft>
                  <a:spcPts val="0"/>
                </a:spcAft>
                <a:defRPr/>
              </a:pPr>
              <a:t>‹#›</a:t>
            </a:fld>
            <a:endParaRPr lang="en-US" sz="900" dirty="0"/>
          </a:p>
        </p:txBody>
      </p:sp>
      <p:sp>
        <p:nvSpPr>
          <p:cNvPr id="10" name="Title 1"/>
          <p:cNvSpPr>
            <a:spLocks noGrp="1"/>
          </p:cNvSpPr>
          <p:nvPr>
            <p:ph type="title"/>
          </p:nvPr>
        </p:nvSpPr>
        <p:spPr>
          <a:xfrm>
            <a:off x="457200" y="912163"/>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fld id="{B09837BA-7A02-3545-A715-A7408E06BD78}" type="datetimeFigureOut">
              <a:rPr lang="en-US"/>
              <a:pPr/>
              <a:t>3/11/2015</a:t>
            </a:fld>
            <a:endParaRPr lang="en-US"/>
          </a:p>
        </p:txBody>
      </p:sp>
      <p:sp>
        <p:nvSpPr>
          <p:cNvPr id="7"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4511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19CBFA2-BC82-AF48-B277-0BCA80BD8A0B}" type="slidenum">
              <a:rPr lang="en-US" sz="900" smtClean="0"/>
              <a:pPr fontAlgn="auto">
                <a:spcBef>
                  <a:spcPts val="0"/>
                </a:spcBef>
                <a:spcAft>
                  <a:spcPts val="0"/>
                </a:spcAft>
                <a:defRPr/>
              </a:pPr>
              <a:t>‹#›</a:t>
            </a:fld>
            <a:endParaRPr lang="en-US" sz="900" dirty="0"/>
          </a:p>
        </p:txBody>
      </p:sp>
      <p:sp>
        <p:nvSpPr>
          <p:cNvPr id="5" name="Date Placeholder 1"/>
          <p:cNvSpPr>
            <a:spLocks noGrp="1"/>
          </p:cNvSpPr>
          <p:nvPr>
            <p:ph type="dt" sz="half" idx="10"/>
          </p:nvPr>
        </p:nvSpPr>
        <p:spPr/>
        <p:txBody>
          <a:bodyPr/>
          <a:lstStyle>
            <a:lvl1pPr>
              <a:defRPr/>
            </a:lvl1pPr>
          </a:lstStyle>
          <a:p>
            <a:fld id="{A023D3F4-9912-1241-9CCC-E75BAEEAD55D}" type="datetimeFigureOut">
              <a:rPr lang="en-US"/>
              <a:pPr/>
              <a:t>3/11/2015</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31534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8BC7D5A-F69C-1844-BFCA-1D81CA3286D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00862"/>
            <a:ext cx="3008313" cy="708876"/>
          </a:xfrm>
          <a:prstGeom prst="rect">
            <a:avLst/>
          </a:prstGeom>
        </p:spPr>
        <p:txBody>
          <a:bodyPr anchor="b"/>
          <a:lstStyle>
            <a:lvl1pPr algn="l">
              <a:defRPr sz="20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00862"/>
            <a:ext cx="5111750" cy="5567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03189"/>
            <a:ext cx="3008313" cy="4665299"/>
          </a:xfrm>
        </p:spPr>
        <p:txBody>
          <a:bodyPr/>
          <a:lstStyle>
            <a:lvl1pPr marL="0" indent="0">
              <a:buNone/>
              <a:defRPr sz="1400">
                <a:latin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6CF7D336-DA90-AA4D-B1A7-BBCF89FFC91B}" type="datetimeFigureOut">
              <a:rPr lang="en-US"/>
              <a:pPr/>
              <a:t>3/11/2015</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6029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B6771B6-3968-A145-9CA1-C6F6BD832D7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625754" y="5482639"/>
            <a:ext cx="5486400" cy="40521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25754" y="987834"/>
            <a:ext cx="7953437" cy="43795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5754" y="5887849"/>
            <a:ext cx="5486400" cy="5205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198206D0-2790-F441-A71E-8A90C5A8F682}" type="datetimeFigureOut">
              <a:rPr lang="en-US"/>
              <a:pPr/>
              <a:t>3/11/2015</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76234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DAAC6C0-DC5C-2640-8F96-5C921EE9A889}" type="slidenum">
              <a:rPr lang="en-US" sz="900" smtClean="0"/>
              <a:pPr fontAlgn="auto">
                <a:spcBef>
                  <a:spcPts val="0"/>
                </a:spcBef>
                <a:spcAft>
                  <a:spcPts val="0"/>
                </a:spcAft>
                <a:defRPr/>
              </a:pPr>
              <a:t>‹#›</a:t>
            </a:fld>
            <a:endParaRPr lang="en-US" sz="900" dirty="0"/>
          </a:p>
        </p:txBody>
      </p:sp>
      <p:sp>
        <p:nvSpPr>
          <p:cNvPr id="3" name="Vertical Text Placeholder 2"/>
          <p:cNvSpPr>
            <a:spLocks noGrp="1"/>
          </p:cNvSpPr>
          <p:nvPr>
            <p:ph type="body" orient="vert" idx="1"/>
          </p:nvPr>
        </p:nvSpPr>
        <p:spPr>
          <a:xfrm>
            <a:off x="457200" y="1928629"/>
            <a:ext cx="8229600" cy="44277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0" y="953246"/>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1D2A933A-0F88-8445-97EA-FC27CE483BD1}" type="datetimeFigureOut">
              <a:rPr lang="en-US"/>
              <a:pPr/>
              <a:t>3/11/2015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10145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2DC"/>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69913"/>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 name="Picture 1" descr="idigbio_on_grey.t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7180" y="102263"/>
            <a:ext cx="1190806" cy="410828"/>
          </a:xfrm>
          <a:prstGeom prst="rect">
            <a:avLst/>
          </a:prstGeom>
        </p:spPr>
      </p:pic>
      <p:sp>
        <p:nvSpPr>
          <p:cNvPr id="1026" name="Text Placeholder 2"/>
          <p:cNvSpPr>
            <a:spLocks noGrp="1"/>
          </p:cNvSpPr>
          <p:nvPr>
            <p:ph type="body" idx="1"/>
          </p:nvPr>
        </p:nvSpPr>
        <p:spPr bwMode="auto">
          <a:xfrm>
            <a:off x="457200" y="2171700"/>
            <a:ext cx="8229600" cy="418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215313" y="123825"/>
            <a:ext cx="800100" cy="331788"/>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12 pt. Helvetica* 65 Medium   0" charset="0"/>
              </a:defRPr>
            </a:lvl1pPr>
          </a:lstStyle>
          <a:p>
            <a:r>
              <a:rPr lang="en-US"/>
              <a:t>8/6/14</a:t>
            </a:r>
          </a:p>
        </p:txBody>
      </p:sp>
      <p:sp>
        <p:nvSpPr>
          <p:cNvPr id="5" name="Footer Placeholder 4"/>
          <p:cNvSpPr>
            <a:spLocks noGrp="1"/>
          </p:cNvSpPr>
          <p:nvPr>
            <p:ph type="ftr" sz="quarter" idx="3"/>
          </p:nvPr>
        </p:nvSpPr>
        <p:spPr>
          <a:xfrm>
            <a:off x="3689350" y="123825"/>
            <a:ext cx="4248150" cy="331788"/>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12 pt. Helvetica* 65 Medium   0" charset="0"/>
              </a:defRPr>
            </a:lvl1pPr>
          </a:lstStyle>
          <a:p>
            <a:r>
              <a:rPr lang="en-US"/>
              <a:t>Presentation Title</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0E2DC"/>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69913"/>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27" name="Picture 1" descr="idigbio_on_grey.ti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7488" y="101600"/>
            <a:ext cx="11906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457200" y="2171700"/>
            <a:ext cx="82296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5313" y="123825"/>
            <a:ext cx="800100" cy="331788"/>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12 pt. Helvetica* 65 Medium   0" charset="0"/>
              </a:defRPr>
            </a:lvl1pPr>
          </a:lstStyle>
          <a:p>
            <a:pPr>
              <a:defRPr/>
            </a:pPr>
            <a:r>
              <a:rPr lang="en-US">
                <a:solidFill>
                  <a:prstClr val="white"/>
                </a:solidFill>
              </a:rPr>
              <a:t>8/6/14</a:t>
            </a:r>
          </a:p>
        </p:txBody>
      </p:sp>
      <p:sp>
        <p:nvSpPr>
          <p:cNvPr id="5" name="Footer Placeholder 4"/>
          <p:cNvSpPr>
            <a:spLocks noGrp="1"/>
          </p:cNvSpPr>
          <p:nvPr>
            <p:ph type="ftr" sz="quarter" idx="3"/>
          </p:nvPr>
        </p:nvSpPr>
        <p:spPr>
          <a:xfrm>
            <a:off x="3689350" y="123825"/>
            <a:ext cx="4248150" cy="331788"/>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12 pt. Helvetica* 65 Medium   0" charset="0"/>
              </a:defRPr>
            </a:lvl1pPr>
          </a:lstStyle>
          <a:p>
            <a:pPr>
              <a:defRPr/>
            </a:pPr>
            <a:r>
              <a:rPr lang="en-US">
                <a:solidFill>
                  <a:prstClr val="white"/>
                </a:solidFill>
              </a:rPr>
              <a:t>Presentation Title</a:t>
            </a:r>
          </a:p>
        </p:txBody>
      </p:sp>
    </p:spTree>
    <p:extLst>
      <p:ext uri="{BB962C8B-B14F-4D97-AF65-F5344CB8AC3E}">
        <p14:creationId xmlns:p14="http://schemas.microsoft.com/office/powerpoint/2010/main" val="32699754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data@idigbio.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de.google.com/p/gbif-providertoolki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ymbiot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rbio.org/find-biorepositori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eetgum.nybg.org/ih/" TargetMode="External"/><Relationship Id="rId4" Type="http://schemas.openxmlformats.org/officeDocument/2006/relationships/hyperlink" Target="http://grbio.org/find-institutional-collect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idigbio.org/wiki/images/0/03/GUIDgeneration.pdf" TargetMode="External"/><Relationship Id="rId13" Type="http://schemas.openxmlformats.org/officeDocument/2006/relationships/hyperlink" Target="http://symbiota.org/" TargetMode="External"/><Relationship Id="rId3" Type="http://schemas.openxmlformats.org/officeDocument/2006/relationships/hyperlink" Target="https://www.idigbio.org/wiki/index.php/Data_Ingestion_Guidance" TargetMode="External"/><Relationship Id="rId7" Type="http://schemas.openxmlformats.org/officeDocument/2006/relationships/hyperlink" Target="https://www.idigbio.org/wiki/images/0/01/ImageIngestionCheatSheet_Sheet1.pdf" TargetMode="External"/><Relationship Id="rId12" Type="http://schemas.openxmlformats.org/officeDocument/2006/relationships/hyperlink" Target="http://grbio.org/find-institutional-collection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idigbio.org/wiki/index.php/Example_of_trivial_transformations_on_INHS_fish_dataset" TargetMode="External"/><Relationship Id="rId11" Type="http://schemas.openxmlformats.org/officeDocument/2006/relationships/hyperlink" Target="https://code.google.com/p/gbif-providertoolkit/" TargetMode="External"/><Relationship Id="rId5" Type="http://schemas.openxmlformats.org/officeDocument/2006/relationships/hyperlink" Target="http://rs.tdwg.org/dwc/terms/" TargetMode="External"/><Relationship Id="rId10" Type="http://schemas.openxmlformats.org/officeDocument/2006/relationships/hyperlink" Target="https://www.idigbio.org/wiki/index.php/CYWG_iDigBio_DwC-A_Pull_Ingestion" TargetMode="External"/><Relationship Id="rId4" Type="http://schemas.openxmlformats.org/officeDocument/2006/relationships/hyperlink" Target="https://www.idigbio.org/portal/publishers" TargetMode="External"/><Relationship Id="rId9" Type="http://schemas.openxmlformats.org/officeDocument/2006/relationships/hyperlink" Target="https://www.idigbio.org/wiki/images/e/e2/ToPrepareAnAudubonCore.pdf" TargetMode="External"/><Relationship Id="rId14" Type="http://schemas.openxmlformats.org/officeDocument/2006/relationships/hyperlink" Target="http://vertnet.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rs.tdwg.org/dwc/term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406525"/>
            <a:ext cx="8085221" cy="1817938"/>
          </a:xfrm>
        </p:spPr>
        <p:txBody>
          <a:bodyPr/>
          <a:lstStyle/>
          <a:p>
            <a:pPr fontAlgn="auto">
              <a:spcAft>
                <a:spcPts val="0"/>
              </a:spcAft>
              <a:defRPr/>
            </a:pPr>
            <a:r>
              <a:rPr lang="en-US" sz="4000" dirty="0"/>
              <a:t>Getting </a:t>
            </a:r>
            <a:r>
              <a:rPr lang="en-US" sz="4000" dirty="0" smtClean="0"/>
              <a:t>Your </a:t>
            </a:r>
            <a:r>
              <a:rPr lang="en-US" sz="4000" dirty="0"/>
              <a:t>D</a:t>
            </a:r>
            <a:r>
              <a:rPr lang="en-US" sz="4000" dirty="0" smtClean="0"/>
              <a:t>ata </a:t>
            </a:r>
            <a:r>
              <a:rPr lang="en-US" sz="4000" dirty="0"/>
              <a:t>O</a:t>
            </a:r>
            <a:r>
              <a:rPr lang="en-US" sz="4000" dirty="0" smtClean="0"/>
              <a:t>ut </a:t>
            </a:r>
            <a:r>
              <a:rPr lang="en-US" sz="4000" dirty="0"/>
              <a:t>T</a:t>
            </a:r>
            <a:r>
              <a:rPr lang="en-US" sz="4000" dirty="0" smtClean="0"/>
              <a:t>here</a:t>
            </a:r>
            <a:r>
              <a:rPr lang="en-US" sz="4000" dirty="0"/>
              <a:t>:</a:t>
            </a:r>
            <a:r>
              <a:rPr lang="en-US" dirty="0"/>
              <a:t/>
            </a:r>
            <a:br>
              <a:rPr lang="en-US" dirty="0"/>
            </a:br>
            <a:r>
              <a:rPr lang="en-US" sz="3200" i="1" dirty="0"/>
              <a:t>D</a:t>
            </a:r>
            <a:r>
              <a:rPr lang="en-US" sz="3200" i="1" dirty="0" smtClean="0"/>
              <a:t>ata </a:t>
            </a:r>
            <a:r>
              <a:rPr lang="en-US" sz="3200" i="1" dirty="0"/>
              <a:t>P</a:t>
            </a:r>
            <a:r>
              <a:rPr lang="en-US" sz="3200" i="1" dirty="0" smtClean="0"/>
              <a:t>ublishing &amp; Data </a:t>
            </a:r>
            <a:r>
              <a:rPr lang="en-US" sz="3200" i="1" dirty="0"/>
              <a:t>S</a:t>
            </a:r>
            <a:r>
              <a:rPr lang="en-US" sz="3200" i="1" dirty="0" smtClean="0"/>
              <a:t>tandards with </a:t>
            </a:r>
            <a:r>
              <a:rPr lang="en-US" sz="3200" i="1" dirty="0"/>
              <a:t>iDigBio</a:t>
            </a:r>
            <a:endParaRPr lang="en-US" sz="3200" i="1" dirty="0">
              <a:ea typeface="+mj-ea"/>
              <a:cs typeface="+mj-cs"/>
            </a:endParaRPr>
          </a:p>
        </p:txBody>
      </p:sp>
      <p:sp>
        <p:nvSpPr>
          <p:cNvPr id="3" name="Subtitle 2"/>
          <p:cNvSpPr>
            <a:spLocks noGrp="1"/>
          </p:cNvSpPr>
          <p:nvPr>
            <p:ph type="subTitle" idx="1"/>
          </p:nvPr>
        </p:nvSpPr>
        <p:spPr>
          <a:xfrm>
            <a:off x="685800" y="3352800"/>
            <a:ext cx="4283242" cy="617621"/>
          </a:xfrm>
        </p:spPr>
        <p:txBody>
          <a:bodyPr rtlCol="0">
            <a:normAutofit fontScale="85000" lnSpcReduction="20000"/>
          </a:bodyPr>
          <a:lstStyle/>
          <a:p>
            <a:pPr fontAlgn="auto">
              <a:spcAft>
                <a:spcPts val="0"/>
              </a:spcAft>
              <a:defRPr/>
            </a:pPr>
            <a:r>
              <a:rPr lang="en-US" dirty="0"/>
              <a:t>Molly Phillips &amp; Joanna </a:t>
            </a:r>
            <a:r>
              <a:rPr lang="en-US" dirty="0" smtClean="0"/>
              <a:t>McCaffrey</a:t>
            </a:r>
          </a:p>
          <a:p>
            <a:pPr marL="0" marR="0" indent="0" algn="l" defTabSz="457200" rtl="0" eaLnBrk="1" fontAlgn="auto" latinLnBrk="0" hangingPunct="1">
              <a:lnSpc>
                <a:spcPct val="100000"/>
              </a:lnSpc>
              <a:spcBef>
                <a:spcPct val="20000"/>
              </a:spcBef>
              <a:spcAft>
                <a:spcPts val="0"/>
              </a:spcAft>
              <a:buClrTx/>
              <a:buSzTx/>
              <a:buFont typeface="Arial" charset="0"/>
              <a:buNone/>
              <a:tabLst/>
              <a:defRPr/>
            </a:pPr>
            <a:r>
              <a:rPr lang="en-US" sz="2200" b="0" i="0" u="sng" strike="noStrike" kern="1200" dirty="0" smtClean="0">
                <a:solidFill>
                  <a:schemeClr val="tx1">
                    <a:lumMod val="85000"/>
                    <a:lumOff val="15000"/>
                  </a:schemeClr>
                </a:solidFill>
                <a:effectLst/>
                <a:latin typeface="Cambria"/>
                <a:ea typeface="ＭＳ Ｐゴシック" charset="0"/>
                <a:cs typeface="Cambria"/>
              </a:rPr>
              <a:t>data@idigbio.org</a:t>
            </a:r>
            <a:endParaRPr lang="en-US" dirty="0" smtClean="0">
              <a:effectLst/>
            </a:endParaRPr>
          </a:p>
          <a:p>
            <a:pPr fontAlgn="auto">
              <a:spcAft>
                <a:spcPts val="0"/>
              </a:spcAft>
              <a:defRPr/>
            </a:pPr>
            <a:endParaRPr lang="en-US" dirty="0"/>
          </a:p>
          <a:p>
            <a:pPr fontAlgn="auto">
              <a:spcAft>
                <a:spcPts val="0"/>
              </a:spcAft>
              <a:buFont typeface="Arial"/>
              <a:buNone/>
              <a:defRPr/>
            </a:pPr>
            <a:endParaRPr lang="en-US" dirty="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data tips…</a:t>
            </a:r>
            <a:r>
              <a:rPr lang="en-US" u="sng" dirty="0"/>
              <a:t/>
            </a:r>
            <a:br>
              <a:rPr lang="en-US" u="sng" dirty="0"/>
            </a:br>
            <a:endParaRPr lang="en-US" dirty="0"/>
          </a:p>
        </p:txBody>
      </p:sp>
      <p:sp>
        <p:nvSpPr>
          <p:cNvPr id="3" name="Content Placeholder 2"/>
          <p:cNvSpPr>
            <a:spLocks noGrp="1"/>
          </p:cNvSpPr>
          <p:nvPr>
            <p:ph idx="1"/>
          </p:nvPr>
        </p:nvSpPr>
        <p:spPr>
          <a:xfrm>
            <a:off x="342900" y="1544637"/>
            <a:ext cx="8343900" cy="4975895"/>
          </a:xfrm>
        </p:spPr>
        <p:txBody>
          <a:bodyPr/>
          <a:lstStyle/>
          <a:p>
            <a:pPr marL="0" indent="0">
              <a:buNone/>
              <a:defRPr/>
            </a:pPr>
            <a:r>
              <a:rPr lang="en-US" sz="1800" b="1" dirty="0" smtClean="0"/>
              <a:t>Your dataset </a:t>
            </a:r>
            <a:r>
              <a:rPr lang="en-US" sz="1800" b="1" u="sng" dirty="0" smtClean="0"/>
              <a:t>is no longer just for local use</a:t>
            </a:r>
            <a:r>
              <a:rPr lang="en-US" sz="1800" b="1" dirty="0" smtClean="0"/>
              <a:t>, there are other considerations for being digital, and available to the public:</a:t>
            </a:r>
          </a:p>
          <a:p>
            <a:pPr marL="0" indent="0">
              <a:buNone/>
              <a:defRPr/>
            </a:pPr>
            <a:endParaRPr lang="en-US" sz="1800" dirty="0" smtClean="0"/>
          </a:p>
          <a:p>
            <a:pPr marL="228600" indent="-228600">
              <a:buFontTx/>
              <a:buAutoNum type="arabicParenR"/>
              <a:defRPr/>
            </a:pPr>
            <a:r>
              <a:rPr lang="en-US" sz="1800" dirty="0" smtClean="0"/>
              <a:t>Put dates in ISO 8601 format, i.e., YYYY-MM-DD, e.g., 2014-06-22</a:t>
            </a:r>
          </a:p>
          <a:p>
            <a:pPr marL="228600" indent="-228600">
              <a:buAutoNum type="arabicParenR"/>
            </a:pPr>
            <a:r>
              <a:rPr lang="en-US" sz="1800" dirty="0"/>
              <a:t>fill in </a:t>
            </a:r>
            <a:r>
              <a:rPr lang="en-US" sz="1800" dirty="0" err="1" smtClean="0"/>
              <a:t>dwc:scientificName</a:t>
            </a:r>
            <a:r>
              <a:rPr lang="en-US" sz="1800" dirty="0" smtClean="0"/>
              <a:t> with genus and species</a:t>
            </a:r>
          </a:p>
          <a:p>
            <a:pPr marL="228600" indent="-228600">
              <a:buAutoNum type="arabicParenR"/>
            </a:pPr>
            <a:r>
              <a:rPr lang="en-US" sz="1800" dirty="0" smtClean="0"/>
              <a:t> </a:t>
            </a:r>
            <a:r>
              <a:rPr lang="en-US" sz="1800" dirty="0"/>
              <a:t>parse out the </a:t>
            </a:r>
            <a:r>
              <a:rPr lang="en-US" sz="1800" dirty="0" err="1" smtClean="0"/>
              <a:t>dwc:scientificName</a:t>
            </a:r>
            <a:r>
              <a:rPr lang="en-US" sz="1800" dirty="0" smtClean="0"/>
              <a:t> elements to </a:t>
            </a:r>
            <a:r>
              <a:rPr lang="en-US" sz="1800" dirty="0"/>
              <a:t>fill in </a:t>
            </a:r>
            <a:r>
              <a:rPr lang="en-US" sz="1800" dirty="0" err="1" smtClean="0"/>
              <a:t>dwc:genus</a:t>
            </a:r>
            <a:r>
              <a:rPr lang="en-US" sz="1800" dirty="0" smtClean="0"/>
              <a:t> </a:t>
            </a:r>
            <a:r>
              <a:rPr lang="en-US" sz="1800" dirty="0"/>
              <a:t>and </a:t>
            </a:r>
            <a:r>
              <a:rPr lang="en-US" sz="1800" dirty="0" err="1" smtClean="0"/>
              <a:t>dwc:specificEpithet</a:t>
            </a:r>
            <a:endParaRPr lang="en-US" sz="1800" dirty="0"/>
          </a:p>
          <a:p>
            <a:pPr marL="228600" indent="-228600">
              <a:buAutoNum type="arabicParenR"/>
            </a:pPr>
            <a:r>
              <a:rPr lang="en-US" sz="1800" dirty="0" smtClean="0"/>
              <a:t>Provide as much higher taxonomy as you feel comfortable with, fill in tribe, </a:t>
            </a:r>
            <a:r>
              <a:rPr lang="en-US" sz="1800" dirty="0" err="1" smtClean="0"/>
              <a:t>sub+super</a:t>
            </a:r>
            <a:r>
              <a:rPr lang="en-US" sz="1800" dirty="0" smtClean="0"/>
              <a:t> family, kingdom, division, class, order) </a:t>
            </a:r>
            <a:r>
              <a:rPr lang="en-US" sz="1800" b="1" dirty="0" smtClean="0"/>
              <a:t>get out of ‘family’ land.</a:t>
            </a:r>
          </a:p>
          <a:p>
            <a:pPr marL="228600" indent="-228600">
              <a:buAutoNum type="arabicParenR"/>
            </a:pPr>
            <a:r>
              <a:rPr lang="en-US" sz="1800" dirty="0" smtClean="0"/>
              <a:t>Make sure </a:t>
            </a:r>
            <a:r>
              <a:rPr lang="en-US" sz="1800" dirty="0" err="1" smtClean="0"/>
              <a:t>lat</a:t>
            </a:r>
            <a:r>
              <a:rPr lang="en-US" sz="1800" dirty="0" smtClean="0"/>
              <a:t> and </a:t>
            </a:r>
            <a:r>
              <a:rPr lang="en-US" sz="1800" dirty="0" err="1" smtClean="0"/>
              <a:t>lon</a:t>
            </a:r>
            <a:r>
              <a:rPr lang="en-US" sz="1800" dirty="0" smtClean="0"/>
              <a:t> coordinates are in decimal, and not </a:t>
            </a:r>
            <a:r>
              <a:rPr lang="en-US" sz="1800" dirty="0" err="1" smtClean="0"/>
              <a:t>degs</a:t>
            </a:r>
            <a:r>
              <a:rPr lang="en-US" sz="1800" dirty="0" smtClean="0"/>
              <a:t>, </a:t>
            </a:r>
            <a:r>
              <a:rPr lang="en-US" sz="1800" dirty="0" err="1" smtClean="0"/>
              <a:t>mins</a:t>
            </a:r>
            <a:r>
              <a:rPr lang="en-US" sz="1800" dirty="0" smtClean="0"/>
              <a:t>, </a:t>
            </a:r>
            <a:r>
              <a:rPr lang="en-US" sz="1800" dirty="0" err="1" smtClean="0"/>
              <a:t>secs</a:t>
            </a:r>
            <a:r>
              <a:rPr lang="en-US" sz="1800" dirty="0" smtClean="0"/>
              <a:t>,</a:t>
            </a:r>
          </a:p>
          <a:p>
            <a:pPr marL="228600" indent="-228600">
              <a:buFontTx/>
              <a:buAutoNum type="arabicParenR"/>
              <a:defRPr/>
            </a:pPr>
            <a:r>
              <a:rPr lang="en-US" sz="1800" dirty="0" smtClean="0"/>
              <a:t>Do not export '0' in fields to represent no value. (This applies to all place holders)</a:t>
            </a:r>
          </a:p>
          <a:p>
            <a:pPr marL="228600" indent="-228600">
              <a:buFontTx/>
              <a:buAutoNum type="arabicParenR"/>
              <a:defRPr/>
            </a:pPr>
            <a:r>
              <a:rPr lang="en-US" sz="1800" dirty="0" smtClean="0"/>
              <a:t>put elevation in METERS units in the elevation field without the units (e.g., the fields </a:t>
            </a:r>
            <a:r>
              <a:rPr lang="en-US" sz="1800" dirty="0" err="1" smtClean="0"/>
              <a:t>dwc:minimumElevationInMeters</a:t>
            </a:r>
            <a:r>
              <a:rPr lang="en-US" sz="1800" dirty="0" smtClean="0"/>
              <a:t> and </a:t>
            </a:r>
            <a:r>
              <a:rPr lang="en-US" sz="1800" dirty="0" err="1" smtClean="0"/>
              <a:t>dwc:maximumElevationInMeters</a:t>
            </a:r>
            <a:r>
              <a:rPr lang="en-US" sz="1800" dirty="0" smtClean="0"/>
              <a:t> already assume the numeric values are in meters, so there is no need to include the units with the data)</a:t>
            </a:r>
          </a:p>
          <a:p>
            <a:pPr marL="228600" indent="-228600">
              <a:buAutoNum type="arabicParenR"/>
            </a:pPr>
            <a:r>
              <a:rPr lang="en-US" sz="1800" dirty="0" smtClean="0"/>
              <a:t>Watch out for diacritics, save in UTF-8 (encoding)</a:t>
            </a:r>
          </a:p>
          <a:p>
            <a:endParaRPr lang="en-US" sz="1800" dirty="0"/>
          </a:p>
        </p:txBody>
      </p:sp>
      <p:pic>
        <p:nvPicPr>
          <p:cNvPr id="4" name="Picture 3"/>
          <p:cNvPicPr>
            <a:picLocks noChangeAspect="1"/>
          </p:cNvPicPr>
          <p:nvPr/>
        </p:nvPicPr>
        <p:blipFill>
          <a:blip r:embed="rId3"/>
          <a:stretch>
            <a:fillRect/>
          </a:stretch>
        </p:blipFill>
        <p:spPr>
          <a:xfrm>
            <a:off x="5243511" y="779852"/>
            <a:ext cx="2809875" cy="764785"/>
          </a:xfrm>
          <a:prstGeom prst="rect">
            <a:avLst/>
          </a:prstGeom>
        </p:spPr>
      </p:pic>
    </p:spTree>
    <p:extLst>
      <p:ext uri="{BB962C8B-B14F-4D97-AF65-F5344CB8AC3E}">
        <p14:creationId xmlns:p14="http://schemas.microsoft.com/office/powerpoint/2010/main" val="2889640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6426" y="2644170"/>
            <a:ext cx="8133348" cy="1569660"/>
          </a:xfrm>
          <a:prstGeom prst="rect">
            <a:avLst/>
          </a:prstGeom>
          <a:noFill/>
        </p:spPr>
        <p:txBody>
          <a:bodyPr wrap="squar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Data Sharing</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78358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publishing: </a:t>
            </a:r>
            <a:r>
              <a:rPr lang="en-US" dirty="0"/>
              <a:t>w</a:t>
            </a:r>
            <a:r>
              <a:rPr lang="en-US" dirty="0" smtClean="0"/>
              <a:t>here to begin with iDigBio?</a:t>
            </a:r>
            <a:endParaRPr lang="en-US" dirty="0"/>
          </a:p>
        </p:txBody>
      </p:sp>
      <p:sp>
        <p:nvSpPr>
          <p:cNvPr id="3" name="Content Placeholder 2"/>
          <p:cNvSpPr>
            <a:spLocks noGrp="1"/>
          </p:cNvSpPr>
          <p:nvPr>
            <p:ph idx="1"/>
          </p:nvPr>
        </p:nvSpPr>
        <p:spPr>
          <a:xfrm>
            <a:off x="457200" y="1820321"/>
            <a:ext cx="8229600" cy="4700729"/>
          </a:xfrm>
        </p:spPr>
        <p:txBody>
          <a:bodyPr/>
          <a:lstStyle/>
          <a:p>
            <a:r>
              <a:rPr lang="en-US" dirty="0" smtClean="0"/>
              <a:t>Email </a:t>
            </a:r>
            <a:r>
              <a:rPr lang="en-US" dirty="0" smtClean="0">
                <a:hlinkClick r:id="rId3"/>
              </a:rPr>
              <a:t>data@idigbio.org</a:t>
            </a:r>
            <a:r>
              <a:rPr lang="en-US" dirty="0"/>
              <a:t/>
            </a:r>
            <a:br>
              <a:rPr lang="en-US" dirty="0"/>
            </a:br>
            <a:endParaRPr lang="en-US" dirty="0" smtClean="0"/>
          </a:p>
          <a:p>
            <a:r>
              <a:rPr lang="en-US" dirty="0" smtClean="0"/>
              <a:t>There are </a:t>
            </a:r>
            <a:r>
              <a:rPr lang="en-US" dirty="0"/>
              <a:t>f</a:t>
            </a:r>
            <a:r>
              <a:rPr lang="en-US" dirty="0" smtClean="0"/>
              <a:t>our basic ways to share:</a:t>
            </a:r>
          </a:p>
          <a:p>
            <a:pPr marL="0" indent="0">
              <a:buNone/>
            </a:pPr>
            <a:endParaRPr lang="en-US" dirty="0" smtClean="0"/>
          </a:p>
          <a:p>
            <a:pPr marL="0" indent="0">
              <a:buNone/>
            </a:pPr>
            <a:endParaRPr lang="en-US" dirty="0"/>
          </a:p>
        </p:txBody>
      </p:sp>
      <p:cxnSp>
        <p:nvCxnSpPr>
          <p:cNvPr id="5" name="Straight Arrow Connector 4"/>
          <p:cNvCxnSpPr/>
          <p:nvPr/>
        </p:nvCxnSpPr>
        <p:spPr>
          <a:xfrm>
            <a:off x="2346158" y="5077328"/>
            <a:ext cx="3928310" cy="0"/>
          </a:xfrm>
          <a:prstGeom prst="straightConnector1">
            <a:avLst/>
          </a:prstGeom>
          <a:ln w="50800">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458922" y="4299912"/>
            <a:ext cx="1902453" cy="461665"/>
          </a:xfrm>
          <a:prstGeom prst="rect">
            <a:avLst/>
          </a:prstGeom>
          <a:noFill/>
        </p:spPr>
        <p:txBody>
          <a:bodyPr wrap="square" rtlCol="0">
            <a:spAutoFit/>
          </a:bodyPr>
          <a:lstStyle/>
          <a:p>
            <a:r>
              <a:rPr lang="en-US" sz="2400" b="1" dirty="0" smtClean="0"/>
              <a:t>Most Ideal</a:t>
            </a:r>
            <a:endParaRPr lang="en-US" sz="2400" b="1" dirty="0"/>
          </a:p>
        </p:txBody>
      </p:sp>
      <p:sp>
        <p:nvSpPr>
          <p:cNvPr id="8" name="TextBox 7"/>
          <p:cNvSpPr txBox="1"/>
          <p:nvPr/>
        </p:nvSpPr>
        <p:spPr>
          <a:xfrm>
            <a:off x="1838068" y="4322113"/>
            <a:ext cx="1782461" cy="461665"/>
          </a:xfrm>
          <a:prstGeom prst="rect">
            <a:avLst/>
          </a:prstGeom>
          <a:noFill/>
        </p:spPr>
        <p:txBody>
          <a:bodyPr wrap="square" rtlCol="0">
            <a:spAutoFit/>
          </a:bodyPr>
          <a:lstStyle/>
          <a:p>
            <a:r>
              <a:rPr lang="en-US" sz="2400" b="1" dirty="0" smtClean="0"/>
              <a:t>Least Ideal</a:t>
            </a:r>
            <a:endParaRPr lang="en-US" sz="2400" b="1" dirty="0"/>
          </a:p>
        </p:txBody>
      </p:sp>
      <p:sp>
        <p:nvSpPr>
          <p:cNvPr id="11" name="TextBox 10"/>
          <p:cNvSpPr txBox="1"/>
          <p:nvPr/>
        </p:nvSpPr>
        <p:spPr>
          <a:xfrm>
            <a:off x="1519881" y="5365725"/>
            <a:ext cx="5915635" cy="400110"/>
          </a:xfrm>
          <a:prstGeom prst="rect">
            <a:avLst/>
          </a:prstGeom>
          <a:noFill/>
        </p:spPr>
        <p:txBody>
          <a:bodyPr wrap="square" rtlCol="0">
            <a:spAutoFit/>
          </a:bodyPr>
          <a:lstStyle/>
          <a:p>
            <a:r>
              <a:rPr lang="en-US" sz="2000" dirty="0" smtClean="0"/>
              <a:t>Technical skill vs. time, updatability, data buy-back etc. </a:t>
            </a:r>
            <a:endParaRPr lang="en-US" sz="2000" dirty="0"/>
          </a:p>
        </p:txBody>
      </p:sp>
    </p:spTree>
    <p:extLst>
      <p:ext uri="{BB962C8B-B14F-4D97-AF65-F5344CB8AC3E}">
        <p14:creationId xmlns:p14="http://schemas.microsoft.com/office/powerpoint/2010/main" val="344178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1 – BEST: </a:t>
            </a:r>
            <a:br>
              <a:rPr lang="en-US" dirty="0" smtClean="0"/>
            </a:br>
            <a:r>
              <a:rPr lang="en-US" dirty="0" smtClean="0"/>
              <a:t>Send </a:t>
            </a:r>
            <a:r>
              <a:rPr lang="en-US" dirty="0"/>
              <a:t>data to GBIF? Great, we’ll take that!</a:t>
            </a:r>
            <a:br>
              <a:rPr lang="en-US" dirty="0"/>
            </a:br>
            <a:endParaRPr lang="en-US" dirty="0"/>
          </a:p>
        </p:txBody>
      </p:sp>
      <p:sp>
        <p:nvSpPr>
          <p:cNvPr id="3" name="Content Placeholder 2"/>
          <p:cNvSpPr>
            <a:spLocks noGrp="1"/>
          </p:cNvSpPr>
          <p:nvPr>
            <p:ph idx="1"/>
          </p:nvPr>
        </p:nvSpPr>
        <p:spPr>
          <a:xfrm>
            <a:off x="457200" y="2117558"/>
            <a:ext cx="8229600" cy="4292281"/>
          </a:xfrm>
        </p:spPr>
        <p:txBody>
          <a:bodyPr/>
          <a:lstStyle/>
          <a:p>
            <a:r>
              <a:rPr lang="en-US" dirty="0"/>
              <a:t>	</a:t>
            </a:r>
            <a:r>
              <a:rPr lang="en-US" dirty="0" smtClean="0"/>
              <a:t>Darwin </a:t>
            </a:r>
            <a:r>
              <a:rPr lang="en-US" dirty="0"/>
              <a:t>Core Archive (</a:t>
            </a:r>
            <a:r>
              <a:rPr lang="en-US" dirty="0" err="1"/>
              <a:t>DwC</a:t>
            </a:r>
            <a:r>
              <a:rPr lang="en-US" dirty="0"/>
              <a:t>-A) </a:t>
            </a:r>
          </a:p>
          <a:p>
            <a:r>
              <a:rPr lang="en-US" dirty="0"/>
              <a:t>	on an RSS feed produced by </a:t>
            </a:r>
            <a:r>
              <a:rPr lang="en-US" dirty="0" smtClean="0"/>
              <a:t>IPT</a:t>
            </a:r>
          </a:p>
          <a:p>
            <a:r>
              <a:rPr lang="en-US" dirty="0">
                <a:hlinkClick r:id="rId3"/>
              </a:rPr>
              <a:t>https://code.google.com/p/gbif-providertoolkit</a:t>
            </a:r>
            <a:r>
              <a:rPr lang="en-US" dirty="0" smtClean="0">
                <a:hlinkClick r:id="rId3"/>
              </a:rPr>
              <a:t>/</a:t>
            </a:r>
            <a:endParaRPr lang="en-US" dirty="0" smtClean="0"/>
          </a:p>
          <a:p>
            <a:pPr marL="457200" lvl="1" indent="0">
              <a:buNone/>
            </a:pPr>
            <a:endParaRPr lang="en-US" dirty="0"/>
          </a:p>
          <a:p>
            <a:endParaRPr lang="en-US" dirty="0"/>
          </a:p>
        </p:txBody>
      </p:sp>
      <p:pic>
        <p:nvPicPr>
          <p:cNvPr id="4" name="Picture 3"/>
          <p:cNvPicPr>
            <a:picLocks noChangeAspect="1"/>
          </p:cNvPicPr>
          <p:nvPr/>
        </p:nvPicPr>
        <p:blipFill>
          <a:blip r:embed="rId4"/>
          <a:stretch>
            <a:fillRect/>
          </a:stretch>
        </p:blipFill>
        <p:spPr>
          <a:xfrm>
            <a:off x="6432850" y="4263698"/>
            <a:ext cx="1785551" cy="1740912"/>
          </a:xfrm>
          <a:prstGeom prst="rect">
            <a:avLst/>
          </a:prstGeom>
        </p:spPr>
      </p:pic>
    </p:spTree>
    <p:extLst>
      <p:ext uri="{BB962C8B-B14F-4D97-AF65-F5344CB8AC3E}">
        <p14:creationId xmlns:p14="http://schemas.microsoft.com/office/powerpoint/2010/main" val="3367006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Also great: Use </a:t>
            </a:r>
            <a:r>
              <a:rPr lang="en-US" dirty="0" err="1" smtClean="0"/>
              <a:t>Symbiota</a:t>
            </a:r>
            <a:endParaRPr lang="en-US" dirty="0"/>
          </a:p>
        </p:txBody>
      </p:sp>
      <p:sp>
        <p:nvSpPr>
          <p:cNvPr id="3" name="Content Placeholder 2"/>
          <p:cNvSpPr>
            <a:spLocks noGrp="1"/>
          </p:cNvSpPr>
          <p:nvPr>
            <p:ph idx="1"/>
          </p:nvPr>
        </p:nvSpPr>
        <p:spPr/>
        <p:txBody>
          <a:bodyPr/>
          <a:lstStyle/>
          <a:p>
            <a:pPr defTabSz="914400" fontAlgn="auto">
              <a:spcBef>
                <a:spcPts val="0"/>
              </a:spcBef>
              <a:spcAft>
                <a:spcPts val="0"/>
              </a:spcAft>
              <a:defRPr/>
            </a:pPr>
            <a:r>
              <a:rPr lang="en-US" dirty="0" smtClean="0"/>
              <a:t>when </a:t>
            </a:r>
            <a:r>
              <a:rPr lang="en-US" dirty="0"/>
              <a:t>you mark your data to publish, all the necessary parts of the package are generated</a:t>
            </a:r>
            <a:r>
              <a:rPr lang="en-US" dirty="0" smtClean="0"/>
              <a:t>.</a:t>
            </a:r>
            <a:endParaRPr lang="en-US" u="sng" dirty="0"/>
          </a:p>
          <a:p>
            <a:pPr lvl="1"/>
            <a:r>
              <a:rPr lang="en-US" dirty="0"/>
              <a:t>Custom Darwin Core Archive (</a:t>
            </a:r>
            <a:r>
              <a:rPr lang="en-US" dirty="0" err="1"/>
              <a:t>DwC</a:t>
            </a:r>
            <a:r>
              <a:rPr lang="en-US" dirty="0"/>
              <a:t>-A) on an RSS feed </a:t>
            </a:r>
            <a:r>
              <a:rPr lang="en-US" dirty="0" smtClean="0"/>
              <a:t>produced </a:t>
            </a:r>
            <a:r>
              <a:rPr lang="en-US" dirty="0"/>
              <a:t>by </a:t>
            </a:r>
            <a:r>
              <a:rPr lang="en-US" dirty="0" err="1"/>
              <a:t>Symbiota</a:t>
            </a:r>
            <a:endParaRPr lang="en-US" dirty="0"/>
          </a:p>
          <a:p>
            <a:pPr lvl="1"/>
            <a:r>
              <a:rPr lang="en-US" dirty="0" smtClean="0"/>
              <a:t>automatic media</a:t>
            </a:r>
          </a:p>
          <a:p>
            <a:pPr lvl="1"/>
            <a:r>
              <a:rPr lang="en-US" dirty="0">
                <a:hlinkClick r:id="rId3"/>
              </a:rPr>
              <a:t>http://</a:t>
            </a:r>
            <a:r>
              <a:rPr lang="en-US" dirty="0" smtClean="0">
                <a:hlinkClick r:id="rId3"/>
              </a:rPr>
              <a:t>symbiota.org</a:t>
            </a:r>
            <a:endParaRPr lang="en-US" dirty="0" smtClean="0"/>
          </a:p>
          <a:p>
            <a:pPr marL="457200" lvl="1" indent="0">
              <a:buNone/>
            </a:pPr>
            <a:endParaRPr lang="en-US" dirty="0" smtClean="0"/>
          </a:p>
          <a:p>
            <a:pPr lvl="1"/>
            <a:endParaRPr lang="en-US" dirty="0" smtClean="0"/>
          </a:p>
          <a:p>
            <a:pPr marL="457200" lvl="1" indent="0">
              <a:buNone/>
            </a:pPr>
            <a:endParaRPr lang="en-US" dirty="0"/>
          </a:p>
          <a:p>
            <a:pPr marL="0" indent="0">
              <a:buNone/>
            </a:pPr>
            <a:endParaRPr lang="en-US" dirty="0"/>
          </a:p>
        </p:txBody>
      </p:sp>
      <p:pic>
        <p:nvPicPr>
          <p:cNvPr id="4" name="Picture 3"/>
          <p:cNvPicPr>
            <a:picLocks noChangeAspect="1"/>
          </p:cNvPicPr>
          <p:nvPr/>
        </p:nvPicPr>
        <p:blipFill rotWithShape="1">
          <a:blip r:embed="rId4"/>
          <a:srcRect b="10960"/>
          <a:stretch/>
        </p:blipFill>
        <p:spPr>
          <a:xfrm>
            <a:off x="731366" y="5438308"/>
            <a:ext cx="7681269" cy="814212"/>
          </a:xfrm>
          <a:prstGeom prst="rect">
            <a:avLst/>
          </a:prstGeom>
        </p:spPr>
      </p:pic>
    </p:spTree>
    <p:extLst>
      <p:ext uri="{BB962C8B-B14F-4D97-AF65-F5344CB8AC3E}">
        <p14:creationId xmlns:p14="http://schemas.microsoft.com/office/powerpoint/2010/main" val="4085752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137"/>
            <a:ext cx="8229600" cy="1180516"/>
          </a:xfrm>
        </p:spPr>
        <p:txBody>
          <a:bodyPr/>
          <a:lstStyle/>
          <a:p>
            <a:r>
              <a:rPr lang="en-US" dirty="0" smtClean="0"/>
              <a:t># 3- Adequate: </a:t>
            </a:r>
            <a:br>
              <a:rPr lang="en-US" dirty="0" smtClean="0"/>
            </a:br>
            <a:r>
              <a:rPr lang="en-US" dirty="0" smtClean="0"/>
              <a:t>Export </a:t>
            </a:r>
            <a:r>
              <a:rPr lang="en-US" dirty="0"/>
              <a:t>your </a:t>
            </a:r>
            <a:r>
              <a:rPr lang="en-US" dirty="0" smtClean="0"/>
              <a:t>data </a:t>
            </a:r>
            <a:r>
              <a:rPr lang="en-US" dirty="0"/>
              <a:t>as </a:t>
            </a:r>
            <a:r>
              <a:rPr lang="en-US" dirty="0" smtClean="0"/>
              <a:t>CSV/TXT </a:t>
            </a:r>
            <a:r>
              <a:rPr lang="en-US" dirty="0"/>
              <a:t>file </a:t>
            </a:r>
            <a:r>
              <a:rPr lang="en-US" dirty="0" smtClean="0"/>
              <a:t>with </a:t>
            </a:r>
            <a:r>
              <a:rPr lang="en-US" dirty="0" err="1" smtClean="0"/>
              <a:t>DwC</a:t>
            </a:r>
            <a:r>
              <a:rPr lang="en-US" dirty="0" smtClean="0"/>
              <a:t> fieldnames &amp; let us host it on our IPT</a:t>
            </a:r>
            <a:endParaRPr lang="en-US" dirty="0"/>
          </a:p>
        </p:txBody>
      </p:sp>
      <p:sp>
        <p:nvSpPr>
          <p:cNvPr id="3" name="Content Placeholder 2"/>
          <p:cNvSpPr>
            <a:spLocks noGrp="1"/>
          </p:cNvSpPr>
          <p:nvPr>
            <p:ph idx="1"/>
          </p:nvPr>
        </p:nvSpPr>
        <p:spPr>
          <a:xfrm>
            <a:off x="433137" y="2026509"/>
            <a:ext cx="8229600" cy="3580208"/>
          </a:xfrm>
        </p:spPr>
        <p:txBody>
          <a:bodyPr/>
          <a:lstStyle/>
          <a:p>
            <a:pPr marL="0" indent="0">
              <a:buNone/>
            </a:pPr>
            <a:endParaRPr lang="en-US" b="1" u="sng" dirty="0"/>
          </a:p>
          <a:p>
            <a:r>
              <a:rPr lang="en-US" dirty="0" smtClean="0"/>
              <a:t>Create a </a:t>
            </a:r>
            <a:r>
              <a:rPr lang="en-US" dirty="0"/>
              <a:t>custom CSV or TXT file, </a:t>
            </a:r>
          </a:p>
          <a:p>
            <a:pPr lvl="1"/>
            <a:r>
              <a:rPr lang="en-US" dirty="0"/>
              <a:t>with XML style field names from Darwin Core,</a:t>
            </a:r>
          </a:p>
          <a:p>
            <a:pPr lvl="2"/>
            <a:r>
              <a:rPr lang="en-US" dirty="0"/>
              <a:t>e.g., </a:t>
            </a:r>
            <a:r>
              <a:rPr lang="en-US" dirty="0" err="1" smtClean="0"/>
              <a:t>domain:fieldName</a:t>
            </a:r>
            <a:endParaRPr lang="en-US" dirty="0"/>
          </a:p>
          <a:p>
            <a:pPr lvl="2"/>
            <a:r>
              <a:rPr lang="en-US" dirty="0" err="1"/>
              <a:t>dwc:catalogNumber</a:t>
            </a:r>
            <a:endParaRPr lang="en-US" dirty="0"/>
          </a:p>
          <a:p>
            <a:pPr lvl="2"/>
            <a:r>
              <a:rPr lang="en-US" dirty="0" err="1" smtClean="0"/>
              <a:t>ac:provider</a:t>
            </a:r>
            <a:endParaRPr lang="en-US" dirty="0"/>
          </a:p>
          <a:p>
            <a:pPr marL="457200" lvl="1" indent="0">
              <a:buNone/>
            </a:pPr>
            <a:endParaRPr lang="en-US" dirty="0"/>
          </a:p>
        </p:txBody>
      </p:sp>
      <p:pic>
        <p:nvPicPr>
          <p:cNvPr id="4" name="Picture 3"/>
          <p:cNvPicPr>
            <a:picLocks noChangeAspect="1"/>
          </p:cNvPicPr>
          <p:nvPr/>
        </p:nvPicPr>
        <p:blipFill>
          <a:blip r:embed="rId3"/>
          <a:stretch>
            <a:fillRect/>
          </a:stretch>
        </p:blipFill>
        <p:spPr>
          <a:xfrm>
            <a:off x="850759" y="5245363"/>
            <a:ext cx="3397141" cy="1079833"/>
          </a:xfrm>
          <a:prstGeom prst="rect">
            <a:avLst/>
          </a:prstGeom>
        </p:spPr>
      </p:pic>
    </p:spTree>
    <p:extLst>
      <p:ext uri="{BB962C8B-B14F-4D97-AF65-F5344CB8AC3E}">
        <p14:creationId xmlns:p14="http://schemas.microsoft.com/office/powerpoint/2010/main" val="2674632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4- Will work in a pinch:</a:t>
            </a:r>
            <a:br>
              <a:rPr lang="en-US" dirty="0" smtClean="0"/>
            </a:br>
            <a:r>
              <a:rPr lang="en-US" dirty="0" smtClean="0"/>
              <a:t>Throw your data over the wall</a:t>
            </a:r>
            <a:endParaRPr lang="en-US" dirty="0"/>
          </a:p>
        </p:txBody>
      </p:sp>
      <p:sp>
        <p:nvSpPr>
          <p:cNvPr id="3" name="Content Placeholder 2"/>
          <p:cNvSpPr>
            <a:spLocks noGrp="1"/>
          </p:cNvSpPr>
          <p:nvPr>
            <p:ph idx="1"/>
          </p:nvPr>
        </p:nvSpPr>
        <p:spPr>
          <a:xfrm>
            <a:off x="457200" y="1709110"/>
            <a:ext cx="5197642" cy="4700729"/>
          </a:xfrm>
        </p:spPr>
        <p:txBody>
          <a:bodyPr/>
          <a:lstStyle/>
          <a:p>
            <a:endParaRPr lang="en-US" b="1" u="sng" dirty="0"/>
          </a:p>
          <a:p>
            <a:r>
              <a:rPr lang="en-US" dirty="0"/>
              <a:t>This method has its challenges:</a:t>
            </a:r>
          </a:p>
          <a:p>
            <a:pPr lvl="1"/>
            <a:r>
              <a:rPr lang="en-US" dirty="0" smtClean="0"/>
              <a:t>data manipulations</a:t>
            </a:r>
          </a:p>
          <a:p>
            <a:pPr lvl="2"/>
            <a:r>
              <a:rPr lang="en-US" dirty="0" smtClean="0"/>
              <a:t>UUID, higher taxa, dates, zeros…</a:t>
            </a:r>
          </a:p>
          <a:p>
            <a:pPr lvl="1"/>
            <a:r>
              <a:rPr lang="en-US" dirty="0" smtClean="0"/>
              <a:t>Updates</a:t>
            </a:r>
          </a:p>
          <a:p>
            <a:pPr lvl="1"/>
            <a:r>
              <a:rPr lang="en-US" dirty="0" smtClean="0"/>
              <a:t>Buy-backs</a:t>
            </a:r>
          </a:p>
          <a:p>
            <a:pPr lvl="1"/>
            <a:r>
              <a:rPr lang="en-US" dirty="0" smtClean="0"/>
              <a:t>Backlog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905" y="2090305"/>
            <a:ext cx="2701453" cy="3938337"/>
          </a:xfrm>
          <a:prstGeom prst="rect">
            <a:avLst/>
          </a:prstGeom>
        </p:spPr>
      </p:pic>
    </p:spTree>
    <p:extLst>
      <p:ext uri="{BB962C8B-B14F-4D97-AF65-F5344CB8AC3E}">
        <p14:creationId xmlns:p14="http://schemas.microsoft.com/office/powerpoint/2010/main" val="3737903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9757"/>
            <a:ext cx="8229600" cy="670528"/>
          </a:xfrm>
        </p:spPr>
        <p:txBody>
          <a:bodyPr/>
          <a:lstStyle/>
          <a:p>
            <a:r>
              <a:rPr lang="en-US" sz="3600" dirty="0" smtClean="0"/>
              <a:t>Media</a:t>
            </a:r>
            <a:endParaRPr lang="en-US" sz="3600" dirty="0"/>
          </a:p>
        </p:txBody>
      </p:sp>
      <p:sp>
        <p:nvSpPr>
          <p:cNvPr id="8" name="Content Placeholder 7"/>
          <p:cNvSpPr>
            <a:spLocks noGrp="1"/>
          </p:cNvSpPr>
          <p:nvPr>
            <p:ph sz="half" idx="1"/>
          </p:nvPr>
        </p:nvSpPr>
        <p:spPr>
          <a:xfrm>
            <a:off x="457200" y="2047936"/>
            <a:ext cx="4038600" cy="4506121"/>
          </a:xfrm>
        </p:spPr>
        <p:txBody>
          <a:bodyPr/>
          <a:lstStyle/>
          <a:p>
            <a:pPr marL="514350" indent="-514350">
              <a:buFont typeface="+mj-lt"/>
              <a:buAutoNum type="arabicPeriod"/>
            </a:pPr>
            <a:r>
              <a:rPr lang="en-US" b="1" dirty="0"/>
              <a:t>use Audubon Core extension to </a:t>
            </a:r>
            <a:r>
              <a:rPr lang="en-US" b="1" dirty="0" smtClean="0"/>
              <a:t>IPT</a:t>
            </a:r>
          </a:p>
          <a:p>
            <a:pPr marL="514350" indent="-514350">
              <a:buFont typeface="+mj-lt"/>
              <a:buAutoNum type="arabicPeriod"/>
            </a:pPr>
            <a:endParaRPr lang="en-US" b="1" dirty="0" smtClean="0"/>
          </a:p>
          <a:p>
            <a:pPr marL="514350" indent="-514350">
              <a:buFont typeface="+mj-lt"/>
              <a:buAutoNum type="arabicPeriod"/>
            </a:pPr>
            <a:r>
              <a:rPr lang="en-US" b="1" dirty="0"/>
              <a:t>via </a:t>
            </a:r>
            <a:r>
              <a:rPr lang="en-US" b="1" dirty="0" err="1" smtClean="0"/>
              <a:t>Symbiota</a:t>
            </a: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b="1" dirty="0" smtClean="0"/>
          </a:p>
          <a:p>
            <a:pPr marL="514350" indent="-514350">
              <a:buFont typeface="+mj-lt"/>
              <a:buAutoNum type="arabicPeriod"/>
            </a:pPr>
            <a:r>
              <a:rPr lang="en-US" b="1" dirty="0" smtClean="0"/>
              <a:t>Media ingestion appliance</a:t>
            </a:r>
            <a:endParaRPr lang="en-US" b="1" dirty="0"/>
          </a:p>
          <a:p>
            <a:pPr marL="514350" indent="-514350">
              <a:buFont typeface="+mj-lt"/>
              <a:buAutoNum type="arabicPeriod"/>
            </a:pPr>
            <a:endParaRPr lang="en-US" b="1" dirty="0"/>
          </a:p>
          <a:p>
            <a:pPr marL="514350" indent="-514350">
              <a:buFont typeface="+mj-lt"/>
              <a:buAutoNum type="arabicPeriod"/>
            </a:pPr>
            <a:endParaRPr lang="en-US" b="1" dirty="0"/>
          </a:p>
          <a:p>
            <a:endParaRPr lang="en-US" dirty="0"/>
          </a:p>
        </p:txBody>
      </p:sp>
      <p:sp>
        <p:nvSpPr>
          <p:cNvPr id="9" name="Content Placeholder 8"/>
          <p:cNvSpPr>
            <a:spLocks noGrp="1"/>
          </p:cNvSpPr>
          <p:nvPr>
            <p:ph sz="half" idx="2"/>
          </p:nvPr>
        </p:nvSpPr>
        <p:spPr>
          <a:xfrm>
            <a:off x="4648200" y="2171504"/>
            <a:ext cx="4038600" cy="4506121"/>
          </a:xfrm>
        </p:spPr>
        <p:txBody>
          <a:bodyPr/>
          <a:lstStyle/>
          <a:p>
            <a:pPr>
              <a:buFont typeface="Wingdings" panose="05000000000000000000" pitchFamily="2" charset="2"/>
              <a:buChar char="Ø"/>
            </a:pPr>
            <a:r>
              <a:rPr lang="en-US" dirty="0" smtClean="0"/>
              <a:t>Linked to the specimen</a:t>
            </a:r>
          </a:p>
          <a:p>
            <a:endParaRPr lang="en-US" dirty="0"/>
          </a:p>
          <a:p>
            <a:pPr>
              <a:buFont typeface="Wingdings" panose="05000000000000000000" pitchFamily="2" charset="2"/>
              <a:buChar char="Ø"/>
            </a:pPr>
            <a:r>
              <a:rPr lang="en-US" dirty="0" smtClean="0"/>
              <a:t>Linked to the specimen</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Can be linked to the specimen</a:t>
            </a:r>
            <a:endParaRPr lang="en-US" dirty="0"/>
          </a:p>
        </p:txBody>
      </p:sp>
      <p:sp>
        <p:nvSpPr>
          <p:cNvPr id="3" name="Rectangle 2"/>
          <p:cNvSpPr/>
          <p:nvPr/>
        </p:nvSpPr>
        <p:spPr>
          <a:xfrm>
            <a:off x="457200" y="1463161"/>
            <a:ext cx="5534528" cy="584775"/>
          </a:xfrm>
          <a:prstGeom prst="rect">
            <a:avLst/>
          </a:prstGeom>
        </p:spPr>
        <p:txBody>
          <a:bodyPr wrap="none">
            <a:spAutoFit/>
          </a:bodyPr>
          <a:lstStyle/>
          <a:p>
            <a:r>
              <a:rPr lang="en-US" sz="3200" b="1" dirty="0"/>
              <a:t>3 ways to get </a:t>
            </a:r>
            <a:r>
              <a:rPr lang="en-US" sz="3200" b="1" dirty="0" smtClean="0"/>
              <a:t>media </a:t>
            </a:r>
            <a:r>
              <a:rPr lang="en-US" sz="3200" b="1" dirty="0"/>
              <a:t>to </a:t>
            </a:r>
            <a:r>
              <a:rPr lang="en-US" sz="3200" b="1" dirty="0" smtClean="0"/>
              <a:t>iDigBio: </a:t>
            </a:r>
            <a:endParaRPr lang="en-US" sz="3200" b="1" dirty="0"/>
          </a:p>
        </p:txBody>
      </p:sp>
    </p:spTree>
    <p:extLst>
      <p:ext uri="{BB962C8B-B14F-4D97-AF65-F5344CB8AC3E}">
        <p14:creationId xmlns:p14="http://schemas.microsoft.com/office/powerpoint/2010/main" val="3485509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326" y="2644170"/>
            <a:ext cx="8133348" cy="1569660"/>
          </a:xfrm>
          <a:prstGeom prst="rect">
            <a:avLst/>
          </a:prstGeom>
          <a:noFill/>
        </p:spPr>
        <p:txBody>
          <a:bodyPr wrap="square" lIns="91440" tIns="45720" rIns="91440" bIns="45720">
            <a:spAutoFit/>
          </a:bodyPr>
          <a:lstStyle/>
          <a:p>
            <a:pPr algn="ctr"/>
            <a:r>
              <a:rPr lang="en-US" sz="9600" b="1" dirty="0" smtClean="0">
                <a:ln w="12700">
                  <a:solidFill>
                    <a:srgbClr val="313131">
                      <a:lumMod val="75000"/>
                    </a:srgbClr>
                  </a:solidFill>
                  <a:prstDash val="solid"/>
                </a:ln>
                <a:pattFill prst="dkUpDiag">
                  <a:fgClr>
                    <a:srgbClr val="313131"/>
                  </a:fgClr>
                  <a:bgClr>
                    <a:srgbClr val="313131">
                      <a:lumMod val="20000"/>
                      <a:lumOff val="80000"/>
                    </a:srgbClr>
                  </a:bgClr>
                </a:pattFill>
                <a:effectLst>
                  <a:outerShdw dist="38100" dir="2640000" algn="bl" rotWithShape="0">
                    <a:srgbClr val="313131">
                      <a:lumMod val="75000"/>
                    </a:srgbClr>
                  </a:outerShdw>
                </a:effectLst>
              </a:rPr>
              <a:t>Metadata</a:t>
            </a:r>
            <a:endParaRPr lang="en-US" sz="9600" b="1" dirty="0">
              <a:ln w="12700">
                <a:solidFill>
                  <a:srgbClr val="313131">
                    <a:lumMod val="75000"/>
                  </a:srgbClr>
                </a:solidFill>
                <a:prstDash val="solid"/>
              </a:ln>
              <a:pattFill prst="dkUpDiag">
                <a:fgClr>
                  <a:srgbClr val="313131"/>
                </a:fgClr>
                <a:bgClr>
                  <a:srgbClr val="313131">
                    <a:lumMod val="20000"/>
                    <a:lumOff val="80000"/>
                  </a:srgbClr>
                </a:bgClr>
              </a:pattFill>
              <a:effectLst>
                <a:outerShdw dist="38100" dir="2640000" algn="bl" rotWithShape="0">
                  <a:srgbClr val="313131">
                    <a:lumMod val="75000"/>
                  </a:srgbClr>
                </a:outerShdw>
              </a:effectLst>
            </a:endParaRPr>
          </a:p>
        </p:txBody>
      </p:sp>
    </p:spTree>
    <p:extLst>
      <p:ext uri="{BB962C8B-B14F-4D97-AF65-F5344CB8AC3E}">
        <p14:creationId xmlns:p14="http://schemas.microsoft.com/office/powerpoint/2010/main" val="2622557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a:t>
            </a:r>
            <a:r>
              <a:rPr lang="fr-FR" dirty="0"/>
              <a:t/>
            </a:r>
            <a:br>
              <a:rPr lang="fr-FR" dirty="0"/>
            </a:br>
            <a:endParaRPr lang="en-US" dirty="0"/>
          </a:p>
        </p:txBody>
      </p:sp>
      <p:sp>
        <p:nvSpPr>
          <p:cNvPr id="3" name="Content Placeholder 2"/>
          <p:cNvSpPr>
            <a:spLocks noGrp="1"/>
          </p:cNvSpPr>
          <p:nvPr>
            <p:ph idx="1"/>
          </p:nvPr>
        </p:nvSpPr>
        <p:spPr>
          <a:xfrm>
            <a:off x="457200" y="1419726"/>
            <a:ext cx="8229600" cy="5113421"/>
          </a:xfrm>
        </p:spPr>
        <p:txBody>
          <a:bodyPr/>
          <a:lstStyle/>
          <a:p>
            <a:pPr marL="0" indent="0" algn="ctr">
              <a:buNone/>
            </a:pPr>
            <a:r>
              <a:rPr lang="fr-FR" i="1" dirty="0"/>
              <a:t>A set of </a:t>
            </a:r>
            <a:r>
              <a:rPr lang="fr-FR" i="1" dirty="0" smtClean="0"/>
              <a:t>data that describes </a:t>
            </a:r>
            <a:r>
              <a:rPr lang="fr-FR" i="1" dirty="0"/>
              <a:t>and gives </a:t>
            </a:r>
            <a:r>
              <a:rPr lang="fr-FR" i="1" dirty="0" smtClean="0"/>
              <a:t>information </a:t>
            </a:r>
            <a:r>
              <a:rPr lang="fr-FR" i="1" dirty="0"/>
              <a:t>about other </a:t>
            </a:r>
            <a:r>
              <a:rPr lang="fr-FR" i="1" dirty="0" smtClean="0"/>
              <a:t>data.</a:t>
            </a:r>
          </a:p>
          <a:p>
            <a:pPr lvl="1"/>
            <a:r>
              <a:rPr lang="fr-FR" dirty="0" smtClean="0"/>
              <a:t>For us, its data </a:t>
            </a:r>
            <a:r>
              <a:rPr lang="fr-FR" dirty="0"/>
              <a:t>that describe a biodiversity </a:t>
            </a:r>
            <a:r>
              <a:rPr lang="fr-FR" dirty="0" smtClean="0"/>
              <a:t>dataset.</a:t>
            </a:r>
          </a:p>
          <a:p>
            <a:r>
              <a:rPr lang="fr-FR" dirty="0" smtClean="0"/>
              <a:t>Metadata facilitates:</a:t>
            </a:r>
          </a:p>
          <a:p>
            <a:pPr lvl="1"/>
            <a:r>
              <a:rPr lang="fr-FR" sz="2400" dirty="0" smtClean="0"/>
              <a:t>Data discovery</a:t>
            </a:r>
            <a:endParaRPr lang="fr-FR" sz="2400" dirty="0"/>
          </a:p>
          <a:p>
            <a:pPr lvl="1"/>
            <a:r>
              <a:rPr lang="fr-FR" sz="2400" dirty="0"/>
              <a:t>Search &amp; retrieval</a:t>
            </a:r>
          </a:p>
          <a:p>
            <a:pPr lvl="1"/>
            <a:r>
              <a:rPr lang="fr-FR" sz="2400" dirty="0" smtClean="0"/>
              <a:t>Reuse</a:t>
            </a:r>
            <a:r>
              <a:rPr lang="fr-FR" sz="2400" dirty="0"/>
              <a:t> (licensing)</a:t>
            </a:r>
            <a:endParaRPr lang="fr-FR" sz="2400" dirty="0" smtClean="0"/>
          </a:p>
          <a:p>
            <a:pPr lvl="1"/>
            <a:r>
              <a:rPr lang="fr-FR" sz="2400" dirty="0"/>
              <a:t>A</a:t>
            </a:r>
            <a:r>
              <a:rPr lang="fr-FR" sz="2400" dirty="0" smtClean="0"/>
              <a:t>ttribution</a:t>
            </a:r>
            <a:endParaRPr lang="fr-FR" sz="2400" dirty="0"/>
          </a:p>
          <a:p>
            <a:pPr lvl="1"/>
            <a:r>
              <a:rPr lang="fr-FR" sz="2400" dirty="0" smtClean="0"/>
              <a:t>Expressions </a:t>
            </a:r>
            <a:r>
              <a:rPr lang="fr-FR" sz="2400" dirty="0"/>
              <a:t>of </a:t>
            </a:r>
            <a:r>
              <a:rPr lang="fr-FR" sz="2400" dirty="0" smtClean="0"/>
              <a:t>fitness-for-use</a:t>
            </a:r>
          </a:p>
          <a:p>
            <a:pPr lvl="1"/>
            <a:r>
              <a:rPr lang="fr-FR" sz="2400" dirty="0"/>
              <a:t>Communication</a:t>
            </a:r>
          </a:p>
          <a:p>
            <a:pPr lvl="1"/>
            <a:endParaRPr lang="fr-FR" dirty="0"/>
          </a:p>
          <a:p>
            <a:endParaRPr lang="en-US" dirty="0"/>
          </a:p>
        </p:txBody>
      </p:sp>
      <p:pic>
        <p:nvPicPr>
          <p:cNvPr id="4" name="Picture 3"/>
          <p:cNvPicPr>
            <a:picLocks noChangeAspect="1"/>
          </p:cNvPicPr>
          <p:nvPr/>
        </p:nvPicPr>
        <p:blipFill>
          <a:blip r:embed="rId3"/>
          <a:stretch>
            <a:fillRect/>
          </a:stretch>
        </p:blipFill>
        <p:spPr>
          <a:xfrm>
            <a:off x="5437936" y="3270165"/>
            <a:ext cx="3334589" cy="2253305"/>
          </a:xfrm>
          <a:prstGeom prst="rect">
            <a:avLst/>
          </a:prstGeom>
        </p:spPr>
      </p:pic>
    </p:spTree>
    <p:extLst>
      <p:ext uri="{BB962C8B-B14F-4D97-AF65-F5344CB8AC3E}">
        <p14:creationId xmlns:p14="http://schemas.microsoft.com/office/powerpoint/2010/main" val="278327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54399" y="3974021"/>
            <a:ext cx="5511423" cy="2287259"/>
          </a:xfrm>
          <a:prstGeom prst="rect">
            <a:avLst/>
          </a:prstGeom>
        </p:spPr>
      </p:pic>
      <p:sp>
        <p:nvSpPr>
          <p:cNvPr id="2" name="Title 1"/>
          <p:cNvSpPr>
            <a:spLocks noGrp="1"/>
          </p:cNvSpPr>
          <p:nvPr>
            <p:ph type="title"/>
          </p:nvPr>
        </p:nvSpPr>
        <p:spPr/>
        <p:txBody>
          <a:bodyPr/>
          <a:lstStyle/>
          <a:p>
            <a:r>
              <a:rPr lang="en-US" dirty="0" smtClean="0"/>
              <a:t>What do we mean by data publishing?</a:t>
            </a:r>
            <a:endParaRPr lang="en-US" dirty="0"/>
          </a:p>
        </p:txBody>
      </p:sp>
      <p:sp>
        <p:nvSpPr>
          <p:cNvPr id="3" name="Content Placeholder 2"/>
          <p:cNvSpPr>
            <a:spLocks noGrp="1"/>
          </p:cNvSpPr>
          <p:nvPr>
            <p:ph idx="1"/>
          </p:nvPr>
        </p:nvSpPr>
        <p:spPr>
          <a:xfrm>
            <a:off x="493295" y="1792706"/>
            <a:ext cx="8193505" cy="2839452"/>
          </a:xfrm>
        </p:spPr>
        <p:txBody>
          <a:bodyPr/>
          <a:lstStyle/>
          <a:p>
            <a:pPr marL="0" lvl="0" indent="0">
              <a:buNone/>
            </a:pPr>
            <a:r>
              <a:rPr lang="en" i="1" dirty="0" smtClean="0">
                <a:solidFill>
                  <a:srgbClr val="000000"/>
                </a:solidFill>
              </a:rPr>
              <a:t>making </a:t>
            </a:r>
            <a:r>
              <a:rPr lang="en" i="1" dirty="0">
                <a:solidFill>
                  <a:srgbClr val="000000"/>
                </a:solidFill>
              </a:rPr>
              <a:t>biodiversity datasets publicly accessible </a:t>
            </a:r>
            <a:r>
              <a:rPr lang="en" i="1" dirty="0" smtClean="0">
                <a:solidFill>
                  <a:srgbClr val="000000"/>
                </a:solidFill>
              </a:rPr>
              <a:t>&amp; </a:t>
            </a:r>
            <a:r>
              <a:rPr lang="en" i="1" dirty="0">
                <a:solidFill>
                  <a:srgbClr val="000000"/>
                </a:solidFill>
              </a:rPr>
              <a:t>discoverable, in a standardized form, via an access point, typically a web address (a URL</a:t>
            </a:r>
            <a:r>
              <a:rPr lang="en" i="1" dirty="0" smtClean="0">
                <a:solidFill>
                  <a:srgbClr val="000000"/>
                </a:solidFill>
              </a:rPr>
              <a:t>).</a:t>
            </a:r>
            <a:endParaRPr lang="en-US" i="1" dirty="0" smtClean="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40058"/>
            <a:ext cx="2814021" cy="1870242"/>
          </a:xfrm>
          <a:prstGeom prst="rect">
            <a:avLst/>
          </a:prstGeom>
        </p:spPr>
      </p:pic>
    </p:spTree>
    <p:extLst>
      <p:ext uri="{BB962C8B-B14F-4D97-AF65-F5344CB8AC3E}">
        <p14:creationId xmlns:p14="http://schemas.microsoft.com/office/powerpoint/2010/main" val="3867918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metadata does iDigBio need?</a:t>
            </a:r>
            <a:endParaRPr lang="en-US" dirty="0"/>
          </a:p>
        </p:txBody>
      </p:sp>
      <p:sp>
        <p:nvSpPr>
          <p:cNvPr id="3" name="Content Placeholder 2"/>
          <p:cNvSpPr>
            <a:spLocks noGrp="1"/>
          </p:cNvSpPr>
          <p:nvPr>
            <p:ph idx="1"/>
          </p:nvPr>
        </p:nvSpPr>
        <p:spPr>
          <a:xfrm>
            <a:off x="372979" y="1709110"/>
            <a:ext cx="8506326" cy="4812006"/>
          </a:xfrm>
        </p:spPr>
        <p:txBody>
          <a:bodyPr/>
          <a:lstStyle/>
          <a:p>
            <a:r>
              <a:rPr lang="en-US" dirty="0"/>
              <a:t>I</a:t>
            </a:r>
            <a:r>
              <a:rPr lang="en-US" dirty="0" smtClean="0"/>
              <a:t>nformation </a:t>
            </a:r>
            <a:r>
              <a:rPr lang="en-US" dirty="0"/>
              <a:t>about the </a:t>
            </a:r>
            <a:r>
              <a:rPr lang="en-US" dirty="0" smtClean="0"/>
              <a:t>provider</a:t>
            </a:r>
            <a:endParaRPr lang="en-US" dirty="0"/>
          </a:p>
          <a:p>
            <a:pPr lvl="1"/>
            <a:r>
              <a:rPr lang="en-US" dirty="0"/>
              <a:t>	responsible parties (name, address, email, role)</a:t>
            </a:r>
          </a:p>
          <a:p>
            <a:pPr lvl="1"/>
            <a:r>
              <a:rPr lang="en-US" dirty="0"/>
              <a:t>	institution name, institution code</a:t>
            </a:r>
          </a:p>
          <a:p>
            <a:pPr lvl="1"/>
            <a:r>
              <a:rPr lang="en-US" dirty="0"/>
              <a:t>	URL to the data at your institution</a:t>
            </a:r>
          </a:p>
          <a:p>
            <a:pPr lvl="1"/>
            <a:r>
              <a:rPr lang="en-US" dirty="0"/>
              <a:t>	descriptive paragraph of the </a:t>
            </a:r>
            <a:r>
              <a:rPr lang="en-US" dirty="0" smtClean="0"/>
              <a:t>collection</a:t>
            </a:r>
          </a:p>
          <a:p>
            <a:pPr marL="457200" lvl="1" indent="0">
              <a:buNone/>
            </a:pPr>
            <a:endParaRPr lang="en-US" dirty="0"/>
          </a:p>
          <a:p>
            <a:pPr marL="0" indent="0">
              <a:buNone/>
            </a:pPr>
            <a:r>
              <a:rPr lang="en-US" dirty="0"/>
              <a:t>Equivalent to the eml.xml file produced by IPT</a:t>
            </a:r>
          </a:p>
          <a:p>
            <a:endParaRPr lang="en-US" dirty="0"/>
          </a:p>
        </p:txBody>
      </p:sp>
    </p:spTree>
    <p:extLst>
      <p:ext uri="{BB962C8B-B14F-4D97-AF65-F5344CB8AC3E}">
        <p14:creationId xmlns:p14="http://schemas.microsoft.com/office/powerpoint/2010/main" val="4170404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existing collections:</a:t>
            </a:r>
            <a:endParaRPr lang="en-US" dirty="0"/>
          </a:p>
        </p:txBody>
      </p:sp>
      <p:sp>
        <p:nvSpPr>
          <p:cNvPr id="3" name="Content Placeholder 2"/>
          <p:cNvSpPr>
            <a:spLocks noGrp="1"/>
          </p:cNvSpPr>
          <p:nvPr>
            <p:ph idx="1"/>
          </p:nvPr>
        </p:nvSpPr>
        <p:spPr/>
        <p:txBody>
          <a:bodyPr/>
          <a:lstStyle/>
          <a:p>
            <a:pPr marL="0" indent="0">
              <a:buNone/>
            </a:pPr>
            <a:r>
              <a:rPr lang="en-US" dirty="0" smtClean="0"/>
              <a:t>In GRBio.org</a:t>
            </a:r>
            <a:endParaRPr lang="en-US" dirty="0"/>
          </a:p>
          <a:p>
            <a:r>
              <a:rPr lang="en-US" dirty="0" smtClean="0"/>
              <a:t>Repositories</a:t>
            </a:r>
            <a:r>
              <a:rPr lang="en-US" dirty="0"/>
              <a:t>: </a:t>
            </a:r>
          </a:p>
          <a:p>
            <a:r>
              <a:rPr lang="en-US" u="sng" dirty="0">
                <a:hlinkClick r:id="rId3"/>
              </a:rPr>
              <a:t>http://grbio.org/find-biorepositories</a:t>
            </a:r>
          </a:p>
          <a:p>
            <a:r>
              <a:rPr lang="en-US" dirty="0" smtClean="0"/>
              <a:t>Institutional </a:t>
            </a:r>
            <a:r>
              <a:rPr lang="en-US" dirty="0"/>
              <a:t>collections: </a:t>
            </a:r>
            <a:r>
              <a:rPr lang="en-US" u="sng" dirty="0">
                <a:hlinkClick r:id="rId4"/>
              </a:rPr>
              <a:t>http://grbio.org/find-institutional-collections</a:t>
            </a:r>
            <a:endParaRPr lang="en-US" dirty="0"/>
          </a:p>
          <a:p>
            <a:pPr marL="0" indent="0">
              <a:buNone/>
            </a:pPr>
            <a:r>
              <a:rPr lang="en-US" dirty="0" smtClean="0"/>
              <a:t>In Index </a:t>
            </a:r>
            <a:r>
              <a:rPr lang="en-US" dirty="0" err="1" smtClean="0"/>
              <a:t>Herbariorum</a:t>
            </a:r>
            <a:endParaRPr lang="en-US" dirty="0" smtClean="0"/>
          </a:p>
          <a:p>
            <a:pPr marL="0" indent="0">
              <a:buNone/>
            </a:pPr>
            <a:r>
              <a:rPr lang="en-US" dirty="0" smtClean="0"/>
              <a:t> </a:t>
            </a:r>
            <a:r>
              <a:rPr lang="en-US" dirty="0">
                <a:hlinkClick r:id="rId5"/>
              </a:rPr>
              <a:t>http://sweetgum.nybg.org/ih/</a:t>
            </a:r>
            <a:endParaRPr lang="en-US" dirty="0"/>
          </a:p>
        </p:txBody>
      </p:sp>
    </p:spTree>
    <p:extLst>
      <p:ext uri="{BB962C8B-B14F-4D97-AF65-F5344CB8AC3E}">
        <p14:creationId xmlns:p14="http://schemas.microsoft.com/office/powerpoint/2010/main" val="1459531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Copyrights: please include rights info</a:t>
            </a:r>
            <a:endParaRPr lang="en-US" dirty="0"/>
          </a:p>
        </p:txBody>
      </p:sp>
      <p:sp>
        <p:nvSpPr>
          <p:cNvPr id="3" name="Content Placeholder 2"/>
          <p:cNvSpPr>
            <a:spLocks noGrp="1"/>
          </p:cNvSpPr>
          <p:nvPr>
            <p:ph sz="half" idx="1"/>
          </p:nvPr>
        </p:nvSpPr>
        <p:spPr>
          <a:xfrm>
            <a:off x="222421" y="1633470"/>
            <a:ext cx="4529521" cy="5039179"/>
          </a:xfrm>
        </p:spPr>
        <p:txBody>
          <a:bodyPr/>
          <a:lstStyle/>
          <a:p>
            <a:pPr marL="0" indent="0" algn="ctr">
              <a:buNone/>
            </a:pPr>
            <a:r>
              <a:rPr lang="en-US" sz="3200" dirty="0" smtClean="0"/>
              <a:t>Use:</a:t>
            </a:r>
          </a:p>
          <a:p>
            <a:endParaRPr lang="en-US" dirty="0" smtClean="0"/>
          </a:p>
          <a:p>
            <a:endParaRPr lang="en-US" dirty="0"/>
          </a:p>
          <a:p>
            <a:pPr lvl="1">
              <a:buFont typeface="Arial" panose="020B0604020202020204" pitchFamily="34" charset="0"/>
              <a:buChar char="•"/>
            </a:pPr>
            <a:r>
              <a:rPr lang="en-US" dirty="0" smtClean="0"/>
              <a:t>CC0 </a:t>
            </a:r>
            <a:r>
              <a:rPr lang="en-US" dirty="0"/>
              <a:t>for data (not copyrightable</a:t>
            </a:r>
            <a:r>
              <a:rPr lang="en-US" dirty="0" smtClean="0"/>
              <a:t>)</a:t>
            </a:r>
          </a:p>
          <a:p>
            <a:pPr marL="457200" lvl="1" indent="0">
              <a:buNone/>
            </a:pPr>
            <a:endParaRPr lang="en-US" dirty="0" smtClean="0"/>
          </a:p>
          <a:p>
            <a:pPr marL="457200" lvl="1" indent="0">
              <a:buNone/>
            </a:pPr>
            <a:endParaRPr lang="en-US" dirty="0"/>
          </a:p>
          <a:p>
            <a:pPr lvl="1">
              <a:buFont typeface="Arial" panose="020B0604020202020204" pitchFamily="34" charset="0"/>
              <a:buChar char="•"/>
            </a:pPr>
            <a:r>
              <a:rPr lang="en-US" dirty="0" smtClean="0"/>
              <a:t>CC </a:t>
            </a:r>
            <a:r>
              <a:rPr lang="en-US" dirty="0"/>
              <a:t>BY for </a:t>
            </a:r>
            <a:r>
              <a:rPr lang="en-US" dirty="0" smtClean="0"/>
              <a:t>media</a:t>
            </a:r>
            <a:endParaRPr lang="en-US" dirty="0"/>
          </a:p>
          <a:p>
            <a:pPr>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4751943" y="3213194"/>
            <a:ext cx="2658086" cy="890093"/>
          </a:xfrm>
          <a:prstGeom prst="rect">
            <a:avLst/>
          </a:prstGeom>
        </p:spPr>
      </p:pic>
      <p:pic>
        <p:nvPicPr>
          <p:cNvPr id="5" name="Picture 4"/>
          <p:cNvPicPr>
            <a:picLocks noChangeAspect="1"/>
          </p:cNvPicPr>
          <p:nvPr/>
        </p:nvPicPr>
        <p:blipFill>
          <a:blip r:embed="rId4"/>
          <a:stretch>
            <a:fillRect/>
          </a:stretch>
        </p:blipFill>
        <p:spPr>
          <a:xfrm>
            <a:off x="4824497" y="4924632"/>
            <a:ext cx="2651990" cy="926672"/>
          </a:xfrm>
          <a:prstGeom prst="rect">
            <a:avLst/>
          </a:prstGeom>
        </p:spPr>
      </p:pic>
      <p:pic>
        <p:nvPicPr>
          <p:cNvPr id="6" name="Picture 5"/>
          <p:cNvPicPr>
            <a:picLocks noChangeAspect="1"/>
          </p:cNvPicPr>
          <p:nvPr/>
        </p:nvPicPr>
        <p:blipFill>
          <a:blip r:embed="rId5"/>
          <a:stretch>
            <a:fillRect/>
          </a:stretch>
        </p:blipFill>
        <p:spPr>
          <a:xfrm>
            <a:off x="3422296" y="1510607"/>
            <a:ext cx="4054191" cy="963251"/>
          </a:xfrm>
          <a:prstGeom prst="rect">
            <a:avLst/>
          </a:prstGeom>
        </p:spPr>
      </p:pic>
    </p:spTree>
    <p:extLst>
      <p:ext uri="{BB962C8B-B14F-4D97-AF65-F5344CB8AC3E}">
        <p14:creationId xmlns:p14="http://schemas.microsoft.com/office/powerpoint/2010/main" val="1587192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326" y="2644170"/>
            <a:ext cx="8133348" cy="1569660"/>
          </a:xfrm>
          <a:prstGeom prst="rect">
            <a:avLst/>
          </a:prstGeom>
          <a:noFill/>
        </p:spPr>
        <p:txBody>
          <a:bodyPr wrap="square" lIns="91440" tIns="45720" rIns="91440" bIns="45720">
            <a:spAutoFit/>
          </a:bodyPr>
          <a:lstStyle/>
          <a:p>
            <a:pPr algn="ctr"/>
            <a:r>
              <a:rPr lang="en-US" sz="9600" b="1" dirty="0" smtClean="0">
                <a:ln w="12700">
                  <a:solidFill>
                    <a:srgbClr val="313131">
                      <a:lumMod val="75000"/>
                    </a:srgbClr>
                  </a:solidFill>
                  <a:prstDash val="solid"/>
                </a:ln>
                <a:pattFill prst="dkUpDiag">
                  <a:fgClr>
                    <a:srgbClr val="313131"/>
                  </a:fgClr>
                  <a:bgClr>
                    <a:srgbClr val="313131">
                      <a:lumMod val="20000"/>
                      <a:lumOff val="80000"/>
                    </a:srgbClr>
                  </a:bgClr>
                </a:pattFill>
                <a:effectLst>
                  <a:outerShdw dist="38100" dir="2640000" algn="bl" rotWithShape="0">
                    <a:srgbClr val="313131">
                      <a:lumMod val="75000"/>
                    </a:srgbClr>
                  </a:outerShdw>
                </a:effectLst>
              </a:rPr>
              <a:t>Data Ingestion</a:t>
            </a:r>
            <a:endParaRPr lang="en-US" sz="9600" b="1" dirty="0">
              <a:ln w="12700">
                <a:solidFill>
                  <a:srgbClr val="313131">
                    <a:lumMod val="75000"/>
                  </a:srgbClr>
                </a:solidFill>
                <a:prstDash val="solid"/>
              </a:ln>
              <a:pattFill prst="dkUpDiag">
                <a:fgClr>
                  <a:srgbClr val="313131"/>
                </a:fgClr>
                <a:bgClr>
                  <a:srgbClr val="313131">
                    <a:lumMod val="20000"/>
                    <a:lumOff val="80000"/>
                  </a:srgbClr>
                </a:bgClr>
              </a:pattFill>
              <a:effectLst>
                <a:outerShdw dist="38100" dir="2640000" algn="bl" rotWithShape="0">
                  <a:srgbClr val="313131">
                    <a:lumMod val="75000"/>
                  </a:srgbClr>
                </a:outerShdw>
              </a:effectLst>
            </a:endParaRPr>
          </a:p>
        </p:txBody>
      </p:sp>
    </p:spTree>
    <p:extLst>
      <p:ext uri="{BB962C8B-B14F-4D97-AF65-F5344CB8AC3E}">
        <p14:creationId xmlns:p14="http://schemas.microsoft.com/office/powerpoint/2010/main" val="3465034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digbio.org/wiki/images/e/e4/IngestionProcess.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8384" y="797032"/>
            <a:ext cx="5427233" cy="52639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Data ingestion process</a:t>
            </a:r>
            <a:endParaRPr lang="en-US" dirty="0"/>
          </a:p>
        </p:txBody>
      </p:sp>
    </p:spTree>
    <p:extLst>
      <p:ext uri="{BB962C8B-B14F-4D97-AF65-F5344CB8AC3E}">
        <p14:creationId xmlns:p14="http://schemas.microsoft.com/office/powerpoint/2010/main" val="1577836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happens when you send us your data?</a:t>
            </a:r>
            <a:endParaRPr lang="en-US" dirty="0"/>
          </a:p>
        </p:txBody>
      </p:sp>
      <p:pic>
        <p:nvPicPr>
          <p:cNvPr id="6" name="Picture 5"/>
          <p:cNvPicPr>
            <a:picLocks noChangeAspect="1"/>
          </p:cNvPicPr>
          <p:nvPr/>
        </p:nvPicPr>
        <p:blipFill>
          <a:blip r:embed="rId3"/>
          <a:stretch>
            <a:fillRect/>
          </a:stretch>
        </p:blipFill>
        <p:spPr>
          <a:xfrm>
            <a:off x="2270561" y="1472924"/>
            <a:ext cx="4602879" cy="5139373"/>
          </a:xfrm>
          <a:prstGeom prst="rect">
            <a:avLst/>
          </a:prstGeom>
        </p:spPr>
      </p:pic>
    </p:spTree>
    <p:extLst>
      <p:ext uri="{BB962C8B-B14F-4D97-AF65-F5344CB8AC3E}">
        <p14:creationId xmlns:p14="http://schemas.microsoft.com/office/powerpoint/2010/main" val="4050161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components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64080"/>
            <a:ext cx="8229600" cy="2929841"/>
          </a:xfrm>
        </p:spPr>
      </p:pic>
    </p:spTree>
    <p:extLst>
      <p:ext uri="{BB962C8B-B14F-4D97-AF65-F5344CB8AC3E}">
        <p14:creationId xmlns:p14="http://schemas.microsoft.com/office/powerpoint/2010/main" val="3399509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 y="614749"/>
            <a:ext cx="8229600" cy="571500"/>
          </a:xfrm>
        </p:spPr>
        <p:txBody>
          <a:bodyPr/>
          <a:lstStyle/>
          <a:p>
            <a:r>
              <a:rPr lang="en-US" dirty="0" smtClean="0"/>
              <a:t>Further Resources…</a:t>
            </a:r>
            <a:endParaRPr lang="en-US" dirty="0"/>
          </a:p>
        </p:txBody>
      </p:sp>
      <p:sp>
        <p:nvSpPr>
          <p:cNvPr id="3" name="Content Placeholder 2"/>
          <p:cNvSpPr>
            <a:spLocks noGrp="1"/>
          </p:cNvSpPr>
          <p:nvPr>
            <p:ph idx="1"/>
          </p:nvPr>
        </p:nvSpPr>
        <p:spPr>
          <a:xfrm>
            <a:off x="358347" y="1025611"/>
            <a:ext cx="8637372" cy="5684107"/>
          </a:xfrm>
        </p:spPr>
        <p:txBody>
          <a:bodyPr/>
          <a:lstStyle/>
          <a:p>
            <a:r>
              <a:rPr lang="en-US" sz="1700" dirty="0" smtClean="0">
                <a:hlinkClick r:id="rId3"/>
              </a:rPr>
              <a:t>https</a:t>
            </a:r>
            <a:r>
              <a:rPr lang="en-US" sz="1700" dirty="0">
                <a:hlinkClick r:id="rId3"/>
              </a:rPr>
              <a:t>://</a:t>
            </a:r>
            <a:r>
              <a:rPr lang="en-US" sz="1700" dirty="0" smtClean="0">
                <a:hlinkClick r:id="rId3"/>
              </a:rPr>
              <a:t>www.idigbio.org/wiki/index.php/Data_Ingestion_Guidance</a:t>
            </a:r>
            <a:r>
              <a:rPr lang="en-US" sz="1700" dirty="0" smtClean="0"/>
              <a:t> </a:t>
            </a:r>
            <a:r>
              <a:rPr lang="en-US" sz="1700" dirty="0"/>
              <a:t>m</a:t>
            </a:r>
            <a:r>
              <a:rPr lang="en-US" sz="1700" dirty="0" smtClean="0"/>
              <a:t>ore </a:t>
            </a:r>
            <a:r>
              <a:rPr lang="en-US" sz="1700" dirty="0"/>
              <a:t>information about the iDigBio data ingestion </a:t>
            </a:r>
            <a:r>
              <a:rPr lang="en-US" sz="1700" dirty="0" smtClean="0"/>
              <a:t>process.</a:t>
            </a:r>
          </a:p>
          <a:p>
            <a:r>
              <a:rPr lang="en-US" sz="1700" dirty="0">
                <a:hlinkClick r:id="rId4"/>
              </a:rPr>
              <a:t>https://</a:t>
            </a:r>
            <a:r>
              <a:rPr lang="en-US" sz="1700" dirty="0" smtClean="0">
                <a:hlinkClick r:id="rId4"/>
              </a:rPr>
              <a:t>www.idigbio.org/portal/publishers</a:t>
            </a:r>
            <a:r>
              <a:rPr lang="en-US" sz="1700" dirty="0" smtClean="0"/>
              <a:t> look who is already providing data to iDigBio.</a:t>
            </a:r>
          </a:p>
          <a:p>
            <a:r>
              <a:rPr lang="en-US" sz="1700" dirty="0">
                <a:hlinkClick r:id="rId5"/>
              </a:rPr>
              <a:t>http://rs.tdwg.org/dwc/terms</a:t>
            </a:r>
            <a:r>
              <a:rPr lang="en-US" sz="1700" dirty="0" smtClean="0">
                <a:hlinkClick r:id="rId5"/>
              </a:rPr>
              <a:t>/</a:t>
            </a:r>
            <a:r>
              <a:rPr lang="en-US" sz="1700" dirty="0" smtClean="0"/>
              <a:t> for the Darwin Core glossary.</a:t>
            </a:r>
          </a:p>
          <a:p>
            <a:r>
              <a:rPr lang="en-US" sz="1700" dirty="0">
                <a:hlinkClick r:id="rId6"/>
              </a:rPr>
              <a:t>https://</a:t>
            </a:r>
            <a:r>
              <a:rPr lang="en-US" sz="1700" dirty="0" smtClean="0">
                <a:hlinkClick r:id="rId6"/>
              </a:rPr>
              <a:t>www.idigbio.org/wiki/index.php/Example_of_trivial_transformations_on_INHS_fish_dataset</a:t>
            </a:r>
            <a:r>
              <a:rPr lang="en-US" sz="1700" dirty="0" smtClean="0"/>
              <a:t> example dataset transformations for data ingestion into iDigBio.</a:t>
            </a:r>
          </a:p>
          <a:p>
            <a:r>
              <a:rPr lang="en-US" sz="1700" dirty="0">
                <a:hlinkClick r:id="rId7"/>
              </a:rPr>
              <a:t>https://</a:t>
            </a:r>
            <a:r>
              <a:rPr lang="en-US" sz="1700" dirty="0" smtClean="0">
                <a:hlinkClick r:id="rId7"/>
              </a:rPr>
              <a:t>www.idigbio.org/wiki/images/0/01/ImageIngestionCheatSheet_Sheet1.pdf</a:t>
            </a:r>
            <a:r>
              <a:rPr lang="en-US" sz="1700" dirty="0" smtClean="0"/>
              <a:t> tips on using iDigBio’s image ingestion appliance.</a:t>
            </a:r>
          </a:p>
          <a:p>
            <a:r>
              <a:rPr lang="en-US" sz="1700" dirty="0">
                <a:hlinkClick r:id="rId8"/>
              </a:rPr>
              <a:t>https://</a:t>
            </a:r>
            <a:r>
              <a:rPr lang="en-US" sz="1700" dirty="0" smtClean="0">
                <a:hlinkClick r:id="rId8"/>
              </a:rPr>
              <a:t>www.idigbio.org/wiki/images/0/03/GUIDgeneration.pdf</a:t>
            </a:r>
            <a:r>
              <a:rPr lang="en-US" sz="1700" dirty="0" smtClean="0"/>
              <a:t> how to create UUID GUID in an excel spreadsheet.</a:t>
            </a:r>
          </a:p>
          <a:p>
            <a:r>
              <a:rPr lang="en-US" sz="1700" dirty="0">
                <a:hlinkClick r:id="rId9"/>
              </a:rPr>
              <a:t>https://</a:t>
            </a:r>
            <a:r>
              <a:rPr lang="en-US" sz="1700" dirty="0" smtClean="0">
                <a:hlinkClick r:id="rId9"/>
              </a:rPr>
              <a:t>www.idigbio.org/wiki/images/e/e2/ToPrepareAnAudubonCore.pdf</a:t>
            </a:r>
            <a:r>
              <a:rPr lang="en-US" sz="1700" dirty="0" smtClean="0"/>
              <a:t> how to prepare an Audubon Core file using IPT.</a:t>
            </a:r>
          </a:p>
          <a:p>
            <a:r>
              <a:rPr lang="en-US" sz="1700" dirty="0">
                <a:hlinkClick r:id="rId10"/>
              </a:rPr>
              <a:t>https://</a:t>
            </a:r>
            <a:r>
              <a:rPr lang="en-US" sz="1700" dirty="0" smtClean="0">
                <a:hlinkClick r:id="rId10"/>
              </a:rPr>
              <a:t>www.idigbio.org/wiki/index.php/CYWG_iDigBio_DwC-A_Pull_Ingestion</a:t>
            </a:r>
            <a:r>
              <a:rPr lang="en-US" sz="1700" dirty="0" smtClean="0"/>
              <a:t> how to set up an RSS Feed.</a:t>
            </a:r>
          </a:p>
          <a:p>
            <a:r>
              <a:rPr lang="en-US" sz="1700" dirty="0" smtClean="0">
                <a:hlinkClick r:id="rId11"/>
              </a:rPr>
              <a:t>https</a:t>
            </a:r>
            <a:r>
              <a:rPr lang="en-US" sz="1700" dirty="0">
                <a:hlinkClick r:id="rId11"/>
              </a:rPr>
              <a:t>://code.google.com/p/gbif-providertoolkit</a:t>
            </a:r>
            <a:r>
              <a:rPr lang="en-US" sz="1700" dirty="0" smtClean="0">
                <a:hlinkClick r:id="rId11"/>
              </a:rPr>
              <a:t>/</a:t>
            </a:r>
            <a:r>
              <a:rPr lang="en-US" sz="1700" dirty="0" smtClean="0"/>
              <a:t> more information about the GBIF IPT.</a:t>
            </a:r>
          </a:p>
          <a:p>
            <a:r>
              <a:rPr lang="en-US" sz="1700" u="sng" dirty="0">
                <a:hlinkClick r:id="rId12"/>
              </a:rPr>
              <a:t>http://</a:t>
            </a:r>
            <a:r>
              <a:rPr lang="en-US" sz="1700" u="sng" dirty="0" smtClean="0">
                <a:hlinkClick r:id="rId12"/>
              </a:rPr>
              <a:t>grbio.org/find-institutional-collections</a:t>
            </a:r>
            <a:r>
              <a:rPr lang="en-US" sz="1700" dirty="0" smtClean="0"/>
              <a:t>  </a:t>
            </a:r>
            <a:r>
              <a:rPr lang="en-US" sz="1700" dirty="0" err="1" smtClean="0"/>
              <a:t>GRBio</a:t>
            </a:r>
            <a:r>
              <a:rPr lang="en-US" sz="1700" dirty="0" smtClean="0"/>
              <a:t>.</a:t>
            </a:r>
          </a:p>
          <a:p>
            <a:pPr marL="342900" lvl="1" indent="-342900">
              <a:buFont typeface="Arial" charset="0"/>
              <a:buChar char="•"/>
            </a:pPr>
            <a:r>
              <a:rPr lang="en-US" sz="1700" dirty="0">
                <a:hlinkClick r:id="rId13"/>
              </a:rPr>
              <a:t>http://</a:t>
            </a:r>
            <a:r>
              <a:rPr lang="en-US" sz="1700" dirty="0" smtClean="0">
                <a:hlinkClick r:id="rId13"/>
              </a:rPr>
              <a:t>symbiota.org</a:t>
            </a:r>
            <a:r>
              <a:rPr lang="en-US" sz="1700" dirty="0" smtClean="0"/>
              <a:t> </a:t>
            </a:r>
            <a:r>
              <a:rPr lang="en-US" sz="1700" dirty="0" err="1" smtClean="0"/>
              <a:t>Symbiota</a:t>
            </a:r>
            <a:r>
              <a:rPr lang="en-US" sz="1700" dirty="0" smtClean="0"/>
              <a:t>.</a:t>
            </a:r>
          </a:p>
          <a:p>
            <a:pPr marL="342900" lvl="1" indent="-342900">
              <a:buFont typeface="Arial" charset="0"/>
              <a:buChar char="•"/>
            </a:pPr>
            <a:r>
              <a:rPr lang="en-US" sz="1700" dirty="0">
                <a:hlinkClick r:id="rId14"/>
              </a:rPr>
              <a:t>http://vertnet.org</a:t>
            </a:r>
            <a:r>
              <a:rPr lang="en-US" sz="1700" dirty="0" smtClean="0">
                <a:hlinkClick r:id="rId14"/>
              </a:rPr>
              <a:t>/</a:t>
            </a:r>
            <a:r>
              <a:rPr lang="en-US" sz="1700" dirty="0" smtClean="0"/>
              <a:t> </a:t>
            </a:r>
            <a:r>
              <a:rPr lang="en-US" sz="1700" dirty="0" err="1" smtClean="0"/>
              <a:t>VertNet</a:t>
            </a:r>
            <a:r>
              <a:rPr lang="en-US" sz="1700" smtClean="0"/>
              <a:t>.</a:t>
            </a:r>
            <a:endParaRPr lang="en-US" sz="17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81395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a:t>
            </a:r>
            <a:endParaRPr lang="en-US" dirty="0"/>
          </a:p>
        </p:txBody>
      </p:sp>
    </p:spTree>
    <p:extLst>
      <p:ext uri="{BB962C8B-B14F-4D97-AF65-F5344CB8AC3E}">
        <p14:creationId xmlns:p14="http://schemas.microsoft.com/office/powerpoint/2010/main" val="2085445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358"/>
            <a:ext cx="8229600" cy="571500"/>
          </a:xfrm>
        </p:spPr>
        <p:txBody>
          <a:bodyPr/>
          <a:lstStyle/>
          <a:p>
            <a:r>
              <a:rPr lang="en-US" dirty="0" smtClean="0"/>
              <a:t>Why publish data?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192" y="1302929"/>
            <a:ext cx="5143500" cy="5048250"/>
          </a:xfrm>
          <a:prstGeom prst="rect">
            <a:avLst/>
          </a:prstGeom>
        </p:spPr>
      </p:pic>
      <p:sp>
        <p:nvSpPr>
          <p:cNvPr id="6" name="Rectangle 5"/>
          <p:cNvSpPr/>
          <p:nvPr/>
        </p:nvSpPr>
        <p:spPr>
          <a:xfrm>
            <a:off x="318532" y="1850181"/>
            <a:ext cx="2763578"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Data </a:t>
            </a: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Use</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Rectangle 8"/>
          <p:cNvSpPr/>
          <p:nvPr/>
        </p:nvSpPr>
        <p:spPr>
          <a:xfrm>
            <a:off x="332119" y="2955245"/>
            <a:ext cx="2472751" cy="1569660"/>
          </a:xfrm>
          <a:prstGeom prst="rect">
            <a:avLst/>
          </a:prstGeom>
        </p:spPr>
        <p:txBody>
          <a:bodyPr wrap="square">
            <a:spAutoFit/>
          </a:bodyPr>
          <a:lstStyle/>
          <a:p>
            <a:pPr algn="ctr"/>
            <a:r>
              <a:rPr lang="en-US" sz="4800" b="1" dirty="0" smtClean="0">
                <a:ln w="12700">
                  <a:solidFill>
                    <a:schemeClr val="accent5"/>
                  </a:solidFill>
                  <a:prstDash val="solid"/>
                </a:ln>
                <a:pattFill prst="pct90">
                  <a:fgClr>
                    <a:srgbClr val="7030A0"/>
                  </a:fgClr>
                  <a:bgClr>
                    <a:schemeClr val="bg1"/>
                  </a:bgClr>
                </a:pattFill>
              </a:rPr>
              <a:t>Data Quality</a:t>
            </a:r>
            <a:endParaRPr lang="en-US" sz="4800" b="1" dirty="0">
              <a:ln w="12700">
                <a:solidFill>
                  <a:schemeClr val="accent5"/>
                </a:solidFill>
                <a:prstDash val="solid"/>
              </a:ln>
              <a:pattFill prst="pct90">
                <a:fgClr>
                  <a:srgbClr val="7030A0"/>
                </a:fgClr>
                <a:bgClr>
                  <a:schemeClr val="bg1"/>
                </a:bgClr>
              </a:pattFill>
            </a:endParaRPr>
          </a:p>
        </p:txBody>
      </p:sp>
      <p:sp>
        <p:nvSpPr>
          <p:cNvPr id="10" name="Rectangle 9"/>
          <p:cNvSpPr/>
          <p:nvPr/>
        </p:nvSpPr>
        <p:spPr>
          <a:xfrm>
            <a:off x="207471" y="4880357"/>
            <a:ext cx="3370859"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Attribution</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7" name="Rectangle 6"/>
          <p:cNvSpPr/>
          <p:nvPr/>
        </p:nvSpPr>
        <p:spPr>
          <a:xfrm>
            <a:off x="3910169" y="4680302"/>
            <a:ext cx="2179315" cy="830997"/>
          </a:xfrm>
          <a:prstGeom prst="rect">
            <a:avLst/>
          </a:prstGeom>
          <a:noFill/>
          <a:ln>
            <a:noFill/>
          </a:ln>
        </p:spPr>
        <p:txBody>
          <a:bodyPr wrap="none" lIns="91440" tIns="45720" rIns="91440" bIns="45720">
            <a:spAutoFit/>
          </a:bodyPr>
          <a:lstStyle/>
          <a:p>
            <a:pPr algn="ctr"/>
            <a:r>
              <a:rPr lang="en-US" sz="2400" b="1" cap="none" spc="0" dirty="0" smtClean="0">
                <a:ln w="12700">
                  <a:solidFill>
                    <a:schemeClr val="accent3">
                      <a:lumMod val="50000"/>
                    </a:schemeClr>
                  </a:solidFill>
                  <a:prstDash val="solid"/>
                </a:ln>
                <a:pattFill prst="solidDmnd">
                  <a:fgClr>
                    <a:schemeClr val="accent3">
                      <a:lumMod val="75000"/>
                    </a:schemeClr>
                  </a:fgClr>
                  <a:bgClr>
                    <a:srgbClr val="00B0F0"/>
                  </a:bgClr>
                </a:pattFill>
                <a:effectLst>
                  <a:innerShdw blurRad="177800">
                    <a:schemeClr val="accent3">
                      <a:lumMod val="50000"/>
                    </a:schemeClr>
                  </a:innerShdw>
                </a:effectLst>
              </a:rPr>
              <a:t>Uses of </a:t>
            </a:r>
          </a:p>
          <a:p>
            <a:pPr algn="ctr"/>
            <a:r>
              <a:rPr lang="en-US" sz="2400" b="1" cap="none" spc="0" dirty="0" smtClean="0">
                <a:ln w="12700">
                  <a:solidFill>
                    <a:schemeClr val="accent3">
                      <a:lumMod val="50000"/>
                    </a:schemeClr>
                  </a:solidFill>
                  <a:prstDash val="solid"/>
                </a:ln>
                <a:pattFill prst="solidDmnd">
                  <a:fgClr>
                    <a:schemeClr val="accent3">
                      <a:lumMod val="75000"/>
                    </a:schemeClr>
                  </a:fgClr>
                  <a:bgClr>
                    <a:srgbClr val="00B0F0"/>
                  </a:bgClr>
                </a:pattFill>
                <a:effectLst>
                  <a:innerShdw blurRad="177800">
                    <a:schemeClr val="accent3">
                      <a:lumMod val="50000"/>
                    </a:schemeClr>
                  </a:innerShdw>
                </a:effectLst>
              </a:rPr>
              <a:t>Specimen Data:</a:t>
            </a:r>
            <a:endParaRPr lang="en-US" sz="2400" b="1" cap="none" spc="0" dirty="0">
              <a:ln w="12700">
                <a:solidFill>
                  <a:schemeClr val="accent3">
                    <a:lumMod val="50000"/>
                  </a:schemeClr>
                </a:solidFill>
                <a:prstDash val="solid"/>
              </a:ln>
              <a:pattFill prst="solidDmnd">
                <a:fgClr>
                  <a:schemeClr val="accent3">
                    <a:lumMod val="75000"/>
                  </a:schemeClr>
                </a:fgClr>
                <a:bgClr>
                  <a:srgbClr val="00B0F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800069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326" y="2644170"/>
            <a:ext cx="8133348" cy="1569660"/>
          </a:xfrm>
          <a:prstGeom prst="rect">
            <a:avLst/>
          </a:prstGeom>
          <a:noFill/>
        </p:spPr>
        <p:txBody>
          <a:bodyPr wrap="square" lIns="91440" tIns="45720" rIns="91440" bIns="45720">
            <a:spAutoFit/>
          </a:bodyPr>
          <a:lstStyle/>
          <a:p>
            <a:pPr algn="ctr"/>
            <a:r>
              <a:rPr lang="en-US" sz="9600" b="1" dirty="0" smtClean="0">
                <a:ln w="12700">
                  <a:solidFill>
                    <a:srgbClr val="313131">
                      <a:lumMod val="75000"/>
                    </a:srgbClr>
                  </a:solidFill>
                  <a:prstDash val="solid"/>
                </a:ln>
                <a:pattFill prst="dkUpDiag">
                  <a:fgClr>
                    <a:srgbClr val="313131"/>
                  </a:fgClr>
                  <a:bgClr>
                    <a:srgbClr val="313131">
                      <a:lumMod val="20000"/>
                      <a:lumOff val="80000"/>
                    </a:srgbClr>
                  </a:bgClr>
                </a:pattFill>
                <a:effectLst>
                  <a:outerShdw dist="38100" dir="2640000" algn="bl" rotWithShape="0">
                    <a:srgbClr val="313131">
                      <a:lumMod val="75000"/>
                    </a:srgbClr>
                  </a:outerShdw>
                </a:effectLst>
              </a:rPr>
              <a:t>Data Quality</a:t>
            </a:r>
            <a:endParaRPr lang="en-US" sz="9600" b="1" dirty="0">
              <a:ln w="12700">
                <a:solidFill>
                  <a:srgbClr val="313131">
                    <a:lumMod val="75000"/>
                  </a:srgbClr>
                </a:solidFill>
                <a:prstDash val="solid"/>
              </a:ln>
              <a:pattFill prst="dkUpDiag">
                <a:fgClr>
                  <a:srgbClr val="313131"/>
                </a:fgClr>
                <a:bgClr>
                  <a:srgbClr val="313131">
                    <a:lumMod val="20000"/>
                    <a:lumOff val="80000"/>
                  </a:srgbClr>
                </a:bgClr>
              </a:pattFill>
              <a:effectLst>
                <a:outerShdw dist="38100" dir="2640000" algn="bl" rotWithShape="0">
                  <a:srgbClr val="313131">
                    <a:lumMod val="75000"/>
                  </a:srgbClr>
                </a:outerShdw>
              </a:effectLst>
            </a:endParaRPr>
          </a:p>
        </p:txBody>
      </p:sp>
    </p:spTree>
    <p:extLst>
      <p:ext uri="{BB962C8B-B14F-4D97-AF65-F5344CB8AC3E}">
        <p14:creationId xmlns:p14="http://schemas.microsoft.com/office/powerpoint/2010/main" val="1668897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021001" y="818710"/>
            <a:ext cx="2685542" cy="5679012"/>
            <a:chOff x="6014651" y="894580"/>
            <a:chExt cx="2685542" cy="5679012"/>
          </a:xfrm>
        </p:grpSpPr>
        <p:pic>
          <p:nvPicPr>
            <p:cNvPr id="2" name="Picture 1"/>
            <p:cNvPicPr>
              <a:picLocks noChangeAspect="1"/>
            </p:cNvPicPr>
            <p:nvPr/>
          </p:nvPicPr>
          <p:blipFill rotWithShape="1">
            <a:blip r:embed="rId3"/>
            <a:srcRect l="3138" r="50144" b="2790"/>
            <a:stretch/>
          </p:blipFill>
          <p:spPr>
            <a:xfrm>
              <a:off x="6021001" y="4651791"/>
              <a:ext cx="2679192" cy="1921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4"/>
            <a:srcRect l="3044" t="27033" r="6427"/>
            <a:stretch/>
          </p:blipFill>
          <p:spPr>
            <a:xfrm>
              <a:off x="6014651" y="894580"/>
              <a:ext cx="2679700" cy="1509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6015638" y="2471985"/>
              <a:ext cx="2679192" cy="2098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6" name="Content Placeholder 5"/>
          <p:cNvSpPr>
            <a:spLocks noGrp="1"/>
          </p:cNvSpPr>
          <p:nvPr>
            <p:ph sz="half" idx="1"/>
          </p:nvPr>
        </p:nvSpPr>
        <p:spPr>
          <a:xfrm>
            <a:off x="826438" y="1633470"/>
            <a:ext cx="4583761" cy="2860950"/>
          </a:xfrm>
        </p:spPr>
        <p:txBody>
          <a:bodyPr/>
          <a:lstStyle/>
          <a:p>
            <a:r>
              <a:rPr lang="en-US" dirty="0" smtClean="0"/>
              <a:t>Data quality starts with what you collect &amp; ends with what you publish</a:t>
            </a:r>
          </a:p>
          <a:p>
            <a:endParaRPr lang="en-US" dirty="0"/>
          </a:p>
        </p:txBody>
      </p:sp>
      <p:sp>
        <p:nvSpPr>
          <p:cNvPr id="5" name="Title 4"/>
          <p:cNvSpPr>
            <a:spLocks noGrp="1"/>
          </p:cNvSpPr>
          <p:nvPr>
            <p:ph type="title"/>
          </p:nvPr>
        </p:nvSpPr>
        <p:spPr/>
        <p:txBody>
          <a:bodyPr/>
          <a:lstStyle/>
          <a:p>
            <a:r>
              <a:rPr lang="en-US" dirty="0" smtClean="0"/>
              <a:t>Data collection &amp; standards</a:t>
            </a:r>
            <a:endParaRPr lang="en-US" dirty="0"/>
          </a:p>
        </p:txBody>
      </p:sp>
    </p:spTree>
    <p:extLst>
      <p:ext uri="{BB962C8B-B14F-4D97-AF65-F5344CB8AC3E}">
        <p14:creationId xmlns:p14="http://schemas.microsoft.com/office/powerpoint/2010/main" val="1253059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7213" y="973137"/>
            <a:ext cx="8229600" cy="571500"/>
          </a:xfrm>
        </p:spPr>
        <p:txBody>
          <a:bodyPr/>
          <a:lstStyle/>
          <a:p>
            <a:r>
              <a:rPr lang="en-US" dirty="0"/>
              <a:t>B</a:t>
            </a:r>
            <a:r>
              <a:rPr lang="en-US" dirty="0" smtClean="0"/>
              <a:t>iodiversity data standards</a:t>
            </a:r>
            <a:endParaRPr lang="en-US" dirty="0"/>
          </a:p>
        </p:txBody>
      </p:sp>
      <p:sp>
        <p:nvSpPr>
          <p:cNvPr id="4" name="Content Placeholder 3"/>
          <p:cNvSpPr>
            <a:spLocks noGrp="1"/>
          </p:cNvSpPr>
          <p:nvPr>
            <p:ph idx="1"/>
          </p:nvPr>
        </p:nvSpPr>
        <p:spPr/>
        <p:txBody>
          <a:bodyPr/>
          <a:lstStyle/>
          <a:p>
            <a:endParaRPr lang="en-US" sz="2000" dirty="0"/>
          </a:p>
          <a:p>
            <a:r>
              <a:rPr lang="en-US" sz="2000" dirty="0"/>
              <a:t>	</a:t>
            </a:r>
            <a:r>
              <a:rPr lang="en-US" sz="2000" b="1" dirty="0"/>
              <a:t>Darwin Core </a:t>
            </a:r>
            <a:endParaRPr lang="en-US" sz="2000" b="1" dirty="0" smtClean="0"/>
          </a:p>
          <a:p>
            <a:pPr marL="0" indent="0">
              <a:buNone/>
            </a:pPr>
            <a:r>
              <a:rPr lang="en-US" sz="2000" dirty="0" smtClean="0"/>
              <a:t>	biodiversity </a:t>
            </a:r>
            <a:r>
              <a:rPr lang="en-US" sz="2000" dirty="0"/>
              <a:t>informatics (specimen and observation data)</a:t>
            </a:r>
          </a:p>
          <a:p>
            <a:endParaRPr lang="en-US" sz="2000" dirty="0"/>
          </a:p>
          <a:p>
            <a:r>
              <a:rPr lang="en-US" sz="2000" dirty="0"/>
              <a:t>	</a:t>
            </a:r>
            <a:r>
              <a:rPr lang="en-US" sz="2000" b="1" dirty="0"/>
              <a:t>Audubon Core</a:t>
            </a:r>
          </a:p>
          <a:p>
            <a:pPr marL="0" indent="0">
              <a:buNone/>
            </a:pPr>
            <a:r>
              <a:rPr lang="en-US" sz="2000" dirty="0" smtClean="0"/>
              <a:t>	multimedia </a:t>
            </a:r>
            <a:r>
              <a:rPr lang="en-US" sz="2000" dirty="0"/>
              <a:t>related to </a:t>
            </a:r>
            <a:r>
              <a:rPr lang="en-US" sz="2000" dirty="0" smtClean="0"/>
              <a:t>specimens</a:t>
            </a:r>
            <a:endParaRPr lang="en-US" sz="2000" dirty="0"/>
          </a:p>
        </p:txBody>
      </p:sp>
    </p:spTree>
    <p:extLst>
      <p:ext uri="{BB962C8B-B14F-4D97-AF65-F5344CB8AC3E}">
        <p14:creationId xmlns:p14="http://schemas.microsoft.com/office/powerpoint/2010/main" val="2942731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 Core</a:t>
            </a:r>
            <a:endParaRPr lang="en-US" dirty="0"/>
          </a:p>
        </p:txBody>
      </p:sp>
      <p:sp>
        <p:nvSpPr>
          <p:cNvPr id="3" name="Content Placeholder 2"/>
          <p:cNvSpPr>
            <a:spLocks noGrp="1"/>
          </p:cNvSpPr>
          <p:nvPr>
            <p:ph idx="1"/>
          </p:nvPr>
        </p:nvSpPr>
        <p:spPr>
          <a:xfrm>
            <a:off x="457200" y="1430497"/>
            <a:ext cx="8229600" cy="5066814"/>
          </a:xfrm>
        </p:spPr>
        <p:txBody>
          <a:bodyPr/>
          <a:lstStyle/>
          <a:p>
            <a:pPr marL="0" indent="0">
              <a:buNone/>
            </a:pPr>
            <a:r>
              <a:rPr lang="en-US" sz="2000" b="1" dirty="0" smtClean="0"/>
              <a:t>What: </a:t>
            </a:r>
            <a:r>
              <a:rPr lang="en-US" sz="2000" dirty="0" smtClean="0"/>
              <a:t>Darwin </a:t>
            </a:r>
            <a:r>
              <a:rPr lang="en-US" sz="2000" dirty="0"/>
              <a:t>Core </a:t>
            </a:r>
            <a:r>
              <a:rPr lang="en-US" sz="2000" dirty="0" smtClean="0"/>
              <a:t>is a glossary </a:t>
            </a:r>
            <a:r>
              <a:rPr lang="en-US" sz="2000" dirty="0"/>
              <a:t>of terms </a:t>
            </a:r>
            <a:r>
              <a:rPr lang="en-US" sz="2000" dirty="0" smtClean="0"/>
              <a:t>intended </a:t>
            </a:r>
            <a:r>
              <a:rPr lang="en-US" sz="2000" dirty="0"/>
              <a:t>to facilitate the sharing of information about biological </a:t>
            </a:r>
            <a:r>
              <a:rPr lang="en-US" sz="2000" dirty="0" smtClean="0"/>
              <a:t>diversity.</a:t>
            </a:r>
          </a:p>
          <a:p>
            <a:endParaRPr lang="en-US" sz="2000" dirty="0" smtClean="0"/>
          </a:p>
          <a:p>
            <a:pPr marL="0" indent="0">
              <a:buNone/>
            </a:pPr>
            <a:r>
              <a:rPr lang="en-US" sz="2000" b="1" dirty="0" smtClean="0"/>
              <a:t>How: </a:t>
            </a:r>
            <a:r>
              <a:rPr lang="en-US" sz="2000" dirty="0" smtClean="0"/>
              <a:t>The </a:t>
            </a:r>
            <a:r>
              <a:rPr lang="en-US" sz="2000" dirty="0"/>
              <a:t>Darwin Core is </a:t>
            </a:r>
            <a:r>
              <a:rPr lang="en-US" sz="2000" dirty="0" smtClean="0"/>
              <a:t>based </a:t>
            </a:r>
            <a:r>
              <a:rPr lang="en-US" sz="2000" dirty="0"/>
              <a:t>on taxa, their occurrence in nature as documented by observations, specimens, samples, and related information. </a:t>
            </a:r>
            <a:endParaRPr lang="en-US" sz="2000" dirty="0" smtClean="0"/>
          </a:p>
          <a:p>
            <a:endParaRPr lang="en-US" sz="2000" dirty="0" smtClean="0"/>
          </a:p>
          <a:p>
            <a:pPr marL="0" indent="0">
              <a:buNone/>
            </a:pPr>
            <a:r>
              <a:rPr lang="en-US" sz="2000" b="1" dirty="0" smtClean="0"/>
              <a:t>Where:  </a:t>
            </a:r>
            <a:r>
              <a:rPr lang="en-US" sz="2000" dirty="0" smtClean="0">
                <a:hlinkClick r:id="rId3"/>
              </a:rPr>
              <a:t>http</a:t>
            </a:r>
            <a:r>
              <a:rPr lang="en-US" sz="2000" dirty="0">
                <a:hlinkClick r:id="rId3"/>
              </a:rPr>
              <a:t>://rs.tdwg.org/dwc/terms</a:t>
            </a:r>
            <a:r>
              <a:rPr lang="en-US" sz="2000" dirty="0" smtClean="0">
                <a:hlinkClick r:id="rId3"/>
              </a:rPr>
              <a:t>/ </a:t>
            </a:r>
            <a:r>
              <a:rPr lang="en-US" sz="2000" dirty="0" smtClean="0"/>
              <a:t>provides </a:t>
            </a:r>
            <a:r>
              <a:rPr lang="en-US" sz="2000" dirty="0"/>
              <a:t>reference definitions, examples, and commentaries. </a:t>
            </a:r>
          </a:p>
          <a:p>
            <a:pPr lvl="0"/>
            <a:endParaRPr lang="en-US" sz="2400" dirty="0"/>
          </a:p>
          <a:p>
            <a:endParaRPr lang="en-US" sz="1200" dirty="0"/>
          </a:p>
          <a:p>
            <a:endParaRPr lang="en-US" sz="1200" dirty="0"/>
          </a:p>
        </p:txBody>
      </p:sp>
      <p:sp>
        <p:nvSpPr>
          <p:cNvPr id="4" name="TextBox 3"/>
          <p:cNvSpPr txBox="1"/>
          <p:nvPr/>
        </p:nvSpPr>
        <p:spPr>
          <a:xfrm>
            <a:off x="6082356" y="6140510"/>
            <a:ext cx="2057400" cy="356801"/>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4"/>
          <a:stretch>
            <a:fillRect/>
          </a:stretch>
        </p:blipFill>
        <p:spPr>
          <a:xfrm>
            <a:off x="4474099" y="4253789"/>
            <a:ext cx="4212701" cy="2243522"/>
          </a:xfrm>
          <a:prstGeom prst="rect">
            <a:avLst/>
          </a:prstGeom>
        </p:spPr>
      </p:pic>
    </p:spTree>
    <p:extLst>
      <p:ext uri="{BB962C8B-B14F-4D97-AF65-F5344CB8AC3E}">
        <p14:creationId xmlns:p14="http://schemas.microsoft.com/office/powerpoint/2010/main" val="2825817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standards &amp; Darwin Core</a:t>
            </a:r>
            <a:endParaRPr lang="en-US" dirty="0"/>
          </a:p>
        </p:txBody>
      </p:sp>
      <p:sp>
        <p:nvSpPr>
          <p:cNvPr id="6" name="Content Placeholder 5"/>
          <p:cNvSpPr>
            <a:spLocks noGrp="1"/>
          </p:cNvSpPr>
          <p:nvPr>
            <p:ph idx="1"/>
          </p:nvPr>
        </p:nvSpPr>
        <p:spPr/>
        <p:txBody>
          <a:bodyPr/>
          <a:lstStyle/>
          <a:p>
            <a:r>
              <a:rPr lang="en-US" dirty="0"/>
              <a:t>With data </a:t>
            </a:r>
            <a:r>
              <a:rPr lang="en-US" dirty="0" smtClean="0"/>
              <a:t>standards like Darwin Core, </a:t>
            </a:r>
            <a:r>
              <a:rPr lang="en-US" dirty="0"/>
              <a:t>we </a:t>
            </a:r>
            <a:r>
              <a:rPr lang="en-US" dirty="0" smtClean="0"/>
              <a:t>have established rules for how we enter certain fields.</a:t>
            </a:r>
            <a:endParaRPr lang="en-US" dirty="0"/>
          </a:p>
          <a:p>
            <a:r>
              <a:rPr lang="en-US" dirty="0"/>
              <a:t>examples</a:t>
            </a:r>
            <a:r>
              <a:rPr lang="en-US" dirty="0" smtClean="0"/>
              <a:t>:</a:t>
            </a:r>
            <a:endParaRPr lang="en-US" dirty="0"/>
          </a:p>
          <a:p>
            <a:pPr lvl="1"/>
            <a:r>
              <a:rPr lang="en-US" dirty="0"/>
              <a:t>Date</a:t>
            </a:r>
          </a:p>
          <a:p>
            <a:pPr lvl="1"/>
            <a:r>
              <a:rPr lang="en-US" dirty="0" err="1"/>
              <a:t>Lat</a:t>
            </a:r>
            <a:r>
              <a:rPr lang="en-US" dirty="0"/>
              <a:t>/Lon</a:t>
            </a:r>
          </a:p>
          <a:p>
            <a:pPr lvl="1"/>
            <a:r>
              <a:rPr lang="en-US" dirty="0"/>
              <a:t>Genus</a:t>
            </a:r>
          </a:p>
          <a:p>
            <a:pPr lvl="1"/>
            <a:r>
              <a:rPr lang="en-US" dirty="0" smtClean="0"/>
              <a:t>Species</a:t>
            </a:r>
            <a:endParaRPr lang="en-US" dirty="0"/>
          </a:p>
        </p:txBody>
      </p:sp>
    </p:spTree>
    <p:extLst>
      <p:ext uri="{BB962C8B-B14F-4D97-AF65-F5344CB8AC3E}">
        <p14:creationId xmlns:p14="http://schemas.microsoft.com/office/powerpoint/2010/main" val="1985468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data </a:t>
            </a:r>
            <a:r>
              <a:rPr lang="en-US" dirty="0"/>
              <a:t>s</a:t>
            </a:r>
            <a:r>
              <a:rPr lang="en-US" dirty="0" smtClean="0"/>
              <a:t>tandards for Darwin Core</a:t>
            </a:r>
            <a:endParaRPr lang="en-US" dirty="0"/>
          </a:p>
        </p:txBody>
      </p:sp>
      <p:sp>
        <p:nvSpPr>
          <p:cNvPr id="3" name="Content Placeholder 2"/>
          <p:cNvSpPr>
            <a:spLocks noGrp="1"/>
          </p:cNvSpPr>
          <p:nvPr>
            <p:ph idx="1"/>
          </p:nvPr>
        </p:nvSpPr>
        <p:spPr/>
        <p:txBody>
          <a:bodyPr/>
          <a:lstStyle/>
          <a:p>
            <a:pPr defTabSz="914400" fontAlgn="auto">
              <a:spcBef>
                <a:spcPts val="0"/>
              </a:spcBef>
              <a:spcAft>
                <a:spcPts val="0"/>
              </a:spcAft>
            </a:pPr>
            <a:r>
              <a:rPr lang="en-US" sz="2400" b="1" dirty="0" smtClean="0">
                <a:solidFill>
                  <a:prstClr val="black"/>
                </a:solidFill>
                <a:latin typeface="Calibri"/>
                <a:ea typeface="+mn-ea"/>
                <a:cs typeface="+mn-cs"/>
              </a:rPr>
              <a:t>Dates: </a:t>
            </a:r>
            <a:r>
              <a:rPr lang="en-US" sz="2400" dirty="0">
                <a:solidFill>
                  <a:prstClr val="black"/>
                </a:solidFill>
                <a:latin typeface="Calibri"/>
                <a:ea typeface="+mn-ea"/>
                <a:cs typeface="+mn-cs"/>
              </a:rPr>
              <a:t>– </a:t>
            </a:r>
            <a:r>
              <a:rPr lang="en-US" sz="2400" dirty="0" err="1" smtClean="0">
                <a:solidFill>
                  <a:prstClr val="black"/>
                </a:solidFill>
                <a:latin typeface="Calibri"/>
                <a:ea typeface="+mn-ea"/>
                <a:cs typeface="+mn-cs"/>
              </a:rPr>
              <a:t>dwc:eventDate</a:t>
            </a:r>
            <a:r>
              <a:rPr lang="en-US" sz="2400" dirty="0" smtClean="0">
                <a:solidFill>
                  <a:prstClr val="black"/>
                </a:solidFill>
                <a:latin typeface="Calibri"/>
                <a:ea typeface="+mn-ea"/>
                <a:cs typeface="+mn-cs"/>
              </a:rPr>
              <a:t> is a date and nothing else.</a:t>
            </a:r>
            <a:endParaRPr lang="en-US" sz="2400" dirty="0">
              <a:solidFill>
                <a:prstClr val="black"/>
              </a:solidFill>
              <a:latin typeface="Calibri"/>
              <a:ea typeface="+mn-ea"/>
              <a:cs typeface="+mn-cs"/>
            </a:endParaRPr>
          </a:p>
          <a:p>
            <a:pPr lvl="1" defTabSz="914400" fontAlgn="auto">
              <a:spcBef>
                <a:spcPts val="0"/>
              </a:spcBef>
              <a:spcAft>
                <a:spcPts val="0"/>
              </a:spcAft>
            </a:pPr>
            <a:r>
              <a:rPr lang="en-US" sz="2000" dirty="0" smtClean="0">
                <a:solidFill>
                  <a:prstClr val="black"/>
                </a:solidFill>
                <a:latin typeface="Calibri"/>
                <a:ea typeface="+mn-ea"/>
                <a:cs typeface="+mn-cs"/>
              </a:rPr>
              <a:t>Also for </a:t>
            </a:r>
            <a:r>
              <a:rPr lang="en-US" sz="2000" dirty="0" err="1" smtClean="0">
                <a:solidFill>
                  <a:prstClr val="black"/>
                </a:solidFill>
                <a:latin typeface="Calibri"/>
                <a:ea typeface="+mn-ea"/>
                <a:cs typeface="+mn-cs"/>
              </a:rPr>
              <a:t>dwc:day</a:t>
            </a:r>
            <a:r>
              <a:rPr lang="en-US" sz="2000" dirty="0">
                <a:solidFill>
                  <a:prstClr val="black"/>
                </a:solidFill>
                <a:latin typeface="Calibri"/>
                <a:ea typeface="+mn-ea"/>
                <a:cs typeface="+mn-cs"/>
              </a:rPr>
              <a:t>, </a:t>
            </a:r>
            <a:r>
              <a:rPr lang="en-US" sz="2000" dirty="0" err="1">
                <a:solidFill>
                  <a:prstClr val="black"/>
                </a:solidFill>
                <a:latin typeface="Calibri"/>
                <a:ea typeface="+mn-ea"/>
                <a:cs typeface="+mn-cs"/>
              </a:rPr>
              <a:t>dwc:month</a:t>
            </a:r>
            <a:r>
              <a:rPr lang="en-US" sz="2000" dirty="0">
                <a:solidFill>
                  <a:prstClr val="black"/>
                </a:solidFill>
                <a:latin typeface="Calibri"/>
                <a:ea typeface="+mn-ea"/>
                <a:cs typeface="+mn-cs"/>
              </a:rPr>
              <a:t>, </a:t>
            </a:r>
            <a:r>
              <a:rPr lang="en-US" sz="2000" dirty="0" err="1">
                <a:solidFill>
                  <a:prstClr val="black"/>
                </a:solidFill>
                <a:latin typeface="Calibri"/>
                <a:ea typeface="+mn-ea"/>
                <a:cs typeface="+mn-cs"/>
              </a:rPr>
              <a:t>dwc:year</a:t>
            </a:r>
            <a:r>
              <a:rPr lang="en-US" sz="2000" dirty="0">
                <a:solidFill>
                  <a:prstClr val="black"/>
                </a:solidFill>
                <a:latin typeface="Calibri"/>
                <a:ea typeface="+mn-ea"/>
                <a:cs typeface="+mn-cs"/>
              </a:rPr>
              <a:t>:</a:t>
            </a:r>
          </a:p>
          <a:p>
            <a:pPr lvl="1" defTabSz="914400" fontAlgn="auto">
              <a:spcBef>
                <a:spcPts val="0"/>
              </a:spcBef>
              <a:spcAft>
                <a:spcPts val="0"/>
              </a:spcAft>
            </a:pPr>
            <a:r>
              <a:rPr lang="en-US" sz="2000" dirty="0">
                <a:solidFill>
                  <a:prstClr val="black"/>
                </a:solidFill>
                <a:latin typeface="Calibri"/>
                <a:ea typeface="+mn-ea"/>
                <a:cs typeface="+mn-cs"/>
              </a:rPr>
              <a:t>	this is not a month: Spring</a:t>
            </a:r>
          </a:p>
          <a:p>
            <a:pPr lvl="1" defTabSz="914400" fontAlgn="auto">
              <a:spcBef>
                <a:spcPts val="0"/>
              </a:spcBef>
              <a:spcAft>
                <a:spcPts val="0"/>
              </a:spcAft>
            </a:pPr>
            <a:r>
              <a:rPr lang="en-US" sz="2000" dirty="0">
                <a:solidFill>
                  <a:prstClr val="black"/>
                </a:solidFill>
                <a:latin typeface="Calibri"/>
                <a:ea typeface="+mn-ea"/>
                <a:cs typeface="+mn-cs"/>
              </a:rPr>
              <a:t>	this </a:t>
            </a:r>
            <a:r>
              <a:rPr lang="en-US" sz="2000" dirty="0" smtClean="0">
                <a:solidFill>
                  <a:prstClr val="black"/>
                </a:solidFill>
                <a:latin typeface="Calibri"/>
                <a:ea typeface="+mn-ea"/>
                <a:cs typeface="+mn-cs"/>
              </a:rPr>
              <a:t>is </a:t>
            </a:r>
            <a:r>
              <a:rPr lang="en-US" sz="2000" dirty="0">
                <a:solidFill>
                  <a:prstClr val="black"/>
                </a:solidFill>
                <a:latin typeface="Calibri"/>
                <a:ea typeface="+mn-ea"/>
                <a:cs typeface="+mn-cs"/>
              </a:rPr>
              <a:t>not a day: 10-18</a:t>
            </a:r>
          </a:p>
          <a:p>
            <a:pPr lvl="1" defTabSz="914400" fontAlgn="auto">
              <a:spcBef>
                <a:spcPts val="0"/>
              </a:spcBef>
              <a:spcAft>
                <a:spcPts val="0"/>
              </a:spcAft>
            </a:pPr>
            <a:r>
              <a:rPr lang="en-US" sz="2000" dirty="0">
                <a:solidFill>
                  <a:prstClr val="black"/>
                </a:solidFill>
                <a:latin typeface="Calibri"/>
                <a:ea typeface="+mn-ea"/>
                <a:cs typeface="+mn-cs"/>
              </a:rPr>
              <a:t>	this is not a year: 1989? Or [1989]</a:t>
            </a:r>
          </a:p>
          <a:p>
            <a:pPr defTabSz="914400" fontAlgn="auto">
              <a:spcBef>
                <a:spcPts val="0"/>
              </a:spcBef>
              <a:spcAft>
                <a:spcPts val="0"/>
              </a:spcAft>
            </a:pPr>
            <a:endParaRPr lang="en-US" sz="2400" dirty="0">
              <a:solidFill>
                <a:prstClr val="black"/>
              </a:solidFill>
              <a:latin typeface="Calibri"/>
              <a:ea typeface="+mn-ea"/>
              <a:cs typeface="+mn-cs"/>
            </a:endParaRPr>
          </a:p>
          <a:p>
            <a:pPr defTabSz="914400" fontAlgn="auto">
              <a:spcBef>
                <a:spcPts val="0"/>
              </a:spcBef>
              <a:spcAft>
                <a:spcPts val="0"/>
              </a:spcAft>
            </a:pPr>
            <a:r>
              <a:rPr lang="en-US" sz="2400" b="1" dirty="0" smtClean="0">
                <a:solidFill>
                  <a:prstClr val="black"/>
                </a:solidFill>
                <a:latin typeface="Calibri"/>
                <a:ea typeface="+mn-ea"/>
                <a:cs typeface="+mn-cs"/>
              </a:rPr>
              <a:t>Taxonomy are reserved fields too:</a:t>
            </a:r>
          </a:p>
          <a:p>
            <a:pPr lvl="1" defTabSz="914400" fontAlgn="auto">
              <a:spcBef>
                <a:spcPts val="0"/>
              </a:spcBef>
              <a:spcAft>
                <a:spcPts val="0"/>
              </a:spcAft>
            </a:pPr>
            <a:r>
              <a:rPr lang="en-US" sz="2000" dirty="0">
                <a:solidFill>
                  <a:prstClr val="black"/>
                </a:solidFill>
                <a:latin typeface="Calibri"/>
                <a:ea typeface="+mn-ea"/>
                <a:cs typeface="+mn-cs"/>
              </a:rPr>
              <a:t>	this is not a species: shrimp</a:t>
            </a:r>
          </a:p>
          <a:p>
            <a:pPr defTabSz="914400" fontAlgn="auto">
              <a:spcBef>
                <a:spcPts val="0"/>
              </a:spcBef>
              <a:spcAft>
                <a:spcPts val="0"/>
              </a:spcAft>
            </a:pPr>
            <a:endParaRPr lang="en-US" sz="2400" dirty="0">
              <a:solidFill>
                <a:prstClr val="black"/>
              </a:solidFill>
              <a:latin typeface="Calibri"/>
              <a:ea typeface="+mn-ea"/>
              <a:cs typeface="+mn-cs"/>
            </a:endParaRPr>
          </a:p>
          <a:p>
            <a:pPr defTabSz="914400" fontAlgn="auto">
              <a:spcBef>
                <a:spcPts val="0"/>
              </a:spcBef>
              <a:spcAft>
                <a:spcPts val="0"/>
              </a:spcAft>
            </a:pPr>
            <a:r>
              <a:rPr lang="en-US" sz="2400" dirty="0" smtClean="0">
                <a:solidFill>
                  <a:prstClr val="black"/>
                </a:solidFill>
                <a:latin typeface="Calibri"/>
                <a:ea typeface="+mn-ea"/>
                <a:cs typeface="+mn-cs"/>
              </a:rPr>
              <a:t>Get rid of your Tics:</a:t>
            </a:r>
          </a:p>
          <a:p>
            <a:pPr lvl="1" defTabSz="914400" fontAlgn="auto">
              <a:spcBef>
                <a:spcPts val="0"/>
              </a:spcBef>
              <a:spcAft>
                <a:spcPts val="0"/>
              </a:spcAft>
            </a:pPr>
            <a:r>
              <a:rPr lang="en-US" sz="2000" dirty="0" smtClean="0">
                <a:solidFill>
                  <a:prstClr val="black"/>
                </a:solidFill>
                <a:latin typeface="Calibri"/>
                <a:ea typeface="+mn-ea"/>
                <a:cs typeface="+mn-cs"/>
              </a:rPr>
              <a:t> </a:t>
            </a:r>
            <a:r>
              <a:rPr lang="en-US" sz="2000" dirty="0">
                <a:solidFill>
                  <a:prstClr val="black"/>
                </a:solidFill>
                <a:latin typeface="Calibri"/>
                <a:ea typeface="+mn-ea"/>
                <a:cs typeface="+mn-cs"/>
              </a:rPr>
              <a:t>* [] {} </a:t>
            </a:r>
            <a:r>
              <a:rPr lang="en-US" sz="2000" dirty="0" smtClean="0">
                <a:solidFill>
                  <a:prstClr val="black"/>
                </a:solidFill>
                <a:latin typeface="Calibri"/>
                <a:ea typeface="+mn-ea"/>
                <a:cs typeface="+mn-cs"/>
              </a:rPr>
              <a:t>?...</a:t>
            </a:r>
            <a:endParaRPr lang="en-US" sz="2000" dirty="0">
              <a:solidFill>
                <a:prstClr val="black"/>
              </a:solidFill>
              <a:latin typeface="Calibri"/>
              <a:ea typeface="+mn-ea"/>
              <a:cs typeface="+mn-cs"/>
            </a:endParaRPr>
          </a:p>
          <a:p>
            <a:pPr marL="0" indent="0" defTabSz="914400" fontAlgn="auto">
              <a:spcBef>
                <a:spcPts val="0"/>
              </a:spcBef>
              <a:spcAft>
                <a:spcPts val="0"/>
              </a:spcAft>
              <a:buNone/>
            </a:pPr>
            <a:r>
              <a:rPr lang="en-US" baseline="-25000" dirty="0" smtClean="0">
                <a:solidFill>
                  <a:prstClr val="black"/>
                </a:solidFill>
                <a:latin typeface="Calibri"/>
                <a:ea typeface="+mn-ea"/>
                <a:cs typeface="+mn-cs"/>
              </a:rPr>
              <a:t>Use </a:t>
            </a:r>
            <a:r>
              <a:rPr lang="en-US" baseline="-25000" dirty="0">
                <a:solidFill>
                  <a:prstClr val="black"/>
                </a:solidFill>
                <a:latin typeface="Calibri"/>
                <a:ea typeface="+mn-ea"/>
                <a:cs typeface="+mn-cs"/>
              </a:rPr>
              <a:t>the verbatim </a:t>
            </a:r>
            <a:r>
              <a:rPr lang="en-US" baseline="-25000" dirty="0" smtClean="0">
                <a:solidFill>
                  <a:prstClr val="black"/>
                </a:solidFill>
                <a:latin typeface="Calibri"/>
                <a:ea typeface="+mn-ea"/>
                <a:cs typeface="+mn-cs"/>
              </a:rPr>
              <a:t>&amp; remarks </a:t>
            </a:r>
            <a:r>
              <a:rPr lang="en-US" baseline="-25000" dirty="0">
                <a:solidFill>
                  <a:prstClr val="black"/>
                </a:solidFill>
                <a:latin typeface="Calibri"/>
                <a:ea typeface="+mn-ea"/>
                <a:cs typeface="+mn-cs"/>
              </a:rPr>
              <a:t>fields for things that do not fit the definitions.</a:t>
            </a:r>
          </a:p>
          <a:p>
            <a:endParaRPr lang="en-US" dirty="0"/>
          </a:p>
        </p:txBody>
      </p:sp>
    </p:spTree>
    <p:extLst>
      <p:ext uri="{BB962C8B-B14F-4D97-AF65-F5344CB8AC3E}">
        <p14:creationId xmlns:p14="http://schemas.microsoft.com/office/powerpoint/2010/main" val="3558653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idigbio2014rev">
  <a:themeElements>
    <a:clrScheme name="Custom 1">
      <a:dk1>
        <a:sysClr val="windowText" lastClr="000000"/>
      </a:dk1>
      <a:lt1>
        <a:sysClr val="window" lastClr="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idigbio2014rev">
  <a:themeElements>
    <a:clrScheme name="Custom 1">
      <a:dk1>
        <a:sysClr val="windowText" lastClr="000000"/>
      </a:dk1>
      <a:lt1>
        <a:sysClr val="window" lastClr="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idigbio2014high</Template>
  <TotalTime>3846</TotalTime>
  <Words>2693</Words>
  <Application>Microsoft Office PowerPoint</Application>
  <PresentationFormat>On-screen Show (4:3)</PresentationFormat>
  <Paragraphs>319</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ＭＳ Ｐゴシック</vt:lpstr>
      <vt:lpstr>12 pt. Helvetica* 65 Medium   0</vt:lpstr>
      <vt:lpstr>Arial</vt:lpstr>
      <vt:lpstr>Calibri</vt:lpstr>
      <vt:lpstr>Cambria</vt:lpstr>
      <vt:lpstr>Helvetica</vt:lpstr>
      <vt:lpstr>Helvetica 75 Bold</vt:lpstr>
      <vt:lpstr>Wingdings</vt:lpstr>
      <vt:lpstr>idigbio2014rev</vt:lpstr>
      <vt:lpstr>1_idigbio2014rev</vt:lpstr>
      <vt:lpstr>Getting Your Data Out There: Data Publishing &amp; Data Standards with iDigBio</vt:lpstr>
      <vt:lpstr>What do we mean by data publishing?</vt:lpstr>
      <vt:lpstr>Why publish data? </vt:lpstr>
      <vt:lpstr>PowerPoint Presentation</vt:lpstr>
      <vt:lpstr>Data collection &amp; standards</vt:lpstr>
      <vt:lpstr>Biodiversity data standards</vt:lpstr>
      <vt:lpstr>Darwin Core</vt:lpstr>
      <vt:lpstr>Data standards &amp; Darwin Core</vt:lpstr>
      <vt:lpstr>More on data standards for Darwin Core</vt:lpstr>
      <vt:lpstr>More data tips… </vt:lpstr>
      <vt:lpstr>PowerPoint Presentation</vt:lpstr>
      <vt:lpstr>Data publishing: where to begin with iDigBio?</vt:lpstr>
      <vt:lpstr># 1 – BEST:  Send data to GBIF? Great, we’ll take that! </vt:lpstr>
      <vt:lpstr>#2- Also great: Use Symbiota</vt:lpstr>
      <vt:lpstr># 3- Adequate:  Export your data as CSV/TXT file with DwC fieldnames &amp; let us host it on our IPT</vt:lpstr>
      <vt:lpstr># 4- Will work in a pinch: Throw your data over the wall</vt:lpstr>
      <vt:lpstr>Media</vt:lpstr>
      <vt:lpstr>PowerPoint Presentation</vt:lpstr>
      <vt:lpstr>Metadata </vt:lpstr>
      <vt:lpstr>What metadata does iDigBio need?</vt:lpstr>
      <vt:lpstr>Check for existing collections:</vt:lpstr>
      <vt:lpstr>Copyrights: please include rights info</vt:lpstr>
      <vt:lpstr>PowerPoint Presentation</vt:lpstr>
      <vt:lpstr>Data ingestion process</vt:lpstr>
      <vt:lpstr>What happens when you send us your data?</vt:lpstr>
      <vt:lpstr>Architecture components</vt:lpstr>
      <vt:lpstr>Further Resources…</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Phillips,Molly</dc:creator>
  <cp:lastModifiedBy>Phillips,Molly</cp:lastModifiedBy>
  <cp:revision>127</cp:revision>
  <cp:lastPrinted>2014-10-10T14:25:07Z</cp:lastPrinted>
  <dcterms:created xsi:type="dcterms:W3CDTF">2015-02-13T17:00:18Z</dcterms:created>
  <dcterms:modified xsi:type="dcterms:W3CDTF">2015-03-11T19:03:55Z</dcterms:modified>
</cp:coreProperties>
</file>