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256" r:id="rId3"/>
    <p:sldId id="257" r:id="rId4"/>
    <p:sldId id="262" r:id="rId5"/>
    <p:sldId id="263" r:id="rId6"/>
    <p:sldId id="273" r:id="rId7"/>
    <p:sldId id="274" r:id="rId8"/>
    <p:sldId id="275" r:id="rId9"/>
    <p:sldId id="276" r:id="rId10"/>
    <p:sldId id="277" r:id="rId11"/>
    <p:sldId id="278" r:id="rId12"/>
    <p:sldId id="279" r:id="rId13"/>
    <p:sldId id="269" r:id="rId14"/>
    <p:sldId id="271" r:id="rId15"/>
    <p:sldId id="259" r:id="rId16"/>
    <p:sldId id="268"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BB9"/>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9" autoAdjust="0"/>
    <p:restoredTop sz="94850" autoAdjust="0"/>
  </p:normalViewPr>
  <p:slideViewPr>
    <p:cSldViewPr snapToGrid="0" snapToObjects="1">
      <p:cViewPr varScale="1">
        <p:scale>
          <a:sx n="91" d="100"/>
          <a:sy n="91" d="100"/>
        </p:scale>
        <p:origin x="7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6675AC1-29D8-444D-BB39-EAFCED7F4114}" type="datetimeFigureOut">
              <a:rPr lang="en-US"/>
              <a:pPr>
                <a:defRPr/>
              </a:pPr>
              <a:t>3/8/2015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BA7E11F-83AF-8E4C-954D-5AB1D905A63C}" type="slidenum">
              <a:rPr lang="en-US"/>
              <a:pPr>
                <a:defRPr/>
              </a:pPr>
              <a:t>‹#›</a:t>
            </a:fld>
            <a:endParaRPr lang="en-US"/>
          </a:p>
        </p:txBody>
      </p:sp>
    </p:spTree>
    <p:extLst>
      <p:ext uri="{BB962C8B-B14F-4D97-AF65-F5344CB8AC3E}">
        <p14:creationId xmlns:p14="http://schemas.microsoft.com/office/powerpoint/2010/main" val="2589815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4B021-1A84-43CE-8FB4-36450C22C744}" type="slidenum">
              <a:rPr lang="en-US" smtClean="0"/>
              <a:t>4</a:t>
            </a:fld>
            <a:endParaRPr lang="en-US"/>
          </a:p>
        </p:txBody>
      </p:sp>
    </p:spTree>
    <p:extLst>
      <p:ext uri="{BB962C8B-B14F-4D97-AF65-F5344CB8AC3E}">
        <p14:creationId xmlns:p14="http://schemas.microsoft.com/office/powerpoint/2010/main" val="908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4B021-1A84-43CE-8FB4-36450C22C744}" type="slidenum">
              <a:rPr lang="en-US" smtClean="0"/>
              <a:t>5</a:t>
            </a:fld>
            <a:endParaRPr lang="en-US"/>
          </a:p>
        </p:txBody>
      </p:sp>
    </p:spTree>
    <p:extLst>
      <p:ext uri="{BB962C8B-B14F-4D97-AF65-F5344CB8AC3E}">
        <p14:creationId xmlns:p14="http://schemas.microsoft.com/office/powerpoint/2010/main" val="232737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9A3A7E-B653-714E-8E0F-73B5C71AAD11}" type="slidenum">
              <a:rPr lang="en-US" smtClean="0"/>
              <a:t>6</a:t>
            </a:fld>
            <a:endParaRPr lang="en-US"/>
          </a:p>
        </p:txBody>
      </p:sp>
    </p:spTree>
    <p:extLst>
      <p:ext uri="{BB962C8B-B14F-4D97-AF65-F5344CB8AC3E}">
        <p14:creationId xmlns:p14="http://schemas.microsoft.com/office/powerpoint/2010/main" val="397192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4B021-1A84-43CE-8FB4-36450C22C744}" type="slidenum">
              <a:rPr lang="en-US" smtClean="0"/>
              <a:t>8</a:t>
            </a:fld>
            <a:endParaRPr lang="en-US"/>
          </a:p>
        </p:txBody>
      </p:sp>
    </p:spTree>
    <p:extLst>
      <p:ext uri="{BB962C8B-B14F-4D97-AF65-F5344CB8AC3E}">
        <p14:creationId xmlns:p14="http://schemas.microsoft.com/office/powerpoint/2010/main" val="67844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9A3A7E-B653-714E-8E0F-73B5C71AAD11}" type="slidenum">
              <a:rPr lang="en-US" smtClean="0"/>
              <a:t>9</a:t>
            </a:fld>
            <a:endParaRPr lang="en-US"/>
          </a:p>
        </p:txBody>
      </p:sp>
    </p:spTree>
    <p:extLst>
      <p:ext uri="{BB962C8B-B14F-4D97-AF65-F5344CB8AC3E}">
        <p14:creationId xmlns:p14="http://schemas.microsoft.com/office/powerpoint/2010/main" val="62294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9A3A7E-B653-714E-8E0F-73B5C71AAD11}" type="slidenum">
              <a:rPr lang="en-US" smtClean="0"/>
              <a:t>10</a:t>
            </a:fld>
            <a:endParaRPr lang="en-US"/>
          </a:p>
        </p:txBody>
      </p:sp>
    </p:spTree>
    <p:extLst>
      <p:ext uri="{BB962C8B-B14F-4D97-AF65-F5344CB8AC3E}">
        <p14:creationId xmlns:p14="http://schemas.microsoft.com/office/powerpoint/2010/main" val="379940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F2DB</a:t>
            </a:r>
            <a:r>
              <a:rPr lang="en-US" baseline="0" dirty="0" smtClean="0"/>
              <a:t> workshop is the third in a series of four workshops, conceived by iDigBio and the Tri-Trophic TCN, and collaboratively developed by iDigBio, TTD-TCN, USGS-BISON, GBIF, </a:t>
            </a:r>
            <a:r>
              <a:rPr lang="en-US" baseline="0" dirty="0" err="1" smtClean="0"/>
              <a:t>VertNet</a:t>
            </a:r>
            <a:r>
              <a:rPr lang="en-US" baseline="0" dirty="0" smtClean="0"/>
              <a:t>, Canadensys, NCEAS, ASU, Data Carpentry, Software Carpentry, ACIS, and </a:t>
            </a:r>
            <a:r>
              <a:rPr lang="en-US" baseline="0" dirty="0" err="1" smtClean="0"/>
              <a:t>DataONE</a:t>
            </a:r>
            <a:r>
              <a:rPr lang="en-US" baseline="0" dirty="0" smtClean="0"/>
              <a:t>. From a data-life-cycle point-of-view, at this workshop we are focused on the origination of specimen data, the collecting event, and the standardization of that collected field data to make </a:t>
            </a:r>
            <a:r>
              <a:rPr lang="en-US" baseline="0" dirty="0" smtClean="0"/>
              <a:t>sure the data are </a:t>
            </a:r>
            <a:r>
              <a:rPr lang="en-US" baseline="0" dirty="0" smtClean="0"/>
              <a:t>suitable for upload into any database.</a:t>
            </a:r>
          </a:p>
          <a:p>
            <a:endParaRPr lang="en-US" baseline="0" dirty="0" smtClean="0"/>
          </a:p>
          <a:p>
            <a:r>
              <a:rPr lang="en-US" baseline="0" dirty="0" smtClean="0"/>
              <a:t>Across domains, there is the realization that we have a biodiversity informatics skills and knowledge gap. These workshops are just four, of many different groups who are addressing these needs.  Until these gaps are addressed effectively at the undergraduate level, we’ll continue to need these types of workshops, webinars, and online courses. If you have an interest in the recently funded RCN UBE group called QUBES, Matt Collins was at their first meeting, and Deb was at their community input meeting, prior to QUBES funding.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13</a:t>
            </a:fld>
            <a:endParaRPr lang="en-US"/>
          </a:p>
        </p:txBody>
      </p:sp>
    </p:spTree>
    <p:extLst>
      <p:ext uri="{BB962C8B-B14F-4D97-AF65-F5344CB8AC3E}">
        <p14:creationId xmlns:p14="http://schemas.microsoft.com/office/powerpoint/2010/main" val="259421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15</a:t>
            </a:fld>
            <a:endParaRPr lang="en-US"/>
          </a:p>
        </p:txBody>
      </p:sp>
    </p:spTree>
    <p:extLst>
      <p:ext uri="{BB962C8B-B14F-4D97-AF65-F5344CB8AC3E}">
        <p14:creationId xmlns:p14="http://schemas.microsoft.com/office/powerpoint/2010/main" val="710402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3" Type="http://schemas.openxmlformats.org/officeDocument/2006/relationships/hyperlink" Target="http://www.facebook.com/iDigBio" TargetMode="External"/><Relationship Id="rId7" Type="http://schemas.openxmlformats.org/officeDocument/2006/relationships/hyperlink" Target="http://vimeo.com/idigbio" TargetMode="Externa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file:///\\localhost\webcal\::www.idigbio.org:events-calendar:export.ics" TargetMode="External"/><Relationship Id="rId5" Type="http://schemas.openxmlformats.org/officeDocument/2006/relationships/hyperlink" Target="https://twitter.com/iDigBi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digbio.org/rss-feed.xml" TargetMode="External"/><Relationship Id="rId1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ooter.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500438" y="5729288"/>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7" name="Rectangle 6"/>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11" descr="idigbio_on_grey.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38" y="92075"/>
            <a:ext cx="20224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243391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3945EE9-9DAB-0E47-B004-C741F40FD6F3}" type="slidenum">
              <a:rPr lang="en-US" sz="900" smtClean="0"/>
              <a:pPr fontAlgn="auto">
                <a:spcBef>
                  <a:spcPts val="0"/>
                </a:spcBef>
                <a:spcAft>
                  <a:spcPts val="0"/>
                </a:spcAft>
                <a:defRPr/>
              </a:pPr>
              <a:t>‹#›</a:t>
            </a:fld>
            <a:endParaRPr lang="en-US" sz="900" dirty="0"/>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D9D091-C1CF-6A42-BD42-1224C83FE176}" type="datetimeFigureOut">
              <a:rPr lang="en-US"/>
              <a:pPr>
                <a:defRPr/>
              </a:pPr>
              <a:t>3/8/2015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2080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pic>
        <p:nvPicPr>
          <p:cNvPr id="3" name="Picture 7" descr="footer.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p:nvPr userDrawn="1"/>
        </p:nvSpPr>
        <p:spPr>
          <a:xfrm>
            <a:off x="3500438" y="5729288"/>
            <a:ext cx="5370512" cy="738187"/>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latin typeface="+mn-lt"/>
              <a:ea typeface="+mn-ea"/>
              <a:cs typeface="+mn-cs"/>
            </a:endParaRPr>
          </a:p>
        </p:txBody>
      </p:sp>
      <p:pic>
        <p:nvPicPr>
          <p:cNvPr id="6"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7">
            <a:hlinkClick r:id="rId7"/>
          </p:cNvPr>
          <p:cNvPicPr>
            <a:picLocks noChangeAspect="1"/>
          </p:cNvPicPr>
          <p:nvPr userDrawn="1"/>
        </p:nvPicPr>
        <p:blipFill>
          <a:blip r:embed="rId8">
            <a:extLst>
              <a:ext uri="{28A0092B-C50C-407E-A947-70E740481C1C}">
                <a14:useLocalDpi xmlns:a14="http://schemas.microsoft.com/office/drawing/2010/main" val="0"/>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1">
                <a:latin typeface="Helvetica" charset="0"/>
                <a:cs typeface="Helvetica" charset="0"/>
              </a:rPr>
              <a:t>www.idigbio.org</a:t>
            </a:r>
          </a:p>
        </p:txBody>
      </p:sp>
      <p:grpSp>
        <p:nvGrpSpPr>
          <p:cNvPr id="12" name="Group 21"/>
          <p:cNvGrpSpPr>
            <a:grpSpLocks/>
          </p:cNvGrpSpPr>
          <p:nvPr userDrawn="1"/>
        </p:nvGrpSpPr>
        <p:grpSpPr bwMode="auto">
          <a:xfrm>
            <a:off x="1252538" y="2674938"/>
            <a:ext cx="968375" cy="830262"/>
            <a:chOff x="1252080" y="2742784"/>
            <a:chExt cx="968247" cy="830111"/>
          </a:xfrm>
        </p:grpSpPr>
        <p:pic>
          <p:nvPicPr>
            <p:cNvPr id="13" name="Picture 22" descr="idigbio_logo_rgb.eps"/>
            <p:cNvPicPr>
              <a:picLocks noChangeAspect="1"/>
            </p:cNvPicPr>
            <p:nvPr userDrawn="1"/>
          </p:nvPicPr>
          <p:blipFill>
            <a:blip r:embed="rId13">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15"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defRPr/>
            </a:pPr>
            <a:r>
              <a:rPr lang="en-US" sz="1600">
                <a:latin typeface="Cambria" charset="0"/>
                <a:cs typeface="Cambria" charset="0"/>
              </a:rPr>
              <a:t>facebook.com/iDigBio</a:t>
            </a:r>
          </a:p>
          <a:p>
            <a:pPr>
              <a:lnSpc>
                <a:spcPts val="3600"/>
              </a:lnSpc>
              <a:defRPr/>
            </a:pPr>
            <a:r>
              <a:rPr lang="en-US" sz="1600">
                <a:latin typeface="Cambria" charset="0"/>
                <a:cs typeface="Cambria" charset="0"/>
              </a:rPr>
              <a:t>twitter.com/iDigBio</a:t>
            </a:r>
          </a:p>
          <a:p>
            <a:pPr>
              <a:lnSpc>
                <a:spcPts val="3600"/>
              </a:lnSpc>
              <a:defRPr/>
            </a:pPr>
            <a:r>
              <a:rPr lang="en-US" sz="1600">
                <a:latin typeface="Cambria" charset="0"/>
                <a:cs typeface="Cambria" charset="0"/>
              </a:rPr>
              <a:t>vimeo.com/idigbio</a:t>
            </a:r>
          </a:p>
          <a:p>
            <a:pPr>
              <a:lnSpc>
                <a:spcPts val="3600"/>
              </a:lnSpc>
              <a:defRPr/>
            </a:pPr>
            <a:r>
              <a:rPr lang="en-US" sz="1600">
                <a:latin typeface="Cambria" charset="0"/>
                <a:cs typeface="Cambria" charset="0"/>
              </a:rPr>
              <a:t>idigbio.org/rss-feed.xml</a:t>
            </a:r>
          </a:p>
          <a:p>
            <a:pPr>
              <a:lnSpc>
                <a:spcPts val="3600"/>
              </a:lnSpc>
              <a:defRPr/>
            </a:pPr>
            <a:r>
              <a:rPr lang="en-US" sz="1600">
                <a:latin typeface="Cambria" charset="0"/>
                <a:cs typeface="Cambria" charset="0"/>
              </a:rPr>
              <a:t>webcal://www.idigbio.org/events-calendar/export.ics</a:t>
            </a:r>
          </a:p>
          <a:p>
            <a:pPr>
              <a:defRPr/>
            </a:pPr>
            <a:endParaRPr lang="en-US" sz="1800"/>
          </a:p>
        </p:txBody>
      </p:sp>
      <p:sp>
        <p:nvSpPr>
          <p:cNvPr id="16" name="Rectangle 15"/>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7" name="Picture 21" descr="idigbio_on_grey.t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8438" y="92075"/>
            <a:ext cx="20224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Tree>
    <p:extLst>
      <p:ext uri="{BB962C8B-B14F-4D97-AF65-F5344CB8AC3E}">
        <p14:creationId xmlns:p14="http://schemas.microsoft.com/office/powerpoint/2010/main" val="22683701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99588" y="720724"/>
            <a:ext cx="8915825" cy="5942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F8FD726-78D0-3348-A3E5-6F42C87DF9B7}" type="datetimeFigureOut">
              <a:rPr lang="en-US"/>
              <a:pPr>
                <a:defRPr/>
              </a:pPr>
              <a:t>3/8/2015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961030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108642" y="669956"/>
            <a:ext cx="8906771" cy="6095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183AFEDE-1A1B-724A-82C5-2E169CE09708}" type="datetimeFigureOut">
              <a:rPr lang="en-US"/>
              <a:pPr>
                <a:defRPr/>
              </a:pPr>
              <a:t>3/8/2015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7960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pPr>
              <a:defRPr/>
            </a:pPr>
            <a:fld id="{6AFDEDCE-B073-0344-9CF3-DF0BFF017B46}" type="datetimeFigureOut">
              <a:rPr lang="en-US"/>
              <a:pPr>
                <a:defRPr/>
              </a:pPr>
              <a:t>3/8/2015</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3585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A532134E-A647-8C44-B20F-572282D3F0D5}" type="datetimeFigureOut">
              <a:rPr lang="en-US"/>
              <a:pPr>
                <a:defRPr/>
              </a:pPr>
              <a:t>3/8/2015</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0371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pPr fontAlgn="auto">
                <a:spcBef>
                  <a:spcPts val="0"/>
                </a:spcBef>
                <a:spcAft>
                  <a:spcPts val="0"/>
                </a:spcAft>
                <a:defRPr/>
              </a:pPr>
              <a:t>‹#›</a:t>
            </a:fld>
            <a:endParaRPr lang="en-US" sz="900" dirty="0"/>
          </a:p>
        </p:txBody>
      </p:sp>
      <p:sp>
        <p:nvSpPr>
          <p:cNvPr id="5" name="Date Placeholder 1"/>
          <p:cNvSpPr>
            <a:spLocks noGrp="1"/>
          </p:cNvSpPr>
          <p:nvPr>
            <p:ph type="dt" sz="half" idx="10"/>
          </p:nvPr>
        </p:nvSpPr>
        <p:spPr/>
        <p:txBody>
          <a:bodyPr/>
          <a:lstStyle>
            <a:lvl1pPr>
              <a:defRPr/>
            </a:lvl1pPr>
          </a:lstStyle>
          <a:p>
            <a:pPr>
              <a:defRPr/>
            </a:pPr>
            <a:fld id="{F66B698B-492B-2742-8BB1-9D3B2D73D7F6}" type="datetimeFigureOut">
              <a:rPr lang="en-US"/>
              <a:pPr>
                <a:defRPr/>
              </a:pPr>
              <a:t>3/8/2015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750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26948C-628B-FE4E-BCC8-84124A40606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63E2E336-BEAD-0C47-96E2-88AF70A037E4}" type="datetimeFigureOut">
              <a:rPr lang="en-US"/>
              <a:pPr>
                <a:defRPr/>
              </a:pPr>
              <a:t>3/8/2015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452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FD32CF-1CBC-EA4C-86D7-F712CF2719BE}"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8AF8F29-DF45-9C42-B1A1-D4012827ED3D}" type="datetimeFigureOut">
              <a:rPr lang="en-US"/>
              <a:pPr>
                <a:defRPr/>
              </a:pPr>
              <a:t>3/8/2015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3389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74BC4B-6958-2542-A805-A500B75A5D6F}" type="slidenum">
              <a:rPr lang="en-US" sz="900" smtClean="0"/>
              <a:pPr fontAlgn="auto">
                <a:spcBef>
                  <a:spcPts val="0"/>
                </a:spcBef>
                <a:spcAft>
                  <a:spcPts val="0"/>
                </a:spcAft>
                <a:defRPr/>
              </a:pPr>
              <a:t>‹#›</a:t>
            </a:fld>
            <a:endParaRPr lang="en-US" sz="900" dirty="0"/>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12408FA-01D3-394F-ADC6-33D9FB808F66}" type="datetimeFigureOut">
              <a:rPr lang="en-US"/>
              <a:pPr>
                <a:defRPr/>
              </a:pPr>
              <a:t>3/8/2015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278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69913"/>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27" name="Picture 1" descr="idigbio_on_grey.t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7488" y="101600"/>
            <a:ext cx="11906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12 pt. Helvetica* 65 Medium   0" charset="0"/>
              </a:defRPr>
            </a:lvl1pPr>
          </a:lstStyle>
          <a:p>
            <a:pPr>
              <a:defRPr/>
            </a:pPr>
            <a:r>
              <a:rPr lang="en-US"/>
              <a:t>8/6/14</a:t>
            </a:r>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12 pt. Helvetica* 65 Medium   0" charset="0"/>
              </a:defRPr>
            </a:lvl1pPr>
          </a:lstStyle>
          <a:p>
            <a:pPr>
              <a:defRPr/>
            </a:pPr>
            <a:r>
              <a:rPr lang="en-US"/>
              <a:t>Presentation Title</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570" y="-138749"/>
            <a:ext cx="6704189" cy="947057"/>
          </a:xfrm>
        </p:spPr>
        <p:txBody>
          <a:bodyPr/>
          <a:lstStyle/>
          <a:p>
            <a:endParaRPr lang="en-US" sz="4800" b="0"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191986"/>
            <a:ext cx="8531679" cy="5217853"/>
          </a:xfrm>
        </p:spPr>
        <p:txBody>
          <a:bodyPr/>
          <a:lstStyle/>
          <a:p>
            <a:pPr>
              <a:spcBef>
                <a:spcPts val="0"/>
              </a:spcBef>
            </a:pPr>
            <a:r>
              <a:rPr lang="en-US" sz="6600" dirty="0" smtClean="0">
                <a:solidFill>
                  <a:schemeClr val="accent5"/>
                </a:solidFill>
                <a:effectLst>
                  <a:outerShdw blurRad="38100" dist="38100" dir="2700000" algn="tl">
                    <a:srgbClr val="000000">
                      <a:alpha val="43137"/>
                    </a:srgbClr>
                  </a:outerShdw>
                </a:effectLst>
              </a:rPr>
              <a:t>#field2db @</a:t>
            </a:r>
            <a:r>
              <a:rPr lang="en-US" sz="6600" dirty="0" err="1" smtClean="0">
                <a:solidFill>
                  <a:schemeClr val="accent5"/>
                </a:solidFill>
                <a:effectLst>
                  <a:outerShdw blurRad="38100" dist="38100" dir="2700000" algn="tl">
                    <a:srgbClr val="000000">
                      <a:alpha val="43137"/>
                    </a:srgbClr>
                  </a:outerShdw>
                </a:effectLst>
              </a:rPr>
              <a:t>idigbio</a:t>
            </a:r>
            <a:endParaRPr lang="en-US" sz="6600" dirty="0" smtClean="0">
              <a:solidFill>
                <a:schemeClr val="accent5"/>
              </a:solidFill>
              <a:effectLst>
                <a:outerShdw blurRad="38100" dist="38100" dir="2700000" algn="tl">
                  <a:srgbClr val="000000">
                    <a:alpha val="43137"/>
                  </a:srgbClr>
                </a:outerShdw>
              </a:effectLst>
            </a:endParaRPr>
          </a:p>
          <a:p>
            <a:pPr>
              <a:spcBef>
                <a:spcPts val="0"/>
              </a:spcBef>
            </a:pPr>
            <a:r>
              <a:rPr lang="en-US" sz="6600" dirty="0" smtClean="0">
                <a:solidFill>
                  <a:schemeClr val="accent6"/>
                </a:solidFill>
                <a:effectLst>
                  <a:outerShdw blurRad="38100" dist="38100" dir="2700000" algn="tl">
                    <a:srgbClr val="000000">
                      <a:alpha val="43137"/>
                    </a:srgbClr>
                  </a:outerShdw>
                </a:effectLst>
              </a:rPr>
              <a:t>http://idigbio.adobeconnect.com/field2db</a:t>
            </a:r>
          </a:p>
          <a:p>
            <a:pPr>
              <a:spcBef>
                <a:spcPts val="0"/>
              </a:spcBef>
            </a:pPr>
            <a:r>
              <a:rPr lang="en-US" sz="6600" dirty="0" smtClean="0">
                <a:solidFill>
                  <a:schemeClr val="accent5"/>
                </a:solidFill>
                <a:effectLst>
                  <a:outerShdw blurRad="38100" dist="38100" dir="2700000" algn="tl">
                    <a:srgbClr val="000000">
                      <a:alpha val="43137"/>
                    </a:srgbClr>
                  </a:outerShdw>
                </a:effectLst>
              </a:rPr>
              <a:t>Wiki ~ it’s yours</a:t>
            </a:r>
          </a:p>
          <a:p>
            <a:pPr>
              <a:spcBef>
                <a:spcPts val="0"/>
              </a:spcBef>
            </a:pPr>
            <a:r>
              <a:rPr lang="en-US" sz="6600" dirty="0" smtClean="0">
                <a:solidFill>
                  <a:schemeClr val="accent6"/>
                </a:solidFill>
                <a:effectLst>
                  <a:outerShdw blurRad="38100" dist="38100" dir="2700000" algn="tl">
                    <a:srgbClr val="000000">
                      <a:alpha val="43137"/>
                    </a:srgbClr>
                  </a:outerShdw>
                </a:effectLst>
              </a:rPr>
              <a:t>Google Doc</a:t>
            </a:r>
          </a:p>
          <a:p>
            <a:endParaRPr lang="en-US" sz="4400"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387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2" name="Picture 1"/>
          <p:cNvPicPr>
            <a:picLocks noChangeAspect="1"/>
          </p:cNvPicPr>
          <p:nvPr/>
        </p:nvPicPr>
        <p:blipFill>
          <a:blip r:embed="rId3"/>
          <a:stretch>
            <a:fillRect/>
          </a:stretch>
        </p:blipFill>
        <p:spPr>
          <a:xfrm>
            <a:off x="383618" y="815977"/>
            <a:ext cx="8376765" cy="5720717"/>
          </a:xfrm>
          <a:prstGeom prst="rect">
            <a:avLst/>
          </a:prstGeom>
        </p:spPr>
      </p:pic>
      <p:sp>
        <p:nvSpPr>
          <p:cNvPr id="5" name="Footer Placeholder 4"/>
          <p:cNvSpPr>
            <a:spLocks noGrp="1"/>
          </p:cNvSpPr>
          <p:nvPr>
            <p:ph type="ftr" sz="quarter" idx="11"/>
          </p:nvPr>
        </p:nvSpPr>
        <p:spPr/>
        <p:txBody>
          <a:bodyPr/>
          <a:lstStyle/>
          <a:p>
            <a:r>
              <a:rPr lang="en-US" smtClean="0"/>
              <a:t>Vouchered Specimens – Data for Use / Re-use</a:t>
            </a:r>
            <a:endParaRPr lang="en-US" dirty="0"/>
          </a:p>
        </p:txBody>
      </p:sp>
    </p:spTree>
    <p:extLst>
      <p:ext uri="{BB962C8B-B14F-4D97-AF65-F5344CB8AC3E}">
        <p14:creationId xmlns:p14="http://schemas.microsoft.com/office/powerpoint/2010/main" val="2042798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696" t="12559" r="1560" b="778"/>
          <a:stretch/>
        </p:blipFill>
        <p:spPr>
          <a:xfrm>
            <a:off x="232479" y="557939"/>
            <a:ext cx="8229600" cy="5954056"/>
          </a:xfrm>
          <a:prstGeom prst="rect">
            <a:avLst/>
          </a:prstGeom>
        </p:spPr>
      </p:pic>
    </p:spTree>
    <p:extLst>
      <p:ext uri="{BB962C8B-B14F-4D97-AF65-F5344CB8AC3E}">
        <p14:creationId xmlns:p14="http://schemas.microsoft.com/office/powerpoint/2010/main" val="558262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b="12133"/>
          <a:stretch/>
        </p:blipFill>
        <p:spPr>
          <a:xfrm>
            <a:off x="350195" y="973137"/>
            <a:ext cx="8236157" cy="5378767"/>
          </a:xfrm>
        </p:spPr>
      </p:pic>
    </p:spTree>
    <p:extLst>
      <p:ext uri="{BB962C8B-B14F-4D97-AF65-F5344CB8AC3E}">
        <p14:creationId xmlns:p14="http://schemas.microsoft.com/office/powerpoint/2010/main" val="1471334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532434" y="4076844"/>
            <a:ext cx="4457000" cy="1979924"/>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56597" y="4592756"/>
            <a:ext cx="4379604" cy="1873177"/>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47445" y="1682825"/>
            <a:ext cx="3645545" cy="2585516"/>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92898"/>
            <a:ext cx="8229600" cy="803443"/>
          </a:xfrm>
        </p:spPr>
        <p:txBody>
          <a:bodyPr/>
          <a:lstStyle/>
          <a:p>
            <a:r>
              <a:rPr lang="en-US" b="0" dirty="0" smtClean="0">
                <a:effectLst>
                  <a:outerShdw blurRad="38100" dist="38100" dir="2700000" algn="tl">
                    <a:srgbClr val="000000">
                      <a:alpha val="43137"/>
                    </a:srgbClr>
                  </a:outerShdw>
                </a:effectLst>
              </a:rPr>
              <a:t>Biodiversity Informatics Workshop Series 1-4</a:t>
            </a:r>
            <a:endParaRPr lang="en-US" b="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619" y="1418208"/>
            <a:ext cx="4745414" cy="2544417"/>
          </a:xfrm>
          <a:prstGeom prst="rect">
            <a:avLst/>
          </a:prstGeom>
          <a:effectLst>
            <a:outerShdw blurRad="50800" dist="38100" dir="2700000" algn="tl" rotWithShape="0">
              <a:schemeClr val="tx1">
                <a:alpha val="40000"/>
              </a:schemeClr>
            </a:outerShdw>
          </a:effectLst>
        </p:spPr>
      </p:pic>
      <p:pic>
        <p:nvPicPr>
          <p:cNvPr id="1026" name="Picture 2" descr="File:ReproducibleWorkflow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6" y="1682825"/>
            <a:ext cx="3478695" cy="25855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Iptbanner2 740x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46" y="4672612"/>
            <a:ext cx="4271872" cy="1731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idigbio.org/sites/default/files/workshop-images/ManagingData/Application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4095580"/>
            <a:ext cx="4398598" cy="187254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983604" y="1280182"/>
            <a:ext cx="5160396" cy="2682443"/>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706880" y="13410"/>
            <a:ext cx="8229600" cy="803443"/>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solidFill>
                  <a:schemeClr val="bg1"/>
                </a:solidFill>
                <a:effectLst>
                  <a:outerShdw blurRad="38100" dist="38100" dir="2700000" algn="tl">
                    <a:srgbClr val="000000">
                      <a:alpha val="43137"/>
                    </a:srgbClr>
                  </a:outerShdw>
                </a:effectLst>
              </a:rPr>
              <a:t>Welcome to F2DB and Logistics</a:t>
            </a:r>
            <a:endParaRPr lang="en-US" b="0" dirty="0">
              <a:solidFill>
                <a:schemeClr val="bg1"/>
              </a:solidFill>
              <a:effectLst>
                <a:outerShdw blurRad="38100" dist="38100" dir="2700000" algn="tl">
                  <a:srgbClr val="000000">
                    <a:alpha val="43137"/>
                  </a:srgbClr>
                </a:outerShdw>
              </a:effectLst>
            </a:endParaRPr>
          </a:p>
        </p:txBody>
      </p:sp>
      <p:sp>
        <p:nvSpPr>
          <p:cNvPr id="15" name="Title 1"/>
          <p:cNvSpPr txBox="1">
            <a:spLocks/>
          </p:cNvSpPr>
          <p:nvPr/>
        </p:nvSpPr>
        <p:spPr>
          <a:xfrm>
            <a:off x="457199" y="792898"/>
            <a:ext cx="8229600" cy="803443"/>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smtClean="0">
                <a:effectLst>
                  <a:outerShdw blurRad="38100" dist="38100" dir="2700000" algn="tl">
                    <a:srgbClr val="000000">
                      <a:alpha val="43137"/>
                    </a:srgbClr>
                  </a:outerShdw>
                </a:effectLst>
              </a:rPr>
              <a:t>Biodiversity Informatics Workshop Series 1-4</a:t>
            </a:r>
            <a:endParaRPr lang="en-US"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852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4-Day Course Scenario – see the </a:t>
            </a:r>
            <a:r>
              <a:rPr lang="en-US" dirty="0" smtClean="0">
                <a:solidFill>
                  <a:schemeClr val="accent5"/>
                </a:solidFill>
                <a:effectLst>
                  <a:outerShdw blurRad="38100" dist="38100" dir="2700000" algn="tl">
                    <a:srgbClr val="000000">
                      <a:alpha val="43137"/>
                    </a:srgbClr>
                  </a:outerShdw>
                </a:effectLst>
              </a:rPr>
              <a:t>wiki</a:t>
            </a:r>
            <a:endParaRPr lang="en-US" dirty="0">
              <a:solidFill>
                <a:schemeClr val="accent5"/>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709110"/>
            <a:ext cx="7764236" cy="4561061"/>
          </a:xfrm>
        </p:spPr>
        <p:txBody>
          <a:bodyPr/>
          <a:lstStyle/>
          <a:p>
            <a:r>
              <a:rPr lang="en-US" sz="2400" dirty="0" smtClean="0"/>
              <a:t>Why are we here?</a:t>
            </a:r>
          </a:p>
          <a:p>
            <a:r>
              <a:rPr lang="en-US" sz="2400" dirty="0" smtClean="0"/>
              <a:t>Our </a:t>
            </a:r>
            <a:r>
              <a:rPr lang="en-US" sz="2400" dirty="0" smtClean="0"/>
              <a:t>invited collectors</a:t>
            </a:r>
          </a:p>
          <a:p>
            <a:pPr lvl="1"/>
            <a:r>
              <a:rPr lang="en-US" sz="2400" dirty="0" smtClean="0"/>
              <a:t>Their </a:t>
            </a:r>
            <a:r>
              <a:rPr lang="en-US" sz="2400" dirty="0" smtClean="0">
                <a:solidFill>
                  <a:schemeClr val="accent5"/>
                </a:solidFill>
                <a:effectLst>
                  <a:outerShdw blurRad="38100" dist="38100" dir="2700000" algn="tl">
                    <a:srgbClr val="000000">
                      <a:alpha val="43137"/>
                    </a:srgbClr>
                  </a:outerShdw>
                </a:effectLst>
              </a:rPr>
              <a:t>scientific workflows</a:t>
            </a:r>
          </a:p>
          <a:p>
            <a:pPr lvl="1"/>
            <a:r>
              <a:rPr lang="en-US" sz="2400" dirty="0" smtClean="0"/>
              <a:t>In-the-field, </a:t>
            </a:r>
            <a:r>
              <a:rPr lang="en-US" sz="2400" dirty="0" smtClean="0">
                <a:solidFill>
                  <a:schemeClr val="accent5"/>
                </a:solidFill>
                <a:effectLst>
                  <a:outerShdw blurRad="38100" dist="38100" dir="2700000" algn="tl">
                    <a:srgbClr val="000000">
                      <a:alpha val="43137"/>
                    </a:srgbClr>
                  </a:outerShdw>
                </a:effectLst>
              </a:rPr>
              <a:t>apps</a:t>
            </a:r>
          </a:p>
          <a:p>
            <a:pPr lvl="1"/>
            <a:r>
              <a:rPr lang="en-US" sz="2400" dirty="0" smtClean="0"/>
              <a:t>And back again</a:t>
            </a:r>
          </a:p>
          <a:p>
            <a:pPr lvl="1"/>
            <a:r>
              <a:rPr lang="en-US" sz="2400" dirty="0" smtClean="0"/>
              <a:t>What did we learn?</a:t>
            </a:r>
          </a:p>
          <a:p>
            <a:r>
              <a:rPr lang="en-US" sz="2400" dirty="0" smtClean="0"/>
              <a:t>Reproducible Research</a:t>
            </a:r>
          </a:p>
          <a:p>
            <a:r>
              <a:rPr lang="en-US" sz="2400" dirty="0" smtClean="0"/>
              <a:t>Using </a:t>
            </a:r>
            <a:r>
              <a:rPr lang="en-US" sz="2400" dirty="0" smtClean="0">
                <a:solidFill>
                  <a:schemeClr val="accent5"/>
                </a:solidFill>
                <a:effectLst>
                  <a:outerShdw blurRad="38100" dist="38100" dir="2700000" algn="tl">
                    <a:srgbClr val="000000">
                      <a:alpha val="43137"/>
                    </a:srgbClr>
                  </a:outerShdw>
                </a:effectLst>
              </a:rPr>
              <a:t>R</a:t>
            </a:r>
            <a:r>
              <a:rPr lang="en-US" sz="2400" dirty="0" smtClean="0"/>
              <a:t> with your data, clean it, use it, share it</a:t>
            </a:r>
          </a:p>
          <a:p>
            <a:pPr lvl="1"/>
            <a:r>
              <a:rPr lang="en-US" sz="2400" dirty="0" smtClean="0">
                <a:solidFill>
                  <a:schemeClr val="accent5"/>
                </a:solidFill>
                <a:effectLst>
                  <a:outerShdw blurRad="38100" dist="38100" dir="2700000" algn="tl">
                    <a:srgbClr val="000000">
                      <a:alpha val="43137"/>
                    </a:srgbClr>
                  </a:outerShdw>
                </a:effectLst>
              </a:rPr>
              <a:t>API</a:t>
            </a:r>
            <a:r>
              <a:rPr lang="en-US" sz="2400" dirty="0" smtClean="0"/>
              <a:t>s</a:t>
            </a:r>
          </a:p>
          <a:p>
            <a:r>
              <a:rPr lang="en-US" sz="2400" dirty="0" smtClean="0"/>
              <a:t>Extending the long tail of data</a:t>
            </a:r>
          </a:p>
        </p:txBody>
      </p:sp>
    </p:spTree>
    <p:extLst>
      <p:ext uri="{BB962C8B-B14F-4D97-AF65-F5344CB8AC3E}">
        <p14:creationId xmlns:p14="http://schemas.microsoft.com/office/powerpoint/2010/main" val="111895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2965297" y="4470875"/>
            <a:ext cx="739739" cy="461665"/>
          </a:xfrm>
          <a:prstGeom prst="rect">
            <a:avLst/>
          </a:prstGeom>
          <a:noFill/>
        </p:spPr>
        <p:txBody>
          <a:bodyPr wrap="square" rtlCol="0">
            <a:spAutoFit/>
          </a:bodyPr>
          <a:lstStyle/>
          <a:p>
            <a:r>
              <a:rPr lang="en-US" dirty="0" smtClean="0">
                <a:solidFill>
                  <a:schemeClr val="accent5"/>
                </a:solidFill>
                <a:effectLst>
                  <a:outerShdw blurRad="38100" dist="38100" dir="2700000" algn="tl">
                    <a:srgbClr val="000000">
                      <a:alpha val="43137"/>
                    </a:srgbClr>
                  </a:outerShdw>
                </a:effectLst>
              </a:rPr>
              <a:t>data</a:t>
            </a:r>
            <a:endParaRPr lang="en-US" dirty="0">
              <a:solidFill>
                <a:schemeClr val="accent5"/>
              </a:solidFill>
              <a:effectLst>
                <a:outerShdw blurRad="38100" dist="38100" dir="2700000" algn="tl">
                  <a:srgbClr val="000000">
                    <a:alpha val="43137"/>
                  </a:srgbClr>
                </a:outerShdw>
              </a:effectLst>
            </a:endParaRPr>
          </a:p>
        </p:txBody>
      </p:sp>
      <p:sp>
        <p:nvSpPr>
          <p:cNvPr id="9" name="TextBox 8"/>
          <p:cNvSpPr txBox="1"/>
          <p:nvPr/>
        </p:nvSpPr>
        <p:spPr>
          <a:xfrm>
            <a:off x="5445960" y="4486432"/>
            <a:ext cx="739739" cy="461665"/>
          </a:xfrm>
          <a:prstGeom prst="rect">
            <a:avLst/>
          </a:prstGeom>
          <a:noFill/>
        </p:spPr>
        <p:txBody>
          <a:bodyPr wrap="square" rtlCol="0">
            <a:spAutoFit/>
          </a:bodyPr>
          <a:lstStyle/>
          <a:p>
            <a:r>
              <a:rPr lang="en-US" dirty="0" smtClean="0">
                <a:solidFill>
                  <a:schemeClr val="accent5"/>
                </a:solidFill>
                <a:effectLst>
                  <a:outerShdw blurRad="38100" dist="38100" dir="2700000" algn="tl">
                    <a:srgbClr val="000000">
                      <a:alpha val="43137"/>
                    </a:srgbClr>
                  </a:outerShdw>
                </a:effectLst>
              </a:rPr>
              <a:t>data</a:t>
            </a:r>
            <a:endParaRPr lang="en-US" dirty="0">
              <a:solidFill>
                <a:schemeClr val="accent5"/>
              </a:solidFill>
              <a:effectLst>
                <a:outerShdw blurRad="38100" dist="38100" dir="2700000" algn="tl">
                  <a:srgbClr val="000000">
                    <a:alpha val="43137"/>
                  </a:srgbClr>
                </a:outerShdw>
              </a:effectLst>
            </a:endParaRPr>
          </a:p>
        </p:txBody>
      </p:sp>
      <p:sp>
        <p:nvSpPr>
          <p:cNvPr id="5" name="TextBox 4"/>
          <p:cNvSpPr txBox="1"/>
          <p:nvPr/>
        </p:nvSpPr>
        <p:spPr>
          <a:xfrm>
            <a:off x="4161033" y="5774748"/>
            <a:ext cx="739739" cy="461665"/>
          </a:xfrm>
          <a:prstGeom prst="rect">
            <a:avLst/>
          </a:prstGeom>
          <a:noFill/>
        </p:spPr>
        <p:txBody>
          <a:bodyPr wrap="square" rtlCol="0">
            <a:spAutoFit/>
          </a:bodyPr>
          <a:lstStyle/>
          <a:p>
            <a:r>
              <a:rPr lang="en-US" dirty="0" smtClean="0">
                <a:solidFill>
                  <a:schemeClr val="accent5"/>
                </a:solidFill>
                <a:effectLst>
                  <a:outerShdw blurRad="38100" dist="38100" dir="2700000" algn="tl">
                    <a:srgbClr val="000000">
                      <a:alpha val="43137"/>
                    </a:srgbClr>
                  </a:outerShdw>
                </a:effectLst>
              </a:rPr>
              <a:t>data</a:t>
            </a:r>
            <a:endParaRPr lang="en-US" dirty="0">
              <a:solidFill>
                <a:schemeClr val="accent5"/>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07818" y="973137"/>
            <a:ext cx="8528364" cy="571500"/>
          </a:xfrm>
        </p:spPr>
        <p:txBody>
          <a:bodyPr/>
          <a:lstStyle/>
          <a:p>
            <a:pPr algn="ctr"/>
            <a:r>
              <a:rPr lang="en-US" b="0" dirty="0" smtClean="0">
                <a:solidFill>
                  <a:schemeClr val="accent5"/>
                </a:solidFill>
                <a:effectLst>
                  <a:outerShdw blurRad="38100" dist="38100" dir="2700000" algn="tl">
                    <a:srgbClr val="000000">
                      <a:alpha val="43137"/>
                    </a:srgbClr>
                  </a:outerShdw>
                </a:effectLst>
              </a:rPr>
              <a:t>Data </a:t>
            </a:r>
            <a:r>
              <a:rPr lang="en-US" b="0" dirty="0" smtClean="0"/>
              <a:t>and</a:t>
            </a:r>
            <a:r>
              <a:rPr lang="en-US" b="0" dirty="0" smtClean="0">
                <a:effectLst>
                  <a:outerShdw blurRad="38100" dist="38100" dir="2700000" algn="tl">
                    <a:srgbClr val="000000">
                      <a:alpha val="43137"/>
                    </a:srgbClr>
                  </a:outerShdw>
                </a:effectLst>
              </a:rPr>
              <a:t> </a:t>
            </a:r>
            <a:r>
              <a:rPr lang="en-US" b="0" dirty="0" smtClean="0">
                <a:solidFill>
                  <a:schemeClr val="accent5"/>
                </a:solidFill>
                <a:effectLst>
                  <a:outerShdw blurRad="38100" dist="38100" dir="2700000" algn="tl">
                    <a:srgbClr val="000000">
                      <a:alpha val="43137"/>
                    </a:srgbClr>
                  </a:outerShdw>
                </a:effectLst>
              </a:rPr>
              <a:t>Metadata</a:t>
            </a:r>
            <a:r>
              <a:rPr lang="en-US" dirty="0"/>
              <a:t>. </a:t>
            </a:r>
            <a:r>
              <a:rPr lang="en-US" dirty="0" smtClean="0"/>
              <a:t/>
            </a:r>
            <a:br>
              <a:rPr lang="en-US" dirty="0" smtClean="0"/>
            </a:br>
            <a:r>
              <a:rPr lang="en-US" sz="2600" b="0" dirty="0" smtClean="0"/>
              <a:t>It’s </a:t>
            </a:r>
            <a:r>
              <a:rPr lang="en-US" sz="2600" b="0" dirty="0"/>
              <a:t>about </a:t>
            </a:r>
            <a:r>
              <a:rPr lang="en-US" sz="2600" b="0" dirty="0" smtClean="0">
                <a:solidFill>
                  <a:schemeClr val="accent5"/>
                </a:solidFill>
                <a:effectLst>
                  <a:outerShdw blurRad="38100" dist="38100" dir="2700000" algn="tl">
                    <a:srgbClr val="000000">
                      <a:alpha val="43137"/>
                    </a:srgbClr>
                  </a:outerShdw>
                </a:effectLst>
              </a:rPr>
              <a:t>discovery </a:t>
            </a:r>
            <a:r>
              <a:rPr lang="en-US" sz="2600" b="0" dirty="0" smtClean="0"/>
              <a:t>and</a:t>
            </a:r>
            <a:r>
              <a:rPr lang="en-US" sz="2600" b="0" dirty="0" smtClean="0">
                <a:solidFill>
                  <a:schemeClr val="accent5"/>
                </a:solidFill>
                <a:effectLst>
                  <a:outerShdw blurRad="38100" dist="38100" dir="2700000" algn="tl">
                    <a:srgbClr val="000000">
                      <a:alpha val="43137"/>
                    </a:srgbClr>
                  </a:outerShdw>
                </a:effectLst>
              </a:rPr>
              <a:t> data re/use</a:t>
            </a:r>
            <a:r>
              <a:rPr lang="en-US" sz="2600" b="0" dirty="0" smtClean="0"/>
              <a:t>. </a:t>
            </a:r>
            <a:br>
              <a:rPr lang="en-US" sz="2600" b="0" dirty="0" smtClean="0"/>
            </a:br>
            <a:r>
              <a:rPr lang="en-US" sz="2600" b="0" dirty="0" smtClean="0"/>
              <a:t>It’s </a:t>
            </a:r>
            <a:r>
              <a:rPr lang="en-US" sz="2600" b="0" dirty="0"/>
              <a:t>about </a:t>
            </a:r>
            <a:r>
              <a:rPr lang="en-US" sz="2600" b="0" dirty="0">
                <a:solidFill>
                  <a:schemeClr val="accent5"/>
                </a:solidFill>
                <a:effectLst>
                  <a:outerShdw blurRad="38100" dist="38100" dir="2700000" algn="tl">
                    <a:srgbClr val="000000">
                      <a:alpha val="43137"/>
                    </a:srgbClr>
                  </a:outerShdw>
                </a:effectLst>
              </a:rPr>
              <a:t>feedback</a:t>
            </a:r>
            <a:r>
              <a:rPr lang="en-US" sz="2600" b="0" dirty="0">
                <a:solidFill>
                  <a:schemeClr val="accent5"/>
                </a:solidFill>
              </a:rPr>
              <a:t> </a:t>
            </a:r>
            <a:r>
              <a:rPr lang="en-US" sz="2600" b="0" dirty="0"/>
              <a:t>and </a:t>
            </a:r>
            <a:r>
              <a:rPr lang="en-US" sz="2600" b="0" dirty="0">
                <a:solidFill>
                  <a:schemeClr val="accent5"/>
                </a:solidFill>
                <a:effectLst>
                  <a:outerShdw blurRad="38100" dist="38100" dir="2700000" algn="tl">
                    <a:srgbClr val="000000">
                      <a:alpha val="43137"/>
                    </a:srgbClr>
                  </a:outerShdw>
                </a:effectLst>
              </a:rPr>
              <a:t>accountability</a:t>
            </a:r>
            <a:r>
              <a:rPr lang="en-US" sz="2600" b="0" dirty="0"/>
              <a:t>. </a:t>
            </a:r>
            <a:r>
              <a:rPr lang="en-US" sz="2600" b="0" dirty="0" smtClean="0"/>
              <a:t/>
            </a:r>
            <a:br>
              <a:rPr lang="en-US" sz="2600" b="0" dirty="0" smtClean="0"/>
            </a:br>
            <a:r>
              <a:rPr lang="en-US" sz="2600" b="0" dirty="0" smtClean="0"/>
              <a:t>It’s </a:t>
            </a:r>
            <a:r>
              <a:rPr lang="en-US" sz="2600" b="0" dirty="0"/>
              <a:t>about </a:t>
            </a:r>
            <a:r>
              <a:rPr lang="en-US" sz="2600" b="0" dirty="0">
                <a:solidFill>
                  <a:schemeClr val="accent5"/>
                </a:solidFill>
                <a:effectLst>
                  <a:outerShdw blurRad="38100" dist="38100" dir="2700000" algn="tl">
                    <a:srgbClr val="000000">
                      <a:alpha val="43137"/>
                    </a:srgbClr>
                  </a:outerShdw>
                </a:effectLst>
              </a:rPr>
              <a:t>credit</a:t>
            </a:r>
            <a:r>
              <a:rPr lang="en-US" sz="2600" b="0" dirty="0"/>
              <a:t> and </a:t>
            </a:r>
            <a:r>
              <a:rPr lang="en-US" sz="2600" b="0" dirty="0">
                <a:solidFill>
                  <a:schemeClr val="accent5"/>
                </a:solidFill>
                <a:effectLst>
                  <a:outerShdw blurRad="38100" dist="38100" dir="2700000" algn="tl">
                    <a:srgbClr val="000000">
                      <a:alpha val="43137"/>
                    </a:srgbClr>
                  </a:outerShdw>
                </a:effectLst>
              </a:rPr>
              <a:t>attribution</a:t>
            </a:r>
            <a:r>
              <a:rPr lang="en-US" sz="2600" b="0" dirty="0"/>
              <a:t>. </a:t>
            </a:r>
            <a:r>
              <a:rPr lang="en-US" sz="2600" b="0" dirty="0" smtClean="0"/>
              <a:t/>
            </a:r>
            <a:br>
              <a:rPr lang="en-US" sz="2600" b="0" dirty="0" smtClean="0"/>
            </a:br>
            <a:r>
              <a:rPr lang="en-US" sz="2600" b="0" dirty="0" smtClean="0"/>
              <a:t>It’s about </a:t>
            </a:r>
            <a:r>
              <a:rPr lang="en-US" sz="2600" b="0" dirty="0" smtClean="0">
                <a:solidFill>
                  <a:schemeClr val="accent5"/>
                </a:solidFill>
                <a:effectLst>
                  <a:outerShdw blurRad="38100" dist="38100" dir="2700000" algn="tl">
                    <a:srgbClr val="000000">
                      <a:alpha val="43137"/>
                    </a:srgbClr>
                  </a:outerShdw>
                </a:effectLst>
              </a:rPr>
              <a:t>curation</a:t>
            </a:r>
            <a:r>
              <a:rPr lang="en-US" sz="2600" b="0" dirty="0" smtClean="0"/>
              <a:t> not </a:t>
            </a:r>
            <a:r>
              <a:rPr lang="en-US" sz="2600" b="0" strike="sngStrike" dirty="0">
                <a:solidFill>
                  <a:schemeClr val="tx2">
                    <a:lumMod val="75000"/>
                    <a:lumOff val="25000"/>
                  </a:schemeClr>
                </a:solidFill>
              </a:rPr>
              <a:t>ownership</a:t>
            </a:r>
            <a:r>
              <a:rPr lang="en-US" sz="2600" b="0" dirty="0"/>
              <a:t>). </a:t>
            </a:r>
            <a:r>
              <a:rPr lang="en-US" sz="2600" b="0" dirty="0" smtClean="0"/>
              <a:t/>
            </a:r>
            <a:br>
              <a:rPr lang="en-US" sz="2600" b="0" dirty="0" smtClean="0"/>
            </a:br>
            <a:r>
              <a:rPr lang="en-US" b="0" dirty="0" smtClean="0"/>
              <a:t>Make </a:t>
            </a:r>
            <a:r>
              <a:rPr lang="en-US" b="0" dirty="0"/>
              <a:t>sure your data’s not under a rock.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2711" y="3611916"/>
            <a:ext cx="3395570" cy="2716456"/>
          </a:xfrm>
        </p:spPr>
      </p:pic>
    </p:spTree>
    <p:extLst>
      <p:ext uri="{BB962C8B-B14F-4D97-AF65-F5344CB8AC3E}">
        <p14:creationId xmlns:p14="http://schemas.microsoft.com/office/powerpoint/2010/main" val="937174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0.00185 L 0.00121 0.06667 " pathEditMode="relative" rAng="0" ptsTypes="AA">
                                      <p:cBhvr>
                                        <p:cTn id="6" dur="2000" fill="hold"/>
                                        <p:tgtEl>
                                          <p:spTgt spid="5"/>
                                        </p:tgtEl>
                                        <p:attrNameLst>
                                          <p:attrName>ppt_x</p:attrName>
                                          <p:attrName>ppt_y</p:attrName>
                                        </p:attrNameLst>
                                      </p:cBhvr>
                                      <p:rCtr x="52" y="3426"/>
                                    </p:animMotion>
                                  </p:childTnLst>
                                </p:cTn>
                              </p:par>
                              <p:par>
                                <p:cTn id="7" presetID="42" presetClass="path" presetSubtype="0" accel="50000" decel="50000" fill="hold" grpId="0" nodeType="withEffect">
                                  <p:stCondLst>
                                    <p:cond delay="0"/>
                                  </p:stCondLst>
                                  <p:childTnLst>
                                    <p:animMotion origin="layout" path="M 3.05556E-6 -0.00186 L -0.08768 -0.00023 " pathEditMode="relative" rAng="0" ptsTypes="AA">
                                      <p:cBhvr>
                                        <p:cTn id="8" dur="2000" fill="hold"/>
                                        <p:tgtEl>
                                          <p:spTgt spid="8"/>
                                        </p:tgtEl>
                                        <p:attrNameLst>
                                          <p:attrName>ppt_x</p:attrName>
                                          <p:attrName>ppt_y</p:attrName>
                                        </p:attrNameLst>
                                      </p:cBhvr>
                                      <p:rCtr x="-4392" y="69"/>
                                    </p:animMotion>
                                  </p:childTnLst>
                                </p:cTn>
                              </p:par>
                              <p:par>
                                <p:cTn id="9" presetID="42" presetClass="path" presetSubtype="0" accel="50000" decel="50000" fill="hold" grpId="0" nodeType="withEffect">
                                  <p:stCondLst>
                                    <p:cond delay="0"/>
                                  </p:stCondLst>
                                  <p:childTnLst>
                                    <p:animMotion origin="layout" path="M -1.11111E-6 -1.48148E-6 L 0.08438 0.00023 " pathEditMode="relative" rAng="0" ptsTypes="AA">
                                      <p:cBhvr>
                                        <p:cTn id="10" dur="2000" fill="hold"/>
                                        <p:tgtEl>
                                          <p:spTgt spid="9"/>
                                        </p:tgtEl>
                                        <p:attrNameLst>
                                          <p:attrName>ppt_x</p:attrName>
                                          <p:attrName>ppt_y</p:attrName>
                                        </p:attrNameLst>
                                      </p:cBhvr>
                                      <p:rCtr x="42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Our workshop goals</a:t>
            </a:r>
            <a:endParaRPr lang="en-US" b="0" dirty="0"/>
          </a:p>
        </p:txBody>
      </p:sp>
      <p:sp>
        <p:nvSpPr>
          <p:cNvPr id="3" name="Content Placeholder 2"/>
          <p:cNvSpPr>
            <a:spLocks noGrp="1"/>
          </p:cNvSpPr>
          <p:nvPr>
            <p:ph idx="1"/>
          </p:nvPr>
        </p:nvSpPr>
        <p:spPr/>
        <p:txBody>
          <a:bodyPr/>
          <a:lstStyle/>
          <a:p>
            <a:r>
              <a:rPr lang="en-US" sz="1800" dirty="0" smtClean="0"/>
              <a:t>Enhance your skills / knowledge for getting a dataset into </a:t>
            </a:r>
            <a:r>
              <a:rPr lang="en-US" sz="1800" dirty="0"/>
              <a:t>a standard format </a:t>
            </a:r>
            <a:r>
              <a:rPr lang="en-US" sz="1800" dirty="0" smtClean="0"/>
              <a:t>and improving and extending that data</a:t>
            </a:r>
          </a:p>
          <a:p>
            <a:r>
              <a:rPr lang="en-US" sz="1800" dirty="0" smtClean="0"/>
              <a:t>Enhance your </a:t>
            </a:r>
            <a:r>
              <a:rPr lang="en-US" sz="1800" dirty="0"/>
              <a:t>Darwin Core and Data Sharing </a:t>
            </a:r>
            <a:r>
              <a:rPr lang="en-US" sz="1800" dirty="0" smtClean="0"/>
              <a:t>Standards knowledge</a:t>
            </a:r>
          </a:p>
          <a:p>
            <a:pPr lvl="1"/>
            <a:r>
              <a:rPr lang="en-US" sz="1800" dirty="0" smtClean="0"/>
              <a:t>You  become </a:t>
            </a:r>
            <a:r>
              <a:rPr lang="en-US" sz="1800" dirty="0" smtClean="0">
                <a:solidFill>
                  <a:schemeClr val="accent5"/>
                </a:solidFill>
                <a:effectLst>
                  <a:outerShdw blurRad="38100" dist="38100" dir="2700000" algn="tl">
                    <a:srgbClr val="000000">
                      <a:alpha val="43137"/>
                    </a:srgbClr>
                  </a:outerShdw>
                </a:effectLst>
              </a:rPr>
              <a:t>ambassadors for data standards</a:t>
            </a:r>
            <a:r>
              <a:rPr lang="en-US" sz="1800" dirty="0" smtClean="0"/>
              <a:t> and </a:t>
            </a:r>
            <a:r>
              <a:rPr lang="en-US" sz="1800" dirty="0" smtClean="0">
                <a:solidFill>
                  <a:schemeClr val="accent5"/>
                </a:solidFill>
                <a:effectLst>
                  <a:outerShdw blurRad="38100" dist="38100" dir="2700000" algn="tl">
                    <a:srgbClr val="000000">
                      <a:alpha val="43137"/>
                    </a:srgbClr>
                  </a:outerShdw>
                </a:effectLst>
              </a:rPr>
              <a:t>data standards development</a:t>
            </a:r>
            <a:endParaRPr lang="en-US" sz="1800" dirty="0">
              <a:solidFill>
                <a:schemeClr val="accent5"/>
              </a:solidFill>
              <a:effectLst>
                <a:outerShdw blurRad="38100" dist="38100" dir="2700000" algn="tl">
                  <a:srgbClr val="000000">
                    <a:alpha val="43137"/>
                  </a:srgbClr>
                </a:outerShdw>
              </a:effectLst>
            </a:endParaRPr>
          </a:p>
          <a:p>
            <a:r>
              <a:rPr lang="en-US" sz="1800" dirty="0" smtClean="0"/>
              <a:t>Enhance your knowledge about </a:t>
            </a:r>
            <a:r>
              <a:rPr lang="en-US" sz="1800" dirty="0"/>
              <a:t>where data goes and how it gets there once it leaves your collection</a:t>
            </a:r>
          </a:p>
          <a:p>
            <a:r>
              <a:rPr lang="en-US" sz="1800" dirty="0" smtClean="0"/>
              <a:t>Inform collectors about best practices for data / metadata and publishing datasets</a:t>
            </a:r>
          </a:p>
          <a:p>
            <a:r>
              <a:rPr lang="en-US" sz="1800" dirty="0" smtClean="0"/>
              <a:t>Understand what it means to extend the long </a:t>
            </a:r>
            <a:r>
              <a:rPr lang="en-US" sz="1800" smtClean="0"/>
              <a:t>tail of data.</a:t>
            </a:r>
            <a:endParaRPr lang="en-US" sz="1800" dirty="0"/>
          </a:p>
        </p:txBody>
      </p:sp>
    </p:spTree>
    <p:extLst>
      <p:ext uri="{BB962C8B-B14F-4D97-AF65-F5344CB8AC3E}">
        <p14:creationId xmlns:p14="http://schemas.microsoft.com/office/powerpoint/2010/main" val="116995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rgbClr val="E0E2DC"/>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998" y="1406783"/>
            <a:ext cx="2486770" cy="941368"/>
          </a:xfrm>
        </p:spPr>
        <p:txBody>
          <a:bodyPr/>
          <a:lstStyle/>
          <a:p>
            <a:r>
              <a:rPr lang="en-US" sz="2400" dirty="0" smtClean="0"/>
              <a:t>Workshop Welcome, Logistics &amp; Introduction: </a:t>
            </a:r>
            <a:endParaRPr lang="en-US" sz="2400" dirty="0">
              <a:solidFill>
                <a:schemeClr val="accent5"/>
              </a:solidFill>
            </a:endParaRPr>
          </a:p>
        </p:txBody>
      </p:sp>
      <p:sp>
        <p:nvSpPr>
          <p:cNvPr id="3" name="Subtitle 2"/>
          <p:cNvSpPr>
            <a:spLocks noGrp="1"/>
          </p:cNvSpPr>
          <p:nvPr>
            <p:ph type="subTitle" idx="1"/>
          </p:nvPr>
        </p:nvSpPr>
        <p:spPr>
          <a:xfrm>
            <a:off x="327998" y="3487557"/>
            <a:ext cx="7587000" cy="1116243"/>
          </a:xfrm>
        </p:spPr>
        <p:txBody>
          <a:bodyPr>
            <a:normAutofit fontScale="92500" lnSpcReduction="10000"/>
          </a:bodyPr>
          <a:lstStyle/>
          <a:p>
            <a:r>
              <a:rPr lang="en-US" dirty="0" smtClean="0"/>
              <a:t>Debbie Paul, Pam </a:t>
            </a:r>
            <a:r>
              <a:rPr lang="en-US" dirty="0" err="1" smtClean="0"/>
              <a:t>Soltis</a:t>
            </a:r>
            <a:r>
              <a:rPr lang="en-US" dirty="0" smtClean="0"/>
              <a:t>, et al</a:t>
            </a:r>
          </a:p>
          <a:p>
            <a:r>
              <a:rPr lang="en-US" dirty="0" smtClean="0"/>
              <a:t>iDigBio - Gainesville, Florida</a:t>
            </a:r>
          </a:p>
          <a:p>
            <a:r>
              <a:rPr lang="en-US" dirty="0" smtClean="0"/>
              <a:t>March 9 – 12, 2015</a:t>
            </a:r>
          </a:p>
          <a:p>
            <a:endParaRPr lang="en-US" dirty="0"/>
          </a:p>
        </p:txBody>
      </p:sp>
      <p:sp>
        <p:nvSpPr>
          <p:cNvPr id="4" name="Subtitle 2"/>
          <p:cNvSpPr txBox="1">
            <a:spLocks/>
          </p:cNvSpPr>
          <p:nvPr/>
        </p:nvSpPr>
        <p:spPr bwMode="auto">
          <a:xfrm>
            <a:off x="327998" y="4699224"/>
            <a:ext cx="7587000" cy="92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defTabSz="457200" rtl="0" fontAlgn="base">
              <a:spcBef>
                <a:spcPct val="20000"/>
              </a:spcBef>
              <a:spcAft>
                <a:spcPct val="0"/>
              </a:spcAft>
              <a:buFont typeface="Arial" charset="0"/>
              <a:buNone/>
              <a:defRPr sz="2200" kern="1200">
                <a:solidFill>
                  <a:schemeClr val="tx1">
                    <a:lumMod val="85000"/>
                    <a:lumOff val="15000"/>
                  </a:schemeClr>
                </a:solidFill>
                <a:latin typeface="Cambria"/>
                <a:ea typeface="ＭＳ Ｐゴシック" charset="0"/>
                <a:cs typeface="Cambria"/>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Cambria"/>
                <a:ea typeface="ＭＳ Ｐゴシック" charset="0"/>
                <a:cs typeface="Cambria"/>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Cambria"/>
                <a:ea typeface="ＭＳ Ｐゴシック" charset="0"/>
                <a:cs typeface="Cambria"/>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Cambria"/>
                <a:ea typeface="ＭＳ Ｐゴシック" charset="0"/>
                <a:cs typeface="Cambria"/>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Cambria"/>
                <a:ea typeface="ＭＳ Ｐゴシック" charset="0"/>
                <a:cs typeface="Cambr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smtClean="0"/>
              <a:t>Organizers: </a:t>
            </a:r>
            <a:r>
              <a:rPr lang="en-US" sz="1400" dirty="0"/>
              <a:t>Deb Paul (iDigBio), </a:t>
            </a:r>
            <a:r>
              <a:rPr lang="en-US" sz="1400" dirty="0" err="1"/>
              <a:t>Katja</a:t>
            </a:r>
            <a:r>
              <a:rPr lang="en-US" sz="1400" dirty="0"/>
              <a:t> </a:t>
            </a:r>
            <a:r>
              <a:rPr lang="en-US" sz="1400" dirty="0" err="1"/>
              <a:t>Seltmann</a:t>
            </a:r>
            <a:r>
              <a:rPr lang="en-US" sz="1400" dirty="0"/>
              <a:t> (TTD-TCN, AMNH), François </a:t>
            </a:r>
            <a:r>
              <a:rPr lang="en-US" sz="1400" dirty="0" err="1"/>
              <a:t>Michonneau</a:t>
            </a:r>
            <a:r>
              <a:rPr lang="en-US" sz="1400" dirty="0"/>
              <a:t> (FLMNH - iDigBio), Derek Masaki (USGS - BISON), Pam </a:t>
            </a:r>
            <a:r>
              <a:rPr lang="en-US" sz="1400" dirty="0" err="1"/>
              <a:t>Soltis</a:t>
            </a:r>
            <a:r>
              <a:rPr lang="en-US" sz="1400" dirty="0"/>
              <a:t> (FLMNH - iDigBio PI), Shari Ellis (iDigBio), Kevin Love (iDigBio) </a:t>
            </a:r>
            <a:endParaRPr lang="en-US" sz="12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2280841" y="5799"/>
            <a:ext cx="6855208" cy="3675655"/>
          </a:xfrm>
          <a:prstGeom prst="rect">
            <a:avLst/>
          </a:prstGeom>
          <a:effectLst/>
          <a:scene3d>
            <a:camera prst="orthographicFront"/>
            <a:lightRig rig="threePt" dir="t"/>
          </a:scene3d>
          <a:sp3d extrusionH="76200">
            <a:extrusionClr>
              <a:schemeClr val="accent2"/>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636561">
            <a:off x="-118974" y="4819191"/>
            <a:ext cx="1012024" cy="1646063"/>
          </a:xfrm>
          <a:prstGeom prst="rect">
            <a:avLst/>
          </a:prstGeom>
        </p:spPr>
      </p:pic>
      <p:sp>
        <p:nvSpPr>
          <p:cNvPr id="5" name="Title 4"/>
          <p:cNvSpPr>
            <a:spLocks noGrp="1"/>
          </p:cNvSpPr>
          <p:nvPr>
            <p:ph type="title"/>
          </p:nvPr>
        </p:nvSpPr>
        <p:spPr/>
        <p:txBody>
          <a:bodyPr/>
          <a:lstStyle/>
          <a:p>
            <a:r>
              <a:rPr lang="en-US" dirty="0" smtClean="0"/>
              <a:t>Field to Database </a:t>
            </a:r>
            <a:r>
              <a:rPr lang="en-US" b="0" dirty="0" smtClean="0">
                <a:solidFill>
                  <a:schemeClr val="accent5"/>
                </a:solidFill>
                <a:effectLst>
                  <a:outerShdw blurRad="38100" dist="38100" dir="2700000" algn="tl">
                    <a:srgbClr val="000000">
                      <a:alpha val="43137"/>
                    </a:srgbClr>
                  </a:outerShdw>
                </a:effectLst>
              </a:rPr>
              <a:t>#field2db</a:t>
            </a:r>
            <a:endParaRPr lang="en-US" b="0"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sz="2200" dirty="0" smtClean="0">
                <a:solidFill>
                  <a:schemeClr val="accent5"/>
                </a:solidFill>
                <a:effectLst>
                  <a:outerShdw blurRad="38100" dist="38100" dir="2700000" algn="tl">
                    <a:srgbClr val="000000">
                      <a:alpha val="43137"/>
                    </a:srgbClr>
                  </a:outerShdw>
                </a:effectLst>
              </a:rPr>
              <a:t>WELCOME!</a:t>
            </a:r>
          </a:p>
          <a:p>
            <a:r>
              <a:rPr lang="en-US" sz="2200" dirty="0">
                <a:solidFill>
                  <a:schemeClr val="accent5"/>
                </a:solidFill>
                <a:effectLst>
                  <a:outerShdw blurRad="38100" dist="38100" dir="2700000" algn="tl">
                    <a:srgbClr val="000000">
                      <a:alpha val="43137"/>
                    </a:srgbClr>
                  </a:outerShdw>
                </a:effectLst>
              </a:rPr>
              <a:t>p</a:t>
            </a:r>
            <a:r>
              <a:rPr lang="en-US" sz="2200" dirty="0" smtClean="0">
                <a:solidFill>
                  <a:schemeClr val="accent5"/>
                </a:solidFill>
                <a:effectLst>
                  <a:outerShdw blurRad="38100" dist="38100" dir="2700000" algn="tl">
                    <a:srgbClr val="000000">
                      <a:alpha val="43137"/>
                    </a:srgbClr>
                  </a:outerShdw>
                </a:effectLst>
              </a:rPr>
              <a:t>articipant list</a:t>
            </a:r>
          </a:p>
          <a:p>
            <a:r>
              <a:rPr lang="en-US" sz="2200" dirty="0" smtClean="0"/>
              <a:t>facilities</a:t>
            </a:r>
          </a:p>
          <a:p>
            <a:r>
              <a:rPr lang="en-US" sz="2400" dirty="0" smtClean="0"/>
              <a:t>Pascal’s</a:t>
            </a:r>
          </a:p>
          <a:p>
            <a:r>
              <a:rPr lang="en-US" sz="2400" dirty="0" smtClean="0"/>
              <a:t>field </a:t>
            </a:r>
            <a:r>
              <a:rPr lang="en-US" sz="2400" dirty="0"/>
              <a:t>trip </a:t>
            </a:r>
            <a:r>
              <a:rPr lang="en-US" sz="2400" dirty="0" smtClean="0"/>
              <a:t>transportation</a:t>
            </a:r>
          </a:p>
          <a:p>
            <a:r>
              <a:rPr lang="en-US" sz="2400" dirty="0"/>
              <a:t>group notes Google doc</a:t>
            </a:r>
          </a:p>
          <a:p>
            <a:r>
              <a:rPr lang="en-US" sz="2400" dirty="0"/>
              <a:t>our data, your data</a:t>
            </a:r>
          </a:p>
          <a:p>
            <a:r>
              <a:rPr lang="en-US" sz="2400" dirty="0"/>
              <a:t>our goals, your </a:t>
            </a:r>
            <a:r>
              <a:rPr lang="en-US" sz="2400" dirty="0" smtClean="0"/>
              <a:t>goals</a:t>
            </a:r>
          </a:p>
          <a:p>
            <a:pPr>
              <a:buClr>
                <a:schemeClr val="accent3">
                  <a:lumMod val="75000"/>
                </a:schemeClr>
              </a:buClr>
            </a:pPr>
            <a:r>
              <a:rPr lang="en-US" sz="2400" dirty="0" smtClean="0"/>
              <a:t>microphones</a:t>
            </a:r>
          </a:p>
        </p:txBody>
      </p:sp>
      <p:sp>
        <p:nvSpPr>
          <p:cNvPr id="7" name="Content Placeholder 6"/>
          <p:cNvSpPr>
            <a:spLocks noGrp="1"/>
          </p:cNvSpPr>
          <p:nvPr>
            <p:ph sz="half" idx="2"/>
          </p:nvPr>
        </p:nvSpPr>
        <p:spPr>
          <a:xfrm>
            <a:off x="4648199" y="1850228"/>
            <a:ext cx="4399803" cy="4506121"/>
          </a:xfrm>
        </p:spPr>
        <p:txBody>
          <a:bodyPr/>
          <a:lstStyle/>
          <a:p>
            <a:endParaRPr lang="en-US" sz="2400" dirty="0" smtClean="0">
              <a:solidFill>
                <a:schemeClr val="accent5"/>
              </a:solidFill>
              <a:effectLst>
                <a:outerShdw blurRad="38100" dist="38100" dir="2700000" algn="tl">
                  <a:srgbClr val="000000">
                    <a:alpha val="43137"/>
                  </a:srgbClr>
                </a:outerShdw>
              </a:effectLst>
            </a:endParaRPr>
          </a:p>
          <a:p>
            <a:r>
              <a:rPr lang="en-US" sz="2400" dirty="0" smtClean="0">
                <a:solidFill>
                  <a:schemeClr val="accent5"/>
                </a:solidFill>
                <a:effectLst>
                  <a:outerShdw blurRad="38100" dist="38100" dir="2700000" algn="tl">
                    <a:srgbClr val="000000">
                      <a:alpha val="43137"/>
                    </a:srgbClr>
                  </a:outerShdw>
                </a:effectLst>
              </a:rPr>
              <a:t>wiki </a:t>
            </a:r>
            <a:r>
              <a:rPr lang="en-US" sz="2400" dirty="0" smtClean="0"/>
              <a:t>(log-in to iDigBio)</a:t>
            </a:r>
          </a:p>
          <a:p>
            <a:r>
              <a:rPr lang="en-US" sz="2400" dirty="0" smtClean="0">
                <a:solidFill>
                  <a:schemeClr val="accent5"/>
                </a:solidFill>
                <a:effectLst>
                  <a:outerShdw blurRad="38100" dist="38100" dir="2700000" algn="tl">
                    <a:srgbClr val="000000">
                      <a:alpha val="43137"/>
                    </a:srgbClr>
                  </a:outerShdw>
                </a:effectLst>
              </a:rPr>
              <a:t>twitter #field2db</a:t>
            </a:r>
            <a:endParaRPr lang="en-US" sz="2400" dirty="0">
              <a:solidFill>
                <a:schemeClr val="accent5"/>
              </a:solidFill>
              <a:effectLst>
                <a:outerShdw blurRad="38100" dist="38100" dir="2700000" algn="tl">
                  <a:srgbClr val="000000">
                    <a:alpha val="43137"/>
                  </a:srgbClr>
                </a:outerShdw>
              </a:effectLst>
            </a:endParaRPr>
          </a:p>
          <a:p>
            <a:r>
              <a:rPr lang="en-US" sz="2400" dirty="0" smtClean="0"/>
              <a:t>adobe </a:t>
            </a:r>
            <a:r>
              <a:rPr lang="en-US" sz="2400" dirty="0"/>
              <a:t>connect (chat) </a:t>
            </a:r>
            <a:r>
              <a:rPr lang="en-US" sz="2400" dirty="0">
                <a:solidFill>
                  <a:schemeClr val="accent5"/>
                </a:solidFill>
                <a:effectLst>
                  <a:outerShdw blurRad="38100" dist="38100" dir="2700000" algn="tl">
                    <a:srgbClr val="000000">
                      <a:alpha val="43137"/>
                    </a:srgbClr>
                  </a:outerShdw>
                </a:effectLst>
              </a:rPr>
              <a:t>http://</a:t>
            </a:r>
            <a:r>
              <a:rPr lang="en-US" sz="2400" dirty="0" smtClean="0">
                <a:solidFill>
                  <a:schemeClr val="accent5"/>
                </a:solidFill>
                <a:effectLst>
                  <a:outerShdw blurRad="38100" dist="38100" dir="2700000" algn="tl">
                    <a:srgbClr val="000000">
                      <a:alpha val="43137"/>
                    </a:srgbClr>
                  </a:outerShdw>
                </a:effectLst>
              </a:rPr>
              <a:t>idigbio.adobeconnect.com/field2db</a:t>
            </a:r>
          </a:p>
          <a:p>
            <a:r>
              <a:rPr lang="en-US" sz="2400" dirty="0"/>
              <a:t>lunch</a:t>
            </a:r>
          </a:p>
          <a:p>
            <a:r>
              <a:rPr lang="en-US" sz="2400" dirty="0"/>
              <a:t>questions?</a:t>
            </a:r>
          </a:p>
          <a:p>
            <a:pPr marL="0" indent="0">
              <a:buNone/>
            </a:pPr>
            <a:endParaRPr lang="en-US" sz="2400" dirty="0">
              <a:solidFill>
                <a:schemeClr val="accent5"/>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550" y="117617"/>
            <a:ext cx="3478453" cy="1865092"/>
          </a:xfrm>
          <a:prstGeom prst="rect">
            <a:avLst/>
          </a:prstGeom>
        </p:spPr>
      </p:pic>
    </p:spTree>
    <p:extLst>
      <p:ext uri="{BB962C8B-B14F-4D97-AF65-F5344CB8AC3E}">
        <p14:creationId xmlns:p14="http://schemas.microsoft.com/office/powerpoint/2010/main" val="126055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115" y="25333"/>
            <a:ext cx="8229600" cy="571500"/>
          </a:xfrm>
        </p:spPr>
        <p:txBody>
          <a:bodyPr/>
          <a:lstStyle/>
          <a:p>
            <a:r>
              <a:rPr lang="en-US" b="0" dirty="0" smtClean="0">
                <a:solidFill>
                  <a:schemeClr val="accent5"/>
                </a:solidFill>
                <a:effectLst>
                  <a:outerShdw blurRad="38100" dist="38100" dir="2700000" algn="tl">
                    <a:srgbClr val="000000">
                      <a:alpha val="43137"/>
                    </a:srgbClr>
                  </a:outerShdw>
                </a:effectLst>
              </a:rPr>
              <a:t>Integrative biodiversity research</a:t>
            </a:r>
            <a:r>
              <a:rPr lang="en-US" dirty="0" smtClean="0">
                <a:solidFill>
                  <a:schemeClr val="accent5"/>
                </a:solidFill>
              </a:rPr>
              <a:t>:</a:t>
            </a:r>
            <a:r>
              <a:rPr lang="en-US" sz="1200" dirty="0" smtClean="0">
                <a:solidFill>
                  <a:schemeClr val="accent5"/>
                </a:solidFill>
              </a:rPr>
              <a:t/>
            </a:r>
            <a:br>
              <a:rPr lang="en-US" sz="1200" dirty="0" smtClean="0">
                <a:solidFill>
                  <a:schemeClr val="accent5"/>
                </a:solidFill>
              </a:rPr>
            </a:br>
            <a:r>
              <a:rPr lang="en-US" sz="1200" dirty="0" smtClean="0">
                <a:solidFill>
                  <a:schemeClr val="accent5"/>
                </a:solidFill>
              </a:rPr>
              <a:t/>
            </a:r>
            <a:br>
              <a:rPr lang="en-US" sz="1200" dirty="0" smtClean="0">
                <a:solidFill>
                  <a:schemeClr val="accent5"/>
                </a:solidFill>
              </a:rPr>
            </a:br>
            <a:r>
              <a:rPr lang="en-US" dirty="0" smtClean="0"/>
              <a:t>It’s about the science questions</a:t>
            </a:r>
            <a:endParaRPr lang="en-US" dirty="0"/>
          </a:p>
        </p:txBody>
      </p:sp>
      <p:sp>
        <p:nvSpPr>
          <p:cNvPr id="21" name="Content Placeholder 20"/>
          <p:cNvSpPr>
            <a:spLocks noGrp="1"/>
          </p:cNvSpPr>
          <p:nvPr>
            <p:ph idx="1"/>
          </p:nvPr>
        </p:nvSpPr>
        <p:spPr>
          <a:xfrm>
            <a:off x="221095" y="1116108"/>
            <a:ext cx="3446779" cy="2540130"/>
          </a:xfrm>
        </p:spPr>
        <p:txBody>
          <a:bodyPr/>
          <a:lstStyle/>
          <a:p>
            <a:r>
              <a:rPr lang="en-US" sz="2000" dirty="0" smtClean="0">
                <a:solidFill>
                  <a:schemeClr val="accent5"/>
                </a:solidFill>
                <a:effectLst>
                  <a:outerShdw blurRad="38100" dist="38100" dir="2700000" algn="tl">
                    <a:srgbClr val="000000">
                      <a:alpha val="43137"/>
                    </a:srgbClr>
                  </a:outerShdw>
                </a:effectLst>
              </a:rPr>
              <a:t>Facilitate use of biodiversity data to address environmental and economic  challenges</a:t>
            </a:r>
          </a:p>
          <a:p>
            <a:endParaRPr lang="en-US" sz="1000" dirty="0" smtClean="0">
              <a:solidFill>
                <a:schemeClr val="accent5"/>
              </a:solidFill>
              <a:effectLst>
                <a:outerShdw blurRad="38100" dist="38100" dir="2700000" algn="tl">
                  <a:srgbClr val="000000">
                    <a:alpha val="43137"/>
                  </a:srgbClr>
                </a:outerShdw>
              </a:effectLst>
            </a:endParaRPr>
          </a:p>
          <a:p>
            <a:pPr marL="285750" indent="-285750">
              <a:buFont typeface="Arial"/>
              <a:buChar char="•"/>
            </a:pPr>
            <a:r>
              <a:rPr lang="en-US" sz="2000" dirty="0" smtClean="0">
                <a:effectLst>
                  <a:outerShdw blurRad="38100" dist="38100" dir="2700000" algn="tl">
                    <a:srgbClr val="000000">
                      <a:alpha val="43137"/>
                    </a:srgbClr>
                  </a:outerShdw>
                </a:effectLst>
              </a:rPr>
              <a:t>Researchers</a:t>
            </a:r>
          </a:p>
          <a:p>
            <a:pPr marL="285750" indent="-285750">
              <a:buFont typeface="Arial"/>
              <a:buChar char="•"/>
            </a:pPr>
            <a:r>
              <a:rPr lang="en-US" sz="2000" dirty="0" smtClean="0">
                <a:effectLst>
                  <a:outerShdw blurRad="38100" dist="38100" dir="2700000" algn="tl">
                    <a:srgbClr val="000000">
                      <a:alpha val="43137"/>
                    </a:srgbClr>
                  </a:outerShdw>
                </a:effectLst>
              </a:rPr>
              <a:t>Educators</a:t>
            </a:r>
          </a:p>
          <a:p>
            <a:pPr marL="285750" indent="-285750">
              <a:buFont typeface="Arial"/>
              <a:buChar char="•"/>
            </a:pPr>
            <a:r>
              <a:rPr lang="en-US" sz="2000" dirty="0" smtClean="0">
                <a:effectLst>
                  <a:outerShdw blurRad="38100" dist="38100" dir="2700000" algn="tl">
                    <a:srgbClr val="000000">
                      <a:alpha val="43137"/>
                    </a:srgbClr>
                  </a:outerShdw>
                </a:effectLst>
              </a:rPr>
              <a:t>General public, citizen scientists </a:t>
            </a:r>
          </a:p>
          <a:p>
            <a:pPr marL="285750" indent="-285750">
              <a:buFont typeface="Arial"/>
              <a:buChar char="•"/>
            </a:pPr>
            <a:r>
              <a:rPr lang="en-US" sz="2000" dirty="0" smtClean="0">
                <a:effectLst>
                  <a:outerShdw blurRad="38100" dist="38100" dir="2700000" algn="tl">
                    <a:srgbClr val="000000">
                      <a:alpha val="43137"/>
                    </a:srgbClr>
                  </a:outerShdw>
                </a:effectLst>
              </a:rPr>
              <a:t>Policy-makers</a:t>
            </a:r>
            <a:endParaRPr lang="en-US" sz="2000" dirty="0" smtClean="0">
              <a:solidFill>
                <a:schemeClr val="accent5"/>
              </a:solidFill>
              <a:effectLst>
                <a:outerShdw blurRad="38100" dist="38100" dir="2700000" algn="tl">
                  <a:srgbClr val="000000">
                    <a:alpha val="43137"/>
                  </a:srgbClr>
                </a:outerShdw>
              </a:effectLst>
            </a:endParaRPr>
          </a:p>
        </p:txBody>
      </p:sp>
      <p:grpSp>
        <p:nvGrpSpPr>
          <p:cNvPr id="4" name="Group 3"/>
          <p:cNvGrpSpPr/>
          <p:nvPr/>
        </p:nvGrpSpPr>
        <p:grpSpPr>
          <a:xfrm>
            <a:off x="3442983" y="599010"/>
            <a:ext cx="5577737" cy="6152231"/>
            <a:chOff x="3513883" y="609556"/>
            <a:chExt cx="5534223" cy="6016695"/>
          </a:xfrm>
        </p:grpSpPr>
        <p:pic>
          <p:nvPicPr>
            <p:cNvPr id="5" name="Picture 4"/>
            <p:cNvPicPr>
              <a:picLocks noChangeAspect="1"/>
            </p:cNvPicPr>
            <p:nvPr/>
          </p:nvPicPr>
          <p:blipFill>
            <a:blip r:embed="rId3">
              <a:alphaModFix amt="48000"/>
            </a:blip>
            <a:stretch>
              <a:fillRect/>
            </a:stretch>
          </p:blipFill>
          <p:spPr>
            <a:xfrm flipH="1">
              <a:off x="7848600" y="4876039"/>
              <a:ext cx="1199506" cy="1067561"/>
            </a:xfrm>
            <a:prstGeom prst="rect">
              <a:avLst/>
            </a:prstGeom>
          </p:spPr>
        </p:pic>
        <p:pic>
          <p:nvPicPr>
            <p:cNvPr id="8" name="Picture 7"/>
            <p:cNvPicPr>
              <a:picLocks noChangeAspect="1"/>
            </p:cNvPicPr>
            <p:nvPr/>
          </p:nvPicPr>
          <p:blipFill>
            <a:blip r:embed="rId4"/>
            <a:srcRect l="50357" t="14590" r="2393" b="2787"/>
            <a:stretch>
              <a:fillRect/>
            </a:stretch>
          </p:blipFill>
          <p:spPr>
            <a:xfrm>
              <a:off x="6888764" y="5203851"/>
              <a:ext cx="1066800" cy="1422400"/>
            </a:xfrm>
            <a:prstGeom prst="rect">
              <a:avLst/>
            </a:prstGeom>
          </p:spPr>
        </p:pic>
        <p:pic>
          <p:nvPicPr>
            <p:cNvPr id="6" name="Picture 5"/>
            <p:cNvPicPr>
              <a:picLocks noChangeAspect="1"/>
            </p:cNvPicPr>
            <p:nvPr/>
          </p:nvPicPr>
          <p:blipFill>
            <a:blip r:embed="rId5"/>
            <a:stretch>
              <a:fillRect/>
            </a:stretch>
          </p:blipFill>
          <p:spPr>
            <a:xfrm>
              <a:off x="6805095" y="3429000"/>
              <a:ext cx="1957905" cy="1447800"/>
            </a:xfrm>
            <a:prstGeom prst="rect">
              <a:avLst/>
            </a:prstGeom>
          </p:spPr>
        </p:pic>
        <p:pic>
          <p:nvPicPr>
            <p:cNvPr id="7" name="Picture 6"/>
            <p:cNvPicPr>
              <a:picLocks noChangeAspect="1"/>
            </p:cNvPicPr>
            <p:nvPr/>
          </p:nvPicPr>
          <p:blipFill>
            <a:blip r:embed="rId6"/>
            <a:stretch>
              <a:fillRect/>
            </a:stretch>
          </p:blipFill>
          <p:spPr>
            <a:xfrm>
              <a:off x="4343400" y="1489956"/>
              <a:ext cx="2612572" cy="914400"/>
            </a:xfrm>
            <a:prstGeom prst="rect">
              <a:avLst/>
            </a:prstGeom>
          </p:spPr>
        </p:pic>
        <p:pic>
          <p:nvPicPr>
            <p:cNvPr id="9" name="Picture 8"/>
            <p:cNvPicPr>
              <a:picLocks noChangeAspect="1"/>
            </p:cNvPicPr>
            <p:nvPr/>
          </p:nvPicPr>
          <p:blipFill>
            <a:blip r:embed="rId7">
              <a:alphaModFix/>
            </a:blip>
            <a:stretch>
              <a:fillRect/>
            </a:stretch>
          </p:blipFill>
          <p:spPr>
            <a:xfrm rot="16200000">
              <a:off x="3149347" y="4400977"/>
              <a:ext cx="2476094" cy="1747022"/>
            </a:xfrm>
            <a:prstGeom prst="rect">
              <a:avLst/>
            </a:prstGeom>
          </p:spPr>
        </p:pic>
        <p:pic>
          <p:nvPicPr>
            <p:cNvPr id="10" name="Picture 9" descr="PRAGMA22_14.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955564" y="609556"/>
              <a:ext cx="995833" cy="1908681"/>
            </a:xfrm>
            <a:prstGeom prst="rect">
              <a:avLst/>
            </a:prstGeom>
          </p:spPr>
        </p:pic>
        <p:pic>
          <p:nvPicPr>
            <p:cNvPr id="11" name="Picture 10"/>
            <p:cNvPicPr>
              <a:picLocks noChangeAspect="1"/>
            </p:cNvPicPr>
            <p:nvPr/>
          </p:nvPicPr>
          <p:blipFill>
            <a:blip r:embed="rId9"/>
            <a:srcRect l="24005"/>
            <a:stretch>
              <a:fillRect/>
            </a:stretch>
          </p:blipFill>
          <p:spPr>
            <a:xfrm>
              <a:off x="4654124" y="2406235"/>
              <a:ext cx="1745647" cy="1524000"/>
            </a:xfrm>
            <a:prstGeom prst="rect">
              <a:avLst/>
            </a:prstGeom>
          </p:spPr>
        </p:pic>
        <p:pic>
          <p:nvPicPr>
            <p:cNvPr id="12" name="Picture 11"/>
            <p:cNvPicPr>
              <a:picLocks noChangeAspect="1"/>
            </p:cNvPicPr>
            <p:nvPr/>
          </p:nvPicPr>
          <p:blipFill>
            <a:blip r:embed="rId10"/>
            <a:stretch>
              <a:fillRect/>
            </a:stretch>
          </p:blipFill>
          <p:spPr>
            <a:xfrm>
              <a:off x="6400800" y="1143133"/>
              <a:ext cx="1523147" cy="2242672"/>
            </a:xfrm>
            <a:prstGeom prst="rect">
              <a:avLst/>
            </a:prstGeom>
          </p:spPr>
        </p:pic>
        <p:pic>
          <p:nvPicPr>
            <p:cNvPr id="13" name="Picture 12"/>
            <p:cNvPicPr>
              <a:picLocks noChangeAspect="1"/>
            </p:cNvPicPr>
            <p:nvPr/>
          </p:nvPicPr>
          <p:blipFill>
            <a:blip r:embed="rId11"/>
            <a:stretch>
              <a:fillRect/>
            </a:stretch>
          </p:blipFill>
          <p:spPr>
            <a:xfrm>
              <a:off x="5265746" y="3779576"/>
              <a:ext cx="1623018" cy="2164024"/>
            </a:xfrm>
            <a:prstGeom prst="rect">
              <a:avLst/>
            </a:prstGeom>
          </p:spPr>
        </p:pic>
        <p:pic>
          <p:nvPicPr>
            <p:cNvPr id="14" name="Picture 13"/>
            <p:cNvPicPr>
              <a:picLocks noChangeAspect="1"/>
            </p:cNvPicPr>
            <p:nvPr/>
          </p:nvPicPr>
          <p:blipFill>
            <a:blip r:embed="rId12"/>
            <a:stretch>
              <a:fillRect/>
            </a:stretch>
          </p:blipFill>
          <p:spPr>
            <a:xfrm>
              <a:off x="3947160" y="2057400"/>
              <a:ext cx="624840" cy="914400"/>
            </a:xfrm>
            <a:prstGeom prst="rect">
              <a:avLst/>
            </a:prstGeom>
          </p:spPr>
        </p:pic>
      </p:grpSp>
      <p:sp>
        <p:nvSpPr>
          <p:cNvPr id="17" name="TextBox 16"/>
          <p:cNvSpPr txBox="1"/>
          <p:nvPr/>
        </p:nvSpPr>
        <p:spPr>
          <a:xfrm>
            <a:off x="2806595" y="4772580"/>
            <a:ext cx="2240269" cy="507832"/>
          </a:xfrm>
          <a:prstGeom prst="rect">
            <a:avLst/>
          </a:prstGeom>
          <a:solidFill>
            <a:srgbClr val="FFFFFF"/>
          </a:solidFill>
        </p:spPr>
        <p:txBody>
          <a:bodyPr wrap="square" rtlCol="0">
            <a:spAutoFit/>
          </a:bodyPr>
          <a:lstStyle/>
          <a:p>
            <a:r>
              <a:rPr lang="en-US" sz="2400" dirty="0" smtClean="0">
                <a:solidFill>
                  <a:srgbClr val="292934"/>
                </a:solidFill>
                <a:effectLst>
                  <a:outerShdw blurRad="38100" dist="38100" dir="2700000" algn="tl">
                    <a:srgbClr val="000000">
                      <a:alpha val="43137"/>
                    </a:srgbClr>
                  </a:outerShdw>
                </a:effectLst>
              </a:rPr>
              <a:t>Climate Change</a:t>
            </a:r>
            <a:endParaRPr lang="en-US" sz="2400" dirty="0">
              <a:solidFill>
                <a:srgbClr val="292934"/>
              </a:solidFill>
              <a:effectLst>
                <a:outerShdw blurRad="38100" dist="38100" dir="2700000" algn="tl">
                  <a:srgbClr val="000000">
                    <a:alpha val="43137"/>
                  </a:srgbClr>
                </a:outerShdw>
              </a:effectLst>
            </a:endParaRPr>
          </a:p>
        </p:txBody>
      </p:sp>
      <p:sp>
        <p:nvSpPr>
          <p:cNvPr id="18" name="Rectangle 17"/>
          <p:cNvSpPr/>
          <p:nvPr/>
        </p:nvSpPr>
        <p:spPr>
          <a:xfrm>
            <a:off x="2806595" y="5229780"/>
            <a:ext cx="2240269" cy="507832"/>
          </a:xfrm>
          <a:prstGeom prst="rect">
            <a:avLst/>
          </a:prstGeom>
          <a:solidFill>
            <a:srgbClr val="FFFFFF"/>
          </a:solidFill>
        </p:spPr>
        <p:txBody>
          <a:bodyPr wrap="square">
            <a:spAutoFit/>
          </a:bodyPr>
          <a:lstStyle/>
          <a:p>
            <a:r>
              <a:rPr lang="en-US" sz="2400" dirty="0" smtClean="0">
                <a:solidFill>
                  <a:srgbClr val="292934"/>
                </a:solidFill>
                <a:effectLst>
                  <a:outerShdw blurRad="38100" dist="38100" dir="2700000" algn="tl">
                    <a:srgbClr val="000000">
                      <a:alpha val="43137"/>
                    </a:srgbClr>
                  </a:outerShdw>
                </a:effectLst>
              </a:rPr>
              <a:t>Invasive Species</a:t>
            </a:r>
            <a:endParaRPr lang="en-US" sz="2400" dirty="0">
              <a:solidFill>
                <a:srgbClr val="292934"/>
              </a:solidFill>
              <a:effectLst>
                <a:outerShdw blurRad="38100" dist="38100" dir="2700000" algn="tl">
                  <a:srgbClr val="000000">
                    <a:alpha val="43137"/>
                  </a:srgbClr>
                </a:outerShdw>
              </a:effectLst>
            </a:endParaRPr>
          </a:p>
        </p:txBody>
      </p:sp>
      <p:sp>
        <p:nvSpPr>
          <p:cNvPr id="19" name="Rectangle 18"/>
          <p:cNvSpPr/>
          <p:nvPr/>
        </p:nvSpPr>
        <p:spPr>
          <a:xfrm>
            <a:off x="2806595" y="5686980"/>
            <a:ext cx="2240269" cy="507832"/>
          </a:xfrm>
          <a:prstGeom prst="rect">
            <a:avLst/>
          </a:prstGeom>
          <a:solidFill>
            <a:srgbClr val="FFFFFF"/>
          </a:solidFill>
        </p:spPr>
        <p:txBody>
          <a:bodyPr wrap="square">
            <a:spAutoFit/>
          </a:bodyPr>
          <a:lstStyle/>
          <a:p>
            <a:r>
              <a:rPr lang="en-US" sz="2400" dirty="0" smtClean="0">
                <a:solidFill>
                  <a:srgbClr val="292934"/>
                </a:solidFill>
                <a:effectLst>
                  <a:outerShdw blurRad="38100" dist="38100" dir="2700000" algn="tl">
                    <a:srgbClr val="000000">
                      <a:alpha val="43137"/>
                    </a:srgbClr>
                  </a:outerShdw>
                </a:effectLst>
              </a:rPr>
              <a:t>Human health</a:t>
            </a:r>
            <a:endParaRPr lang="en-US" sz="2400" dirty="0">
              <a:solidFill>
                <a:srgbClr val="292934"/>
              </a:solidFill>
              <a:effectLst>
                <a:outerShdw blurRad="38100" dist="38100" dir="2700000" algn="tl">
                  <a:srgbClr val="000000">
                    <a:alpha val="43137"/>
                  </a:srgbClr>
                </a:outerShdw>
              </a:effectLst>
            </a:endParaRPr>
          </a:p>
        </p:txBody>
      </p:sp>
      <p:sp>
        <p:nvSpPr>
          <p:cNvPr id="20" name="TextBox 19"/>
          <p:cNvSpPr txBox="1"/>
          <p:nvPr/>
        </p:nvSpPr>
        <p:spPr>
          <a:xfrm>
            <a:off x="2806595" y="6144180"/>
            <a:ext cx="2240269" cy="507832"/>
          </a:xfrm>
          <a:prstGeom prst="rect">
            <a:avLst/>
          </a:prstGeom>
          <a:solidFill>
            <a:srgbClr val="FFFFFF"/>
          </a:solidFill>
        </p:spPr>
        <p:txBody>
          <a:bodyPr wrap="square" rtlCol="0">
            <a:spAutoFit/>
          </a:bodyPr>
          <a:lstStyle/>
          <a:p>
            <a:r>
              <a:rPr lang="en-US" sz="2400" dirty="0" smtClean="0">
                <a:solidFill>
                  <a:srgbClr val="292934"/>
                </a:solidFill>
                <a:effectLst>
                  <a:outerShdw blurRad="38100" dist="38100" dir="2700000" algn="tl">
                    <a:srgbClr val="000000">
                      <a:alpha val="43137"/>
                    </a:srgbClr>
                  </a:outerShdw>
                </a:effectLst>
              </a:rPr>
              <a:t>Food Security</a:t>
            </a:r>
            <a:endParaRPr lang="en-US" sz="2400" dirty="0">
              <a:solidFill>
                <a:srgbClr val="292934"/>
              </a:solidFill>
              <a:effectLst>
                <a:outerShdw blurRad="38100" dist="38100" dir="2700000" algn="tl">
                  <a:srgbClr val="000000">
                    <a:alpha val="43137"/>
                  </a:srgbClr>
                </a:outerShdw>
              </a:effectLst>
            </a:endParaRPr>
          </a:p>
        </p:txBody>
      </p:sp>
      <p:pic>
        <p:nvPicPr>
          <p:cNvPr id="15" name="Picture 14" descr="SLIDEBACK.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621" y="4732641"/>
            <a:ext cx="2689296" cy="1981200"/>
          </a:xfrm>
          <a:prstGeom prst="rect">
            <a:avLst/>
          </a:prstGeom>
        </p:spPr>
      </p:pic>
    </p:spTree>
    <p:extLst>
      <p:ext uri="{BB962C8B-B14F-4D97-AF65-F5344CB8AC3E}">
        <p14:creationId xmlns:p14="http://schemas.microsoft.com/office/powerpoint/2010/main" val="4288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50"/>
                                  </p:stCondLst>
                                  <p:childTnLst>
                                    <p:set>
                                      <p:cBhvr>
                                        <p:cTn id="6" dur="1" fill="hold">
                                          <p:stCondLst>
                                            <p:cond delay="9"/>
                                          </p:stCondLst>
                                        </p:cTn>
                                        <p:tgtEl>
                                          <p:spTgt spid="17"/>
                                        </p:tgtEl>
                                        <p:attrNameLst>
                                          <p:attrName>style.visibility</p:attrName>
                                        </p:attrNameLst>
                                      </p:cBhvr>
                                      <p:to>
                                        <p:strVal val="visible"/>
                                      </p:to>
                                    </p:set>
                                  </p:childTnLst>
                                </p:cTn>
                              </p:par>
                              <p:par>
                                <p:cTn id="7" presetID="1" presetClass="entr" presetSubtype="0" fill="hold" grpId="0" nodeType="withEffect">
                                  <p:stCondLst>
                                    <p:cond delay="1750"/>
                                  </p:stCondLst>
                                  <p:childTnLst>
                                    <p:set>
                                      <p:cBhvr>
                                        <p:cTn id="8" dur="1" fill="hold">
                                          <p:stCondLst>
                                            <p:cond delay="9"/>
                                          </p:stCondLst>
                                        </p:cTn>
                                        <p:tgtEl>
                                          <p:spTgt spid="18"/>
                                        </p:tgtEl>
                                        <p:attrNameLst>
                                          <p:attrName>style.visibility</p:attrName>
                                        </p:attrNameLst>
                                      </p:cBhvr>
                                      <p:to>
                                        <p:strVal val="visible"/>
                                      </p:to>
                                    </p:set>
                                  </p:childTnLst>
                                </p:cTn>
                              </p:par>
                              <p:par>
                                <p:cTn id="9" presetID="1" presetClass="entr" presetSubtype="0" fill="hold" grpId="0" nodeType="withEffect">
                                  <p:stCondLst>
                                    <p:cond delay="1750"/>
                                  </p:stCondLst>
                                  <p:childTnLst>
                                    <p:set>
                                      <p:cBhvr>
                                        <p:cTn id="10" dur="1" fill="hold">
                                          <p:stCondLst>
                                            <p:cond delay="9"/>
                                          </p:stCondLst>
                                        </p:cTn>
                                        <p:tgtEl>
                                          <p:spTgt spid="19"/>
                                        </p:tgtEl>
                                        <p:attrNameLst>
                                          <p:attrName>style.visibility</p:attrName>
                                        </p:attrNameLst>
                                      </p:cBhvr>
                                      <p:to>
                                        <p:strVal val="visible"/>
                                      </p:to>
                                    </p:set>
                                  </p:childTnLst>
                                </p:cTn>
                              </p:par>
                              <p:par>
                                <p:cTn id="11" presetID="1" presetClass="entr" presetSubtype="0" fill="hold" grpId="0" nodeType="withEffect">
                                  <p:stCondLst>
                                    <p:cond delay="1750"/>
                                  </p:stCondLst>
                                  <p:childTnLst>
                                    <p:set>
                                      <p:cBhvr>
                                        <p:cTn id="12" dur="1" fill="hold">
                                          <p:stCondLst>
                                            <p:cond delay="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17 at 1.16.44 P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8587"/>
            <a:ext cx="9144000" cy="6858000"/>
          </a:xfrm>
          <a:prstGeom prst="rect">
            <a:avLst/>
          </a:prstGeom>
        </p:spPr>
      </p:pic>
      <p:grpSp>
        <p:nvGrpSpPr>
          <p:cNvPr id="5" name="Group 4"/>
          <p:cNvGrpSpPr>
            <a:grpSpLocks noChangeAspect="1"/>
          </p:cNvGrpSpPr>
          <p:nvPr/>
        </p:nvGrpSpPr>
        <p:grpSpPr>
          <a:xfrm>
            <a:off x="180163" y="452524"/>
            <a:ext cx="8786758" cy="3064340"/>
            <a:chOff x="87819" y="1238366"/>
            <a:chExt cx="11715674" cy="4085783"/>
          </a:xfrm>
        </p:grpSpPr>
        <p:grpSp>
          <p:nvGrpSpPr>
            <p:cNvPr id="6" name="Group 5"/>
            <p:cNvGrpSpPr/>
            <p:nvPr/>
          </p:nvGrpSpPr>
          <p:grpSpPr>
            <a:xfrm>
              <a:off x="3479336" y="1454196"/>
              <a:ext cx="4121985" cy="3869953"/>
              <a:chOff x="3479336" y="1454196"/>
              <a:chExt cx="4121985" cy="3869953"/>
            </a:xfrm>
          </p:grpSpPr>
          <p:sp>
            <p:nvSpPr>
              <p:cNvPr id="17" name="Oval 16"/>
              <p:cNvSpPr/>
              <p:nvPr/>
            </p:nvSpPr>
            <p:spPr>
              <a:xfrm>
                <a:off x="4202006" y="1454196"/>
                <a:ext cx="2485159" cy="2196908"/>
              </a:xfrm>
              <a:prstGeom prst="ellipse">
                <a:avLst/>
              </a:prstGeom>
              <a:solidFill>
                <a:srgbClr val="3366FF">
                  <a:alpha val="39000"/>
                </a:srgbClr>
              </a:solid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Oval 17"/>
              <p:cNvSpPr/>
              <p:nvPr/>
            </p:nvSpPr>
            <p:spPr>
              <a:xfrm>
                <a:off x="3479336" y="2808118"/>
                <a:ext cx="2407781" cy="2487492"/>
              </a:xfrm>
              <a:prstGeom prst="ellipse">
                <a:avLst/>
              </a:prstGeom>
              <a:solidFill>
                <a:srgbClr val="FFFF00">
                  <a:alpha val="39000"/>
                </a:srgbClr>
              </a:solid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 name="Oval 18"/>
              <p:cNvSpPr/>
              <p:nvPr/>
            </p:nvSpPr>
            <p:spPr>
              <a:xfrm>
                <a:off x="5180939" y="2836657"/>
                <a:ext cx="2420382" cy="2487492"/>
              </a:xfrm>
              <a:prstGeom prst="ellipse">
                <a:avLst/>
              </a:prstGeom>
              <a:solidFill>
                <a:srgbClr val="FF0000">
                  <a:alpha val="39000"/>
                </a:srgbClr>
              </a:solid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rgbClr val="FFFFFF"/>
                  </a:solidFill>
                </a:endParaRPr>
              </a:p>
            </p:txBody>
          </p:sp>
        </p:grpSp>
        <p:sp>
          <p:nvSpPr>
            <p:cNvPr id="7" name="TextBox 6"/>
            <p:cNvSpPr txBox="1"/>
            <p:nvPr/>
          </p:nvSpPr>
          <p:spPr>
            <a:xfrm>
              <a:off x="3636094" y="3882174"/>
              <a:ext cx="1321644" cy="533480"/>
            </a:xfrm>
            <a:prstGeom prst="rect">
              <a:avLst/>
            </a:prstGeom>
            <a:noFill/>
          </p:spPr>
          <p:txBody>
            <a:bodyPr wrap="none" rtlCol="0">
              <a:spAutoFit/>
            </a:bodyPr>
            <a:lstStyle/>
            <a:p>
              <a:r>
                <a:rPr lang="en-US" sz="2000" dirty="0" smtClean="0">
                  <a:solidFill>
                    <a:srgbClr val="292934"/>
                  </a:solidFill>
                </a:rPr>
                <a:t>Genetic</a:t>
              </a:r>
              <a:endParaRPr lang="en-US" sz="2000" dirty="0">
                <a:solidFill>
                  <a:srgbClr val="292934"/>
                </a:solidFill>
              </a:endParaRPr>
            </a:p>
          </p:txBody>
        </p:sp>
        <p:sp>
          <p:nvSpPr>
            <p:cNvPr id="8" name="TextBox 7"/>
            <p:cNvSpPr txBox="1"/>
            <p:nvPr/>
          </p:nvSpPr>
          <p:spPr>
            <a:xfrm>
              <a:off x="5882697" y="3882174"/>
              <a:ext cx="1706022" cy="533480"/>
            </a:xfrm>
            <a:prstGeom prst="rect">
              <a:avLst/>
            </a:prstGeom>
            <a:noFill/>
          </p:spPr>
          <p:txBody>
            <a:bodyPr wrap="none" rtlCol="0">
              <a:spAutoFit/>
            </a:bodyPr>
            <a:lstStyle/>
            <a:p>
              <a:r>
                <a:rPr lang="en-US" sz="2000" dirty="0" smtClean="0">
                  <a:solidFill>
                    <a:srgbClr val="292934"/>
                  </a:solidFill>
                </a:rPr>
                <a:t>Functional</a:t>
              </a:r>
              <a:endParaRPr lang="en-US" sz="2000" dirty="0">
                <a:solidFill>
                  <a:srgbClr val="292934"/>
                </a:solidFill>
              </a:endParaRPr>
            </a:p>
          </p:txBody>
        </p:sp>
        <p:sp>
          <p:nvSpPr>
            <p:cNvPr id="9" name="TextBox 8"/>
            <p:cNvSpPr txBox="1"/>
            <p:nvPr/>
          </p:nvSpPr>
          <p:spPr>
            <a:xfrm>
              <a:off x="4473835" y="1896795"/>
              <a:ext cx="2028505" cy="943847"/>
            </a:xfrm>
            <a:prstGeom prst="rect">
              <a:avLst/>
            </a:prstGeom>
            <a:noFill/>
          </p:spPr>
          <p:txBody>
            <a:bodyPr wrap="none" rtlCol="0">
              <a:spAutoFit/>
            </a:bodyPr>
            <a:lstStyle/>
            <a:p>
              <a:pPr algn="ctr"/>
              <a:r>
                <a:rPr lang="en-US" sz="2000" dirty="0" smtClean="0">
                  <a:solidFill>
                    <a:srgbClr val="292934"/>
                  </a:solidFill>
                </a:rPr>
                <a:t>Taxonomic/</a:t>
              </a:r>
              <a:br>
                <a:rPr lang="en-US" sz="2000" dirty="0" smtClean="0">
                  <a:solidFill>
                    <a:srgbClr val="292934"/>
                  </a:solidFill>
                </a:rPr>
              </a:br>
              <a:r>
                <a:rPr lang="en-US" sz="2000" dirty="0" smtClean="0">
                  <a:solidFill>
                    <a:srgbClr val="292934"/>
                  </a:solidFill>
                </a:rPr>
                <a:t>phylogenetic</a:t>
              </a:r>
              <a:endParaRPr lang="en-US" sz="2000" dirty="0">
                <a:solidFill>
                  <a:srgbClr val="292934"/>
                </a:solidFill>
              </a:endParaRPr>
            </a:p>
          </p:txBody>
        </p:sp>
        <p:cxnSp>
          <p:nvCxnSpPr>
            <p:cNvPr id="10" name="Curved Connector 9"/>
            <p:cNvCxnSpPr/>
            <p:nvPr/>
          </p:nvCxnSpPr>
          <p:spPr>
            <a:xfrm>
              <a:off x="3751165" y="2840642"/>
              <a:ext cx="1740425" cy="659553"/>
            </a:xfrm>
            <a:prstGeom prst="curvedConnector3">
              <a:avLst>
                <a:gd name="adj1" fmla="val 50000"/>
              </a:avLst>
            </a:prstGeom>
            <a:ln w="5715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205159" y="3708680"/>
              <a:ext cx="3598334" cy="533480"/>
            </a:xfrm>
            <a:prstGeom prst="rect">
              <a:avLst/>
            </a:prstGeom>
            <a:noFill/>
          </p:spPr>
          <p:txBody>
            <a:bodyPr wrap="square" rtlCol="0">
              <a:spAutoFit/>
            </a:bodyPr>
            <a:lstStyle/>
            <a:p>
              <a:pPr marL="0" lvl="1"/>
              <a:r>
                <a:rPr lang="en-US" sz="2000" dirty="0" smtClean="0">
                  <a:solidFill>
                    <a:srgbClr val="FF6600"/>
                  </a:solidFill>
                </a:rPr>
                <a:t>Molecular -&gt; Ecosystem</a:t>
              </a:r>
            </a:p>
          </p:txBody>
        </p:sp>
        <p:sp>
          <p:nvSpPr>
            <p:cNvPr id="12" name="TextBox 11"/>
            <p:cNvSpPr txBox="1"/>
            <p:nvPr/>
          </p:nvSpPr>
          <p:spPr>
            <a:xfrm>
              <a:off x="911321" y="1238366"/>
              <a:ext cx="2328815" cy="943847"/>
            </a:xfrm>
            <a:prstGeom prst="rect">
              <a:avLst/>
            </a:prstGeom>
            <a:noFill/>
          </p:spPr>
          <p:txBody>
            <a:bodyPr wrap="square" rtlCol="0">
              <a:spAutoFit/>
            </a:bodyPr>
            <a:lstStyle/>
            <a:p>
              <a:pPr marL="0" lvl="1" algn="ctr"/>
              <a:r>
                <a:rPr lang="en-US" sz="2000" dirty="0" smtClean="0">
                  <a:solidFill>
                    <a:srgbClr val="FF6600"/>
                  </a:solidFill>
                </a:rPr>
                <a:t>Tree of Life, </a:t>
              </a:r>
              <a:br>
                <a:rPr lang="en-US" sz="2000" dirty="0" smtClean="0">
                  <a:solidFill>
                    <a:srgbClr val="FF6600"/>
                  </a:solidFill>
                </a:rPr>
              </a:br>
              <a:r>
                <a:rPr lang="en-US" sz="2000" dirty="0" err="1" smtClean="0">
                  <a:solidFill>
                    <a:srgbClr val="FF6600"/>
                  </a:solidFill>
                </a:rPr>
                <a:t>phylogenomics</a:t>
              </a:r>
              <a:endParaRPr lang="en-US" sz="2000" dirty="0" smtClean="0">
                <a:solidFill>
                  <a:srgbClr val="FF6600"/>
                </a:solidFill>
              </a:endParaRPr>
            </a:p>
          </p:txBody>
        </p:sp>
        <p:sp>
          <p:nvSpPr>
            <p:cNvPr id="13" name="TextBox 12"/>
            <p:cNvSpPr txBox="1"/>
            <p:nvPr/>
          </p:nvSpPr>
          <p:spPr>
            <a:xfrm>
              <a:off x="6836762" y="1426273"/>
              <a:ext cx="3134425" cy="533480"/>
            </a:xfrm>
            <a:prstGeom prst="rect">
              <a:avLst/>
            </a:prstGeom>
            <a:noFill/>
          </p:spPr>
          <p:txBody>
            <a:bodyPr wrap="square" rtlCol="0">
              <a:spAutoFit/>
            </a:bodyPr>
            <a:lstStyle/>
            <a:p>
              <a:pPr marL="0" lvl="1"/>
              <a:r>
                <a:rPr lang="en-US" sz="2000" dirty="0" smtClean="0">
                  <a:solidFill>
                    <a:srgbClr val="FF6600"/>
                  </a:solidFill>
                </a:rPr>
                <a:t>Organisms -&gt; species</a:t>
              </a:r>
            </a:p>
          </p:txBody>
        </p:sp>
        <p:sp>
          <p:nvSpPr>
            <p:cNvPr id="14" name="TextBox 13"/>
            <p:cNvSpPr txBox="1"/>
            <p:nvPr/>
          </p:nvSpPr>
          <p:spPr>
            <a:xfrm>
              <a:off x="87819" y="3150399"/>
              <a:ext cx="3391516" cy="533480"/>
            </a:xfrm>
            <a:prstGeom prst="rect">
              <a:avLst/>
            </a:prstGeom>
            <a:noFill/>
          </p:spPr>
          <p:txBody>
            <a:bodyPr wrap="square" rtlCol="0">
              <a:spAutoFit/>
            </a:bodyPr>
            <a:lstStyle/>
            <a:p>
              <a:r>
                <a:rPr lang="en-US" sz="2000" dirty="0" smtClean="0">
                  <a:solidFill>
                    <a:srgbClr val="FF6600"/>
                  </a:solidFill>
                </a:rPr>
                <a:t>Phenotypic expression</a:t>
              </a:r>
              <a:endParaRPr lang="en-US" sz="2000" dirty="0">
                <a:solidFill>
                  <a:srgbClr val="FF6600"/>
                </a:solidFill>
              </a:endParaRPr>
            </a:p>
          </p:txBody>
        </p:sp>
        <p:sp>
          <p:nvSpPr>
            <p:cNvPr id="15" name="TextBox 14"/>
            <p:cNvSpPr txBox="1"/>
            <p:nvPr/>
          </p:nvSpPr>
          <p:spPr>
            <a:xfrm>
              <a:off x="153914" y="4244334"/>
              <a:ext cx="3370580" cy="943847"/>
            </a:xfrm>
            <a:prstGeom prst="rect">
              <a:avLst/>
            </a:prstGeom>
            <a:noFill/>
          </p:spPr>
          <p:txBody>
            <a:bodyPr wrap="none" rtlCol="0">
              <a:spAutoFit/>
            </a:bodyPr>
            <a:lstStyle/>
            <a:p>
              <a:pPr algn="ctr"/>
              <a:r>
                <a:rPr lang="en-US" sz="2000" dirty="0" smtClean="0">
                  <a:solidFill>
                    <a:srgbClr val="FF6600"/>
                  </a:solidFill>
                </a:rPr>
                <a:t>Bioactive</a:t>
              </a:r>
              <a:br>
                <a:rPr lang="en-US" sz="2000" dirty="0" smtClean="0">
                  <a:solidFill>
                    <a:srgbClr val="FF6600"/>
                  </a:solidFill>
                </a:rPr>
              </a:br>
              <a:r>
                <a:rPr lang="en-US" sz="2000" dirty="0" smtClean="0">
                  <a:solidFill>
                    <a:srgbClr val="FF6600"/>
                  </a:solidFill>
                </a:rPr>
                <a:t>compounds/chemistry</a:t>
              </a:r>
              <a:endParaRPr lang="en-US" sz="2000" dirty="0">
                <a:solidFill>
                  <a:srgbClr val="FF6600"/>
                </a:solidFill>
              </a:endParaRPr>
            </a:p>
          </p:txBody>
        </p:sp>
        <p:sp>
          <p:nvSpPr>
            <p:cNvPr id="16" name="TextBox 15"/>
            <p:cNvSpPr txBox="1"/>
            <p:nvPr/>
          </p:nvSpPr>
          <p:spPr>
            <a:xfrm>
              <a:off x="7538825" y="2545290"/>
              <a:ext cx="3141137" cy="533480"/>
            </a:xfrm>
            <a:prstGeom prst="rect">
              <a:avLst/>
            </a:prstGeom>
            <a:noFill/>
          </p:spPr>
          <p:txBody>
            <a:bodyPr wrap="square" rtlCol="0">
              <a:spAutoFit/>
            </a:bodyPr>
            <a:lstStyle/>
            <a:p>
              <a:r>
                <a:rPr lang="en-US" sz="2000" dirty="0" smtClean="0">
                  <a:solidFill>
                    <a:srgbClr val="FF6600"/>
                  </a:solidFill>
                </a:rPr>
                <a:t>Trophic interactions</a:t>
              </a:r>
              <a:endParaRPr lang="en-US" sz="2000" dirty="0">
                <a:solidFill>
                  <a:srgbClr val="FF6600"/>
                </a:solidFill>
              </a:endParaRPr>
            </a:p>
          </p:txBody>
        </p:sp>
      </p:grpSp>
      <p:pic>
        <p:nvPicPr>
          <p:cNvPr id="21" name="Picture 8" descr="http://www.nsf.gov/images/logos/nsf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9352" y="5931219"/>
            <a:ext cx="755124" cy="759672"/>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201265" y="5931219"/>
            <a:ext cx="8615774" cy="14424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solidFill>
                  <a:srgbClr val="FFFF00"/>
                </a:solidFill>
                <a:effectLst>
                  <a:outerShdw blurRad="38100" dist="38100" dir="2700000" algn="tl">
                    <a:srgbClr val="000000">
                      <a:alpha val="43137"/>
                    </a:srgbClr>
                  </a:outerShdw>
                </a:effectLst>
              </a:rPr>
              <a:t>US National Science Foundation Dimensions of Biodiversity Program</a:t>
            </a:r>
          </a:p>
          <a:p>
            <a:pPr marL="0" indent="0">
              <a:buNone/>
            </a:pPr>
            <a:r>
              <a:rPr lang="en-US" sz="1800" dirty="0" smtClean="0">
                <a:solidFill>
                  <a:srgbClr val="FFFF00"/>
                </a:solidFill>
                <a:effectLst>
                  <a:outerShdw blurRad="38100" dist="38100" dir="2700000" algn="tl">
                    <a:srgbClr val="000000">
                      <a:alpha val="43137"/>
                    </a:srgbClr>
                  </a:outerShdw>
                </a:effectLst>
              </a:rPr>
              <a:t>Interaction at the intersection of taxonomic, genetic, functional domains</a:t>
            </a:r>
            <a:endParaRPr lang="en-US" sz="1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738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5831"/>
            <a:ext cx="8229600" cy="571500"/>
          </a:xfrm>
        </p:spPr>
        <p:txBody>
          <a:bodyPr>
            <a:noAutofit/>
          </a:bodyPr>
          <a:lstStyle/>
          <a:p>
            <a:r>
              <a:rPr lang="en-US" sz="3600" spc="-100" dirty="0">
                <a:latin typeface="+mj-lt"/>
              </a:rPr>
              <a:t>iDigBio – Integrated Digitized Biocollections</a:t>
            </a:r>
            <a:endParaRPr lang="en-US" sz="3600" dirty="0">
              <a:latin typeface="+mj-lt"/>
            </a:endParaRPr>
          </a:p>
        </p:txBody>
      </p:sp>
      <p:pic>
        <p:nvPicPr>
          <p:cNvPr id="6" name="Picture 5" descr="LogoiDigBio4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245" y="3193927"/>
            <a:ext cx="2505135" cy="2536765"/>
          </a:xfrm>
          <a:prstGeom prst="rect">
            <a:avLst/>
          </a:prstGeom>
        </p:spPr>
      </p:pic>
      <p:sp>
        <p:nvSpPr>
          <p:cNvPr id="7" name="TextBox 6"/>
          <p:cNvSpPr txBox="1"/>
          <p:nvPr/>
        </p:nvSpPr>
        <p:spPr>
          <a:xfrm>
            <a:off x="533347" y="1351815"/>
            <a:ext cx="8253987" cy="707886"/>
          </a:xfrm>
          <a:prstGeom prst="rect">
            <a:avLst/>
          </a:prstGeom>
          <a:noFill/>
        </p:spPr>
        <p:txBody>
          <a:bodyPr wrap="square" rtlCol="0">
            <a:spAutoFit/>
          </a:bodyPr>
          <a:lstStyle/>
          <a:p>
            <a:r>
              <a:rPr lang="en-US" sz="2000" dirty="0" smtClean="0">
                <a:solidFill>
                  <a:srgbClr val="292934"/>
                </a:solidFill>
              </a:rPr>
              <a:t>10 year effort to digitize and mobilize the scientific information associated with </a:t>
            </a:r>
            <a:r>
              <a:rPr lang="en-US" sz="2000" dirty="0" smtClean="0">
                <a:solidFill>
                  <a:schemeClr val="accent1"/>
                </a:solidFill>
                <a:effectLst>
                  <a:outerShdw blurRad="38100" dist="38100" dir="2700000" algn="tl">
                    <a:srgbClr val="000000">
                      <a:alpha val="43137"/>
                    </a:srgbClr>
                  </a:outerShdw>
                </a:effectLst>
              </a:rPr>
              <a:t>vouchered specimens</a:t>
            </a:r>
            <a:r>
              <a:rPr lang="en-US" sz="2000" dirty="0" smtClean="0"/>
              <a:t> held</a:t>
            </a:r>
            <a:r>
              <a:rPr lang="en-US" sz="2000" dirty="0" smtClean="0">
                <a:solidFill>
                  <a:srgbClr val="292934"/>
                </a:solidFill>
              </a:rPr>
              <a:t> in U.S. research collections (Larry Page – PI)</a:t>
            </a:r>
            <a:endParaRPr lang="en-US" sz="2000" dirty="0">
              <a:solidFill>
                <a:srgbClr val="292934"/>
              </a:solidFill>
            </a:endParaRPr>
          </a:p>
        </p:txBody>
      </p:sp>
      <p:sp>
        <p:nvSpPr>
          <p:cNvPr id="8" name="Rectangle 7"/>
          <p:cNvSpPr/>
          <p:nvPr/>
        </p:nvSpPr>
        <p:spPr>
          <a:xfrm>
            <a:off x="457200" y="4623262"/>
            <a:ext cx="3143113" cy="1107996"/>
          </a:xfrm>
          <a:prstGeom prst="rect">
            <a:avLst/>
          </a:prstGeom>
        </p:spPr>
        <p:txBody>
          <a:bodyPr wrap="square">
            <a:spAutoFit/>
          </a:bodyPr>
          <a:lstStyle/>
          <a:p>
            <a:r>
              <a:rPr lang="en-US" sz="2200" dirty="0" smtClean="0">
                <a:solidFill>
                  <a:srgbClr val="00B050"/>
                </a:solidFill>
                <a:effectLst>
                  <a:outerShdw blurRad="38100" dist="38100" dir="2700000" algn="tl">
                    <a:srgbClr val="000000">
                      <a:alpha val="43137"/>
                    </a:srgbClr>
                  </a:outerShdw>
                </a:effectLst>
              </a:rPr>
              <a:t>Develop </a:t>
            </a:r>
            <a:r>
              <a:rPr lang="en-US" sz="2200" u="sng" dirty="0" smtClean="0">
                <a:solidFill>
                  <a:srgbClr val="00B050"/>
                </a:solidFill>
                <a:effectLst>
                  <a:outerShdw blurRad="38100" dist="38100" dir="2700000" algn="tl">
                    <a:srgbClr val="000000">
                      <a:alpha val="43137"/>
                    </a:srgbClr>
                  </a:outerShdw>
                </a:effectLst>
              </a:rPr>
              <a:t>research use cases</a:t>
            </a:r>
            <a:r>
              <a:rPr lang="en-US" sz="2200" dirty="0" smtClean="0">
                <a:solidFill>
                  <a:srgbClr val="00B050"/>
                </a:solidFill>
                <a:effectLst>
                  <a:outerShdw blurRad="38100" dist="38100" dir="2700000" algn="tl">
                    <a:srgbClr val="000000">
                      <a:alpha val="43137"/>
                    </a:srgbClr>
                  </a:outerShdw>
                </a:effectLst>
              </a:rPr>
              <a:t> and collaborations (Pam </a:t>
            </a:r>
            <a:r>
              <a:rPr lang="en-US" sz="2200" dirty="0" err="1" smtClean="0">
                <a:solidFill>
                  <a:srgbClr val="00B050"/>
                </a:solidFill>
                <a:effectLst>
                  <a:outerShdw blurRad="38100" dist="38100" dir="2700000" algn="tl">
                    <a:srgbClr val="000000">
                      <a:alpha val="43137"/>
                    </a:srgbClr>
                  </a:outerShdw>
                </a:effectLst>
              </a:rPr>
              <a:t>Soltis</a:t>
            </a:r>
            <a:r>
              <a:rPr lang="en-US" sz="2200" dirty="0" smtClean="0">
                <a:solidFill>
                  <a:srgbClr val="00B050"/>
                </a:solidFill>
                <a:effectLst>
                  <a:outerShdw blurRad="38100" dist="38100" dir="2700000" algn="tl">
                    <a:srgbClr val="000000">
                      <a:alpha val="43137"/>
                    </a:srgbClr>
                  </a:outerShdw>
                </a:effectLst>
              </a:rPr>
              <a:t> et al.)</a:t>
            </a:r>
          </a:p>
        </p:txBody>
      </p:sp>
      <p:sp>
        <p:nvSpPr>
          <p:cNvPr id="9" name="Rectangle 8"/>
          <p:cNvSpPr/>
          <p:nvPr/>
        </p:nvSpPr>
        <p:spPr>
          <a:xfrm>
            <a:off x="5689438" y="2869115"/>
            <a:ext cx="3117786" cy="1107996"/>
          </a:xfrm>
          <a:prstGeom prst="rect">
            <a:avLst/>
          </a:prstGeom>
        </p:spPr>
        <p:txBody>
          <a:bodyPr wrap="square">
            <a:spAutoFit/>
          </a:bodyPr>
          <a:lstStyle/>
          <a:p>
            <a:pPr marL="274320" lvl="1" indent="-274320">
              <a:buClr>
                <a:srgbClr val="726056"/>
              </a:buClr>
              <a:buSzPct val="95000"/>
            </a:pPr>
            <a:r>
              <a:rPr lang="en-US" sz="2200" dirty="0">
                <a:solidFill>
                  <a:schemeClr val="accent6">
                    <a:lumMod val="75000"/>
                  </a:schemeClr>
                </a:solidFill>
                <a:effectLst>
                  <a:outerShdw blurRad="38100" dist="38100" dir="2700000" algn="tl">
                    <a:srgbClr val="000000">
                      <a:alpha val="43137"/>
                    </a:srgbClr>
                  </a:outerShdw>
                </a:effectLst>
              </a:rPr>
              <a:t>E</a:t>
            </a:r>
            <a:r>
              <a:rPr lang="en-US" sz="2200" dirty="0" smtClean="0">
                <a:solidFill>
                  <a:schemeClr val="accent6">
                    <a:lumMod val="75000"/>
                  </a:schemeClr>
                </a:solidFill>
                <a:effectLst>
                  <a:outerShdw blurRad="38100" dist="38100" dir="2700000" algn="tl">
                    <a:srgbClr val="000000">
                      <a:alpha val="43137"/>
                    </a:srgbClr>
                  </a:outerShdw>
                </a:effectLst>
              </a:rPr>
              <a:t>ffective </a:t>
            </a:r>
            <a:r>
              <a:rPr lang="en-US" sz="2200" u="sng" dirty="0" smtClean="0">
                <a:solidFill>
                  <a:schemeClr val="accent6">
                    <a:lumMod val="75000"/>
                  </a:schemeClr>
                </a:solidFill>
                <a:effectLst>
                  <a:outerShdw blurRad="38100" dist="38100" dir="2700000" algn="tl">
                    <a:srgbClr val="000000">
                      <a:alpha val="43137"/>
                    </a:srgbClr>
                  </a:outerShdw>
                </a:effectLst>
              </a:rPr>
              <a:t>digitization</a:t>
            </a:r>
          </a:p>
          <a:p>
            <a:pPr marL="274320" lvl="1" indent="-274320">
              <a:buClr>
                <a:srgbClr val="726056"/>
              </a:buClr>
              <a:buSzPct val="95000"/>
            </a:pPr>
            <a:r>
              <a:rPr lang="en-US" sz="2200" dirty="0" smtClean="0">
                <a:solidFill>
                  <a:schemeClr val="accent6">
                    <a:lumMod val="75000"/>
                  </a:schemeClr>
                </a:solidFill>
                <a:effectLst>
                  <a:outerShdw blurRad="38100" dist="38100" dir="2700000" algn="tl">
                    <a:srgbClr val="000000">
                      <a:alpha val="43137"/>
                    </a:srgbClr>
                  </a:outerShdw>
                </a:effectLst>
              </a:rPr>
              <a:t>standards and workflows </a:t>
            </a:r>
          </a:p>
          <a:p>
            <a:pPr marL="274320" lvl="1" indent="-274320">
              <a:buClr>
                <a:srgbClr val="726056"/>
              </a:buClr>
              <a:buSzPct val="95000"/>
            </a:pPr>
            <a:r>
              <a:rPr lang="en-US" sz="2200" dirty="0" smtClean="0">
                <a:solidFill>
                  <a:schemeClr val="accent6">
                    <a:lumMod val="75000"/>
                  </a:schemeClr>
                </a:solidFill>
                <a:effectLst>
                  <a:outerShdw blurRad="38100" dist="38100" dir="2700000" algn="tl">
                    <a:srgbClr val="000000">
                      <a:alpha val="43137"/>
                    </a:srgbClr>
                  </a:outerShdw>
                </a:effectLst>
              </a:rPr>
              <a:t>(Greg Riccardi et al.)</a:t>
            </a:r>
            <a:endParaRPr lang="en-US" sz="2200" dirty="0">
              <a:solidFill>
                <a:schemeClr val="accent6">
                  <a:lumMod val="75000"/>
                </a:schemeClr>
              </a:solidFill>
              <a:effectLst>
                <a:outerShdw blurRad="38100" dist="38100" dir="2700000" algn="tl">
                  <a:srgbClr val="000000">
                    <a:alpha val="43137"/>
                  </a:srgbClr>
                </a:outerShdw>
              </a:effectLst>
            </a:endParaRPr>
          </a:p>
        </p:txBody>
      </p:sp>
      <p:sp>
        <p:nvSpPr>
          <p:cNvPr id="10" name="Rectangle 9"/>
          <p:cNvSpPr/>
          <p:nvPr/>
        </p:nvSpPr>
        <p:spPr>
          <a:xfrm>
            <a:off x="236766" y="3124255"/>
            <a:ext cx="3786180" cy="769441"/>
          </a:xfrm>
          <a:prstGeom prst="rect">
            <a:avLst/>
          </a:prstGeom>
        </p:spPr>
        <p:txBody>
          <a:bodyPr wrap="square">
            <a:spAutoFit/>
          </a:bodyPr>
          <a:lstStyle/>
          <a:p>
            <a:pPr marL="274320" lvl="1" indent="-274320">
              <a:buClr>
                <a:srgbClr val="726056"/>
              </a:buClr>
              <a:buSzPct val="95000"/>
            </a:pPr>
            <a:r>
              <a:rPr lang="en-US" sz="2200" dirty="0" smtClean="0">
                <a:solidFill>
                  <a:schemeClr val="tx2">
                    <a:lumMod val="60000"/>
                    <a:lumOff val="40000"/>
                  </a:schemeClr>
                </a:solidFill>
                <a:effectLst>
                  <a:outerShdw blurRad="38100" dist="38100" dir="2700000" algn="tl">
                    <a:srgbClr val="000000">
                      <a:alpha val="43137"/>
                    </a:srgbClr>
                  </a:outerShdw>
                </a:effectLst>
              </a:rPr>
              <a:t>Provide for </a:t>
            </a:r>
            <a:r>
              <a:rPr lang="en-US" sz="2200" u="sng" dirty="0" smtClean="0">
                <a:solidFill>
                  <a:schemeClr val="tx2">
                    <a:lumMod val="60000"/>
                    <a:lumOff val="40000"/>
                  </a:schemeClr>
                </a:solidFill>
                <a:effectLst>
                  <a:outerShdw blurRad="38100" dist="38100" dir="2700000" algn="tl">
                    <a:srgbClr val="000000">
                      <a:alpha val="43137"/>
                    </a:srgbClr>
                  </a:outerShdw>
                </a:effectLst>
              </a:rPr>
              <a:t>cyberinfrastructure</a:t>
            </a:r>
          </a:p>
          <a:p>
            <a:pPr marL="274320" lvl="1" indent="-274320">
              <a:buClr>
                <a:srgbClr val="726056"/>
              </a:buClr>
              <a:buSzPct val="95000"/>
            </a:pPr>
            <a:r>
              <a:rPr lang="en-US" sz="2200" dirty="0" smtClean="0">
                <a:solidFill>
                  <a:schemeClr val="tx2">
                    <a:lumMod val="60000"/>
                    <a:lumOff val="40000"/>
                  </a:schemeClr>
                </a:solidFill>
                <a:effectLst>
                  <a:outerShdw blurRad="38100" dist="38100" dir="2700000" algn="tl">
                    <a:srgbClr val="000000">
                      <a:alpha val="43137"/>
                    </a:srgbClr>
                  </a:outerShdw>
                </a:effectLst>
              </a:rPr>
              <a:t>needs (Jose </a:t>
            </a:r>
            <a:r>
              <a:rPr lang="en-US" sz="2200" dirty="0" smtClean="0">
                <a:solidFill>
                  <a:schemeClr val="tx2">
                    <a:lumMod val="60000"/>
                    <a:lumOff val="40000"/>
                  </a:schemeClr>
                </a:solidFill>
                <a:effectLst>
                  <a:outerShdw blurRad="38100" dist="38100" dir="2700000" algn="tl">
                    <a:srgbClr val="000000">
                      <a:alpha val="43137"/>
                    </a:srgbClr>
                  </a:outerShdw>
                </a:effectLst>
              </a:rPr>
              <a:t>Fortes </a:t>
            </a:r>
            <a:r>
              <a:rPr lang="en-US" sz="2200" dirty="0" smtClean="0">
                <a:solidFill>
                  <a:schemeClr val="tx2">
                    <a:lumMod val="60000"/>
                    <a:lumOff val="40000"/>
                  </a:schemeClr>
                </a:solidFill>
                <a:effectLst>
                  <a:outerShdw blurRad="38100" dist="38100" dir="2700000" algn="tl">
                    <a:srgbClr val="000000">
                      <a:alpha val="43137"/>
                    </a:srgbClr>
                  </a:outerShdw>
                </a:effectLst>
              </a:rPr>
              <a:t>et al.)</a:t>
            </a:r>
            <a:endParaRPr lang="en-US" sz="2200" dirty="0">
              <a:solidFill>
                <a:schemeClr val="tx2">
                  <a:lumMod val="60000"/>
                  <a:lumOff val="40000"/>
                </a:schemeClr>
              </a:solidFill>
              <a:effectLst>
                <a:outerShdw blurRad="38100" dist="38100" dir="2700000" algn="tl">
                  <a:srgbClr val="000000">
                    <a:alpha val="43137"/>
                  </a:srgbClr>
                </a:outerShdw>
              </a:effectLst>
            </a:endParaRPr>
          </a:p>
        </p:txBody>
      </p:sp>
      <p:sp>
        <p:nvSpPr>
          <p:cNvPr id="11" name="Rectangle 10"/>
          <p:cNvSpPr/>
          <p:nvPr/>
        </p:nvSpPr>
        <p:spPr>
          <a:xfrm>
            <a:off x="615644" y="6159043"/>
            <a:ext cx="8089394" cy="430887"/>
          </a:xfrm>
          <a:prstGeom prst="rect">
            <a:avLst/>
          </a:prstGeom>
        </p:spPr>
        <p:txBody>
          <a:bodyPr wrap="square">
            <a:spAutoFit/>
          </a:bodyPr>
          <a:lstStyle/>
          <a:p>
            <a:r>
              <a:rPr lang="en-US" sz="2200" i="1" dirty="0" smtClean="0">
                <a:solidFill>
                  <a:schemeClr val="accent1"/>
                </a:solidFill>
                <a:effectLst>
                  <a:outerShdw blurRad="38100" dist="38100" dir="2700000" algn="tl">
                    <a:srgbClr val="000000">
                      <a:alpha val="43137"/>
                    </a:srgbClr>
                  </a:outerShdw>
                </a:effectLst>
              </a:rPr>
              <a:t>Plan </a:t>
            </a:r>
            <a:r>
              <a:rPr lang="en-US" sz="2200" i="1" dirty="0">
                <a:solidFill>
                  <a:schemeClr val="accent1"/>
                </a:solidFill>
                <a:effectLst>
                  <a:outerShdw blurRad="38100" dist="38100" dir="2700000" algn="tl">
                    <a:srgbClr val="000000">
                      <a:alpha val="43137"/>
                    </a:srgbClr>
                  </a:outerShdw>
                </a:effectLst>
              </a:rPr>
              <a:t>for long-term sustainability of the national digitization effort</a:t>
            </a:r>
          </a:p>
        </p:txBody>
      </p:sp>
      <p:sp>
        <p:nvSpPr>
          <p:cNvPr id="12" name="Rectangle 11"/>
          <p:cNvSpPr/>
          <p:nvPr/>
        </p:nvSpPr>
        <p:spPr>
          <a:xfrm>
            <a:off x="5468514" y="5177260"/>
            <a:ext cx="3071052" cy="769441"/>
          </a:xfrm>
          <a:prstGeom prst="rect">
            <a:avLst/>
          </a:prstGeom>
        </p:spPr>
        <p:txBody>
          <a:bodyPr wrap="square">
            <a:spAutoFit/>
          </a:bodyPr>
          <a:lstStyle/>
          <a:p>
            <a:r>
              <a:rPr lang="en-US" sz="2200" u="sng" dirty="0" smtClean="0">
                <a:solidFill>
                  <a:srgbClr val="800000"/>
                </a:solidFill>
                <a:effectLst>
                  <a:outerShdw blurRad="38100" dist="38100" dir="2700000" algn="tl">
                    <a:srgbClr val="000000">
                      <a:alpha val="43137"/>
                    </a:srgbClr>
                  </a:outerShdw>
                </a:effectLst>
              </a:rPr>
              <a:t>Education </a:t>
            </a:r>
            <a:r>
              <a:rPr lang="en-US" sz="2200" u="sng" dirty="0">
                <a:solidFill>
                  <a:srgbClr val="800000"/>
                </a:solidFill>
                <a:effectLst>
                  <a:outerShdw blurRad="38100" dist="38100" dir="2700000" algn="tl">
                    <a:srgbClr val="000000">
                      <a:alpha val="43137"/>
                    </a:srgbClr>
                  </a:outerShdw>
                </a:effectLst>
              </a:rPr>
              <a:t>and </a:t>
            </a:r>
            <a:r>
              <a:rPr lang="en-US" sz="2200" u="sng" dirty="0" smtClean="0">
                <a:solidFill>
                  <a:srgbClr val="800000"/>
                </a:solidFill>
                <a:effectLst>
                  <a:outerShdw blurRad="38100" dist="38100" dir="2700000" algn="tl">
                    <a:srgbClr val="000000">
                      <a:alpha val="43137"/>
                    </a:srgbClr>
                  </a:outerShdw>
                </a:effectLst>
              </a:rPr>
              <a:t>outreach </a:t>
            </a:r>
            <a:r>
              <a:rPr lang="en-US" sz="2200" dirty="0" smtClean="0">
                <a:solidFill>
                  <a:srgbClr val="800000"/>
                </a:solidFill>
                <a:effectLst>
                  <a:outerShdw blurRad="38100" dist="38100" dir="2700000" algn="tl">
                    <a:srgbClr val="000000">
                      <a:alpha val="43137"/>
                    </a:srgbClr>
                  </a:outerShdw>
                </a:effectLst>
              </a:rPr>
              <a:t>(Bruce McFadden et al.)</a:t>
            </a:r>
            <a:endParaRPr lang="en-US" sz="2200" dirty="0">
              <a:solidFill>
                <a:srgbClr val="800000"/>
              </a:solidFill>
              <a:effectLst>
                <a:outerShdw blurRad="38100" dist="38100" dir="2700000" algn="tl">
                  <a:srgbClr val="000000">
                    <a:alpha val="43137"/>
                  </a:srgbClr>
                </a:outerShdw>
              </a:effectLst>
            </a:endParaRPr>
          </a:p>
        </p:txBody>
      </p:sp>
      <p:sp>
        <p:nvSpPr>
          <p:cNvPr id="13" name="Rectangle 12"/>
          <p:cNvSpPr/>
          <p:nvPr/>
        </p:nvSpPr>
        <p:spPr>
          <a:xfrm>
            <a:off x="919239" y="2217452"/>
            <a:ext cx="7153147" cy="830997"/>
          </a:xfrm>
          <a:prstGeom prst="rect">
            <a:avLst/>
          </a:prstGeom>
        </p:spPr>
        <p:txBody>
          <a:bodyPr wrap="square">
            <a:spAutoFit/>
          </a:bodyPr>
          <a:lstStyle/>
          <a:p>
            <a:r>
              <a:rPr lang="en-US" u="sng" dirty="0" smtClean="0"/>
              <a:t>Project Management </a:t>
            </a:r>
            <a:r>
              <a:rPr lang="en-US" dirty="0" smtClean="0"/>
              <a:t>(PM) and PM skills development </a:t>
            </a:r>
            <a:r>
              <a:rPr lang="en-US" dirty="0"/>
              <a:t>(</a:t>
            </a:r>
            <a:r>
              <a:rPr lang="en-US" dirty="0" smtClean="0"/>
              <a:t>David Jennings)</a:t>
            </a:r>
            <a:endParaRPr lang="en-US" dirty="0" smtClean="0"/>
          </a:p>
        </p:txBody>
      </p:sp>
      <p:sp>
        <p:nvSpPr>
          <p:cNvPr id="3" name="Footer Placeholder 2"/>
          <p:cNvSpPr>
            <a:spLocks noGrp="1"/>
          </p:cNvSpPr>
          <p:nvPr>
            <p:ph type="ftr" sz="quarter" idx="11"/>
          </p:nvPr>
        </p:nvSpPr>
        <p:spPr>
          <a:xfrm>
            <a:off x="3243126" y="101246"/>
            <a:ext cx="5296440" cy="332179"/>
          </a:xfrm>
        </p:spPr>
        <p:txBody>
          <a:bodyPr/>
          <a:lstStyle/>
          <a:p>
            <a:r>
              <a:rPr lang="en-US" sz="2400" dirty="0" smtClean="0"/>
              <a:t>NIBA &gt; ADBC &gt; iDigBio &amp; the TCNs</a:t>
            </a:r>
            <a:endParaRPr lang="en-US" sz="2400" dirty="0"/>
          </a:p>
        </p:txBody>
      </p:sp>
    </p:spTree>
    <p:extLst>
      <p:ext uri="{BB962C8B-B14F-4D97-AF65-F5344CB8AC3E}">
        <p14:creationId xmlns:p14="http://schemas.microsoft.com/office/powerpoint/2010/main" val="117052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361" y="6089024"/>
            <a:ext cx="3349443" cy="523220"/>
          </a:xfrm>
          <a:prstGeom prst="rect">
            <a:avLst/>
          </a:prstGeom>
          <a:noFill/>
        </p:spPr>
        <p:txBody>
          <a:bodyPr wrap="none" rtlCol="0">
            <a:spAutoFit/>
          </a:bodyPr>
          <a:lstStyle/>
          <a:p>
            <a:pPr algn="ctr"/>
            <a:r>
              <a:rPr lang="en-US" sz="2800" dirty="0" smtClean="0">
                <a:solidFill>
                  <a:schemeClr val="accent1"/>
                </a:solidFill>
                <a:effectLst>
                  <a:outerShdw blurRad="38100" dist="38100" dir="2700000" algn="tl">
                    <a:srgbClr val="000000">
                      <a:alpha val="43137"/>
                    </a:srgbClr>
                  </a:outerShdw>
                </a:effectLst>
              </a:rPr>
              <a:t>over </a:t>
            </a:r>
            <a:r>
              <a:rPr lang="en-US" sz="2800" dirty="0" smtClean="0">
                <a:solidFill>
                  <a:schemeClr val="accent1"/>
                </a:solidFill>
                <a:effectLst>
                  <a:outerShdw blurRad="38100" dist="38100" dir="2700000" algn="tl">
                    <a:srgbClr val="000000">
                      <a:alpha val="43137"/>
                    </a:srgbClr>
                  </a:outerShdw>
                </a:effectLst>
              </a:rPr>
              <a:t>205 </a:t>
            </a:r>
            <a:r>
              <a:rPr lang="en-US" sz="2800" dirty="0" smtClean="0">
                <a:solidFill>
                  <a:schemeClr val="accent1"/>
                </a:solidFill>
                <a:effectLst>
                  <a:outerShdw blurRad="38100" dist="38100" dir="2700000" algn="tl">
                    <a:srgbClr val="000000">
                      <a:alpha val="43137"/>
                    </a:srgbClr>
                  </a:outerShdw>
                </a:effectLst>
              </a:rPr>
              <a:t>institutions  </a:t>
            </a:r>
            <a:endParaRPr lang="en-US" sz="2800" dirty="0">
              <a:solidFill>
                <a:schemeClr val="accent1"/>
              </a:solidFill>
              <a:effectLst>
                <a:outerShdw blurRad="38100" dist="38100" dir="2700000" algn="tl">
                  <a:srgbClr val="000000">
                    <a:alpha val="43137"/>
                  </a:srgbClr>
                </a:outerShdw>
              </a:effectLst>
            </a:endParaRPr>
          </a:p>
        </p:txBody>
      </p:sp>
      <p:pic>
        <p:nvPicPr>
          <p:cNvPr id="5" name="Picture 4" descr="Screen Shot 2013-09-24 at 10.43.44 AM.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5637" y="1971412"/>
            <a:ext cx="8312727" cy="4114801"/>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nchor="t" anchorCtr="0">
            <a:noAutofit/>
          </a:bodyPr>
          <a:lstStyle/>
          <a:p>
            <a:pPr algn="ctr"/>
            <a:r>
              <a:rPr lang="en-US" dirty="0"/>
              <a:t>Estimated 1 billion specimens </a:t>
            </a:r>
            <a:r>
              <a:rPr lang="en-US" dirty="0" smtClean="0"/>
              <a:t/>
            </a:r>
            <a:br>
              <a:rPr lang="en-US" dirty="0" smtClean="0"/>
            </a:br>
            <a:r>
              <a:rPr lang="en-US" dirty="0" smtClean="0"/>
              <a:t>in </a:t>
            </a:r>
            <a:r>
              <a:rPr lang="en-US" dirty="0"/>
              <a:t>1,600 collections in the US</a:t>
            </a:r>
          </a:p>
        </p:txBody>
      </p:sp>
    </p:spTree>
    <p:extLst>
      <p:ext uri="{BB962C8B-B14F-4D97-AF65-F5344CB8AC3E}">
        <p14:creationId xmlns:p14="http://schemas.microsoft.com/office/powerpoint/2010/main" val="2847291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218"/>
            <a:ext cx="8229600" cy="803443"/>
          </a:xfrm>
        </p:spPr>
        <p:txBody>
          <a:bodyPr/>
          <a:lstStyle/>
          <a:p>
            <a:r>
              <a:rPr lang="en-US" b="0" dirty="0" smtClean="0">
                <a:effectLst>
                  <a:outerShdw blurRad="38100" dist="38100" dir="2700000" algn="tl">
                    <a:srgbClr val="000000">
                      <a:alpha val="43137"/>
                    </a:srgbClr>
                  </a:outerShdw>
                </a:effectLst>
              </a:rPr>
              <a:t>Thematic Collections Networks (2 of </a:t>
            </a:r>
            <a:r>
              <a:rPr lang="en-US" b="0" dirty="0" smtClean="0">
                <a:effectLst>
                  <a:outerShdw blurRad="38100" dist="38100" dir="2700000" algn="tl">
                    <a:srgbClr val="000000">
                      <a:alpha val="43137"/>
                    </a:srgbClr>
                  </a:outerShdw>
                </a:effectLst>
              </a:rPr>
              <a:t>13+)…</a:t>
            </a:r>
            <a:endParaRPr lang="en-US" b="0" dirty="0">
              <a:effectLst>
                <a:outerShdw blurRad="38100" dist="38100" dir="2700000" algn="tl">
                  <a:srgbClr val="000000">
                    <a:alpha val="43137"/>
                  </a:srgbClr>
                </a:outerShdw>
              </a:effectLst>
            </a:endParaRPr>
          </a:p>
        </p:txBody>
      </p:sp>
      <p:pic>
        <p:nvPicPr>
          <p:cNvPr id="4" name="Content Placeholder 3" descr="Screen Shot 2013-12-02 at 3.55.46 PM.png"/>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457200" y="1371600"/>
            <a:ext cx="3663950" cy="5029200"/>
          </a:xfrm>
          <a:prstGeom prst="rect">
            <a:avLst/>
          </a:prstGeom>
        </p:spPr>
      </p:pic>
      <p:pic>
        <p:nvPicPr>
          <p:cNvPr id="5" name="Content Placeholder 3" descr="Screen Shot 2013-12-02 at 3.55.46 PM.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55671" y="1371602"/>
            <a:ext cx="4315968" cy="4973301"/>
          </a:xfrm>
          <a:prstGeom prst="rect">
            <a:avLst/>
          </a:prstGeom>
        </p:spPr>
      </p:pic>
      <p:sp>
        <p:nvSpPr>
          <p:cNvPr id="3" name="Rectangle 2"/>
          <p:cNvSpPr/>
          <p:nvPr/>
        </p:nvSpPr>
        <p:spPr>
          <a:xfrm>
            <a:off x="770389" y="1532389"/>
            <a:ext cx="1524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4572000" y="1534633"/>
            <a:ext cx="1524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9" name="Straight Connector 8"/>
          <p:cNvCxnSpPr/>
          <p:nvPr/>
        </p:nvCxnSpPr>
        <p:spPr>
          <a:xfrm>
            <a:off x="457200" y="1295400"/>
            <a:ext cx="8153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136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
        <p:nvSpPr>
          <p:cNvPr id="2" name="Footer Placeholder 1"/>
          <p:cNvSpPr>
            <a:spLocks noGrp="1"/>
          </p:cNvSpPr>
          <p:nvPr>
            <p:ph type="ftr" sz="quarter" idx="11"/>
          </p:nvPr>
        </p:nvSpPr>
        <p:spPr/>
        <p:txBody>
          <a:bodyPr/>
          <a:lstStyle/>
          <a:p>
            <a:r>
              <a:rPr lang="en-US" dirty="0" smtClean="0"/>
              <a:t>https://www.idigbio.org/portal</a:t>
            </a:r>
            <a:endParaRPr lang="en-US" dirty="0"/>
          </a:p>
        </p:txBody>
      </p:sp>
      <p:pic>
        <p:nvPicPr>
          <p:cNvPr id="6" name="Picture 5"/>
          <p:cNvPicPr>
            <a:picLocks noChangeAspect="1"/>
          </p:cNvPicPr>
          <p:nvPr/>
        </p:nvPicPr>
        <p:blipFill rotWithShape="1">
          <a:blip r:embed="rId3"/>
          <a:srcRect t="388" r="475" b="1435"/>
          <a:stretch/>
        </p:blipFill>
        <p:spPr>
          <a:xfrm>
            <a:off x="193955" y="719528"/>
            <a:ext cx="8717697" cy="5688768"/>
          </a:xfrm>
          <a:prstGeom prst="rect">
            <a:avLst/>
          </a:prstGeom>
        </p:spPr>
      </p:pic>
    </p:spTree>
    <p:extLst>
      <p:ext uri="{BB962C8B-B14F-4D97-AF65-F5344CB8AC3E}">
        <p14:creationId xmlns:p14="http://schemas.microsoft.com/office/powerpoint/2010/main" val="3333229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689</Words>
  <Application>Microsoft Office PowerPoint</Application>
  <PresentationFormat>On-screen Show (4:3)</PresentationFormat>
  <Paragraphs>100</Paragraphs>
  <Slides>16</Slides>
  <Notes>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12 pt. Helvetica* 65 Medium   0</vt:lpstr>
      <vt:lpstr>Arial</vt:lpstr>
      <vt:lpstr>Calibri</vt:lpstr>
      <vt:lpstr>Cambria</vt:lpstr>
      <vt:lpstr>Helvetica</vt:lpstr>
      <vt:lpstr>Helvetica 75 Bold</vt:lpstr>
      <vt:lpstr>idigbio2014rev</vt:lpstr>
      <vt:lpstr>PowerPoint Presentation</vt:lpstr>
      <vt:lpstr>Workshop Welcome, Logistics &amp; Introduction: </vt:lpstr>
      <vt:lpstr>Field to Database #field2db</vt:lpstr>
      <vt:lpstr>Integrative biodiversity research:  It’s about the science questions</vt:lpstr>
      <vt:lpstr>PowerPoint Presentation</vt:lpstr>
      <vt:lpstr>iDigBio – Integrated Digitized Biocollections</vt:lpstr>
      <vt:lpstr>Estimated 1 billion specimens  in 1,600 collections in the US</vt:lpstr>
      <vt:lpstr>Thematic Collections Networks (2 of 13+)…</vt:lpstr>
      <vt:lpstr>PowerPoint Presentation</vt:lpstr>
      <vt:lpstr>PowerPoint Presentation</vt:lpstr>
      <vt:lpstr>PowerPoint Presentation</vt:lpstr>
      <vt:lpstr>PowerPoint Presentation</vt:lpstr>
      <vt:lpstr>Biodiversity Informatics Workshop Series 1-4</vt:lpstr>
      <vt:lpstr>Our 4-Day Course Scenario – see the wiki</vt:lpstr>
      <vt:lpstr>Data and Metadata.  It’s about discovery and data re/use.  It’s about feedback and accountability.  It’s about credit and attribution.  It’s about curation not ownership).  Make sure your data’s not under a rock.</vt:lpstr>
      <vt:lpstr>Our workshop goals</vt:lpstr>
    </vt:vector>
  </TitlesOfParts>
  <Company>Jelly Bean Communications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Spinks</dc:creator>
  <cp:lastModifiedBy>Deborah Paul</cp:lastModifiedBy>
  <cp:revision>67</cp:revision>
  <cp:lastPrinted>2014-10-10T14:25:07Z</cp:lastPrinted>
  <dcterms:created xsi:type="dcterms:W3CDTF">2014-08-01T13:08:34Z</dcterms:created>
  <dcterms:modified xsi:type="dcterms:W3CDTF">2015-03-09T04:14:58Z</dcterms:modified>
</cp:coreProperties>
</file>