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61" r:id="rId4"/>
    <p:sldId id="262" r:id="rId5"/>
    <p:sldId id="285" r:id="rId6"/>
    <p:sldId id="263" r:id="rId7"/>
    <p:sldId id="272" r:id="rId8"/>
    <p:sldId id="274" r:id="rId9"/>
    <p:sldId id="275" r:id="rId10"/>
    <p:sldId id="286" r:id="rId11"/>
    <p:sldId id="276" r:id="rId12"/>
    <p:sldId id="287" r:id="rId13"/>
    <p:sldId id="288" r:id="rId14"/>
    <p:sldId id="280" r:id="rId15"/>
    <p:sldId id="289" r:id="rId16"/>
    <p:sldId id="279" r:id="rId17"/>
    <p:sldId id="25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2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68" autoAdjust="0"/>
  </p:normalViewPr>
  <p:slideViewPr>
    <p:cSldViewPr snapToGrid="0" snapToObjects="1">
      <p:cViewPr>
        <p:scale>
          <a:sx n="66" d="100"/>
          <a:sy n="66" d="100"/>
        </p:scale>
        <p:origin x="-1696" y="-2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43A42A-B06A-754D-A6A3-A326CAE5E48E}" type="datetimeFigureOut">
              <a:rPr lang="en-US" smtClean="0"/>
              <a:t>3/8/15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A3A7E-B653-714E-8E0F-73B5C71AAD11}" type="slidenum">
              <a:rPr lang="en-US" smtClean="0"/>
              <a:t>‹#›</a:t>
            </a:fld>
            <a:endParaRPr lang="en-US"/>
          </a:p>
        </p:txBody>
      </p:sp>
    </p:spTree>
    <p:extLst>
      <p:ext uri="{BB962C8B-B14F-4D97-AF65-F5344CB8AC3E}">
        <p14:creationId xmlns:p14="http://schemas.microsoft.com/office/powerpoint/2010/main" val="3279095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0C6AE-A4F7-8340-8046-4514AF2A3FC8}" type="slidenum">
              <a:rPr lang="en-US" smtClean="0"/>
              <a:t>3</a:t>
            </a:fld>
            <a:endParaRPr lang="en-US"/>
          </a:p>
        </p:txBody>
      </p:sp>
    </p:spTree>
    <p:extLst>
      <p:ext uri="{BB962C8B-B14F-4D97-AF65-F5344CB8AC3E}">
        <p14:creationId xmlns:p14="http://schemas.microsoft.com/office/powerpoint/2010/main" val="169849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0C6AE-A4F7-8340-8046-4514AF2A3FC8}" type="slidenum">
              <a:rPr lang="en-US" smtClean="0"/>
              <a:t>4</a:t>
            </a:fld>
            <a:endParaRPr lang="en-US"/>
          </a:p>
        </p:txBody>
      </p:sp>
    </p:spTree>
    <p:extLst>
      <p:ext uri="{BB962C8B-B14F-4D97-AF65-F5344CB8AC3E}">
        <p14:creationId xmlns:p14="http://schemas.microsoft.com/office/powerpoint/2010/main" val="196437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0C6AE-A4F7-8340-8046-4514AF2A3FC8}" type="slidenum">
              <a:rPr lang="en-US" smtClean="0"/>
              <a:t>5</a:t>
            </a:fld>
            <a:endParaRPr lang="en-US"/>
          </a:p>
        </p:txBody>
      </p:sp>
    </p:spTree>
    <p:extLst>
      <p:ext uri="{BB962C8B-B14F-4D97-AF65-F5344CB8AC3E}">
        <p14:creationId xmlns:p14="http://schemas.microsoft.com/office/powerpoint/2010/main" val="1698490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1" Type="http://schemas.openxmlformats.org/officeDocument/2006/relationships/hyperlink" Target="http://vimeo.com/idigbio" TargetMode="External"/><Relationship Id="rId12" Type="http://schemas.openxmlformats.org/officeDocument/2006/relationships/image" Target="../media/image9.png"/><Relationship Id="rId13" Type="http://schemas.openxmlformats.org/officeDocument/2006/relationships/hyperlink" Target="https://www.idigbio.org/rss-feed.xml" TargetMode="External"/><Relationship Id="rId14" Type="http://schemas.openxmlformats.org/officeDocument/2006/relationships/image" Target="../media/image10.png"/><Relationship Id="rId15" Type="http://schemas.openxmlformats.org/officeDocument/2006/relationships/hyperlink" Target="file://localhost/webcal/::www.idigbio.org:events-calendar:export.ics" TargetMode="External"/><Relationship Id="rId16" Type="http://schemas.openxmlformats.org/officeDocument/2006/relationships/image" Target="../media/image11.png"/><Relationship Id="rId17" Type="http://schemas.openxmlformats.org/officeDocument/2006/relationships/image" Target="../media/image12.emf"/><Relationship Id="rId18"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g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hyperlink" Target="http://www.facebook.com/iDigBio" TargetMode="External"/><Relationship Id="rId8" Type="http://schemas.openxmlformats.org/officeDocument/2006/relationships/image" Target="../media/image7.png"/><Relationship Id="rId9" Type="http://schemas.openxmlformats.org/officeDocument/2006/relationships/hyperlink" Target="https://twitter.com/iDigBio" TargetMode="External"/><Relationship Id="rId10"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userDrawn="1"/>
        </p:nvSpPr>
        <p:spPr>
          <a:xfrm>
            <a:off x="0" y="856558"/>
            <a:ext cx="9144000" cy="4639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stretch>
            <a:fillRect/>
          </a:stretch>
        </p:blipFill>
        <p:spPr>
          <a:xfrm>
            <a:off x="0" y="5495925"/>
            <a:ext cx="9144000" cy="1362075"/>
          </a:xfrm>
          <a:prstGeom prst="rect">
            <a:avLst/>
          </a:prstGeom>
        </p:spPr>
      </p:pic>
      <p:sp>
        <p:nvSpPr>
          <p:cNvPr id="2" name="Title 1"/>
          <p:cNvSpPr>
            <a:spLocks noGrp="1"/>
          </p:cNvSpPr>
          <p:nvPr>
            <p:ph type="ctrTitle"/>
          </p:nvPr>
        </p:nvSpPr>
        <p:spPr>
          <a:xfrm>
            <a:off x="685800" y="1406783"/>
            <a:ext cx="7772400" cy="941368"/>
          </a:xfrm>
          <a:prstGeom prst="rect">
            <a:avLst/>
          </a:prstGeom>
        </p:spPr>
        <p:txBody>
          <a:bodyPr/>
          <a:lstStyle>
            <a:lvl1pPr algn="l">
              <a:defRPr sz="3600" baseline="0">
                <a:effectLst>
                  <a:outerShdw blurRad="50800" dist="38100" dir="2700000" algn="tl" rotWithShape="0">
                    <a:srgbClr val="000000">
                      <a:alpha val="43000"/>
                    </a:srgbClr>
                  </a:outerShdw>
                </a:effectLst>
                <a:latin typeface="Helvetica 75 Bold"/>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352390"/>
            <a:ext cx="6400800" cy="1410110"/>
          </a:xfrm>
        </p:spPr>
        <p:txBody>
          <a:bodyPr>
            <a:normAutofit/>
          </a:bodyPr>
          <a:lstStyle>
            <a:lvl1pPr marL="0" indent="0" algn="l">
              <a:buNone/>
              <a:defRPr sz="2200">
                <a:solidFill>
                  <a:schemeClr val="tx1">
                    <a:lumMod val="85000"/>
                    <a:lumOff val="15000"/>
                  </a:schemeClr>
                </a:solidFill>
                <a:latin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Box 8"/>
          <p:cNvSpPr txBox="1"/>
          <p:nvPr userDrawn="1"/>
        </p:nvSpPr>
        <p:spPr>
          <a:xfrm>
            <a:off x="3500284" y="5729235"/>
            <a:ext cx="5370271" cy="1061829"/>
          </a:xfrm>
          <a:prstGeom prst="rect">
            <a:avLst/>
          </a:prstGeom>
          <a:noFill/>
        </p:spPr>
        <p:txBody>
          <a:bodyPr wrap="square" rtlCol="0">
            <a:spAutoFit/>
          </a:bodyPr>
          <a:lstStyle/>
          <a:p>
            <a:pPr algn="l"/>
            <a:r>
              <a:rPr lang="en-US" sz="1050" i="1" dirty="0" smtClean="0"/>
              <a:t>iDigBio is funded by a grant from the National Science Foundation’s Advancing Digitization of Biodiversity Collections Program (Cooperative Agreement EF-1115210).  Any opinions, findings, and conclusions or recommendations expressed in this material are those of the author(s) and do not necessarily reflect the views of the National Science Foundation. All images used with permission or are free from copyright.</a:t>
            </a:r>
          </a:p>
          <a:p>
            <a:pPr algn="l"/>
            <a:endParaRPr lang="en-US" sz="1050" dirty="0"/>
          </a:p>
        </p:txBody>
      </p:sp>
      <p:pic>
        <p:nvPicPr>
          <p:cNvPr id="10" name="Picture 8" descr="http://www.nsf.gov/images/logos/nsf1.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8688" y="5797125"/>
            <a:ext cx="755124" cy="759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8531" y="5868842"/>
            <a:ext cx="8413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019151" y="5848137"/>
            <a:ext cx="6635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796969" y="5876819"/>
            <a:ext cx="687387"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userDrawn="1"/>
        </p:nvSpPr>
        <p:spPr>
          <a:xfrm>
            <a:off x="-1" y="0"/>
            <a:ext cx="9144001" cy="841270"/>
          </a:xfrm>
          <a:prstGeom prst="rect">
            <a:avLst/>
          </a:prstGeom>
          <a:solidFill>
            <a:srgbClr val="272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7"/>
          <a:stretch>
            <a:fillRect/>
          </a:stretch>
        </p:blipFill>
        <p:spPr>
          <a:xfrm>
            <a:off x="227641" y="123190"/>
            <a:ext cx="1935187" cy="590550"/>
          </a:xfrm>
          <a:prstGeom prst="rect">
            <a:avLst/>
          </a:prstGeom>
        </p:spPr>
      </p:pic>
    </p:spTree>
    <p:extLst>
      <p:ext uri="{BB962C8B-B14F-4D97-AF65-F5344CB8AC3E}">
        <p14:creationId xmlns:p14="http://schemas.microsoft.com/office/powerpoint/2010/main" val="146284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4" name="Rectangle 13"/>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1928629"/>
            <a:ext cx="8229600" cy="44277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43587-3D14-C843-929B-E30DBA82353B}" type="datetimeFigureOut">
              <a:rPr lang="en-US" smtClean="0"/>
              <a:t>3/8/15</a:t>
            </a:fld>
            <a:endParaRPr lang="en-US"/>
          </a:p>
        </p:txBody>
      </p:sp>
      <p:sp>
        <p:nvSpPr>
          <p:cNvPr id="5" name="Footer Placeholder 4"/>
          <p:cNvSpPr>
            <a:spLocks noGrp="1"/>
          </p:cNvSpPr>
          <p:nvPr>
            <p:ph type="ftr" sz="quarter" idx="11"/>
          </p:nvPr>
        </p:nvSpPr>
        <p:spPr/>
        <p:txBody>
          <a:bodyPr/>
          <a:lstStyle/>
          <a:p>
            <a:endParaRPr lang="en-US"/>
          </a:p>
        </p:txBody>
      </p:sp>
      <p:sp>
        <p:nvSpPr>
          <p:cNvPr id="11" name="Title 1"/>
          <p:cNvSpPr>
            <a:spLocks noGrp="1"/>
          </p:cNvSpPr>
          <p:nvPr>
            <p:ph type="title"/>
          </p:nvPr>
        </p:nvSpPr>
        <p:spPr>
          <a:xfrm>
            <a:off x="457200" y="953246"/>
            <a:ext cx="8229600" cy="803443"/>
          </a:xfrm>
          <a:prstGeom prst="rect">
            <a:avLst/>
          </a:prstGeom>
        </p:spPr>
        <p:txBody>
          <a:bodyPr/>
          <a:lstStyle>
            <a:lvl1pPr algn="l">
              <a:defRPr sz="2800" b="1" i="0">
                <a:latin typeface="Helvetica"/>
                <a:cs typeface="Helvetica"/>
              </a:defRPr>
            </a:lvl1pPr>
          </a:lstStyle>
          <a:p>
            <a:r>
              <a:rPr lang="en-US" smtClean="0"/>
              <a:t>Click to edit Master title style</a:t>
            </a:r>
            <a:endParaRPr lang="en-US" dirty="0"/>
          </a:p>
        </p:txBody>
      </p:sp>
      <p:sp>
        <p:nvSpPr>
          <p:cNvPr id="9" name="Rectangle 8"/>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92806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3" name="Rectangle 12"/>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893756"/>
            <a:ext cx="1669232" cy="5462594"/>
          </a:xfrm>
          <a:prstGeom prst="rect">
            <a:avLst/>
          </a:prstGeom>
        </p:spPr>
        <p:txBody>
          <a:bodyPr vert="eaVert"/>
          <a:lstStyle>
            <a:lvl1pPr algn="l">
              <a:defRPr sz="3200" b="1" i="0">
                <a:latin typeface="Helvetica"/>
                <a:cs typeface="Helvetica"/>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893756"/>
            <a:ext cx="6019800" cy="54625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43587-3D14-C843-929B-E30DBA82353B}" type="datetimeFigureOut">
              <a:rPr lang="en-US" smtClean="0"/>
              <a:t>3/8/15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105921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16" name="Rectangle 15"/>
          <p:cNvSpPr/>
          <p:nvPr userDrawn="1"/>
        </p:nvSpPr>
        <p:spPr>
          <a:xfrm>
            <a:off x="0" y="856558"/>
            <a:ext cx="9144000" cy="4639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stretch>
            <a:fillRect/>
          </a:stretch>
        </p:blipFill>
        <p:spPr>
          <a:xfrm>
            <a:off x="0" y="5495925"/>
            <a:ext cx="9144000" cy="1362075"/>
          </a:xfrm>
          <a:prstGeom prst="rect">
            <a:avLst/>
          </a:prstGeom>
        </p:spPr>
      </p:pic>
      <p:sp>
        <p:nvSpPr>
          <p:cNvPr id="2" name="Title 1"/>
          <p:cNvSpPr>
            <a:spLocks noGrp="1"/>
          </p:cNvSpPr>
          <p:nvPr>
            <p:ph type="ctrTitle"/>
          </p:nvPr>
        </p:nvSpPr>
        <p:spPr>
          <a:xfrm>
            <a:off x="685800" y="1406783"/>
            <a:ext cx="7772400" cy="941368"/>
          </a:xfrm>
          <a:prstGeom prst="rect">
            <a:avLst/>
          </a:prstGeom>
        </p:spPr>
        <p:txBody>
          <a:bodyPr/>
          <a:lstStyle>
            <a:lvl1pPr algn="l">
              <a:defRPr sz="3600" baseline="0">
                <a:effectLst>
                  <a:outerShdw blurRad="50800" dist="38100" dir="2700000" algn="tl" rotWithShape="0">
                    <a:srgbClr val="000000">
                      <a:alpha val="43000"/>
                    </a:srgbClr>
                  </a:outerShdw>
                </a:effectLst>
                <a:latin typeface="Helvetica 75 Bold"/>
              </a:defRPr>
            </a:lvl1pPr>
          </a:lstStyle>
          <a:p>
            <a:r>
              <a:rPr lang="en-US" smtClean="0"/>
              <a:t>Click to edit Master title style</a:t>
            </a:r>
            <a:endParaRPr lang="en-US" dirty="0"/>
          </a:p>
        </p:txBody>
      </p:sp>
      <p:sp>
        <p:nvSpPr>
          <p:cNvPr id="9" name="TextBox 8"/>
          <p:cNvSpPr txBox="1"/>
          <p:nvPr userDrawn="1"/>
        </p:nvSpPr>
        <p:spPr>
          <a:xfrm>
            <a:off x="3500284" y="5729235"/>
            <a:ext cx="5370271" cy="1061829"/>
          </a:xfrm>
          <a:prstGeom prst="rect">
            <a:avLst/>
          </a:prstGeom>
          <a:noFill/>
        </p:spPr>
        <p:txBody>
          <a:bodyPr wrap="square" rtlCol="0">
            <a:spAutoFit/>
          </a:bodyPr>
          <a:lstStyle/>
          <a:p>
            <a:pPr algn="l"/>
            <a:r>
              <a:rPr lang="en-US" sz="1050" i="1" dirty="0" smtClean="0"/>
              <a:t>iDigBio is funded by a grant from the National Science Foundation’s Advancing Digitization of Biodiversity Collections Program (Cooperative Agreement EF-1115210).  Any opinions, findings, and conclusions or recommendations expressed in this material are those of the author(s) and do not necessarily reflect the views of the National Science Foundation. All images used with permission or are free from copyright.</a:t>
            </a:r>
          </a:p>
          <a:p>
            <a:pPr algn="l"/>
            <a:endParaRPr lang="en-US" sz="1050" dirty="0"/>
          </a:p>
        </p:txBody>
      </p:sp>
      <p:pic>
        <p:nvPicPr>
          <p:cNvPr id="10" name="Picture 8" descr="http://www.nsf.gov/images/logos/nsf1.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8688" y="5797125"/>
            <a:ext cx="755124" cy="759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8531" y="5868842"/>
            <a:ext cx="8413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019151" y="5848137"/>
            <a:ext cx="6635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796969" y="5876819"/>
            <a:ext cx="687387"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hlinkClick r:id="rId7"/>
          </p:cNvPr>
          <p:cNvPicPr>
            <a:picLocks noChangeAspect="1"/>
          </p:cNvPicPr>
          <p:nvPr userDrawn="1"/>
        </p:nvPicPr>
        <p:blipFill>
          <a:blip r:embed="rId8"/>
          <a:stretch>
            <a:fillRect/>
          </a:stretch>
        </p:blipFill>
        <p:spPr>
          <a:xfrm>
            <a:off x="3205807" y="2776429"/>
            <a:ext cx="406400" cy="406400"/>
          </a:xfrm>
          <a:prstGeom prst="rect">
            <a:avLst/>
          </a:prstGeom>
        </p:spPr>
      </p:pic>
      <p:pic>
        <p:nvPicPr>
          <p:cNvPr id="6" name="Picture 5">
            <a:hlinkClick r:id="rId9"/>
          </p:cNvPr>
          <p:cNvPicPr>
            <a:picLocks noChangeAspect="1"/>
          </p:cNvPicPr>
          <p:nvPr userDrawn="1"/>
        </p:nvPicPr>
        <p:blipFill>
          <a:blip r:embed="rId10"/>
          <a:stretch>
            <a:fillRect/>
          </a:stretch>
        </p:blipFill>
        <p:spPr>
          <a:xfrm>
            <a:off x="3205807" y="3240287"/>
            <a:ext cx="406400" cy="406400"/>
          </a:xfrm>
          <a:prstGeom prst="rect">
            <a:avLst/>
          </a:prstGeom>
        </p:spPr>
      </p:pic>
      <p:pic>
        <p:nvPicPr>
          <p:cNvPr id="7" name="Picture 6">
            <a:hlinkClick r:id="rId11"/>
          </p:cNvPr>
          <p:cNvPicPr>
            <a:picLocks noChangeAspect="1"/>
          </p:cNvPicPr>
          <p:nvPr userDrawn="1"/>
        </p:nvPicPr>
        <p:blipFill rotWithShape="1">
          <a:blip r:embed="rId12"/>
          <a:srcRect l="13618" r="12192"/>
          <a:stretch/>
        </p:blipFill>
        <p:spPr>
          <a:xfrm>
            <a:off x="3210194" y="3703845"/>
            <a:ext cx="402013" cy="406400"/>
          </a:xfrm>
          <a:prstGeom prst="rect">
            <a:avLst/>
          </a:prstGeom>
        </p:spPr>
      </p:pic>
      <p:pic>
        <p:nvPicPr>
          <p:cNvPr id="8" name="Picture 7">
            <a:hlinkClick r:id="rId13"/>
          </p:cNvPr>
          <p:cNvPicPr>
            <a:picLocks noChangeAspect="1"/>
          </p:cNvPicPr>
          <p:nvPr userDrawn="1"/>
        </p:nvPicPr>
        <p:blipFill>
          <a:blip r:embed="rId14"/>
          <a:stretch>
            <a:fillRect/>
          </a:stretch>
        </p:blipFill>
        <p:spPr>
          <a:xfrm>
            <a:off x="3210194" y="4171932"/>
            <a:ext cx="412807" cy="412807"/>
          </a:xfrm>
          <a:prstGeom prst="rect">
            <a:avLst/>
          </a:prstGeom>
        </p:spPr>
      </p:pic>
      <p:pic>
        <p:nvPicPr>
          <p:cNvPr id="15" name="Picture 14">
            <a:hlinkClick r:id="rId15"/>
          </p:cNvPr>
          <p:cNvPicPr>
            <a:picLocks noChangeAspect="1"/>
          </p:cNvPicPr>
          <p:nvPr userDrawn="1"/>
        </p:nvPicPr>
        <p:blipFill>
          <a:blip r:embed="rId16"/>
          <a:stretch>
            <a:fillRect/>
          </a:stretch>
        </p:blipFill>
        <p:spPr>
          <a:xfrm>
            <a:off x="3205807" y="4661097"/>
            <a:ext cx="406400" cy="406400"/>
          </a:xfrm>
          <a:prstGeom prst="rect">
            <a:avLst/>
          </a:prstGeom>
        </p:spPr>
      </p:pic>
      <p:sp>
        <p:nvSpPr>
          <p:cNvPr id="17" name="TextBox 16"/>
          <p:cNvSpPr txBox="1"/>
          <p:nvPr userDrawn="1"/>
        </p:nvSpPr>
        <p:spPr>
          <a:xfrm>
            <a:off x="685801" y="3504080"/>
            <a:ext cx="2124620" cy="369332"/>
          </a:xfrm>
          <a:prstGeom prst="rect">
            <a:avLst/>
          </a:prstGeom>
          <a:noFill/>
        </p:spPr>
        <p:txBody>
          <a:bodyPr wrap="square" rtlCol="0">
            <a:spAutoFit/>
          </a:bodyPr>
          <a:lstStyle/>
          <a:p>
            <a:r>
              <a:rPr lang="en-US" b="1" i="0" dirty="0" err="1" smtClean="0">
                <a:latin typeface="Helvetica"/>
                <a:cs typeface="Helvetica"/>
              </a:rPr>
              <a:t>www.idigbio.org</a:t>
            </a:r>
            <a:endParaRPr lang="en-US" b="1" i="0" dirty="0">
              <a:latin typeface="Helvetica"/>
              <a:cs typeface="Helvetica"/>
            </a:endParaRPr>
          </a:p>
        </p:txBody>
      </p:sp>
      <p:grpSp>
        <p:nvGrpSpPr>
          <p:cNvPr id="20" name="Group 19"/>
          <p:cNvGrpSpPr/>
          <p:nvPr userDrawn="1"/>
        </p:nvGrpSpPr>
        <p:grpSpPr>
          <a:xfrm>
            <a:off x="1252080" y="2674975"/>
            <a:ext cx="968247" cy="830111"/>
            <a:chOff x="1252080" y="2742784"/>
            <a:chExt cx="968247" cy="830111"/>
          </a:xfrm>
        </p:grpSpPr>
        <p:pic>
          <p:nvPicPr>
            <p:cNvPr id="18" name="Picture 17" descr="idigbio_logo_rgb.eps"/>
            <p:cNvPicPr>
              <a:picLocks noChangeAspect="1"/>
            </p:cNvPicPr>
            <p:nvPr userDrawn="1"/>
          </p:nvPicPr>
          <p:blipFill rotWithShape="1">
            <a:blip r:embed="rId17">
              <a:extLst>
                <a:ext uri="{28A0092B-C50C-407E-A947-70E740481C1C}">
                  <a14:useLocalDpi xmlns:a14="http://schemas.microsoft.com/office/drawing/2010/main" val="0"/>
                </a:ext>
              </a:extLst>
            </a:blip>
            <a:srcRect r="67769"/>
            <a:stretch/>
          </p:blipFill>
          <p:spPr>
            <a:xfrm>
              <a:off x="1252080" y="2742784"/>
              <a:ext cx="861291" cy="830111"/>
            </a:xfrm>
            <a:prstGeom prst="rect">
              <a:avLst/>
            </a:prstGeom>
          </p:spPr>
        </p:pic>
        <p:sp>
          <p:nvSpPr>
            <p:cNvPr id="19" name="Rectangle 18"/>
            <p:cNvSpPr/>
            <p:nvPr userDrawn="1"/>
          </p:nvSpPr>
          <p:spPr>
            <a:xfrm>
              <a:off x="1946212" y="3362190"/>
              <a:ext cx="274115" cy="2107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userDrawn="1"/>
        </p:nvSpPr>
        <p:spPr>
          <a:xfrm>
            <a:off x="3750626" y="2601135"/>
            <a:ext cx="5393373" cy="2677656"/>
          </a:xfrm>
          <a:prstGeom prst="rect">
            <a:avLst/>
          </a:prstGeom>
          <a:noFill/>
        </p:spPr>
        <p:txBody>
          <a:bodyPr wrap="square" rtlCol="0">
            <a:spAutoFit/>
          </a:bodyPr>
          <a:lstStyle/>
          <a:p>
            <a:pPr>
              <a:lnSpc>
                <a:spcPts val="3600"/>
              </a:lnSpc>
            </a:pPr>
            <a:r>
              <a:rPr lang="en-US" sz="1600" dirty="0" err="1" smtClean="0">
                <a:latin typeface="Cambria"/>
                <a:cs typeface="Cambria"/>
              </a:rPr>
              <a:t>facebook.com</a:t>
            </a:r>
            <a:r>
              <a:rPr lang="en-US" sz="1600" dirty="0" smtClean="0">
                <a:latin typeface="Cambria"/>
                <a:cs typeface="Cambria"/>
              </a:rPr>
              <a:t>/</a:t>
            </a:r>
            <a:r>
              <a:rPr lang="en-US" sz="1600" dirty="0" err="1" smtClean="0">
                <a:latin typeface="Cambria"/>
                <a:cs typeface="Cambria"/>
              </a:rPr>
              <a:t>iDigBio</a:t>
            </a:r>
            <a:endParaRPr lang="en-US" sz="1600" dirty="0" smtClean="0">
              <a:latin typeface="Cambria"/>
              <a:cs typeface="Cambria"/>
            </a:endParaRPr>
          </a:p>
          <a:p>
            <a:pPr>
              <a:lnSpc>
                <a:spcPts val="3600"/>
              </a:lnSpc>
            </a:pPr>
            <a:r>
              <a:rPr lang="en-US" sz="1600" dirty="0" err="1" smtClean="0">
                <a:latin typeface="Cambria"/>
                <a:cs typeface="Cambria"/>
              </a:rPr>
              <a:t>twitter.com</a:t>
            </a:r>
            <a:r>
              <a:rPr lang="en-US" sz="1600" dirty="0" smtClean="0">
                <a:latin typeface="Cambria"/>
                <a:cs typeface="Cambria"/>
              </a:rPr>
              <a:t>/</a:t>
            </a:r>
            <a:r>
              <a:rPr lang="en-US" sz="1600" dirty="0" err="1" smtClean="0">
                <a:latin typeface="Cambria"/>
                <a:cs typeface="Cambria"/>
              </a:rPr>
              <a:t>iDigBio</a:t>
            </a:r>
            <a:endParaRPr lang="en-US" sz="1600" dirty="0" smtClean="0">
              <a:latin typeface="Cambria"/>
              <a:cs typeface="Cambria"/>
            </a:endParaRPr>
          </a:p>
          <a:p>
            <a:pPr>
              <a:lnSpc>
                <a:spcPts val="3600"/>
              </a:lnSpc>
            </a:pPr>
            <a:r>
              <a:rPr lang="en-US" sz="1600" dirty="0" err="1" smtClean="0">
                <a:latin typeface="Cambria"/>
                <a:cs typeface="Cambria"/>
              </a:rPr>
              <a:t>vimeo.com</a:t>
            </a:r>
            <a:r>
              <a:rPr lang="en-US" sz="1600" dirty="0" smtClean="0">
                <a:latin typeface="Cambria"/>
                <a:cs typeface="Cambria"/>
              </a:rPr>
              <a:t>/</a:t>
            </a:r>
            <a:r>
              <a:rPr lang="en-US" sz="1600" dirty="0" err="1" smtClean="0">
                <a:latin typeface="Cambria"/>
                <a:cs typeface="Cambria"/>
              </a:rPr>
              <a:t>idigbio</a:t>
            </a:r>
            <a:endParaRPr lang="en-US" sz="1600" dirty="0" smtClean="0">
              <a:latin typeface="Cambria"/>
              <a:cs typeface="Cambria"/>
            </a:endParaRPr>
          </a:p>
          <a:p>
            <a:pPr>
              <a:lnSpc>
                <a:spcPts val="3600"/>
              </a:lnSpc>
            </a:pPr>
            <a:r>
              <a:rPr lang="en-US" sz="1600" dirty="0" err="1" smtClean="0">
                <a:latin typeface="Cambria"/>
                <a:cs typeface="Cambria"/>
              </a:rPr>
              <a:t>idigbio.org</a:t>
            </a:r>
            <a:r>
              <a:rPr lang="en-US" sz="1600" dirty="0" smtClean="0">
                <a:latin typeface="Cambria"/>
                <a:cs typeface="Cambria"/>
              </a:rPr>
              <a:t>/</a:t>
            </a:r>
            <a:r>
              <a:rPr lang="en-US" sz="1600" dirty="0" err="1" smtClean="0">
                <a:latin typeface="Cambria"/>
                <a:cs typeface="Cambria"/>
              </a:rPr>
              <a:t>rss-feed.xml</a:t>
            </a:r>
            <a:endParaRPr lang="en-US" sz="1600" dirty="0" smtClean="0">
              <a:latin typeface="Cambria"/>
              <a:cs typeface="Cambria"/>
            </a:endParaRPr>
          </a:p>
          <a:p>
            <a:pPr>
              <a:lnSpc>
                <a:spcPts val="3600"/>
              </a:lnSpc>
            </a:pPr>
            <a:r>
              <a:rPr lang="en-US" sz="1600" dirty="0" err="1" smtClean="0">
                <a:latin typeface="Cambria"/>
                <a:cs typeface="Cambria"/>
              </a:rPr>
              <a:t>webcal</a:t>
            </a:r>
            <a:r>
              <a:rPr lang="en-US" sz="1600" dirty="0" smtClean="0">
                <a:latin typeface="Cambria"/>
                <a:cs typeface="Cambria"/>
              </a:rPr>
              <a:t>://</a:t>
            </a:r>
            <a:r>
              <a:rPr lang="en-US" sz="1600" dirty="0" err="1" smtClean="0">
                <a:latin typeface="Cambria"/>
                <a:cs typeface="Cambria"/>
              </a:rPr>
              <a:t>www.idigbio.org</a:t>
            </a:r>
            <a:r>
              <a:rPr lang="en-US" sz="1600" dirty="0" smtClean="0">
                <a:latin typeface="Cambria"/>
                <a:cs typeface="Cambria"/>
              </a:rPr>
              <a:t>/events-calendar/</a:t>
            </a:r>
            <a:r>
              <a:rPr lang="en-US" sz="1600" dirty="0" err="1" smtClean="0">
                <a:latin typeface="Cambria"/>
                <a:cs typeface="Cambria"/>
              </a:rPr>
              <a:t>export.ics</a:t>
            </a:r>
            <a:endParaRPr lang="en-US" sz="1600" dirty="0" smtClean="0">
              <a:latin typeface="Cambria"/>
              <a:cs typeface="Cambria"/>
            </a:endParaRPr>
          </a:p>
          <a:p>
            <a:endParaRPr lang="en-US" dirty="0"/>
          </a:p>
        </p:txBody>
      </p:sp>
      <p:sp>
        <p:nvSpPr>
          <p:cNvPr id="21" name="Rectangle 20"/>
          <p:cNvSpPr/>
          <p:nvPr userDrawn="1"/>
        </p:nvSpPr>
        <p:spPr>
          <a:xfrm>
            <a:off x="-1" y="0"/>
            <a:ext cx="9144001" cy="841270"/>
          </a:xfrm>
          <a:prstGeom prst="rect">
            <a:avLst/>
          </a:prstGeom>
          <a:solidFill>
            <a:srgbClr val="272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18"/>
          <a:stretch>
            <a:fillRect/>
          </a:stretch>
        </p:blipFill>
        <p:spPr>
          <a:xfrm>
            <a:off x="227641" y="123190"/>
            <a:ext cx="1935187" cy="590550"/>
          </a:xfrm>
          <a:prstGeom prst="rect">
            <a:avLst/>
          </a:prstGeom>
        </p:spPr>
      </p:pic>
    </p:spTree>
    <p:extLst>
      <p:ext uri="{BB962C8B-B14F-4D97-AF65-F5344CB8AC3E}">
        <p14:creationId xmlns:p14="http://schemas.microsoft.com/office/powerpoint/2010/main" val="306564334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73137"/>
            <a:ext cx="8229600" cy="571500"/>
          </a:xfrm>
          <a:prstGeom prst="rect">
            <a:avLst/>
          </a:prstGeom>
        </p:spPr>
        <p:txBody>
          <a:bodyPr/>
          <a:lstStyle>
            <a:lvl1pPr algn="l">
              <a:defRPr sz="2800" b="1" i="0">
                <a:latin typeface="Helvetica"/>
                <a:cs typeface="Helvetica"/>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709110"/>
            <a:ext cx="8229600" cy="47007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443587-3D14-C843-929B-E30DBA82353B}" type="datetimeFigureOut">
              <a:rPr lang="en-US" smtClean="0"/>
              <a:t>3/8/15</a:t>
            </a:fld>
            <a:endParaRPr lang="en-US"/>
          </a:p>
        </p:txBody>
      </p:sp>
      <p:sp>
        <p:nvSpPr>
          <p:cNvPr id="5" name="Footer Placeholder 4"/>
          <p:cNvSpPr>
            <a:spLocks noGrp="1"/>
          </p:cNvSpPr>
          <p:nvPr>
            <p:ph type="ftr" sz="quarter" idx="11"/>
          </p:nvPr>
        </p:nvSpPr>
        <p:spPr/>
        <p:txBody>
          <a:bodyPr/>
          <a:lstStyle/>
          <a:p>
            <a:endParaRPr lang="en-US"/>
          </a:p>
        </p:txBody>
      </p:sp>
      <p:sp>
        <p:nvSpPr>
          <p:cNvPr id="11" name="Rectangle 10"/>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164345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62942"/>
            <a:ext cx="8229600" cy="670528"/>
          </a:xfrm>
          <a:prstGeom prst="rect">
            <a:avLst/>
          </a:prstGeom>
        </p:spPr>
        <p:txBody>
          <a:bodyPr/>
          <a:lstStyle>
            <a:lvl1pPr algn="l">
              <a:defRPr sz="2800" b="1" i="0">
                <a:latin typeface="Helvetica"/>
                <a:cs typeface="Helvetica"/>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850228"/>
            <a:ext cx="4038600" cy="45061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50228"/>
            <a:ext cx="4038600" cy="45061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443587-3D14-C843-929B-E30DBA82353B}" type="datetimeFigureOut">
              <a:rPr lang="en-US" smtClean="0"/>
              <a:t>3/8/15</a:t>
            </a:fld>
            <a:endParaRPr lang="en-US"/>
          </a:p>
        </p:txBody>
      </p:sp>
      <p:sp>
        <p:nvSpPr>
          <p:cNvPr id="6" name="Footer Placeholder 5"/>
          <p:cNvSpPr>
            <a:spLocks noGrp="1"/>
          </p:cNvSpPr>
          <p:nvPr>
            <p:ph type="ftr" sz="quarter" idx="11"/>
          </p:nvPr>
        </p:nvSpPr>
        <p:spPr/>
        <p:txBody>
          <a:bodyPr/>
          <a:lstStyle/>
          <a:p>
            <a:endParaRPr lang="en-US"/>
          </a:p>
        </p:txBody>
      </p:sp>
      <p:sp>
        <p:nvSpPr>
          <p:cNvPr id="13" name="Slide Number Placeholder 5"/>
          <p:cNvSpPr txBox="1">
            <a:spLocks/>
          </p:cNvSpPr>
          <p:nvPr userDrawn="1"/>
        </p:nvSpPr>
        <p:spPr>
          <a:xfrm>
            <a:off x="8579191" y="5887849"/>
            <a:ext cx="5210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0" name="Rectangle 9"/>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03088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68927"/>
            <a:ext cx="8229600" cy="803443"/>
          </a:xfrm>
          <a:prstGeom prst="rect">
            <a:avLst/>
          </a:prstGeom>
        </p:spPr>
        <p:txBody>
          <a:bodyPr/>
          <a:lstStyle>
            <a:lvl1pPr algn="l">
              <a:defRPr sz="2800" b="1" i="0">
                <a:latin typeface="Helvetica"/>
                <a:cs typeface="Helvetic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907406"/>
            <a:ext cx="4040188" cy="3979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46066"/>
            <a:ext cx="4040188" cy="36800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907406"/>
            <a:ext cx="4041775" cy="3979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46066"/>
            <a:ext cx="4041775" cy="36800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443587-3D14-C843-929B-E30DBA82353B}" type="datetimeFigureOut">
              <a:rPr lang="en-US" smtClean="0"/>
              <a:t>3/8/15</a:t>
            </a:fld>
            <a:endParaRPr lang="en-US"/>
          </a:p>
        </p:txBody>
      </p:sp>
      <p:sp>
        <p:nvSpPr>
          <p:cNvPr id="8" name="Footer Placeholder 7"/>
          <p:cNvSpPr>
            <a:spLocks noGrp="1"/>
          </p:cNvSpPr>
          <p:nvPr>
            <p:ph type="ftr" sz="quarter" idx="11"/>
          </p:nvPr>
        </p:nvSpPr>
        <p:spPr/>
        <p:txBody>
          <a:bodyPr/>
          <a:lstStyle/>
          <a:p>
            <a:endParaRPr lang="en-US"/>
          </a:p>
        </p:txBody>
      </p:sp>
      <p:sp>
        <p:nvSpPr>
          <p:cNvPr id="12" name="Rectangle 11"/>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1322452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3B443587-3D14-C843-929B-E30DBA82353B}" type="datetimeFigureOut">
              <a:rPr lang="en-US" smtClean="0"/>
              <a:t>3/8/15</a:t>
            </a:fld>
            <a:endParaRPr lang="en-US"/>
          </a:p>
        </p:txBody>
      </p:sp>
      <p:sp>
        <p:nvSpPr>
          <p:cNvPr id="4" name="Footer Placeholder 3"/>
          <p:cNvSpPr>
            <a:spLocks noGrp="1"/>
          </p:cNvSpPr>
          <p:nvPr>
            <p:ph type="ftr" sz="quarter" idx="11"/>
          </p:nvPr>
        </p:nvSpPr>
        <p:spPr/>
        <p:txBody>
          <a:bodyPr/>
          <a:lstStyle/>
          <a:p>
            <a:endParaRPr lang="en-US"/>
          </a:p>
        </p:txBody>
      </p:sp>
      <p:sp>
        <p:nvSpPr>
          <p:cNvPr id="10" name="Title 1"/>
          <p:cNvSpPr>
            <a:spLocks noGrp="1"/>
          </p:cNvSpPr>
          <p:nvPr>
            <p:ph type="title"/>
          </p:nvPr>
        </p:nvSpPr>
        <p:spPr>
          <a:xfrm>
            <a:off x="457200" y="912163"/>
            <a:ext cx="8229600" cy="803443"/>
          </a:xfrm>
          <a:prstGeom prst="rect">
            <a:avLst/>
          </a:prstGeom>
        </p:spPr>
        <p:txBody>
          <a:bodyPr/>
          <a:lstStyle>
            <a:lvl1pPr algn="l">
              <a:defRPr sz="2800" b="1" i="0">
                <a:latin typeface="Helvetica"/>
                <a:cs typeface="Helvetica"/>
              </a:defRPr>
            </a:lvl1pPr>
          </a:lstStyle>
          <a:p>
            <a:r>
              <a:rPr lang="en-US" smtClean="0"/>
              <a:t>Click to edit Master title style</a:t>
            </a:r>
            <a:endParaRPr lang="en-US" dirty="0"/>
          </a:p>
        </p:txBody>
      </p:sp>
      <p:sp>
        <p:nvSpPr>
          <p:cNvPr id="8" name="Rectangle 7"/>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382961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Rectangle 10"/>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3B443587-3D14-C843-929B-E30DBA82353B}" type="datetimeFigureOut">
              <a:rPr lang="en-US" smtClean="0"/>
              <a:t>3/8/15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11517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Rectangle 13"/>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00862"/>
            <a:ext cx="3008313" cy="708876"/>
          </a:xfrm>
          <a:prstGeom prst="rect">
            <a:avLst/>
          </a:prstGeom>
        </p:spPr>
        <p:txBody>
          <a:bodyPr anchor="b"/>
          <a:lstStyle>
            <a:lvl1pPr algn="l">
              <a:defRPr sz="2000" b="1" i="0">
                <a:latin typeface="Helvetica"/>
                <a:cs typeface="Helvetica"/>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900862"/>
            <a:ext cx="5111750" cy="5567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803189"/>
            <a:ext cx="3008313" cy="4665299"/>
          </a:xfrm>
        </p:spPr>
        <p:txBody>
          <a:bodyPr/>
          <a:lstStyle>
            <a:lvl1pPr marL="0" indent="0">
              <a:buNone/>
              <a:defRPr sz="1400">
                <a:latin typeface="Cambr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443587-3D14-C843-929B-E30DBA82353B}" type="datetimeFigureOut">
              <a:rPr lang="en-US" smtClean="0"/>
              <a:t>3/8/15</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60001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5754" y="5482639"/>
            <a:ext cx="5486400" cy="40521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625754" y="987834"/>
            <a:ext cx="7953437" cy="43795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5754" y="5887849"/>
            <a:ext cx="5486400" cy="5205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443587-3D14-C843-929B-E30DBA82353B}" type="datetimeFigureOut">
              <a:rPr lang="en-US" smtClean="0"/>
              <a:t>3/8/15</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8935390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2DC"/>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170931"/>
            <a:ext cx="8229600" cy="418541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570584"/>
          </a:xfrm>
          <a:prstGeom prst="rect">
            <a:avLst/>
          </a:prstGeom>
          <a:solidFill>
            <a:srgbClr val="272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3"/>
          <a:stretch>
            <a:fillRect/>
          </a:stretch>
        </p:blipFill>
        <p:spPr>
          <a:xfrm>
            <a:off x="227642" y="123190"/>
            <a:ext cx="1156608" cy="352955"/>
          </a:xfrm>
          <a:prstGeom prst="rect">
            <a:avLst/>
          </a:prstGeom>
        </p:spPr>
      </p:pic>
      <p:sp>
        <p:nvSpPr>
          <p:cNvPr id="4" name="Date Placeholder 3"/>
          <p:cNvSpPr>
            <a:spLocks noGrp="1"/>
          </p:cNvSpPr>
          <p:nvPr>
            <p:ph type="dt" sz="half" idx="2"/>
          </p:nvPr>
        </p:nvSpPr>
        <p:spPr>
          <a:xfrm>
            <a:off x="8215323" y="123190"/>
            <a:ext cx="800517" cy="332179"/>
          </a:xfrm>
          <a:prstGeom prst="rect">
            <a:avLst/>
          </a:prstGeom>
        </p:spPr>
        <p:txBody>
          <a:bodyPr vert="horz" lIns="91440" tIns="45720" rIns="91440" bIns="45720" rtlCol="0" anchor="ctr"/>
          <a:lstStyle>
            <a:lvl1pPr algn="l">
              <a:defRPr sz="1200">
                <a:solidFill>
                  <a:schemeClr val="bg1"/>
                </a:solidFill>
                <a:latin typeface="12 pt. Helvetica* 65 Medium   06472"/>
              </a:defRPr>
            </a:lvl1pPr>
          </a:lstStyle>
          <a:p>
            <a:r>
              <a:rPr lang="en-US" dirty="0" smtClean="0"/>
              <a:t>8/6/14</a:t>
            </a:r>
            <a:endParaRPr lang="en-US" dirty="0"/>
          </a:p>
        </p:txBody>
      </p:sp>
      <p:sp>
        <p:nvSpPr>
          <p:cNvPr id="5" name="Footer Placeholder 4"/>
          <p:cNvSpPr>
            <a:spLocks noGrp="1"/>
          </p:cNvSpPr>
          <p:nvPr>
            <p:ph type="ftr" sz="quarter" idx="3"/>
          </p:nvPr>
        </p:nvSpPr>
        <p:spPr>
          <a:xfrm>
            <a:off x="3688678" y="123191"/>
            <a:ext cx="4248966" cy="332179"/>
          </a:xfrm>
          <a:prstGeom prst="rect">
            <a:avLst/>
          </a:prstGeom>
        </p:spPr>
        <p:txBody>
          <a:bodyPr vert="horz" lIns="91440" tIns="45720" rIns="91440" bIns="45720" rtlCol="0" anchor="ctr"/>
          <a:lstStyle>
            <a:lvl1pPr algn="r">
              <a:defRPr sz="1200">
                <a:solidFill>
                  <a:schemeClr val="bg1"/>
                </a:solidFill>
                <a:latin typeface="12 pt. Helvetica* 65 Medium   06472"/>
              </a:defRPr>
            </a:lvl1pPr>
          </a:lstStyle>
          <a:p>
            <a:r>
              <a:rPr lang="en-US" dirty="0" smtClean="0"/>
              <a:t>Presentation Title</a:t>
            </a:r>
            <a:endParaRPr lang="en-US" dirty="0"/>
          </a:p>
        </p:txBody>
      </p:sp>
      <p:cxnSp>
        <p:nvCxnSpPr>
          <p:cNvPr id="6" name="Straight Connector 5"/>
          <p:cNvCxnSpPr/>
          <p:nvPr/>
        </p:nvCxnSpPr>
        <p:spPr>
          <a:xfrm flipV="1">
            <a:off x="8063323" y="123191"/>
            <a:ext cx="0" cy="33217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4650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g"/><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jpg"/><Relationship Id="rId7" Type="http://schemas.openxmlformats.org/officeDocument/2006/relationships/image" Target="../media/image36.jpg"/><Relationship Id="rId1" Type="http://schemas.openxmlformats.org/officeDocument/2006/relationships/slideLayout" Target="../slideLayouts/slideLayout3.xml"/><Relationship Id="rId2"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soltis@flmnh.ufl.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3.pn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Linking Heterogeneous Data</a:t>
            </a:r>
            <a:br>
              <a:rPr lang="en-US" dirty="0" smtClean="0"/>
            </a:br>
            <a:r>
              <a:rPr lang="en-US" dirty="0" smtClean="0"/>
              <a:t>in Biodiversity Studies:</a:t>
            </a:r>
            <a:br>
              <a:rPr lang="en-US" dirty="0" smtClean="0"/>
            </a:br>
            <a:r>
              <a:rPr lang="en-US" i="1" dirty="0" smtClean="0"/>
              <a:t>from field to database and the </a:t>
            </a:r>
            <a:r>
              <a:rPr lang="en-US" i="1" dirty="0" smtClean="0"/>
              <a:t>need for data carpentry</a:t>
            </a:r>
            <a:endParaRPr lang="en-US" i="1" dirty="0"/>
          </a:p>
        </p:txBody>
      </p:sp>
      <p:sp>
        <p:nvSpPr>
          <p:cNvPr id="3" name="Subtitle 2"/>
          <p:cNvSpPr>
            <a:spLocks noGrp="1"/>
          </p:cNvSpPr>
          <p:nvPr>
            <p:ph type="subTitle" idx="1"/>
          </p:nvPr>
        </p:nvSpPr>
        <p:spPr>
          <a:xfrm>
            <a:off x="685800" y="4057445"/>
            <a:ext cx="6400800" cy="1410110"/>
          </a:xfrm>
        </p:spPr>
        <p:txBody>
          <a:bodyPr/>
          <a:lstStyle/>
          <a:p>
            <a:r>
              <a:rPr lang="en-US" dirty="0" smtClean="0">
                <a:latin typeface="Helvetica"/>
              </a:rPr>
              <a:t>Pamela S. Soltis</a:t>
            </a:r>
          </a:p>
          <a:p>
            <a:r>
              <a:rPr lang="en-US" dirty="0" smtClean="0">
                <a:latin typeface="Helvetica"/>
              </a:rPr>
              <a:t>Florida Museum of Natural History</a:t>
            </a:r>
          </a:p>
          <a:p>
            <a:r>
              <a:rPr lang="en-US" dirty="0" smtClean="0">
                <a:latin typeface="Helvetica"/>
              </a:rPr>
              <a:t>University of Florida</a:t>
            </a:r>
          </a:p>
          <a:p>
            <a:endParaRPr lang="en-US" dirty="0">
              <a:latin typeface="Helvetica"/>
            </a:endParaRPr>
          </a:p>
        </p:txBody>
      </p:sp>
    </p:spTree>
    <p:extLst>
      <p:ext uri="{BB962C8B-B14F-4D97-AF65-F5344CB8AC3E}">
        <p14:creationId xmlns:p14="http://schemas.microsoft.com/office/powerpoint/2010/main" val="2244615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allis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87" y="1428432"/>
            <a:ext cx="3528171" cy="5078902"/>
          </a:xfrm>
          <a:prstGeom prst="rect">
            <a:avLst/>
          </a:prstGeom>
        </p:spPr>
      </p:pic>
      <p:sp>
        <p:nvSpPr>
          <p:cNvPr id="27" name="Oval 26"/>
          <p:cNvSpPr/>
          <p:nvPr/>
        </p:nvSpPr>
        <p:spPr bwMode="auto">
          <a:xfrm>
            <a:off x="2642111" y="5711252"/>
            <a:ext cx="1417166" cy="796082"/>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8" name="TextBox 27"/>
          <p:cNvSpPr txBox="1"/>
          <p:nvPr/>
        </p:nvSpPr>
        <p:spPr>
          <a:xfrm>
            <a:off x="492287" y="1462298"/>
            <a:ext cx="3146737" cy="892552"/>
          </a:xfrm>
          <a:prstGeom prst="rect">
            <a:avLst/>
          </a:prstGeom>
          <a:noFill/>
        </p:spPr>
        <p:txBody>
          <a:bodyPr wrap="square" rtlCol="0">
            <a:spAutoFit/>
          </a:bodyPr>
          <a:lstStyle/>
          <a:p>
            <a:r>
              <a:rPr lang="en-US" sz="2800" i="1" dirty="0" err="1">
                <a:solidFill>
                  <a:srgbClr val="008000"/>
                </a:solidFill>
                <a:latin typeface="Calibri"/>
              </a:rPr>
              <a:t>Callisia</a:t>
            </a:r>
            <a:r>
              <a:rPr lang="en-US" sz="2800" i="1" dirty="0">
                <a:solidFill>
                  <a:srgbClr val="008000"/>
                </a:solidFill>
                <a:latin typeface="Calibri"/>
              </a:rPr>
              <a:t> </a:t>
            </a:r>
            <a:r>
              <a:rPr lang="en-US" sz="2800" i="1" dirty="0" err="1" smtClean="0">
                <a:solidFill>
                  <a:srgbClr val="008000"/>
                </a:solidFill>
                <a:latin typeface="Calibri"/>
              </a:rPr>
              <a:t>graminea</a:t>
            </a:r>
            <a:endParaRPr lang="en-US" sz="2800" i="1" dirty="0" smtClean="0">
              <a:solidFill>
                <a:srgbClr val="008000"/>
              </a:solidFill>
              <a:latin typeface="Calibri"/>
            </a:endParaRPr>
          </a:p>
          <a:p>
            <a:r>
              <a:rPr lang="en-US" sz="2400" dirty="0" err="1">
                <a:solidFill>
                  <a:srgbClr val="008000"/>
                </a:solidFill>
                <a:latin typeface="Calibri"/>
              </a:rPr>
              <a:t>g</a:t>
            </a:r>
            <a:r>
              <a:rPr lang="en-US" sz="2400" dirty="0" err="1" smtClean="0">
                <a:solidFill>
                  <a:srgbClr val="008000"/>
                </a:solidFill>
                <a:latin typeface="Calibri"/>
              </a:rPr>
              <a:t>rassleaf</a:t>
            </a:r>
            <a:r>
              <a:rPr lang="en-US" sz="2400" dirty="0" smtClean="0">
                <a:solidFill>
                  <a:srgbClr val="008000"/>
                </a:solidFill>
                <a:latin typeface="Calibri"/>
              </a:rPr>
              <a:t> </a:t>
            </a:r>
            <a:r>
              <a:rPr lang="en-US" sz="2400" dirty="0" err="1" smtClean="0">
                <a:solidFill>
                  <a:srgbClr val="008000"/>
                </a:solidFill>
                <a:latin typeface="Calibri"/>
              </a:rPr>
              <a:t>roseling</a:t>
            </a:r>
            <a:endParaRPr lang="en-US" sz="2400" dirty="0">
              <a:solidFill>
                <a:prstClr val="black"/>
              </a:solidFill>
              <a:latin typeface="Calibri"/>
            </a:endParaRPr>
          </a:p>
        </p:txBody>
      </p:sp>
      <p:pic>
        <p:nvPicPr>
          <p:cNvPr id="29" name="Picture 28" descr="Callisia_graminea2.jpg"/>
          <p:cNvPicPr>
            <a:picLocks noChangeAspect="1"/>
          </p:cNvPicPr>
          <p:nvPr/>
        </p:nvPicPr>
        <p:blipFill rotWithShape="1">
          <a:blip r:embed="rId3">
            <a:extLst>
              <a:ext uri="{28A0092B-C50C-407E-A947-70E740481C1C}">
                <a14:useLocalDpi xmlns:a14="http://schemas.microsoft.com/office/drawing/2010/main" val="0"/>
              </a:ext>
            </a:extLst>
          </a:blip>
          <a:srcRect l="23541" t="21945" r="40417" b="30278"/>
          <a:stretch/>
        </p:blipFill>
        <p:spPr>
          <a:xfrm>
            <a:off x="2642111" y="2538795"/>
            <a:ext cx="1367830" cy="1359924"/>
          </a:xfrm>
          <a:prstGeom prst="rect">
            <a:avLst/>
          </a:prstGeom>
        </p:spPr>
      </p:pic>
      <p:pic>
        <p:nvPicPr>
          <p:cNvPr id="30" name="Picture 29" descr="Callisia_graminea2.jpg"/>
          <p:cNvPicPr>
            <a:picLocks noChangeAspect="1"/>
          </p:cNvPicPr>
          <p:nvPr/>
        </p:nvPicPr>
        <p:blipFill rotWithShape="1">
          <a:blip r:embed="rId3">
            <a:extLst>
              <a:ext uri="{28A0092B-C50C-407E-A947-70E740481C1C}">
                <a14:useLocalDpi xmlns:a14="http://schemas.microsoft.com/office/drawing/2010/main" val="0"/>
              </a:ext>
            </a:extLst>
          </a:blip>
          <a:srcRect l="70000" b="89722"/>
          <a:stretch/>
        </p:blipFill>
        <p:spPr>
          <a:xfrm>
            <a:off x="2639981" y="3898719"/>
            <a:ext cx="1369959" cy="352004"/>
          </a:xfrm>
          <a:prstGeom prst="rect">
            <a:avLst/>
          </a:prstGeom>
        </p:spPr>
      </p:pic>
      <p:pic>
        <p:nvPicPr>
          <p:cNvPr id="3" name="Picture 2" descr="geoloc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724" y="1505178"/>
            <a:ext cx="2405660" cy="711989"/>
          </a:xfrm>
          <a:prstGeom prst="rect">
            <a:avLst/>
          </a:prstGeom>
        </p:spPr>
      </p:pic>
      <p:sp>
        <p:nvSpPr>
          <p:cNvPr id="6" name="TextBox 5"/>
          <p:cNvSpPr txBox="1"/>
          <p:nvPr/>
        </p:nvSpPr>
        <p:spPr>
          <a:xfrm>
            <a:off x="4280724" y="2354850"/>
            <a:ext cx="4406076" cy="4401205"/>
          </a:xfrm>
          <a:prstGeom prst="rect">
            <a:avLst/>
          </a:prstGeom>
          <a:noFill/>
        </p:spPr>
        <p:txBody>
          <a:bodyPr wrap="square" rtlCol="0">
            <a:spAutoFit/>
          </a:bodyPr>
          <a:lstStyle/>
          <a:p>
            <a:r>
              <a:rPr lang="en-US" sz="2000" dirty="0"/>
              <a:t>number,dwc:preparations,dwc:identificationVerificationStatus,idigbio:subfamily,idigbio:preparationCount,fcc:pickedBy,dwc:eventRemarks,dwc:VerbatimEventDate,dwc:associatedReferences,idigbio:endangeredStatus,dwc:locationAccordingTo,dwc:georeferenceSources,dwc:associatedSequences,dwc:formation,dwc:higherClassification,dwc:catalogNumber,dwc:verbatimSRS,dwc:higherGeography,dwc:individualCount,dwc:decimalLongitude,dwc:datasetName,dwc:month,dwc:georeferencedBy,dwc:eventTime,dwc:identificationQualifier,idigbio</a:t>
            </a:r>
            <a:r>
              <a:rPr lang="en-US" sz="2000" dirty="0" smtClean="0"/>
              <a:t>:</a:t>
            </a:r>
            <a:endParaRPr lang="en-US" sz="2000" dirty="0"/>
          </a:p>
        </p:txBody>
      </p:sp>
      <p:sp>
        <p:nvSpPr>
          <p:cNvPr id="9" name="TextBox 8"/>
          <p:cNvSpPr txBox="1"/>
          <p:nvPr/>
        </p:nvSpPr>
        <p:spPr>
          <a:xfrm>
            <a:off x="6686384" y="1677613"/>
            <a:ext cx="2241162" cy="523220"/>
          </a:xfrm>
          <a:prstGeom prst="rect">
            <a:avLst/>
          </a:prstGeom>
          <a:noFill/>
        </p:spPr>
        <p:txBody>
          <a:bodyPr wrap="square" rtlCol="0">
            <a:spAutoFit/>
          </a:bodyPr>
          <a:lstStyle/>
          <a:p>
            <a:r>
              <a:rPr lang="en-US" sz="2800" dirty="0" smtClean="0"/>
              <a:t>29.65, -82.32</a:t>
            </a:r>
            <a:endParaRPr lang="en-US" sz="2800" dirty="0"/>
          </a:p>
        </p:txBody>
      </p:sp>
      <p:sp>
        <p:nvSpPr>
          <p:cNvPr id="31" name="Title 1"/>
          <p:cNvSpPr txBox="1">
            <a:spLocks/>
          </p:cNvSpPr>
          <p:nvPr/>
        </p:nvSpPr>
        <p:spPr>
          <a:xfrm>
            <a:off x="457200" y="816337"/>
            <a:ext cx="8229600" cy="571500"/>
          </a:xfrm>
          <a:prstGeom prst="rect">
            <a:avLst/>
          </a:prstGeom>
        </p:spPr>
        <p:txBody>
          <a:bodyPr/>
          <a:lstStyle>
            <a:lvl1pPr algn="l" defTabSz="457200" rtl="0" eaLnBrk="1" latinLnBrk="0" hangingPunct="1">
              <a:spcBef>
                <a:spcPct val="0"/>
              </a:spcBef>
              <a:buNone/>
              <a:defRPr sz="2800" b="1" i="0" kern="1200">
                <a:solidFill>
                  <a:schemeClr val="tx1"/>
                </a:solidFill>
                <a:latin typeface="Helvetica"/>
                <a:ea typeface="+mj-ea"/>
                <a:cs typeface="Helvetica"/>
              </a:defRPr>
            </a:lvl1pPr>
          </a:lstStyle>
          <a:p>
            <a:r>
              <a:rPr lang="en-US" dirty="0" smtClean="0"/>
              <a:t>Unpacking…</a:t>
            </a:r>
            <a:r>
              <a:rPr lang="en-US" b="0" dirty="0" smtClean="0"/>
              <a:t>Ecological Niche Modeling: locations</a:t>
            </a:r>
            <a:endParaRPr lang="en-US" b="0" dirty="0"/>
          </a:p>
        </p:txBody>
      </p:sp>
    </p:spTree>
    <p:extLst>
      <p:ext uri="{BB962C8B-B14F-4D97-AF65-F5344CB8AC3E}">
        <p14:creationId xmlns:p14="http://schemas.microsoft.com/office/powerpoint/2010/main" val="1542487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57200" y="1986086"/>
            <a:ext cx="7448336" cy="4654671"/>
            <a:chOff x="152400" y="1730385"/>
            <a:chExt cx="8534400" cy="5055880"/>
          </a:xfrm>
        </p:grpSpPr>
        <p:pic>
          <p:nvPicPr>
            <p:cNvPr id="4" name="Picture 3" descr="bioclim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474" y="1730385"/>
              <a:ext cx="2276825" cy="1489397"/>
            </a:xfrm>
            <a:prstGeom prst="rect">
              <a:avLst/>
            </a:prstGeom>
          </p:spPr>
        </p:pic>
        <p:sp>
          <p:nvSpPr>
            <p:cNvPr id="5" name="TextBox 4"/>
            <p:cNvSpPr txBox="1"/>
            <p:nvPr/>
          </p:nvSpPr>
          <p:spPr>
            <a:xfrm>
              <a:off x="877227" y="2676968"/>
              <a:ext cx="1697981" cy="413263"/>
            </a:xfrm>
            <a:prstGeom prst="rect">
              <a:avLst/>
            </a:prstGeom>
            <a:noFill/>
          </p:spPr>
          <p:txBody>
            <a:bodyPr wrap="square" rtlCol="0">
              <a:spAutoFit/>
            </a:bodyPr>
            <a:lstStyle/>
            <a:p>
              <a:r>
                <a:rPr lang="en-US" sz="2800" dirty="0" err="1" smtClean="0"/>
                <a:t>Bioclim</a:t>
              </a:r>
              <a:r>
                <a:rPr lang="en-US" sz="2800" dirty="0" smtClean="0"/>
                <a:t> 1</a:t>
              </a:r>
              <a:endParaRPr lang="en-US" sz="2800" dirty="0"/>
            </a:p>
          </p:txBody>
        </p:sp>
        <p:pic>
          <p:nvPicPr>
            <p:cNvPr id="7" name="Picture 6" descr="Bio1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530" y="1805491"/>
              <a:ext cx="2038312" cy="1414290"/>
            </a:xfrm>
            <a:prstGeom prst="rect">
              <a:avLst/>
            </a:prstGeom>
          </p:spPr>
        </p:pic>
        <p:sp>
          <p:nvSpPr>
            <p:cNvPr id="8" name="TextBox 7"/>
            <p:cNvSpPr txBox="1"/>
            <p:nvPr/>
          </p:nvSpPr>
          <p:spPr>
            <a:xfrm>
              <a:off x="3424198" y="2653240"/>
              <a:ext cx="1780121" cy="523220"/>
            </a:xfrm>
            <a:prstGeom prst="rect">
              <a:avLst/>
            </a:prstGeom>
            <a:noFill/>
          </p:spPr>
          <p:txBody>
            <a:bodyPr wrap="square" rtlCol="0">
              <a:spAutoFit/>
            </a:bodyPr>
            <a:lstStyle/>
            <a:p>
              <a:r>
                <a:rPr lang="en-US" sz="2800" dirty="0" err="1" smtClean="0"/>
                <a:t>Bioclim</a:t>
              </a:r>
              <a:r>
                <a:rPr lang="en-US" sz="2800" dirty="0" smtClean="0"/>
                <a:t> 2</a:t>
              </a:r>
              <a:endParaRPr lang="en-US" sz="2800" dirty="0"/>
            </a:p>
          </p:txBody>
        </p:sp>
        <p:pic>
          <p:nvPicPr>
            <p:cNvPr id="10" name="Picture 9" descr="bio19.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064" y="1805492"/>
              <a:ext cx="2134989" cy="1414290"/>
            </a:xfrm>
            <a:prstGeom prst="rect">
              <a:avLst/>
            </a:prstGeom>
          </p:spPr>
        </p:pic>
        <p:sp>
          <p:nvSpPr>
            <p:cNvPr id="11" name="TextBox 10"/>
            <p:cNvSpPr txBox="1"/>
            <p:nvPr/>
          </p:nvSpPr>
          <p:spPr>
            <a:xfrm>
              <a:off x="5688171" y="2680524"/>
              <a:ext cx="2166341" cy="523220"/>
            </a:xfrm>
            <a:prstGeom prst="rect">
              <a:avLst/>
            </a:prstGeom>
            <a:noFill/>
          </p:spPr>
          <p:txBody>
            <a:bodyPr wrap="square" rtlCol="0">
              <a:spAutoFit/>
            </a:bodyPr>
            <a:lstStyle/>
            <a:p>
              <a:r>
                <a:rPr lang="en-US" sz="2800" dirty="0" err="1" smtClean="0"/>
                <a:t>Bioclim</a:t>
              </a:r>
              <a:r>
                <a:rPr lang="en-US" sz="2800" dirty="0" smtClean="0"/>
                <a:t> 3</a:t>
              </a:r>
              <a:endParaRPr lang="en-US" sz="2800" dirty="0"/>
            </a:p>
          </p:txBody>
        </p:sp>
        <p:pic>
          <p:nvPicPr>
            <p:cNvPr id="13" name="Picture 12" descr="Altitud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570" y="3219782"/>
              <a:ext cx="2429919" cy="1647549"/>
            </a:xfrm>
            <a:prstGeom prst="rect">
              <a:avLst/>
            </a:prstGeom>
          </p:spPr>
        </p:pic>
        <p:sp>
          <p:nvSpPr>
            <p:cNvPr id="14" name="TextBox 13"/>
            <p:cNvSpPr txBox="1"/>
            <p:nvPr/>
          </p:nvSpPr>
          <p:spPr>
            <a:xfrm>
              <a:off x="1089474" y="4278268"/>
              <a:ext cx="1546467" cy="413263"/>
            </a:xfrm>
            <a:prstGeom prst="rect">
              <a:avLst/>
            </a:prstGeom>
            <a:noFill/>
          </p:spPr>
          <p:txBody>
            <a:bodyPr wrap="square" rtlCol="0">
              <a:spAutoFit/>
            </a:bodyPr>
            <a:lstStyle/>
            <a:p>
              <a:r>
                <a:rPr lang="en-US" sz="2800" dirty="0" smtClean="0"/>
                <a:t>Altitude</a:t>
              </a:r>
              <a:endParaRPr lang="en-US" sz="2800" dirty="0"/>
            </a:p>
          </p:txBody>
        </p:sp>
        <p:pic>
          <p:nvPicPr>
            <p:cNvPr id="16" name="Picture 15" descr="LandCover.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2548" y="3219782"/>
              <a:ext cx="2342537" cy="1588301"/>
            </a:xfrm>
            <a:prstGeom prst="rect">
              <a:avLst/>
            </a:prstGeom>
          </p:spPr>
        </p:pic>
        <p:sp>
          <p:nvSpPr>
            <p:cNvPr id="17" name="TextBox 16"/>
            <p:cNvSpPr txBox="1"/>
            <p:nvPr/>
          </p:nvSpPr>
          <p:spPr>
            <a:xfrm>
              <a:off x="4042548" y="3703066"/>
              <a:ext cx="1670821" cy="413263"/>
            </a:xfrm>
            <a:prstGeom prst="rect">
              <a:avLst/>
            </a:prstGeom>
            <a:noFill/>
          </p:spPr>
          <p:txBody>
            <a:bodyPr wrap="square" rtlCol="0">
              <a:spAutoFit/>
            </a:bodyPr>
            <a:lstStyle/>
            <a:p>
              <a:r>
                <a:rPr lang="en-US" sz="2800" dirty="0" smtClean="0"/>
                <a:t>Land Cover</a:t>
              </a:r>
              <a:endParaRPr lang="en-US" sz="2800" dirty="0"/>
            </a:p>
          </p:txBody>
        </p:sp>
        <p:pic>
          <p:nvPicPr>
            <p:cNvPr id="19" name="Picture 18" descr="rock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5627" y="4641162"/>
              <a:ext cx="2482852" cy="1683438"/>
            </a:xfrm>
            <a:prstGeom prst="rect">
              <a:avLst/>
            </a:prstGeom>
          </p:spPr>
        </p:pic>
        <p:sp>
          <p:nvSpPr>
            <p:cNvPr id="20" name="TextBox 19"/>
            <p:cNvSpPr txBox="1"/>
            <p:nvPr/>
          </p:nvSpPr>
          <p:spPr>
            <a:xfrm>
              <a:off x="2347334" y="5542179"/>
              <a:ext cx="2421099" cy="523220"/>
            </a:xfrm>
            <a:prstGeom prst="rect">
              <a:avLst/>
            </a:prstGeom>
            <a:noFill/>
          </p:spPr>
          <p:txBody>
            <a:bodyPr wrap="square" rtlCol="0">
              <a:spAutoFit/>
            </a:bodyPr>
            <a:lstStyle/>
            <a:p>
              <a:r>
                <a:rPr lang="en-US" sz="2800" dirty="0" smtClean="0"/>
                <a:t>Rock Type 1</a:t>
              </a:r>
              <a:endParaRPr lang="en-US" sz="2800" dirty="0"/>
            </a:p>
          </p:txBody>
        </p:sp>
        <p:pic>
          <p:nvPicPr>
            <p:cNvPr id="22" name="Picture 21" descr="rock2.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9973" y="4691531"/>
              <a:ext cx="2416827" cy="1638673"/>
            </a:xfrm>
            <a:prstGeom prst="rect">
              <a:avLst/>
            </a:prstGeom>
          </p:spPr>
        </p:pic>
        <p:sp>
          <p:nvSpPr>
            <p:cNvPr id="23" name="TextBox 22"/>
            <p:cNvSpPr txBox="1"/>
            <p:nvPr/>
          </p:nvSpPr>
          <p:spPr>
            <a:xfrm>
              <a:off x="5688171" y="5542179"/>
              <a:ext cx="2335881" cy="568319"/>
            </a:xfrm>
            <a:prstGeom prst="rect">
              <a:avLst/>
            </a:prstGeom>
            <a:noFill/>
          </p:spPr>
          <p:txBody>
            <a:bodyPr wrap="square" rtlCol="0">
              <a:spAutoFit/>
            </a:bodyPr>
            <a:lstStyle/>
            <a:p>
              <a:r>
                <a:rPr lang="en-US" sz="2800" dirty="0" smtClean="0"/>
                <a:t>Rock Type 2</a:t>
              </a:r>
              <a:endParaRPr lang="en-US" sz="2800" dirty="0"/>
            </a:p>
          </p:txBody>
        </p:sp>
        <p:sp>
          <p:nvSpPr>
            <p:cNvPr id="24" name="TextBox 23"/>
            <p:cNvSpPr txBox="1"/>
            <p:nvPr/>
          </p:nvSpPr>
          <p:spPr>
            <a:xfrm>
              <a:off x="152400" y="6324600"/>
              <a:ext cx="3262882" cy="461665"/>
            </a:xfrm>
            <a:prstGeom prst="rect">
              <a:avLst/>
            </a:prstGeom>
            <a:noFill/>
          </p:spPr>
          <p:txBody>
            <a:bodyPr wrap="none" rtlCol="0">
              <a:spAutoFit/>
            </a:bodyPr>
            <a:lstStyle/>
            <a:p>
              <a:r>
                <a:rPr lang="en-US" sz="2400" dirty="0" smtClean="0">
                  <a:solidFill>
                    <a:srgbClr val="376092"/>
                  </a:solidFill>
                </a:rPr>
                <a:t>C. </a:t>
              </a:r>
              <a:r>
                <a:rPr lang="en-US" sz="2400" dirty="0" err="1" smtClean="0">
                  <a:solidFill>
                    <a:srgbClr val="376092"/>
                  </a:solidFill>
                </a:rPr>
                <a:t>Germain</a:t>
              </a:r>
              <a:r>
                <a:rPr lang="en-US" sz="2400" dirty="0" smtClean="0">
                  <a:solidFill>
                    <a:srgbClr val="376092"/>
                  </a:solidFill>
                </a:rPr>
                <a:t>-Aubrey et al.</a:t>
              </a:r>
              <a:endParaRPr lang="en-US" sz="2400" dirty="0">
                <a:solidFill>
                  <a:srgbClr val="376092"/>
                </a:solidFill>
              </a:endParaRPr>
            </a:p>
          </p:txBody>
        </p:sp>
      </p:grpSp>
      <p:sp>
        <p:nvSpPr>
          <p:cNvPr id="27" name="Title 1"/>
          <p:cNvSpPr txBox="1">
            <a:spLocks/>
          </p:cNvSpPr>
          <p:nvPr/>
        </p:nvSpPr>
        <p:spPr>
          <a:xfrm>
            <a:off x="457200" y="816337"/>
            <a:ext cx="8229600" cy="571500"/>
          </a:xfrm>
          <a:prstGeom prst="rect">
            <a:avLst/>
          </a:prstGeom>
        </p:spPr>
        <p:txBody>
          <a:bodyPr/>
          <a:lstStyle>
            <a:lvl1pPr algn="l" defTabSz="457200" rtl="0" eaLnBrk="1" latinLnBrk="0" hangingPunct="1">
              <a:spcBef>
                <a:spcPct val="0"/>
              </a:spcBef>
              <a:buNone/>
              <a:defRPr sz="2800" b="1" i="0" kern="1200">
                <a:solidFill>
                  <a:schemeClr val="tx1"/>
                </a:solidFill>
                <a:latin typeface="Helvetica"/>
                <a:ea typeface="+mj-ea"/>
                <a:cs typeface="Helvetica"/>
              </a:defRPr>
            </a:lvl1pPr>
          </a:lstStyle>
          <a:p>
            <a:r>
              <a:rPr lang="en-US" dirty="0" smtClean="0"/>
              <a:t>Unpacking…</a:t>
            </a:r>
            <a:r>
              <a:rPr lang="en-US" b="0" dirty="0" smtClean="0"/>
              <a:t>Ecological Niche Modeling:  </a:t>
            </a:r>
          </a:p>
          <a:p>
            <a:r>
              <a:rPr lang="en-US" b="0" dirty="0" smtClean="0"/>
              <a:t>Environmental Layers</a:t>
            </a:r>
            <a:endParaRPr lang="en-US" b="0" dirty="0"/>
          </a:p>
        </p:txBody>
      </p:sp>
    </p:spTree>
    <p:extLst>
      <p:ext uri="{BB962C8B-B14F-4D97-AF65-F5344CB8AC3E}">
        <p14:creationId xmlns:p14="http://schemas.microsoft.com/office/powerpoint/2010/main" val="539155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6337"/>
            <a:ext cx="8229600" cy="571500"/>
          </a:xfrm>
        </p:spPr>
        <p:txBody>
          <a:bodyPr/>
          <a:lstStyle/>
          <a:p>
            <a:r>
              <a:rPr lang="en-US" dirty="0" smtClean="0"/>
              <a:t>Connecting Trees, Specimens, Tools</a:t>
            </a:r>
            <a:endParaRPr lang="en-US" dirty="0"/>
          </a:p>
        </p:txBody>
      </p:sp>
      <p:pic>
        <p:nvPicPr>
          <p:cNvPr id="5" name="image03.png" descr="workflows.png"/>
          <p:cNvPicPr/>
          <p:nvPr/>
        </p:nvPicPr>
        <p:blipFill rotWithShape="1">
          <a:blip r:embed="rId2"/>
          <a:srcRect t="2311" r="42168" b="60304"/>
          <a:stretch/>
        </p:blipFill>
        <p:spPr>
          <a:xfrm>
            <a:off x="2133600" y="2400159"/>
            <a:ext cx="6400800" cy="4191000"/>
          </a:xfrm>
          <a:prstGeom prst="rect">
            <a:avLst/>
          </a:prstGeom>
          <a:ln/>
        </p:spPr>
      </p:pic>
      <p:pic>
        <p:nvPicPr>
          <p:cNvPr id="7" name="image03.png" descr="workflows.png"/>
          <p:cNvPicPr/>
          <p:nvPr/>
        </p:nvPicPr>
        <p:blipFill rotWithShape="1">
          <a:blip r:embed="rId2"/>
          <a:srcRect l="58507" b="75542"/>
          <a:stretch/>
        </p:blipFill>
        <p:spPr>
          <a:xfrm>
            <a:off x="381000" y="1600059"/>
            <a:ext cx="2590800" cy="1600200"/>
          </a:xfrm>
          <a:prstGeom prst="rect">
            <a:avLst/>
          </a:prstGeom>
          <a:ln/>
        </p:spPr>
      </p:pic>
    </p:spTree>
    <p:extLst>
      <p:ext uri="{BB962C8B-B14F-4D97-AF65-F5344CB8AC3E}">
        <p14:creationId xmlns:p14="http://schemas.microsoft.com/office/powerpoint/2010/main" val="7720138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3" name="Content Placeholder 2"/>
          <p:cNvSpPr>
            <a:spLocks noGrp="1"/>
          </p:cNvSpPr>
          <p:nvPr>
            <p:ph idx="1"/>
          </p:nvPr>
        </p:nvSpPr>
        <p:spPr/>
        <p:txBody>
          <a:bodyPr>
            <a:normAutofit/>
          </a:bodyPr>
          <a:lstStyle/>
          <a:p>
            <a:r>
              <a:rPr lang="en-US" sz="2800" dirty="0" err="1" smtClean="0"/>
              <a:t>GenBank</a:t>
            </a:r>
            <a:endParaRPr lang="en-US" sz="2800" dirty="0" smtClean="0"/>
          </a:p>
          <a:p>
            <a:r>
              <a:rPr lang="en-US" sz="2800" dirty="0" err="1" smtClean="0"/>
              <a:t>TreeBASE</a:t>
            </a:r>
            <a:endParaRPr lang="en-US" sz="2800" dirty="0" smtClean="0"/>
          </a:p>
          <a:p>
            <a:r>
              <a:rPr lang="en-US" sz="2800" dirty="0" smtClean="0"/>
              <a:t>Dryad</a:t>
            </a:r>
          </a:p>
          <a:p>
            <a:r>
              <a:rPr lang="en-US" sz="2800" dirty="0" err="1" smtClean="0"/>
              <a:t>iDigBio</a:t>
            </a:r>
            <a:endParaRPr lang="en-US" sz="2800" dirty="0" smtClean="0"/>
          </a:p>
          <a:p>
            <a:r>
              <a:rPr lang="en-US" sz="2800" dirty="0" smtClean="0"/>
              <a:t>Herbarium consortia</a:t>
            </a:r>
          </a:p>
          <a:p>
            <a:r>
              <a:rPr lang="en-US" sz="2800" dirty="0" err="1" smtClean="0"/>
              <a:t>Worldclim</a:t>
            </a:r>
            <a:endParaRPr lang="en-US" sz="2800" dirty="0"/>
          </a:p>
        </p:txBody>
      </p:sp>
      <p:pic>
        <p:nvPicPr>
          <p:cNvPr id="4" name="Picture 3" descr="worldcli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830724"/>
            <a:ext cx="5143500" cy="927100"/>
          </a:xfrm>
          <a:prstGeom prst="rect">
            <a:avLst/>
          </a:prstGeom>
        </p:spPr>
      </p:pic>
      <p:pic>
        <p:nvPicPr>
          <p:cNvPr id="6" name="Picture 5" descr="https://www.idigbio.org/wiki/_media/idigbio_lo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5272" y="3129602"/>
            <a:ext cx="2286211" cy="706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cbi.pdf"/>
          <p:cNvPicPr>
            <a:picLocks noChangeAspect="1"/>
          </p:cNvPicPr>
          <p:nvPr/>
        </p:nvPicPr>
        <p:blipFill>
          <a:blip r:embed="rId4"/>
          <a:stretch>
            <a:fillRect/>
          </a:stretch>
        </p:blipFill>
        <p:spPr>
          <a:xfrm>
            <a:off x="3356427" y="973137"/>
            <a:ext cx="2362200" cy="2377610"/>
          </a:xfrm>
          <a:prstGeom prst="rect">
            <a:avLst/>
          </a:prstGeom>
        </p:spPr>
      </p:pic>
      <p:pic>
        <p:nvPicPr>
          <p:cNvPr id="8" name="Picture 7" descr="treebase shot.jpg"/>
          <p:cNvPicPr>
            <a:picLocks noChangeAspect="1"/>
          </p:cNvPicPr>
          <p:nvPr/>
        </p:nvPicPr>
        <p:blipFill rotWithShape="1">
          <a:blip r:embed="rId5"/>
          <a:srcRect l="-1" r="44160" b="81960"/>
          <a:stretch/>
        </p:blipFill>
        <p:spPr>
          <a:xfrm>
            <a:off x="5718627" y="1843816"/>
            <a:ext cx="3425373" cy="719667"/>
          </a:xfrm>
          <a:prstGeom prst="rect">
            <a:avLst/>
          </a:prstGeom>
        </p:spPr>
      </p:pic>
      <p:pic>
        <p:nvPicPr>
          <p:cNvPr id="5" name="Picture 4" descr="dry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9" y="3540318"/>
            <a:ext cx="1943100" cy="1155700"/>
          </a:xfrm>
          <a:prstGeom prst="rect">
            <a:avLst/>
          </a:prstGeom>
        </p:spPr>
      </p:pic>
      <p:pic>
        <p:nvPicPr>
          <p:cNvPr id="9" name="Picture 8" descr="serne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6822" y="5438162"/>
            <a:ext cx="4039978" cy="1071831"/>
          </a:xfrm>
          <a:prstGeom prst="rect">
            <a:avLst/>
          </a:prstGeom>
        </p:spPr>
      </p:pic>
    </p:spTree>
    <p:extLst>
      <p:ext uri="{BB962C8B-B14F-4D97-AF65-F5344CB8AC3E}">
        <p14:creationId xmlns:p14="http://schemas.microsoft.com/office/powerpoint/2010/main" val="3524483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Carpentry:  skills…</a:t>
            </a:r>
            <a:endParaRPr lang="en-US" dirty="0"/>
          </a:p>
        </p:txBody>
      </p:sp>
      <p:sp>
        <p:nvSpPr>
          <p:cNvPr id="3" name="Content Placeholder 2"/>
          <p:cNvSpPr>
            <a:spLocks noGrp="1"/>
          </p:cNvSpPr>
          <p:nvPr>
            <p:ph idx="1"/>
          </p:nvPr>
        </p:nvSpPr>
        <p:spPr/>
        <p:txBody>
          <a:bodyPr>
            <a:normAutofit/>
          </a:bodyPr>
          <a:lstStyle/>
          <a:p>
            <a:r>
              <a:rPr lang="en-US" sz="2800" dirty="0"/>
              <a:t>N</a:t>
            </a:r>
            <a:r>
              <a:rPr lang="en-US" sz="2800" dirty="0" smtClean="0"/>
              <a:t>ecessary for synthetic research</a:t>
            </a:r>
          </a:p>
          <a:p>
            <a:r>
              <a:rPr lang="en-US" sz="2800" dirty="0" smtClean="0"/>
              <a:t>Important for employment</a:t>
            </a:r>
          </a:p>
          <a:p>
            <a:r>
              <a:rPr lang="en-US" sz="2800" dirty="0" smtClean="0"/>
              <a:t>Facilitate data sharing, reproducibility</a:t>
            </a:r>
          </a:p>
          <a:p>
            <a:r>
              <a:rPr lang="en-US" sz="2800" dirty="0" smtClean="0"/>
              <a:t>Prevent/reduce errors</a:t>
            </a:r>
          </a:p>
          <a:p>
            <a:r>
              <a:rPr lang="en-US" sz="2800" dirty="0" smtClean="0"/>
              <a:t>Prevent loss of data, wasted effort &amp; funds</a:t>
            </a:r>
          </a:p>
          <a:p>
            <a:endParaRPr lang="en-US" sz="2800" dirty="0"/>
          </a:p>
        </p:txBody>
      </p:sp>
      <p:pic>
        <p:nvPicPr>
          <p:cNvPr id="4" name="Picture 3" descr="stk19918bo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22171"/>
            <a:ext cx="1384786" cy="1178222"/>
          </a:xfrm>
          <a:prstGeom prst="rect">
            <a:avLst/>
          </a:prstGeom>
        </p:spPr>
      </p:pic>
      <p:pic>
        <p:nvPicPr>
          <p:cNvPr id="5" name="Picture 4" descr="576583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2406034" y="4722171"/>
            <a:ext cx="1899435" cy="307916"/>
          </a:xfrm>
          <a:prstGeom prst="rect">
            <a:avLst/>
          </a:prstGeom>
        </p:spPr>
      </p:pic>
      <p:pic>
        <p:nvPicPr>
          <p:cNvPr id="6" name="Picture 5" descr="AA02127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916" y="4426068"/>
            <a:ext cx="2036133" cy="1135383"/>
          </a:xfrm>
          <a:prstGeom prst="rect">
            <a:avLst/>
          </a:prstGeom>
        </p:spPr>
      </p:pic>
      <p:pic>
        <p:nvPicPr>
          <p:cNvPr id="7" name="Picture 6" descr="AA02307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3147" y="5234476"/>
            <a:ext cx="1457890" cy="1316942"/>
          </a:xfrm>
          <a:prstGeom prst="rect">
            <a:avLst/>
          </a:prstGeom>
        </p:spPr>
      </p:pic>
      <p:pic>
        <p:nvPicPr>
          <p:cNvPr id="8" name="Picture 7" descr="AA02127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4325" y="5206028"/>
            <a:ext cx="2043221" cy="1352836"/>
          </a:xfrm>
          <a:prstGeom prst="rect">
            <a:avLst/>
          </a:prstGeom>
        </p:spPr>
      </p:pic>
    </p:spTree>
    <p:extLst>
      <p:ext uri="{BB962C8B-B14F-4D97-AF65-F5344CB8AC3E}">
        <p14:creationId xmlns:p14="http://schemas.microsoft.com/office/powerpoint/2010/main" val="3425553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Carpentry:  skills…</a:t>
            </a:r>
            <a:endParaRPr lang="en-US" dirty="0"/>
          </a:p>
        </p:txBody>
      </p:sp>
      <p:sp>
        <p:nvSpPr>
          <p:cNvPr id="3" name="Content Placeholder 2"/>
          <p:cNvSpPr>
            <a:spLocks noGrp="1"/>
          </p:cNvSpPr>
          <p:nvPr>
            <p:ph idx="1"/>
          </p:nvPr>
        </p:nvSpPr>
        <p:spPr/>
        <p:txBody>
          <a:bodyPr>
            <a:normAutofit/>
          </a:bodyPr>
          <a:lstStyle/>
          <a:p>
            <a:r>
              <a:rPr lang="en-US" sz="2800" dirty="0"/>
              <a:t>N</a:t>
            </a:r>
            <a:r>
              <a:rPr lang="en-US" sz="2800" dirty="0" smtClean="0"/>
              <a:t>ecessary for synthetic research</a:t>
            </a:r>
          </a:p>
          <a:p>
            <a:r>
              <a:rPr lang="en-US" sz="2800" dirty="0" smtClean="0"/>
              <a:t>Important for employment</a:t>
            </a:r>
          </a:p>
          <a:p>
            <a:r>
              <a:rPr lang="en-US" sz="2800" dirty="0" smtClean="0"/>
              <a:t>Facilitate data sharing, reproducibility</a:t>
            </a:r>
          </a:p>
          <a:p>
            <a:r>
              <a:rPr lang="en-US" sz="2800" dirty="0" smtClean="0"/>
              <a:t>Prevent/reduce errors</a:t>
            </a:r>
          </a:p>
          <a:p>
            <a:r>
              <a:rPr lang="en-US" sz="2800" dirty="0" smtClean="0"/>
              <a:t>Prevent loss of data, wasted effort &amp; </a:t>
            </a:r>
            <a:r>
              <a:rPr lang="en-US" sz="2800" dirty="0" smtClean="0"/>
              <a:t>funds</a:t>
            </a:r>
          </a:p>
          <a:p>
            <a:pPr marL="0" indent="0">
              <a:buNone/>
            </a:pPr>
            <a:r>
              <a:rPr lang="en-US" sz="2800" b="1" dirty="0" smtClean="0"/>
              <a:t>Starting with Data Collection:</a:t>
            </a:r>
            <a:endParaRPr lang="en-US" sz="2800" dirty="0" smtClean="0"/>
          </a:p>
          <a:p>
            <a:r>
              <a:rPr lang="en-US" sz="2800" dirty="0" smtClean="0"/>
              <a:t>Use/re-use</a:t>
            </a:r>
          </a:p>
          <a:p>
            <a:r>
              <a:rPr lang="en-US" sz="2800" dirty="0" smtClean="0"/>
              <a:t>Standards </a:t>
            </a:r>
          </a:p>
          <a:p>
            <a:r>
              <a:rPr lang="en-US" sz="2800" dirty="0" smtClean="0"/>
              <a:t>Management </a:t>
            </a:r>
            <a:endParaRPr lang="en-US" sz="2800" dirty="0" smtClean="0"/>
          </a:p>
          <a:p>
            <a:endParaRPr lang="en-US" sz="2800" dirty="0"/>
          </a:p>
        </p:txBody>
      </p:sp>
    </p:spTree>
    <p:extLst>
      <p:ext uri="{BB962C8B-B14F-4D97-AF65-F5344CB8AC3E}">
        <p14:creationId xmlns:p14="http://schemas.microsoft.com/office/powerpoint/2010/main" val="292960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 rules carpentry.jpg"/>
          <p:cNvPicPr>
            <a:picLocks noChangeAspect="1"/>
          </p:cNvPicPr>
          <p:nvPr/>
        </p:nvPicPr>
        <p:blipFill rotWithShape="1">
          <a:blip r:embed="rId2">
            <a:extLst>
              <a:ext uri="{28A0092B-C50C-407E-A947-70E740481C1C}">
                <a14:useLocalDpi xmlns:a14="http://schemas.microsoft.com/office/drawing/2010/main" val="0"/>
              </a:ext>
            </a:extLst>
          </a:blip>
          <a:srcRect t="6910" b="66415"/>
          <a:stretch/>
        </p:blipFill>
        <p:spPr>
          <a:xfrm>
            <a:off x="0" y="577313"/>
            <a:ext cx="9144000" cy="750508"/>
          </a:xfrm>
          <a:prstGeom prst="rect">
            <a:avLst/>
          </a:prstGeom>
        </p:spPr>
      </p:pic>
      <p:sp>
        <p:nvSpPr>
          <p:cNvPr id="5" name="Content Placeholder 4"/>
          <p:cNvSpPr>
            <a:spLocks noGrp="1"/>
          </p:cNvSpPr>
          <p:nvPr>
            <p:ph sz="half" idx="2"/>
          </p:nvPr>
        </p:nvSpPr>
        <p:spPr>
          <a:xfrm>
            <a:off x="4648200" y="2677713"/>
            <a:ext cx="4038600" cy="3986537"/>
          </a:xfrm>
        </p:spPr>
        <p:txBody>
          <a:bodyPr>
            <a:normAutofit/>
          </a:bodyPr>
          <a:lstStyle/>
          <a:p>
            <a:r>
              <a:rPr lang="en-US" sz="2000" dirty="0" smtClean="0"/>
              <a:t>Publish your code (even the small bits)</a:t>
            </a:r>
          </a:p>
          <a:p>
            <a:r>
              <a:rPr lang="en-US" sz="2000" dirty="0" smtClean="0"/>
              <a:t>State how you want to get credit</a:t>
            </a:r>
          </a:p>
          <a:p>
            <a:r>
              <a:rPr lang="en-US" sz="2000" dirty="0" smtClean="0"/>
              <a:t>Foster and use data repositories</a:t>
            </a:r>
          </a:p>
          <a:p>
            <a:r>
              <a:rPr lang="en-US" sz="2000" dirty="0" smtClean="0"/>
              <a:t>Reward colleagues who share their data properly</a:t>
            </a:r>
          </a:p>
          <a:p>
            <a:r>
              <a:rPr lang="en-US" sz="2000" dirty="0" smtClean="0"/>
              <a:t>Be a booster for data science</a:t>
            </a:r>
            <a:endParaRPr lang="en-US" sz="2000" dirty="0"/>
          </a:p>
        </p:txBody>
      </p:sp>
      <p:pic>
        <p:nvPicPr>
          <p:cNvPr id="6" name="Picture 5" descr="10 rules carpentry.jpg"/>
          <p:cNvPicPr>
            <a:picLocks noChangeAspect="1"/>
          </p:cNvPicPr>
          <p:nvPr/>
        </p:nvPicPr>
        <p:blipFill rotWithShape="1">
          <a:blip r:embed="rId2">
            <a:extLst>
              <a:ext uri="{28A0092B-C50C-407E-A947-70E740481C1C}">
                <a14:useLocalDpi xmlns:a14="http://schemas.microsoft.com/office/drawing/2010/main" val="0"/>
              </a:ext>
            </a:extLst>
          </a:blip>
          <a:srcRect t="53454" b="3491"/>
          <a:stretch/>
        </p:blipFill>
        <p:spPr>
          <a:xfrm>
            <a:off x="0" y="1327821"/>
            <a:ext cx="9144000" cy="1211372"/>
          </a:xfrm>
          <a:prstGeom prst="rect">
            <a:avLst/>
          </a:prstGeom>
        </p:spPr>
      </p:pic>
      <p:sp>
        <p:nvSpPr>
          <p:cNvPr id="8" name="Content Placeholder 7"/>
          <p:cNvSpPr>
            <a:spLocks noGrp="1"/>
          </p:cNvSpPr>
          <p:nvPr>
            <p:ph sz="half" idx="1"/>
          </p:nvPr>
        </p:nvSpPr>
        <p:spPr>
          <a:xfrm>
            <a:off x="457200" y="2677713"/>
            <a:ext cx="4038600" cy="3986538"/>
          </a:xfrm>
        </p:spPr>
        <p:txBody>
          <a:bodyPr>
            <a:normAutofit/>
          </a:bodyPr>
          <a:lstStyle/>
          <a:p>
            <a:r>
              <a:rPr lang="en-US" sz="2000" dirty="0" smtClean="0"/>
              <a:t>Love your data, and help others love </a:t>
            </a:r>
            <a:r>
              <a:rPr lang="en-US" sz="2000" dirty="0" smtClean="0"/>
              <a:t>your data</a:t>
            </a:r>
            <a:r>
              <a:rPr lang="en-US" sz="2000" dirty="0" smtClean="0"/>
              <a:t>, </a:t>
            </a:r>
            <a:r>
              <a:rPr lang="en-US" sz="2000" dirty="0" smtClean="0"/>
              <a:t>too</a:t>
            </a:r>
          </a:p>
          <a:p>
            <a:r>
              <a:rPr lang="en-US" sz="2000" dirty="0" smtClean="0"/>
              <a:t>Share your data online, with a permanent identifier</a:t>
            </a:r>
          </a:p>
          <a:p>
            <a:r>
              <a:rPr lang="en-US" sz="2000" dirty="0" smtClean="0"/>
              <a:t>Conduct science with a particular level of reuse in mind</a:t>
            </a:r>
          </a:p>
          <a:p>
            <a:r>
              <a:rPr lang="en-US" sz="2000" dirty="0" smtClean="0"/>
              <a:t>Publish workflow as context</a:t>
            </a:r>
          </a:p>
          <a:p>
            <a:r>
              <a:rPr lang="en-US" sz="2000" dirty="0" smtClean="0"/>
              <a:t>Link your data to your publications as often as possible</a:t>
            </a:r>
            <a:endParaRPr lang="en-US" sz="2000" dirty="0"/>
          </a:p>
        </p:txBody>
      </p:sp>
    </p:spTree>
    <p:extLst>
      <p:ext uri="{BB962C8B-B14F-4D97-AF65-F5344CB8AC3E}">
        <p14:creationId xmlns:p14="http://schemas.microsoft.com/office/powerpoint/2010/main" val="280872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smtClean="0"/>
              <a:t>Thanks and good luck!</a:t>
            </a:r>
            <a:endParaRPr lang="en-US" sz="2800" dirty="0"/>
          </a:p>
        </p:txBody>
      </p:sp>
      <p:sp>
        <p:nvSpPr>
          <p:cNvPr id="3" name="TextBox 2"/>
          <p:cNvSpPr txBox="1"/>
          <p:nvPr/>
        </p:nvSpPr>
        <p:spPr>
          <a:xfrm>
            <a:off x="685800" y="4305323"/>
            <a:ext cx="2184200" cy="338554"/>
          </a:xfrm>
          <a:prstGeom prst="rect">
            <a:avLst/>
          </a:prstGeom>
          <a:noFill/>
        </p:spPr>
        <p:txBody>
          <a:bodyPr wrap="square" rtlCol="0">
            <a:spAutoFit/>
          </a:bodyPr>
          <a:lstStyle/>
          <a:p>
            <a:r>
              <a:rPr lang="en-US" sz="1600" b="0" i="0" dirty="0" smtClean="0">
                <a:latin typeface="Cambria"/>
                <a:cs typeface="Cambria"/>
                <a:hlinkClick r:id="rId2"/>
              </a:rPr>
              <a:t>psoltis@flmnh.ufl.edu</a:t>
            </a:r>
            <a:endParaRPr lang="en-US" sz="1600" b="0" i="0" dirty="0" smtClean="0">
              <a:latin typeface="Cambria"/>
              <a:cs typeface="Cambria"/>
            </a:endParaRPr>
          </a:p>
        </p:txBody>
      </p:sp>
    </p:spTree>
    <p:extLst>
      <p:ext uri="{BB962C8B-B14F-4D97-AF65-F5344CB8AC3E}">
        <p14:creationId xmlns:p14="http://schemas.microsoft.com/office/powerpoint/2010/main" val="2025555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Research and Complex Data Analysis</a:t>
            </a:r>
            <a:endParaRPr lang="en-US" dirty="0"/>
          </a:p>
        </p:txBody>
      </p:sp>
      <p:sp>
        <p:nvSpPr>
          <p:cNvPr id="3" name="Content Placeholder 2"/>
          <p:cNvSpPr>
            <a:spLocks noGrp="1"/>
          </p:cNvSpPr>
          <p:nvPr>
            <p:ph idx="1"/>
          </p:nvPr>
        </p:nvSpPr>
        <p:spPr>
          <a:xfrm>
            <a:off x="457200" y="1975669"/>
            <a:ext cx="8229600" cy="4700729"/>
          </a:xfrm>
        </p:spPr>
        <p:txBody>
          <a:bodyPr>
            <a:normAutofit/>
          </a:bodyPr>
          <a:lstStyle/>
          <a:p>
            <a:pPr marL="514350" indent="-457200"/>
            <a:r>
              <a:rPr lang="en-US" sz="2800" dirty="0" smtClean="0"/>
              <a:t>Large data sets</a:t>
            </a:r>
          </a:p>
          <a:p>
            <a:pPr marL="514350" indent="-457200"/>
            <a:r>
              <a:rPr lang="en-US" sz="2800" dirty="0" smtClean="0"/>
              <a:t>Heterogeneous data</a:t>
            </a:r>
          </a:p>
          <a:p>
            <a:pPr marL="514350" indent="-457200"/>
            <a:r>
              <a:rPr lang="en-US" sz="2800" dirty="0" smtClean="0"/>
              <a:t>Multiple software packages</a:t>
            </a:r>
          </a:p>
          <a:p>
            <a:pPr marL="514350" indent="-457200"/>
            <a:r>
              <a:rPr lang="en-US" sz="2800" dirty="0" smtClean="0"/>
              <a:t>Multi-step analytical workflows</a:t>
            </a:r>
          </a:p>
          <a:p>
            <a:pPr marL="514350" indent="-457200"/>
            <a:endParaRPr lang="en-US" sz="2800" dirty="0"/>
          </a:p>
          <a:p>
            <a:pPr marL="514350" indent="-457200"/>
            <a:r>
              <a:rPr lang="en-US" sz="2800" i="1" dirty="0" smtClean="0"/>
              <a:t>Where do we get the training to do this?</a:t>
            </a:r>
          </a:p>
          <a:p>
            <a:pPr marL="57150" indent="0">
              <a:buNone/>
            </a:pPr>
            <a:endParaRPr lang="en-US" sz="2800" dirty="0"/>
          </a:p>
        </p:txBody>
      </p:sp>
      <p:pic>
        <p:nvPicPr>
          <p:cNvPr id="4" name="Picture 3" descr="https://www.idigbio.org/wiki/_media/idigbio_logo_rg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0603" y="5143380"/>
            <a:ext cx="3763617" cy="11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545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387"/>
            <a:ext cx="8229600" cy="571500"/>
          </a:xfrm>
        </p:spPr>
        <p:txBody>
          <a:bodyPr/>
          <a:lstStyle/>
          <a:p>
            <a:r>
              <a:rPr lang="en-US" dirty="0" smtClean="0"/>
              <a:t>Connecting Trees, Specimens, Tools</a:t>
            </a:r>
            <a:endParaRPr lang="en-US" dirty="0"/>
          </a:p>
        </p:txBody>
      </p:sp>
      <p:pic>
        <p:nvPicPr>
          <p:cNvPr id="5" name="image03.png" descr="workflows.png"/>
          <p:cNvPicPr/>
          <p:nvPr/>
        </p:nvPicPr>
        <p:blipFill>
          <a:blip r:embed="rId3"/>
          <a:srcRect/>
          <a:stretch>
            <a:fillRect/>
          </a:stretch>
        </p:blipFill>
        <p:spPr>
          <a:xfrm>
            <a:off x="1981200" y="1375999"/>
            <a:ext cx="4953000" cy="5264150"/>
          </a:xfrm>
          <a:prstGeom prst="rect">
            <a:avLst/>
          </a:prstGeom>
          <a:ln/>
        </p:spPr>
      </p:pic>
    </p:spTree>
    <p:extLst>
      <p:ext uri="{BB962C8B-B14F-4D97-AF65-F5344CB8AC3E}">
        <p14:creationId xmlns:p14="http://schemas.microsoft.com/office/powerpoint/2010/main" val="2716695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801083"/>
            <a:ext cx="8229600" cy="571500"/>
          </a:xfrm>
        </p:spPr>
        <p:txBody>
          <a:bodyPr/>
          <a:lstStyle/>
          <a:p>
            <a:r>
              <a:rPr lang="en-US" dirty="0" smtClean="0"/>
              <a:t>Connecting Trees, Specimens, Tools</a:t>
            </a:r>
            <a:endParaRPr lang="en-US" dirty="0"/>
          </a:p>
        </p:txBody>
      </p:sp>
      <p:pic>
        <p:nvPicPr>
          <p:cNvPr id="6" name="Picture 1" descr="Open Tree of Life Avatol Logo v.2 with origin.pdf"/>
          <p:cNvPicPr>
            <a:picLocks noChangeAspect="1"/>
          </p:cNvPicPr>
          <p:nvPr/>
        </p:nvPicPr>
        <p:blipFill>
          <a:blip r:embed="rId3">
            <a:extLst>
              <a:ext uri="{28A0092B-C50C-407E-A947-70E740481C1C}">
                <a14:useLocalDpi xmlns:a14="http://schemas.microsoft.com/office/drawing/2010/main" val="0"/>
              </a:ext>
            </a:extLst>
          </a:blip>
          <a:srcRect r="5547" b="51563"/>
          <a:stretch>
            <a:fillRect/>
          </a:stretch>
        </p:blipFill>
        <p:spPr bwMode="auto">
          <a:xfrm>
            <a:off x="2667000" y="2514600"/>
            <a:ext cx="335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www.idigbio.org/wiki/_media/idigbio_logo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371600"/>
            <a:ext cx="3763617" cy="11629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rbor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3352800"/>
            <a:ext cx="2854199" cy="2666423"/>
          </a:xfrm>
          <a:prstGeom prst="rect">
            <a:avLst/>
          </a:prstGeom>
        </p:spPr>
      </p:pic>
      <p:pic>
        <p:nvPicPr>
          <p:cNvPr id="9" name="Picture 8" descr="lifemapper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116" y="4585694"/>
            <a:ext cx="4000500" cy="1524000"/>
          </a:xfrm>
          <a:prstGeom prst="rect">
            <a:avLst/>
          </a:prstGeom>
        </p:spPr>
      </p:pic>
      <p:pic>
        <p:nvPicPr>
          <p:cNvPr id="2" name="Picture 1" descr="bien 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2971800"/>
            <a:ext cx="2235200" cy="1003300"/>
          </a:xfrm>
          <a:prstGeom prst="rect">
            <a:avLst/>
          </a:prstGeom>
        </p:spPr>
      </p:pic>
      <p:pic>
        <p:nvPicPr>
          <p:cNvPr id="3" name="Picture 2" descr="phenomics 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295400"/>
            <a:ext cx="1570988" cy="2153310"/>
          </a:xfrm>
          <a:prstGeom prst="rect">
            <a:avLst/>
          </a:prstGeom>
        </p:spPr>
      </p:pic>
    </p:spTree>
    <p:extLst>
      <p:ext uri="{BB962C8B-B14F-4D97-AF65-F5344CB8AC3E}">
        <p14:creationId xmlns:p14="http://schemas.microsoft.com/office/powerpoint/2010/main" val="21431867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387"/>
            <a:ext cx="8229600" cy="571500"/>
          </a:xfrm>
        </p:spPr>
        <p:txBody>
          <a:bodyPr/>
          <a:lstStyle/>
          <a:p>
            <a:r>
              <a:rPr lang="en-US" dirty="0" smtClean="0"/>
              <a:t>Connecting Trees, Specimens, Tools</a:t>
            </a:r>
            <a:endParaRPr lang="en-US" dirty="0"/>
          </a:p>
        </p:txBody>
      </p:sp>
      <p:pic>
        <p:nvPicPr>
          <p:cNvPr id="5" name="image03.png" descr="workflows.png"/>
          <p:cNvPicPr/>
          <p:nvPr/>
        </p:nvPicPr>
        <p:blipFill>
          <a:blip r:embed="rId3"/>
          <a:srcRect/>
          <a:stretch>
            <a:fillRect/>
          </a:stretch>
        </p:blipFill>
        <p:spPr>
          <a:xfrm>
            <a:off x="1981200" y="1375999"/>
            <a:ext cx="4953000" cy="5264150"/>
          </a:xfrm>
          <a:prstGeom prst="rect">
            <a:avLst/>
          </a:prstGeom>
          <a:ln/>
        </p:spPr>
      </p:pic>
    </p:spTree>
    <p:extLst>
      <p:ext uri="{BB962C8B-B14F-4D97-AF65-F5344CB8AC3E}">
        <p14:creationId xmlns:p14="http://schemas.microsoft.com/office/powerpoint/2010/main" val="7082326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6337"/>
            <a:ext cx="8229600" cy="571500"/>
          </a:xfrm>
        </p:spPr>
        <p:txBody>
          <a:bodyPr/>
          <a:lstStyle/>
          <a:p>
            <a:r>
              <a:rPr lang="en-US" dirty="0" smtClean="0"/>
              <a:t>Connecting Trees, Specimens, Tools</a:t>
            </a:r>
            <a:endParaRPr lang="en-US" dirty="0"/>
          </a:p>
        </p:txBody>
      </p:sp>
      <p:pic>
        <p:nvPicPr>
          <p:cNvPr id="5" name="image03.png" descr="workflows.png"/>
          <p:cNvPicPr/>
          <p:nvPr/>
        </p:nvPicPr>
        <p:blipFill rotWithShape="1">
          <a:blip r:embed="rId2"/>
          <a:srcRect t="2311" r="42168" b="60304"/>
          <a:stretch/>
        </p:blipFill>
        <p:spPr>
          <a:xfrm>
            <a:off x="2133600" y="2400159"/>
            <a:ext cx="6400800" cy="4191000"/>
          </a:xfrm>
          <a:prstGeom prst="rect">
            <a:avLst/>
          </a:prstGeom>
          <a:ln/>
        </p:spPr>
      </p:pic>
      <p:pic>
        <p:nvPicPr>
          <p:cNvPr id="7" name="image03.png" descr="workflows.png"/>
          <p:cNvPicPr/>
          <p:nvPr/>
        </p:nvPicPr>
        <p:blipFill rotWithShape="1">
          <a:blip r:embed="rId2"/>
          <a:srcRect l="58507" b="75542"/>
          <a:stretch/>
        </p:blipFill>
        <p:spPr>
          <a:xfrm>
            <a:off x="381000" y="1600059"/>
            <a:ext cx="2590800" cy="1600200"/>
          </a:xfrm>
          <a:prstGeom prst="rect">
            <a:avLst/>
          </a:prstGeom>
          <a:ln/>
        </p:spPr>
      </p:pic>
    </p:spTree>
    <p:extLst>
      <p:ext uri="{BB962C8B-B14F-4D97-AF65-F5344CB8AC3E}">
        <p14:creationId xmlns:p14="http://schemas.microsoft.com/office/powerpoint/2010/main" val="32600164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6337"/>
            <a:ext cx="8229600" cy="571500"/>
          </a:xfrm>
        </p:spPr>
        <p:txBody>
          <a:bodyPr/>
          <a:lstStyle/>
          <a:p>
            <a:r>
              <a:rPr lang="en-US" dirty="0" smtClean="0"/>
              <a:t>Unpacking…  </a:t>
            </a:r>
            <a:r>
              <a:rPr lang="en-US" b="0" dirty="0" smtClean="0"/>
              <a:t>Phylogenetic Trees</a:t>
            </a:r>
            <a:endParaRPr lang="en-US" b="0" dirty="0"/>
          </a:p>
        </p:txBody>
      </p:sp>
      <p:pic>
        <p:nvPicPr>
          <p:cNvPr id="6" name="image03.png" descr="workflows.png"/>
          <p:cNvPicPr/>
          <p:nvPr/>
        </p:nvPicPr>
        <p:blipFill rotWithShape="1">
          <a:blip r:embed="rId2"/>
          <a:srcRect l="1120" t="4327" r="83724" b="84903"/>
          <a:stretch/>
        </p:blipFill>
        <p:spPr>
          <a:xfrm>
            <a:off x="329231" y="1721617"/>
            <a:ext cx="2602493" cy="1897269"/>
          </a:xfrm>
          <a:prstGeom prst="rect">
            <a:avLst/>
          </a:prstGeom>
          <a:ln/>
        </p:spPr>
      </p:pic>
      <p:sp>
        <p:nvSpPr>
          <p:cNvPr id="3" name="Rectangle 2"/>
          <p:cNvSpPr/>
          <p:nvPr/>
        </p:nvSpPr>
        <p:spPr>
          <a:xfrm>
            <a:off x="2931725" y="2025134"/>
            <a:ext cx="5957514" cy="369332"/>
          </a:xfrm>
          <a:prstGeom prst="rect">
            <a:avLst/>
          </a:prstGeom>
        </p:spPr>
        <p:txBody>
          <a:bodyPr wrap="square">
            <a:spAutoFit/>
          </a:bodyPr>
          <a:lstStyle/>
          <a:p>
            <a:r>
              <a:rPr lang="en-US" dirty="0"/>
              <a:t>((cow:12, gnu:10)bigThings:3, (ant:23, bat:19)smallThings:</a:t>
            </a:r>
            <a:r>
              <a:rPr lang="en-US" dirty="0" smtClean="0"/>
              <a:t>5))</a:t>
            </a:r>
            <a:endParaRPr lang="en-US" dirty="0"/>
          </a:p>
        </p:txBody>
      </p:sp>
    </p:spTree>
    <p:extLst>
      <p:ext uri="{BB962C8B-B14F-4D97-AF65-F5344CB8AC3E}">
        <p14:creationId xmlns:p14="http://schemas.microsoft.com/office/powerpoint/2010/main" val="21739529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943"/>
            <a:ext cx="8528651" cy="634797"/>
          </a:xfrm>
        </p:spPr>
        <p:txBody>
          <a:bodyPr>
            <a:normAutofit/>
          </a:bodyPr>
          <a:lstStyle/>
          <a:p>
            <a:r>
              <a:rPr lang="en-US" dirty="0" smtClean="0">
                <a:solidFill>
                  <a:srgbClr val="008000"/>
                </a:solidFill>
              </a:rPr>
              <a:t>Using DNA Sequences to Build Trees</a:t>
            </a:r>
            <a:endParaRPr lang="en-US" dirty="0">
              <a:solidFill>
                <a:srgbClr val="008000"/>
              </a:solidFill>
            </a:endParaRPr>
          </a:p>
        </p:txBody>
      </p:sp>
      <p:grpSp>
        <p:nvGrpSpPr>
          <p:cNvPr id="3" name="Group 2"/>
          <p:cNvGrpSpPr/>
          <p:nvPr/>
        </p:nvGrpSpPr>
        <p:grpSpPr>
          <a:xfrm>
            <a:off x="457200" y="2001352"/>
            <a:ext cx="8129075" cy="4856647"/>
            <a:chOff x="0" y="1618312"/>
            <a:chExt cx="8586275" cy="5239688"/>
          </a:xfrm>
        </p:grpSpPr>
        <p:pic>
          <p:nvPicPr>
            <p:cNvPr id="4" name="Picture 3"/>
            <p:cNvPicPr>
              <a:picLocks noChangeAspect="1"/>
            </p:cNvPicPr>
            <p:nvPr/>
          </p:nvPicPr>
          <p:blipFill>
            <a:blip r:embed="rId2"/>
            <a:stretch>
              <a:fillRect/>
            </a:stretch>
          </p:blipFill>
          <p:spPr>
            <a:xfrm>
              <a:off x="457200" y="1618312"/>
              <a:ext cx="8129075" cy="1818898"/>
            </a:xfrm>
            <a:prstGeom prst="rect">
              <a:avLst/>
            </a:prstGeom>
          </p:spPr>
        </p:pic>
        <p:pic>
          <p:nvPicPr>
            <p:cNvPr id="5" name="Picture 4"/>
            <p:cNvPicPr>
              <a:picLocks noChangeAspect="1"/>
            </p:cNvPicPr>
            <p:nvPr/>
          </p:nvPicPr>
          <p:blipFill>
            <a:blip r:embed="rId3"/>
            <a:stretch>
              <a:fillRect/>
            </a:stretch>
          </p:blipFill>
          <p:spPr>
            <a:xfrm>
              <a:off x="2676297" y="3437210"/>
              <a:ext cx="3825700" cy="3420790"/>
            </a:xfrm>
            <a:prstGeom prst="rect">
              <a:avLst/>
            </a:prstGeom>
          </p:spPr>
        </p:pic>
        <p:sp>
          <p:nvSpPr>
            <p:cNvPr id="6" name="TextBox 5"/>
            <p:cNvSpPr txBox="1"/>
            <p:nvPr/>
          </p:nvSpPr>
          <p:spPr>
            <a:xfrm>
              <a:off x="0" y="6448930"/>
              <a:ext cx="2353228" cy="400110"/>
            </a:xfrm>
            <a:prstGeom prst="rect">
              <a:avLst/>
            </a:prstGeom>
            <a:noFill/>
          </p:spPr>
          <p:txBody>
            <a:bodyPr wrap="none" rtlCol="0">
              <a:spAutoFit/>
            </a:bodyPr>
            <a:lstStyle/>
            <a:p>
              <a:r>
                <a:rPr lang="en-US" sz="2000" dirty="0" err="1"/>
                <a:t>n</a:t>
              </a:r>
              <a:r>
                <a:rPr lang="en-US" sz="2000" dirty="0" err="1" smtClean="0"/>
                <a:t>othinginbiology.org</a:t>
              </a:r>
              <a:endParaRPr lang="en-US" sz="2000" dirty="0"/>
            </a:p>
          </p:txBody>
        </p:sp>
        <p:sp>
          <p:nvSpPr>
            <p:cNvPr id="7" name="Curved Right Arrow 6"/>
            <p:cNvSpPr/>
            <p:nvPr/>
          </p:nvSpPr>
          <p:spPr>
            <a:xfrm>
              <a:off x="794687" y="3634248"/>
              <a:ext cx="1263465" cy="1707658"/>
            </a:xfrm>
            <a:prstGeom prst="curv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8" name="Title 1"/>
          <p:cNvSpPr txBox="1">
            <a:spLocks/>
          </p:cNvSpPr>
          <p:nvPr/>
        </p:nvSpPr>
        <p:spPr>
          <a:xfrm>
            <a:off x="457200" y="816337"/>
            <a:ext cx="8229600" cy="571500"/>
          </a:xfrm>
          <a:prstGeom prst="rect">
            <a:avLst/>
          </a:prstGeom>
        </p:spPr>
        <p:txBody>
          <a:bodyPr/>
          <a:lstStyle>
            <a:lvl1pPr algn="l" defTabSz="457200" rtl="0" eaLnBrk="1" latinLnBrk="0" hangingPunct="1">
              <a:spcBef>
                <a:spcPct val="0"/>
              </a:spcBef>
              <a:buNone/>
              <a:defRPr sz="2800" b="1" i="0" kern="1200">
                <a:solidFill>
                  <a:schemeClr val="tx1"/>
                </a:solidFill>
                <a:latin typeface="Helvetica"/>
                <a:ea typeface="+mj-ea"/>
                <a:cs typeface="Helvetica"/>
              </a:defRPr>
            </a:lvl1pPr>
          </a:lstStyle>
          <a:p>
            <a:r>
              <a:rPr lang="en-US" dirty="0" smtClean="0"/>
              <a:t>Unpacking…  </a:t>
            </a:r>
            <a:r>
              <a:rPr lang="en-US" b="0" dirty="0" smtClean="0"/>
              <a:t>DNA Sequences</a:t>
            </a:r>
            <a:endParaRPr lang="en-US" b="0" dirty="0"/>
          </a:p>
        </p:txBody>
      </p:sp>
    </p:spTree>
    <p:extLst>
      <p:ext uri="{BB962C8B-B14F-4D97-AF65-F5344CB8AC3E}">
        <p14:creationId xmlns:p14="http://schemas.microsoft.com/office/powerpoint/2010/main" val="131684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6337"/>
            <a:ext cx="8229600" cy="571500"/>
          </a:xfrm>
        </p:spPr>
        <p:txBody>
          <a:bodyPr/>
          <a:lstStyle/>
          <a:p>
            <a:r>
              <a:rPr lang="en-US" dirty="0" smtClean="0"/>
              <a:t>Connecting Trees, Specimens, Tools</a:t>
            </a:r>
            <a:endParaRPr lang="en-US" dirty="0"/>
          </a:p>
        </p:txBody>
      </p:sp>
      <p:pic>
        <p:nvPicPr>
          <p:cNvPr id="5" name="image03.png" descr="workflows.png"/>
          <p:cNvPicPr/>
          <p:nvPr/>
        </p:nvPicPr>
        <p:blipFill rotWithShape="1">
          <a:blip r:embed="rId2"/>
          <a:srcRect t="2311" r="42168" b="60304"/>
          <a:stretch/>
        </p:blipFill>
        <p:spPr>
          <a:xfrm>
            <a:off x="2133600" y="2400159"/>
            <a:ext cx="6400800" cy="4191000"/>
          </a:xfrm>
          <a:prstGeom prst="rect">
            <a:avLst/>
          </a:prstGeom>
          <a:ln/>
        </p:spPr>
      </p:pic>
      <p:pic>
        <p:nvPicPr>
          <p:cNvPr id="7" name="image03.png" descr="workflows.png"/>
          <p:cNvPicPr/>
          <p:nvPr/>
        </p:nvPicPr>
        <p:blipFill rotWithShape="1">
          <a:blip r:embed="rId2"/>
          <a:srcRect l="58507" b="75542"/>
          <a:stretch/>
        </p:blipFill>
        <p:spPr>
          <a:xfrm>
            <a:off x="381000" y="1600059"/>
            <a:ext cx="2590800" cy="1600200"/>
          </a:xfrm>
          <a:prstGeom prst="rect">
            <a:avLst/>
          </a:prstGeom>
          <a:ln/>
        </p:spPr>
      </p:pic>
    </p:spTree>
    <p:extLst>
      <p:ext uri="{BB962C8B-B14F-4D97-AF65-F5344CB8AC3E}">
        <p14:creationId xmlns:p14="http://schemas.microsoft.com/office/powerpoint/2010/main" val="35054486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digbio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idigbio2014.potx</Template>
  <TotalTime>663</TotalTime>
  <Words>392</Words>
  <Application>Microsoft Macintosh PowerPoint</Application>
  <PresentationFormat>On-screen Show (4:3)</PresentationFormat>
  <Paragraphs>75</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idigbio2014</vt:lpstr>
      <vt:lpstr>Linking Heterogeneous Data in Biodiversity Studies: from field to database and the need for data carpentry</vt:lpstr>
      <vt:lpstr>Synthetic Research and Complex Data Analysis</vt:lpstr>
      <vt:lpstr>Connecting Trees, Specimens, Tools</vt:lpstr>
      <vt:lpstr>Connecting Trees, Specimens, Tools</vt:lpstr>
      <vt:lpstr>Connecting Trees, Specimens, Tools</vt:lpstr>
      <vt:lpstr>Connecting Trees, Specimens, Tools</vt:lpstr>
      <vt:lpstr>Unpacking…  Phylogenetic Trees</vt:lpstr>
      <vt:lpstr>Using DNA Sequences to Build Trees</vt:lpstr>
      <vt:lpstr>Connecting Trees, Specimens, Tools</vt:lpstr>
      <vt:lpstr>PowerPoint Presentation</vt:lpstr>
      <vt:lpstr>PowerPoint Presentation</vt:lpstr>
      <vt:lpstr>Connecting Trees, Specimens, Tools</vt:lpstr>
      <vt:lpstr>Data Sources</vt:lpstr>
      <vt:lpstr>Data Carpentry:  skills…</vt:lpstr>
      <vt:lpstr>Data Carpentry:  skills…</vt:lpstr>
      <vt:lpstr>PowerPoint Presentation</vt:lpstr>
      <vt:lpstr>Thanks and good luck!</vt:lpstr>
    </vt:vector>
  </TitlesOfParts>
  <Company>Jelly Bean Communications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Spinks</dc:creator>
  <cp:lastModifiedBy>Pam Soltis</cp:lastModifiedBy>
  <cp:revision>68</cp:revision>
  <dcterms:created xsi:type="dcterms:W3CDTF">2014-08-01T13:08:34Z</dcterms:created>
  <dcterms:modified xsi:type="dcterms:W3CDTF">2015-03-08T21:23:50Z</dcterms:modified>
</cp:coreProperties>
</file>