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98" r:id="rId2"/>
    <p:sldId id="299" r:id="rId3"/>
    <p:sldId id="300" r:id="rId4"/>
    <p:sldId id="259" r:id="rId5"/>
    <p:sldId id="289" r:id="rId6"/>
    <p:sldId id="290" r:id="rId7"/>
    <p:sldId id="258" r:id="rId8"/>
    <p:sldId id="260" r:id="rId9"/>
    <p:sldId id="261" r:id="rId10"/>
    <p:sldId id="269" r:id="rId11"/>
    <p:sldId id="292" r:id="rId12"/>
    <p:sldId id="294" r:id="rId13"/>
    <p:sldId id="295" r:id="rId14"/>
    <p:sldId id="296" r:id="rId15"/>
    <p:sldId id="297" r:id="rId16"/>
    <p:sldId id="293" r:id="rId17"/>
    <p:sldId id="270" r:id="rId18"/>
    <p:sldId id="262" r:id="rId19"/>
    <p:sldId id="263" r:id="rId20"/>
    <p:sldId id="265" r:id="rId21"/>
    <p:sldId id="266" r:id="rId22"/>
    <p:sldId id="271" r:id="rId23"/>
    <p:sldId id="288" r:id="rId24"/>
    <p:sldId id="272" r:id="rId25"/>
    <p:sldId id="273" r:id="rId26"/>
    <p:sldId id="274" r:id="rId27"/>
    <p:sldId id="275" r:id="rId28"/>
    <p:sldId id="276" r:id="rId29"/>
    <p:sldId id="279" r:id="rId30"/>
    <p:sldId id="280" r:id="rId31"/>
    <p:sldId id="281" r:id="rId32"/>
    <p:sldId id="283" r:id="rId33"/>
    <p:sldId id="285" r:id="rId34"/>
    <p:sldId id="2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37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52BCC-0CBE-5243-827F-C8921FA842FA}" type="datetimeFigureOut">
              <a:rPr lang="en-US" smtClean="0"/>
              <a:t>3/9/15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B4F694-29F9-1A4F-A2AB-D15EA3C40234}" type="slidenum">
              <a:rPr lang="en-US" smtClean="0"/>
              <a:t>‹#›</a:t>
            </a:fld>
            <a:endParaRPr lang="en-US"/>
          </a:p>
        </p:txBody>
      </p:sp>
    </p:spTree>
    <p:extLst>
      <p:ext uri="{BB962C8B-B14F-4D97-AF65-F5344CB8AC3E}">
        <p14:creationId xmlns:p14="http://schemas.microsoft.com/office/powerpoint/2010/main" val="17125446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AA516-E61F-6C4A-AD1C-B15DC9DA7981}" type="slidenum">
              <a:rPr lang="en-US" smtClean="0"/>
              <a:t>6</a:t>
            </a:fld>
            <a:endParaRPr lang="en-US"/>
          </a:p>
        </p:txBody>
      </p:sp>
    </p:spTree>
    <p:extLst>
      <p:ext uri="{BB962C8B-B14F-4D97-AF65-F5344CB8AC3E}">
        <p14:creationId xmlns:p14="http://schemas.microsoft.com/office/powerpoint/2010/main" val="11595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t>
            </a:r>
            <a:r>
              <a:rPr lang="en-US" baseline="0" dirty="0" smtClean="0"/>
              <a:t> of homogenization. Minimum number of species has increased quite a bit.   Working on biodiversity measures to examine this.</a:t>
            </a:r>
            <a:endParaRPr lang="en-US" dirty="0" smtClean="0"/>
          </a:p>
          <a:p>
            <a:endParaRPr lang="en-US" dirty="0" smtClean="0"/>
          </a:p>
          <a:p>
            <a:r>
              <a:rPr lang="en-US" dirty="0" smtClean="0"/>
              <a:t>consensus models from 3 hand-picked future scenarios: CCSM4, MPI and MIROC5. The models were very similar in </a:t>
            </a:r>
            <a:r>
              <a:rPr lang="en-US" dirty="0" err="1" smtClean="0"/>
              <a:t>htier</a:t>
            </a:r>
            <a:r>
              <a:rPr lang="en-US" dirty="0" smtClean="0"/>
              <a:t> outcomes, so we felt comfortable to work on consensuses   DID 12</a:t>
            </a:r>
            <a:r>
              <a:rPr lang="en-US" baseline="0" dirty="0" smtClean="0"/>
              <a:t> models and here I am showing the consensus or average of these models</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30</a:t>
            </a:fld>
            <a:endParaRPr lang="en-US"/>
          </a:p>
        </p:txBody>
      </p:sp>
    </p:spTree>
    <p:extLst>
      <p:ext uri="{BB962C8B-B14F-4D97-AF65-F5344CB8AC3E}">
        <p14:creationId xmlns:p14="http://schemas.microsoft.com/office/powerpoint/2010/main" val="317652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Brent</a:t>
            </a:r>
            <a:r>
              <a:rPr lang="en-US" baseline="0" dirty="0" smtClean="0"/>
              <a:t> </a:t>
            </a:r>
            <a:r>
              <a:rPr lang="en-US" baseline="0" dirty="0" err="1" smtClean="0"/>
              <a:t>Mishlner</a:t>
            </a:r>
            <a:r>
              <a:rPr lang="en-US" baseline="0" dirty="0" smtClean="0"/>
              <a:t>  - using a whole host of new tools, </a:t>
            </a:r>
            <a:r>
              <a:rPr lang="en-US" baseline="0" dirty="0" err="1" smtClean="0"/>
              <a:t>palaeo</a:t>
            </a:r>
            <a:r>
              <a:rPr lang="en-US" baseline="0" dirty="0" smtClean="0"/>
              <a:t> endemic to neo endemic – </a:t>
            </a:r>
            <a:r>
              <a:rPr lang="en-US" baseline="0" dirty="0" err="1" smtClean="0"/>
              <a:t>palaeo</a:t>
            </a:r>
            <a:r>
              <a:rPr lang="en-US" baseline="0" dirty="0" smtClean="0"/>
              <a:t> endemic have been in a habitat for quite some time, neo endemic more recent probably more likely to move around. Florida does not have much  elevation and as a </a:t>
            </a:r>
            <a:r>
              <a:rPr lang="en-US" baseline="0" dirty="0" err="1" smtClean="0"/>
              <a:t>penninsula</a:t>
            </a:r>
            <a:r>
              <a:rPr lang="en-US" baseline="0" dirty="0" smtClean="0"/>
              <a:t> the sea level has risen and fallen and isolated areas from the main land. Some places have been there for a very long time.  Florida was thought to be a refuge for species during the recent glaciations and might even have been as recent as 10,000 </a:t>
            </a:r>
            <a:r>
              <a:rPr lang="en-US" baseline="0" dirty="0" err="1" smtClean="0"/>
              <a:t>th</a:t>
            </a:r>
            <a:r>
              <a:rPr lang="en-US" baseline="0" dirty="0" smtClean="0"/>
              <a:t> evolutionary history is very heterogeneous. Pertinent to look at </a:t>
            </a:r>
            <a:r>
              <a:rPr lang="en-US" baseline="0" dirty="0" err="1" smtClean="0"/>
              <a:t>phylogeentic</a:t>
            </a:r>
            <a:r>
              <a:rPr lang="en-US" baseline="0" dirty="0" smtClean="0"/>
              <a:t> diversity. </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32</a:t>
            </a:fld>
            <a:endParaRPr lang="en-US"/>
          </a:p>
        </p:txBody>
      </p:sp>
    </p:spTree>
    <p:extLst>
      <p:ext uri="{BB962C8B-B14F-4D97-AF65-F5344CB8AC3E}">
        <p14:creationId xmlns:p14="http://schemas.microsoft.com/office/powerpoint/2010/main" val="267401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might have heard about </a:t>
            </a:r>
            <a:r>
              <a:rPr lang="en-US" baseline="0" dirty="0" err="1" smtClean="0"/>
              <a:t>iDigBio</a:t>
            </a:r>
            <a:r>
              <a:rPr lang="en-US" baseline="0" dirty="0" smtClean="0"/>
              <a:t>. It is a 10 year project, funded by NSF, to facilitate the digitization of biological data from all collections in the US. There are an estimated 1 billion collections in 1,600 collections. This is a huge enterprise. </a:t>
            </a:r>
            <a:endParaRPr lang="en-US" dirty="0"/>
          </a:p>
        </p:txBody>
      </p:sp>
      <p:sp>
        <p:nvSpPr>
          <p:cNvPr id="4" name="Slide Number Placeholder 3"/>
          <p:cNvSpPr>
            <a:spLocks noGrp="1"/>
          </p:cNvSpPr>
          <p:nvPr>
            <p:ph type="sldNum" sz="quarter" idx="10"/>
          </p:nvPr>
        </p:nvSpPr>
        <p:spPr/>
        <p:txBody>
          <a:bodyPr/>
          <a:lstStyle/>
          <a:p>
            <a:fld id="{56DAA516-E61F-6C4A-AD1C-B15DC9DA7981}" type="slidenum">
              <a:rPr lang="en-US" smtClean="0"/>
              <a:pPr/>
              <a:t>7</a:t>
            </a:fld>
            <a:endParaRPr lang="en-US"/>
          </a:p>
        </p:txBody>
      </p:sp>
    </p:spTree>
    <p:extLst>
      <p:ext uri="{BB962C8B-B14F-4D97-AF65-F5344CB8AC3E}">
        <p14:creationId xmlns:p14="http://schemas.microsoft.com/office/powerpoint/2010/main" val="134906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Overlap of temperate</a:t>
            </a:r>
            <a:r>
              <a:rPr lang="en-US" baseline="0" dirty="0" smtClean="0"/>
              <a:t> and sub-tropical climates</a:t>
            </a:r>
          </a:p>
          <a:p>
            <a:r>
              <a:rPr lang="en-US" baseline="0" dirty="0" smtClean="0"/>
              <a:t>Administrative maps easier to gather data and for conservation applications</a:t>
            </a:r>
          </a:p>
          <a:p>
            <a:r>
              <a:rPr lang="en-US" baseline="0" dirty="0" smtClean="0"/>
              <a:t>Let the data determine what is an ecosystem rather than our </a:t>
            </a:r>
            <a:r>
              <a:rPr lang="en-US" baseline="0" dirty="0" err="1" smtClean="0"/>
              <a:t>preconcieved</a:t>
            </a:r>
            <a:r>
              <a:rPr lang="en-US" baseline="0" dirty="0" smtClean="0"/>
              <a:t> idea</a:t>
            </a:r>
            <a:r>
              <a:rPr lang="en-US" dirty="0" smtClean="0"/>
              <a:t> </a:t>
            </a:r>
            <a:endParaRPr lang="en-US" dirty="0"/>
          </a:p>
        </p:txBody>
      </p:sp>
      <p:sp>
        <p:nvSpPr>
          <p:cNvPr id="4" name="Slide Number Placeholder 3"/>
          <p:cNvSpPr>
            <a:spLocks noGrp="1"/>
          </p:cNvSpPr>
          <p:nvPr>
            <p:ph type="sldNum" sz="quarter" idx="10"/>
          </p:nvPr>
        </p:nvSpPr>
        <p:spPr/>
        <p:txBody>
          <a:bodyPr/>
          <a:lstStyle/>
          <a:p>
            <a:fld id="{2AEDECFD-D3D0-5449-B83D-DDB0F05D5586}" type="slidenum">
              <a:rPr lang="en-US" smtClean="0"/>
              <a:pPr/>
              <a:t>8</a:t>
            </a:fld>
            <a:endParaRPr lang="en-US"/>
          </a:p>
        </p:txBody>
      </p:sp>
    </p:spTree>
    <p:extLst>
      <p:ext uri="{BB962C8B-B14F-4D97-AF65-F5344CB8AC3E}">
        <p14:creationId xmlns:p14="http://schemas.microsoft.com/office/powerpoint/2010/main" val="235527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a:t>
            </a:r>
            <a:r>
              <a:rPr lang="en-US" baseline="0" dirty="0" smtClean="0"/>
              <a:t> plants do not adhere to our state boundaries and tend to be more associated with </a:t>
            </a:r>
            <a:r>
              <a:rPr lang="en-US" baseline="0" dirty="0" err="1" smtClean="0"/>
              <a:t>ecoregions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10</a:t>
            </a:fld>
            <a:endParaRPr lang="en-US"/>
          </a:p>
        </p:txBody>
      </p:sp>
    </p:spTree>
    <p:extLst>
      <p:ext uri="{BB962C8B-B14F-4D97-AF65-F5344CB8AC3E}">
        <p14:creationId xmlns:p14="http://schemas.microsoft.com/office/powerpoint/2010/main" val="1123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BIOINFORMATIC</a:t>
            </a:r>
            <a:r>
              <a:rPr lang="en-US" baseline="0" dirty="0" smtClean="0"/>
              <a:t> APPROACHES WE CAN DO THINGS LIKE THIS</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21</a:t>
            </a:fld>
            <a:endParaRPr lang="en-US"/>
          </a:p>
        </p:txBody>
      </p:sp>
    </p:spTree>
    <p:extLst>
      <p:ext uri="{BB962C8B-B14F-4D97-AF65-F5344CB8AC3E}">
        <p14:creationId xmlns:p14="http://schemas.microsoft.com/office/powerpoint/2010/main" val="142970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consensus models from 3 hand-picked future scenarios: CCSM4, MPI and MIROC5. The models were very similar in </a:t>
            </a:r>
            <a:r>
              <a:rPr lang="en-US" dirty="0" err="1" smtClean="0"/>
              <a:t>htier</a:t>
            </a:r>
            <a:r>
              <a:rPr lang="en-US" dirty="0" smtClean="0"/>
              <a:t> outcomes, so we felt comfortable to work on consensuses</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22</a:t>
            </a:fld>
            <a:endParaRPr lang="en-US"/>
          </a:p>
        </p:txBody>
      </p:sp>
    </p:spTree>
    <p:extLst>
      <p:ext uri="{BB962C8B-B14F-4D97-AF65-F5344CB8AC3E}">
        <p14:creationId xmlns:p14="http://schemas.microsoft.com/office/powerpoint/2010/main" val="116084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consensus models from 3 hand-picked future scenarios: CCSM4, MPI and MIROC5. The models were very similar in </a:t>
            </a:r>
            <a:r>
              <a:rPr lang="en-US" dirty="0" err="1" smtClean="0"/>
              <a:t>htier</a:t>
            </a:r>
            <a:r>
              <a:rPr lang="en-US" dirty="0" smtClean="0"/>
              <a:t> outcomes, so we felt comfortable to work on consensuses</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23</a:t>
            </a:fld>
            <a:endParaRPr lang="en-US"/>
          </a:p>
        </p:txBody>
      </p:sp>
    </p:spTree>
    <p:extLst>
      <p:ext uri="{BB962C8B-B14F-4D97-AF65-F5344CB8AC3E}">
        <p14:creationId xmlns:p14="http://schemas.microsoft.com/office/powerpoint/2010/main" val="116084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consensus models from 3 hand-picked future scenarios: CCSM4, MPI and MIROC5. The models were very similar in </a:t>
            </a:r>
            <a:r>
              <a:rPr lang="en-US" dirty="0" err="1" smtClean="0"/>
              <a:t>htier</a:t>
            </a:r>
            <a:r>
              <a:rPr lang="en-US" dirty="0" smtClean="0"/>
              <a:t> outcomes, so we felt comfortable to work on consensuses</a:t>
            </a:r>
            <a:endParaRPr lang="en-US" dirty="0"/>
          </a:p>
        </p:txBody>
      </p:sp>
      <p:sp>
        <p:nvSpPr>
          <p:cNvPr id="4" name="Slide Number Placeholder 3"/>
          <p:cNvSpPr>
            <a:spLocks noGrp="1"/>
          </p:cNvSpPr>
          <p:nvPr>
            <p:ph type="sldNum" sz="quarter" idx="10"/>
          </p:nvPr>
        </p:nvSpPr>
        <p:spPr/>
        <p:txBody>
          <a:bodyPr/>
          <a:lstStyle/>
          <a:p>
            <a:fld id="{88D00625-27FF-BB46-9D69-934BC1FDE3F4}" type="slidenum">
              <a:rPr lang="en-US" smtClean="0"/>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Alpha endemic map lots of endemics in the central eastern coast.  Hotspots</a:t>
            </a:r>
            <a:r>
              <a:rPr lang="en-US" baseline="0" dirty="0" smtClean="0"/>
              <a:t> eastern coast not quite as strong, this is a very species poor area but most of these species are endemics which we cannot see with the present alpha diversity. Species poor areas are hard to pinpoint that they are endemic hotspots.</a:t>
            </a:r>
            <a:endParaRPr lang="en-US" dirty="0"/>
          </a:p>
        </p:txBody>
      </p:sp>
      <p:sp>
        <p:nvSpPr>
          <p:cNvPr id="4" name="Slide Number Placeholder 3"/>
          <p:cNvSpPr>
            <a:spLocks noGrp="1"/>
          </p:cNvSpPr>
          <p:nvPr>
            <p:ph type="sldNum" sz="quarter" idx="10"/>
          </p:nvPr>
        </p:nvSpPr>
        <p:spPr/>
        <p:txBody>
          <a:bodyPr/>
          <a:lstStyle/>
          <a:p>
            <a:fld id="{72D4F62D-4CDF-964B-8527-F5821ABBB0D9}" type="slidenum">
              <a:rPr lang="en-US" smtClean="0"/>
              <a:t>26</a:t>
            </a:fld>
            <a:endParaRPr lang="en-US"/>
          </a:p>
        </p:txBody>
      </p:sp>
    </p:spTree>
    <p:extLst>
      <p:ext uri="{BB962C8B-B14F-4D97-AF65-F5344CB8AC3E}">
        <p14:creationId xmlns:p14="http://schemas.microsoft.com/office/powerpoint/2010/main" val="2980387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F08E36-0A9A-2249-B902-E620F4243246}" type="datetimeFigureOut">
              <a:rPr lang="en-US" smtClean="0"/>
              <a:t>3/9/15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840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08E36-0A9A-2249-B902-E620F4243246}" type="datetimeFigureOut">
              <a:rPr lang="en-US" smtClean="0"/>
              <a:t>3/9/15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91501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08E36-0A9A-2249-B902-E620F4243246}" type="datetimeFigureOut">
              <a:rPr lang="en-US" smtClean="0"/>
              <a:t>3/9/15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44115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08E36-0A9A-2249-B902-E620F4243246}" type="datetimeFigureOut">
              <a:rPr lang="en-US" smtClean="0"/>
              <a:t>3/9/15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8607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F08E36-0A9A-2249-B902-E620F4243246}" type="datetimeFigureOut">
              <a:rPr lang="en-US" smtClean="0"/>
              <a:t>3/9/15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40938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F08E36-0A9A-2249-B902-E620F4243246}" type="datetimeFigureOut">
              <a:rPr lang="en-US" smtClean="0"/>
              <a:t>3/9/15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40122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F08E36-0A9A-2249-B902-E620F4243246}" type="datetimeFigureOut">
              <a:rPr lang="en-US" smtClean="0"/>
              <a:t>3/9/15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23167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F08E36-0A9A-2249-B902-E620F4243246}" type="datetimeFigureOut">
              <a:rPr lang="en-US" smtClean="0"/>
              <a:t>3/9/15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14392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08E36-0A9A-2249-B902-E620F4243246}" type="datetimeFigureOut">
              <a:rPr lang="en-US" smtClean="0"/>
              <a:t>3/9/15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152655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F08E36-0A9A-2249-B902-E620F4243246}" type="datetimeFigureOut">
              <a:rPr lang="en-US" smtClean="0"/>
              <a:t>3/9/15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369334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F08E36-0A9A-2249-B902-E620F4243246}" type="datetimeFigureOut">
              <a:rPr lang="en-US" smtClean="0"/>
              <a:t>3/9/15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BF39E-9011-0248-A366-42AAF51C4B61}" type="slidenum">
              <a:rPr lang="en-US" smtClean="0"/>
              <a:t>‹#›</a:t>
            </a:fld>
            <a:endParaRPr lang="en-US"/>
          </a:p>
        </p:txBody>
      </p:sp>
    </p:spTree>
    <p:extLst>
      <p:ext uri="{BB962C8B-B14F-4D97-AF65-F5344CB8AC3E}">
        <p14:creationId xmlns:p14="http://schemas.microsoft.com/office/powerpoint/2010/main" val="948119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08E36-0A9A-2249-B902-E620F4243246}" type="datetimeFigureOut">
              <a:rPr lang="en-US" smtClean="0"/>
              <a:t>3/9/15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BF39E-9011-0248-A366-42AAF51C4B61}" type="slidenum">
              <a:rPr lang="en-US" smtClean="0"/>
              <a:t>‹#›</a:t>
            </a:fld>
            <a:endParaRPr lang="en-US"/>
          </a:p>
        </p:txBody>
      </p:sp>
    </p:spTree>
    <p:extLst>
      <p:ext uri="{BB962C8B-B14F-4D97-AF65-F5344CB8AC3E}">
        <p14:creationId xmlns:p14="http://schemas.microsoft.com/office/powerpoint/2010/main" val="4000422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mailto:cgermain@ufl.edu" TargetMode="Externa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317"/>
            <a:ext cx="7772400" cy="1470025"/>
          </a:xfrm>
        </p:spPr>
        <p:txBody>
          <a:bodyPr/>
          <a:lstStyle/>
          <a:p>
            <a:r>
              <a:rPr lang="en-US" dirty="0" smtClean="0"/>
              <a:t>why a field to db workshop?</a:t>
            </a:r>
            <a:endParaRPr lang="en-US" dirty="0"/>
          </a:p>
        </p:txBody>
      </p:sp>
      <p:pic>
        <p:nvPicPr>
          <p:cNvPr id="6" name="Picture 5" descr="dscn9314.jpg"/>
          <p:cNvPicPr>
            <a:picLocks noChangeAspect="1"/>
          </p:cNvPicPr>
          <p:nvPr/>
        </p:nvPicPr>
        <p:blipFill>
          <a:blip r:embed="rId2"/>
          <a:stretch>
            <a:fillRect/>
          </a:stretch>
        </p:blipFill>
        <p:spPr>
          <a:xfrm>
            <a:off x="-419970" y="1540136"/>
            <a:ext cx="4669947" cy="3502460"/>
          </a:xfrm>
          <a:prstGeom prst="rect">
            <a:avLst/>
          </a:prstGeom>
        </p:spPr>
      </p:pic>
      <p:pic>
        <p:nvPicPr>
          <p:cNvPr id="7" name="Picture 6" descr="article-2348708-1A7EB175000005DC-410_964x633.jpg"/>
          <p:cNvPicPr>
            <a:picLocks noChangeAspect="1"/>
          </p:cNvPicPr>
          <p:nvPr/>
        </p:nvPicPr>
        <p:blipFill>
          <a:blip r:embed="rId3"/>
          <a:stretch>
            <a:fillRect/>
          </a:stretch>
        </p:blipFill>
        <p:spPr>
          <a:xfrm>
            <a:off x="4497236" y="1715766"/>
            <a:ext cx="4646764" cy="3051052"/>
          </a:xfrm>
          <a:prstGeom prst="rect">
            <a:avLst/>
          </a:prstGeom>
        </p:spPr>
      </p:pic>
      <p:pic>
        <p:nvPicPr>
          <p:cNvPr id="5" name="Picture 4" descr="8004065.jpg"/>
          <p:cNvPicPr>
            <a:picLocks noChangeAspect="1"/>
          </p:cNvPicPr>
          <p:nvPr/>
        </p:nvPicPr>
        <p:blipFill>
          <a:blip r:embed="rId4"/>
          <a:stretch>
            <a:fillRect/>
          </a:stretch>
        </p:blipFill>
        <p:spPr>
          <a:xfrm>
            <a:off x="2771505" y="4417761"/>
            <a:ext cx="4189077" cy="2440239"/>
          </a:xfrm>
          <a:prstGeom prst="rect">
            <a:avLst/>
          </a:prstGeom>
        </p:spPr>
      </p:pic>
    </p:spTree>
    <p:extLst>
      <p:ext uri="{BB962C8B-B14F-4D97-AF65-F5344CB8AC3E}">
        <p14:creationId xmlns:p14="http://schemas.microsoft.com/office/powerpoint/2010/main" val="31571883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o_Level_III_U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5875"/>
            <a:ext cx="8945217" cy="6858000"/>
          </a:xfrm>
          <a:prstGeom prst="rect">
            <a:avLst/>
          </a:prstGeom>
        </p:spPr>
      </p:pic>
    </p:spTree>
    <p:extLst>
      <p:ext uri="{BB962C8B-B14F-4D97-AF65-F5344CB8AC3E}">
        <p14:creationId xmlns:p14="http://schemas.microsoft.com/office/powerpoint/2010/main" val="28379985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29"/>
            <a:ext cx="8229600" cy="1143000"/>
          </a:xfrm>
        </p:spPr>
        <p:txBody>
          <a:bodyPr/>
          <a:lstStyle/>
          <a:p>
            <a:r>
              <a:rPr lang="en-US" b="1" dirty="0" smtClean="0"/>
              <a:t> Data collecting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Florida Plant Atlas</a:t>
            </a:r>
          </a:p>
          <a:p>
            <a:r>
              <a:rPr lang="en-US" dirty="0" smtClean="0"/>
              <a:t>Florida Native Area Inventory</a:t>
            </a:r>
          </a:p>
          <a:p>
            <a:r>
              <a:rPr lang="en-US" dirty="0"/>
              <a:t>Global Information Facility</a:t>
            </a:r>
          </a:p>
          <a:p>
            <a:r>
              <a:rPr lang="en-US" dirty="0" smtClean="0"/>
              <a:t>Florida State University Herbarium</a:t>
            </a:r>
          </a:p>
          <a:p>
            <a:r>
              <a:rPr lang="en-US" dirty="0" err="1" smtClean="0"/>
              <a:t>Louisana</a:t>
            </a:r>
            <a:r>
              <a:rPr lang="en-US" dirty="0" smtClean="0"/>
              <a:t> State University Herbarium</a:t>
            </a:r>
          </a:p>
          <a:p>
            <a:r>
              <a:rPr lang="en-US" dirty="0" smtClean="0"/>
              <a:t>University of North Carolina Herbarium</a:t>
            </a:r>
          </a:p>
          <a:p>
            <a:r>
              <a:rPr lang="en-US" dirty="0" smtClean="0"/>
              <a:t>Alabama Plant Atlas</a:t>
            </a:r>
          </a:p>
          <a:p>
            <a:r>
              <a:rPr lang="en-US" dirty="0" smtClean="0"/>
              <a:t>Mississippi State University Herbarium</a:t>
            </a:r>
          </a:p>
          <a:p>
            <a:r>
              <a:rPr lang="en-US" dirty="0" smtClean="0"/>
              <a:t>Florida Museum of Natural History Herbarium</a:t>
            </a:r>
          </a:p>
          <a:p>
            <a:pPr lvl="2"/>
            <a:r>
              <a:rPr lang="en-US" dirty="0" smtClean="0"/>
              <a:t>&gt;500,000 </a:t>
            </a:r>
            <a:r>
              <a:rPr lang="en-US" dirty="0" err="1" smtClean="0"/>
              <a:t>georeferenced</a:t>
            </a:r>
            <a:r>
              <a:rPr lang="en-US" dirty="0" smtClean="0"/>
              <a:t> points</a:t>
            </a:r>
            <a:endParaRPr lang="en-US" dirty="0"/>
          </a:p>
          <a:p>
            <a:endParaRPr lang="en-US" dirty="0"/>
          </a:p>
        </p:txBody>
      </p:sp>
    </p:spTree>
    <p:extLst>
      <p:ext uri="{BB962C8B-B14F-4D97-AF65-F5344CB8AC3E}">
        <p14:creationId xmlns:p14="http://schemas.microsoft.com/office/powerpoint/2010/main" val="1382128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3-04 at 3.41.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25018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3-04 at 3.42.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86633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3-04 at 3.58.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86633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Formatting challenges</a:t>
            </a:r>
            <a:endParaRPr lang="en-US" dirty="0"/>
          </a:p>
        </p:txBody>
      </p:sp>
      <p:sp>
        <p:nvSpPr>
          <p:cNvPr id="3" name="TextBox 2"/>
          <p:cNvSpPr txBox="1"/>
          <p:nvPr/>
        </p:nvSpPr>
        <p:spPr>
          <a:xfrm>
            <a:off x="229317" y="1779677"/>
            <a:ext cx="8686800" cy="4524316"/>
          </a:xfrm>
          <a:prstGeom prst="rect">
            <a:avLst/>
          </a:prstGeom>
          <a:noFill/>
        </p:spPr>
        <p:txBody>
          <a:bodyPr wrap="square" rtlCol="0">
            <a:spAutoFit/>
          </a:bodyPr>
          <a:lstStyle/>
          <a:p>
            <a:pPr marL="285750" indent="-285750">
              <a:buFont typeface="Arial"/>
              <a:buChar char="•"/>
            </a:pPr>
            <a:r>
              <a:rPr lang="en-US" sz="3600" dirty="0" smtClean="0"/>
              <a:t>Reconciling datasets within each institution</a:t>
            </a:r>
          </a:p>
          <a:p>
            <a:pPr marL="285750" indent="-285750">
              <a:buFont typeface="Arial"/>
              <a:buChar char="•"/>
            </a:pPr>
            <a:r>
              <a:rPr lang="en-US" sz="3600" dirty="0"/>
              <a:t>Reconciling datasets </a:t>
            </a:r>
            <a:r>
              <a:rPr lang="en-US" sz="3600" dirty="0" smtClean="0"/>
              <a:t>between institutions</a:t>
            </a:r>
          </a:p>
          <a:p>
            <a:pPr marL="285750" indent="-285750">
              <a:buFont typeface="Arial"/>
              <a:buChar char="•"/>
            </a:pPr>
            <a:r>
              <a:rPr lang="en-US" sz="3600" dirty="0" err="1" smtClean="0"/>
              <a:t>Georeferencing</a:t>
            </a:r>
            <a:r>
              <a:rPr lang="en-US" sz="3600" dirty="0" smtClean="0"/>
              <a:t> specimens</a:t>
            </a:r>
          </a:p>
          <a:p>
            <a:pPr marL="285750" indent="-285750">
              <a:buFont typeface="Arial"/>
              <a:buChar char="•"/>
            </a:pPr>
            <a:r>
              <a:rPr lang="en-US" sz="3600" dirty="0" smtClean="0"/>
              <a:t>Transforming </a:t>
            </a:r>
            <a:r>
              <a:rPr lang="en-US" sz="3600" dirty="0" err="1" smtClean="0"/>
              <a:t>Lat</a:t>
            </a:r>
            <a:r>
              <a:rPr lang="en-US" sz="3600" dirty="0" smtClean="0"/>
              <a:t>/Long</a:t>
            </a:r>
          </a:p>
          <a:p>
            <a:pPr marL="285750" indent="-285750">
              <a:buFont typeface="Arial"/>
              <a:buChar char="•"/>
            </a:pPr>
            <a:r>
              <a:rPr lang="en-US" sz="3600" dirty="0" smtClean="0"/>
              <a:t>UNCERTAINTY info missing !!!!</a:t>
            </a:r>
          </a:p>
          <a:p>
            <a:pPr marL="285750" indent="-285750">
              <a:buFont typeface="Arial"/>
              <a:buChar char="•"/>
            </a:pPr>
            <a:r>
              <a:rPr lang="en-US" sz="3600" dirty="0" smtClean="0"/>
              <a:t>Dates format (had to make assumptions)</a:t>
            </a:r>
          </a:p>
          <a:p>
            <a:pPr marL="285750" indent="-285750">
              <a:buFont typeface="Arial"/>
              <a:buChar char="•"/>
            </a:pPr>
            <a:r>
              <a:rPr lang="en-US" sz="3600" dirty="0" smtClean="0"/>
              <a:t>Taxonomic Name Reconciliation</a:t>
            </a:r>
          </a:p>
          <a:p>
            <a:pPr marL="285750" indent="-285750">
              <a:buFont typeface="Arial"/>
              <a:buChar char="•"/>
            </a:pPr>
            <a:r>
              <a:rPr lang="en-US" sz="3600" dirty="0" smtClean="0"/>
              <a:t>Pool datasets together – large files</a:t>
            </a:r>
          </a:p>
        </p:txBody>
      </p:sp>
    </p:spTree>
    <p:extLst>
      <p:ext uri="{BB962C8B-B14F-4D97-AF65-F5344CB8AC3E}">
        <p14:creationId xmlns:p14="http://schemas.microsoft.com/office/powerpoint/2010/main" val="286633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29"/>
            <a:ext cx="8229600" cy="1143000"/>
          </a:xfrm>
        </p:spPr>
        <p:txBody>
          <a:bodyPr/>
          <a:lstStyle/>
          <a:p>
            <a:r>
              <a:rPr lang="en-US" b="1" dirty="0" smtClean="0"/>
              <a:t> Data collecting</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Florida Plant Atlas</a:t>
            </a:r>
          </a:p>
          <a:p>
            <a:r>
              <a:rPr lang="en-US" dirty="0" smtClean="0"/>
              <a:t>Florida Native Area Inventory</a:t>
            </a:r>
          </a:p>
          <a:p>
            <a:r>
              <a:rPr lang="en-US" dirty="0"/>
              <a:t>Global Information Facility</a:t>
            </a:r>
          </a:p>
          <a:p>
            <a:r>
              <a:rPr lang="en-US" dirty="0" smtClean="0"/>
              <a:t>Florida State University Herbarium</a:t>
            </a:r>
          </a:p>
          <a:p>
            <a:r>
              <a:rPr lang="en-US" dirty="0" err="1" smtClean="0"/>
              <a:t>Louisana</a:t>
            </a:r>
            <a:r>
              <a:rPr lang="en-US" dirty="0" smtClean="0"/>
              <a:t> State University Herbarium</a:t>
            </a:r>
          </a:p>
          <a:p>
            <a:r>
              <a:rPr lang="en-US" dirty="0" smtClean="0"/>
              <a:t>University of North Carolina Herbarium</a:t>
            </a:r>
          </a:p>
          <a:p>
            <a:r>
              <a:rPr lang="en-US" dirty="0" smtClean="0"/>
              <a:t>Alabama Plant Atlas</a:t>
            </a:r>
          </a:p>
          <a:p>
            <a:r>
              <a:rPr lang="en-US" dirty="0" smtClean="0"/>
              <a:t>Mississippi State University Herbarium</a:t>
            </a:r>
          </a:p>
          <a:p>
            <a:r>
              <a:rPr lang="en-US" dirty="0" smtClean="0"/>
              <a:t>Florida Museum of Natural History Herbarium</a:t>
            </a:r>
          </a:p>
          <a:p>
            <a:pPr lvl="2"/>
            <a:r>
              <a:rPr lang="en-US" dirty="0" smtClean="0"/>
              <a:t>&gt;500,000 </a:t>
            </a:r>
            <a:r>
              <a:rPr lang="en-US" dirty="0" err="1" smtClean="0"/>
              <a:t>georeferenced</a:t>
            </a:r>
            <a:r>
              <a:rPr lang="en-US" dirty="0" smtClean="0"/>
              <a:t> points</a:t>
            </a:r>
            <a:endParaRPr lang="en-US" dirty="0"/>
          </a:p>
          <a:p>
            <a:endParaRPr lang="en-US" dirty="0"/>
          </a:p>
        </p:txBody>
      </p:sp>
      <p:sp>
        <p:nvSpPr>
          <p:cNvPr id="4" name="Rectangle 3"/>
          <p:cNvSpPr/>
          <p:nvPr/>
        </p:nvSpPr>
        <p:spPr>
          <a:xfrm rot="19386826">
            <a:off x="328958" y="2875002"/>
            <a:ext cx="8486105" cy="1107996"/>
          </a:xfrm>
          <a:prstGeom prst="rect">
            <a:avLst/>
          </a:prstGeom>
          <a:noFill/>
        </p:spPr>
        <p:txBody>
          <a:bodyPr wrap="none" lIns="91440" tIns="45720" rIns="91440" bIns="45720">
            <a:spAutoFit/>
          </a:bodyPr>
          <a:lstStyle/>
          <a:p>
            <a:pPr algn="ctr"/>
            <a:r>
              <a:rPr lang="en-US" sz="66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iDigBio</a:t>
            </a:r>
            <a:r>
              <a:rPr lang="en-US" sz="6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to the rescue !!! </a:t>
            </a:r>
            <a:endParaRPr lang="en-US" sz="6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779817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8"/>
            <a:ext cx="8229600" cy="1143000"/>
          </a:xfrm>
        </p:spPr>
        <p:txBody>
          <a:bodyPr>
            <a:normAutofit/>
          </a:bodyPr>
          <a:lstStyle/>
          <a:p>
            <a:r>
              <a:rPr lang="en-US" dirty="0" smtClean="0">
                <a:latin typeface="Times New Roman"/>
                <a:cs typeface="Times New Roman"/>
              </a:rPr>
              <a:t>Data cleaning</a:t>
            </a:r>
            <a:endParaRPr lang="en-US" dirty="0">
              <a:latin typeface="Times New Roman"/>
              <a:cs typeface="Times New Roman"/>
            </a:endParaRPr>
          </a:p>
        </p:txBody>
      </p:sp>
      <p:sp>
        <p:nvSpPr>
          <p:cNvPr id="3" name="Content Placeholder 2"/>
          <p:cNvSpPr>
            <a:spLocks noGrp="1"/>
          </p:cNvSpPr>
          <p:nvPr>
            <p:ph idx="1"/>
          </p:nvPr>
        </p:nvSpPr>
        <p:spPr>
          <a:xfrm>
            <a:off x="272834" y="1153527"/>
            <a:ext cx="8576694" cy="5525212"/>
          </a:xfrm>
        </p:spPr>
        <p:txBody>
          <a:bodyPr>
            <a:normAutofit/>
          </a:bodyPr>
          <a:lstStyle/>
          <a:p>
            <a:r>
              <a:rPr lang="en-US" sz="2800" dirty="0" err="1" smtClean="0">
                <a:latin typeface="Times New Roman"/>
                <a:cs typeface="Times New Roman"/>
              </a:rPr>
              <a:t>Wunderlin</a:t>
            </a:r>
            <a:r>
              <a:rPr lang="en-US" sz="2800" dirty="0" smtClean="0">
                <a:latin typeface="Times New Roman"/>
                <a:cs typeface="Times New Roman"/>
              </a:rPr>
              <a:t> list of 4,094 species of Florida plants</a:t>
            </a:r>
          </a:p>
          <a:p>
            <a:pPr lvl="1"/>
            <a:r>
              <a:rPr lang="en-US" sz="2400" dirty="0" smtClean="0">
                <a:latin typeface="Times New Roman"/>
                <a:cs typeface="Times New Roman"/>
              </a:rPr>
              <a:t>Check list against </a:t>
            </a:r>
            <a:r>
              <a:rPr lang="en-US" sz="2400" dirty="0" err="1" smtClean="0">
                <a:latin typeface="Times New Roman"/>
                <a:cs typeface="Times New Roman"/>
              </a:rPr>
              <a:t>Tropicos</a:t>
            </a:r>
            <a:r>
              <a:rPr lang="en-US" sz="2400" dirty="0" smtClean="0">
                <a:latin typeface="Times New Roman"/>
                <a:cs typeface="Times New Roman"/>
              </a:rPr>
              <a:t> accepted names</a:t>
            </a:r>
            <a:endParaRPr lang="en-US" dirty="0"/>
          </a:p>
          <a:p>
            <a:r>
              <a:rPr lang="en-US" sz="2800" dirty="0" smtClean="0">
                <a:latin typeface="Times New Roman"/>
                <a:cs typeface="Times New Roman"/>
              </a:rPr>
              <a:t>All non-Florida species removed</a:t>
            </a:r>
          </a:p>
          <a:p>
            <a:r>
              <a:rPr lang="en-US" sz="2800" dirty="0" smtClean="0">
                <a:latin typeface="Times New Roman"/>
                <a:cs typeface="Times New Roman"/>
              </a:rPr>
              <a:t>Duplicates removed</a:t>
            </a:r>
          </a:p>
          <a:p>
            <a:endParaRPr lang="en-US" dirty="0" smtClean="0">
              <a:latin typeface="Times New Roman"/>
              <a:cs typeface="Times New Roman"/>
            </a:endParaRPr>
          </a:p>
          <a:p>
            <a:pPr marL="0" indent="0">
              <a:buNone/>
            </a:pPr>
            <a:r>
              <a:rPr lang="en-US" dirty="0" smtClean="0">
                <a:latin typeface="Times New Roman"/>
                <a:cs typeface="Times New Roman"/>
              </a:rPr>
              <a:t>		</a:t>
            </a:r>
            <a:endParaRPr lang="en-US" dirty="0">
              <a:latin typeface="Times New Roman"/>
              <a:cs typeface="Times New Roman"/>
            </a:endParaRPr>
          </a:p>
        </p:txBody>
      </p:sp>
      <p:grpSp>
        <p:nvGrpSpPr>
          <p:cNvPr id="14" name="Group 13"/>
          <p:cNvGrpSpPr/>
          <p:nvPr/>
        </p:nvGrpSpPr>
        <p:grpSpPr>
          <a:xfrm>
            <a:off x="272834" y="2645683"/>
            <a:ext cx="8617289" cy="4132941"/>
            <a:chOff x="272834" y="2645683"/>
            <a:chExt cx="8617289" cy="4132941"/>
          </a:xfrm>
        </p:grpSpPr>
        <p:grpSp>
          <p:nvGrpSpPr>
            <p:cNvPr id="10" name="Group 9"/>
            <p:cNvGrpSpPr/>
            <p:nvPr/>
          </p:nvGrpSpPr>
          <p:grpSpPr>
            <a:xfrm>
              <a:off x="272834" y="3599924"/>
              <a:ext cx="8229600" cy="3178700"/>
              <a:chOff x="272834" y="3599924"/>
              <a:chExt cx="8229600" cy="3178700"/>
            </a:xfrm>
          </p:grpSpPr>
          <p:sp>
            <p:nvSpPr>
              <p:cNvPr id="4" name="Rectangle 3"/>
              <p:cNvSpPr/>
              <p:nvPr/>
            </p:nvSpPr>
            <p:spPr>
              <a:xfrm>
                <a:off x="272834" y="3599924"/>
                <a:ext cx="4572000" cy="1261884"/>
              </a:xfrm>
              <a:prstGeom prst="rect">
                <a:avLst/>
              </a:prstGeom>
            </p:spPr>
            <p:txBody>
              <a:bodyPr>
                <a:spAutoFit/>
              </a:bodyPr>
              <a:lstStyle/>
              <a:p>
                <a:pPr marL="457200" indent="-457200">
                  <a:buFont typeface="Arial"/>
                  <a:buChar char="•"/>
                </a:pPr>
                <a:r>
                  <a:rPr lang="en-US" sz="2800" dirty="0">
                    <a:latin typeface="Times New Roman"/>
                    <a:cs typeface="Times New Roman"/>
                  </a:rPr>
                  <a:t>3 EPA </a:t>
                </a:r>
                <a:r>
                  <a:rPr lang="en-US" sz="2800" dirty="0" err="1">
                    <a:latin typeface="Times New Roman"/>
                    <a:cs typeface="Times New Roman"/>
                  </a:rPr>
                  <a:t>ecoregions</a:t>
                </a:r>
                <a:endParaRPr lang="en-US" sz="2800" dirty="0">
                  <a:latin typeface="Times New Roman"/>
                  <a:cs typeface="Times New Roman"/>
                </a:endParaRPr>
              </a:p>
              <a:p>
                <a:pPr lvl="1"/>
                <a:r>
                  <a:rPr lang="en-US" sz="2400" dirty="0" smtClean="0">
                    <a:latin typeface="Times New Roman"/>
                    <a:cs typeface="Times New Roman"/>
                  </a:rPr>
                  <a:t>	391,937 </a:t>
                </a:r>
                <a:r>
                  <a:rPr lang="en-US" sz="2400" dirty="0">
                    <a:latin typeface="Times New Roman"/>
                    <a:cs typeface="Times New Roman"/>
                  </a:rPr>
                  <a:t>points </a:t>
                </a:r>
              </a:p>
              <a:p>
                <a:pPr lvl="1"/>
                <a:r>
                  <a:rPr lang="en-US" sz="2400" dirty="0" smtClean="0">
                    <a:latin typeface="Times New Roman"/>
                    <a:cs typeface="Times New Roman"/>
                  </a:rPr>
                  <a:t>	343,266 </a:t>
                </a:r>
                <a:r>
                  <a:rPr lang="en-US" sz="2400" dirty="0">
                    <a:latin typeface="Times New Roman"/>
                    <a:cs typeface="Times New Roman"/>
                  </a:rPr>
                  <a:t>dated points</a:t>
                </a:r>
              </a:p>
            </p:txBody>
          </p:sp>
          <p:grpSp>
            <p:nvGrpSpPr>
              <p:cNvPr id="5" name="Group 4"/>
              <p:cNvGrpSpPr/>
              <p:nvPr/>
            </p:nvGrpSpPr>
            <p:grpSpPr>
              <a:xfrm>
                <a:off x="4844834" y="5127625"/>
                <a:ext cx="3657600" cy="1650999"/>
                <a:chOff x="4438650" y="4159250"/>
                <a:chExt cx="3657600" cy="1650999"/>
              </a:xfrm>
            </p:grpSpPr>
            <p:sp>
              <p:nvSpPr>
                <p:cNvPr id="7" name="Rectangle 6"/>
                <p:cNvSpPr/>
                <p:nvPr/>
              </p:nvSpPr>
              <p:spPr>
                <a:xfrm>
                  <a:off x="7445375" y="4159250"/>
                  <a:ext cx="650875" cy="13176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38775" y="5119687"/>
                  <a:ext cx="2387600" cy="59067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38650" y="4492624"/>
                  <a:ext cx="2197100" cy="13176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3" name="Picture 12" descr="trial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744" y="2645683"/>
              <a:ext cx="3442379" cy="3442379"/>
            </a:xfrm>
            <a:prstGeom prst="rect">
              <a:avLst/>
            </a:prstGeom>
          </p:spPr>
        </p:pic>
      </p:grpSp>
      <p:sp>
        <p:nvSpPr>
          <p:cNvPr id="11" name="Rectangle 10"/>
          <p:cNvSpPr/>
          <p:nvPr/>
        </p:nvSpPr>
        <p:spPr>
          <a:xfrm>
            <a:off x="291667" y="5314574"/>
            <a:ext cx="5553291" cy="892552"/>
          </a:xfrm>
          <a:prstGeom prst="rect">
            <a:avLst/>
          </a:prstGeom>
        </p:spPr>
        <p:txBody>
          <a:bodyPr wrap="square">
            <a:spAutoFit/>
          </a:bodyPr>
          <a:lstStyle/>
          <a:p>
            <a:pPr marL="457200" indent="-457200">
              <a:buFont typeface="Arial"/>
              <a:buChar char="•"/>
            </a:pPr>
            <a:r>
              <a:rPr lang="en-US" sz="2800" dirty="0">
                <a:latin typeface="Times New Roman"/>
                <a:cs typeface="Times New Roman"/>
              </a:rPr>
              <a:t>30+ points per </a:t>
            </a:r>
            <a:r>
              <a:rPr lang="en-US" sz="2800" dirty="0" smtClean="0">
                <a:latin typeface="Times New Roman"/>
                <a:cs typeface="Times New Roman"/>
              </a:rPr>
              <a:t>species</a:t>
            </a:r>
          </a:p>
          <a:p>
            <a:pPr marL="914400" lvl="1" indent="-457200">
              <a:buFont typeface="Arial"/>
              <a:buChar char="•"/>
            </a:pPr>
            <a:r>
              <a:rPr lang="en-US" sz="2400" dirty="0" smtClean="0">
                <a:latin typeface="Times New Roman"/>
                <a:cs typeface="Times New Roman"/>
              </a:rPr>
              <a:t>372,241 </a:t>
            </a:r>
            <a:r>
              <a:rPr lang="en-US" sz="2400" dirty="0" err="1">
                <a:latin typeface="Times New Roman"/>
                <a:cs typeface="Times New Roman"/>
              </a:rPr>
              <a:t>pts</a:t>
            </a:r>
            <a:r>
              <a:rPr lang="en-US" sz="2400" dirty="0">
                <a:latin typeface="Times New Roman"/>
                <a:cs typeface="Times New Roman"/>
              </a:rPr>
              <a:t> and 1,548 </a:t>
            </a:r>
            <a:r>
              <a:rPr lang="en-US" sz="2400" dirty="0" smtClean="0">
                <a:solidFill>
                  <a:srgbClr val="000000"/>
                </a:solidFill>
                <a:latin typeface="Times New Roman"/>
                <a:cs typeface="Times New Roman"/>
              </a:rPr>
              <a:t>species</a:t>
            </a:r>
            <a:endParaRPr lang="en-US" dirty="0">
              <a:solidFill>
                <a:srgbClr val="000000"/>
              </a:solidFill>
            </a:endParaRPr>
          </a:p>
        </p:txBody>
      </p:sp>
    </p:spTree>
    <p:extLst>
      <p:ext uri="{BB962C8B-B14F-4D97-AF65-F5344CB8AC3E}">
        <p14:creationId xmlns:p14="http://schemas.microsoft.com/office/powerpoint/2010/main" val="40772102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d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2750"/>
            <a:ext cx="8737600" cy="3543300"/>
          </a:xfrm>
          <a:prstGeom prst="rect">
            <a:avLst/>
          </a:prstGeom>
        </p:spPr>
      </p:pic>
      <p:sp>
        <p:nvSpPr>
          <p:cNvPr id="5" name="Title 1"/>
          <p:cNvSpPr txBox="1">
            <a:spLocks/>
          </p:cNvSpPr>
          <p:nvPr/>
        </p:nvSpPr>
        <p:spPr>
          <a:xfrm>
            <a:off x="508000" y="38258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Times New Roman"/>
                <a:cs typeface="Times New Roman"/>
              </a:rPr>
              <a:t>Ecological Niche Modeling</a:t>
            </a:r>
            <a:endParaRPr lang="en-US" dirty="0">
              <a:latin typeface="Times New Roman"/>
              <a:cs typeface="Times New Roman"/>
            </a:endParaRPr>
          </a:p>
        </p:txBody>
      </p:sp>
      <p:sp>
        <p:nvSpPr>
          <p:cNvPr id="2" name="Title 1"/>
          <p:cNvSpPr>
            <a:spLocks noGrp="1"/>
          </p:cNvSpPr>
          <p:nvPr>
            <p:ph type="title"/>
          </p:nvPr>
        </p:nvSpPr>
        <p:spPr>
          <a:xfrm>
            <a:off x="5175251" y="1349375"/>
            <a:ext cx="2889250" cy="1143000"/>
          </a:xfrm>
        </p:spPr>
        <p:txBody>
          <a:bodyPr>
            <a:normAutofit/>
          </a:bodyPr>
          <a:lstStyle/>
          <a:p>
            <a:r>
              <a:rPr lang="en-US" sz="2400" dirty="0" err="1" smtClean="0">
                <a:latin typeface="Times New Roman"/>
                <a:cs typeface="Times New Roman"/>
              </a:rPr>
              <a:t>Flatspike</a:t>
            </a:r>
            <a:r>
              <a:rPr lang="en-US" sz="2400" dirty="0" smtClean="0">
                <a:latin typeface="Times New Roman"/>
                <a:cs typeface="Times New Roman"/>
              </a:rPr>
              <a:t> Sedge</a:t>
            </a:r>
            <a:endParaRPr lang="en-US" sz="2400" dirty="0">
              <a:latin typeface="Times New Roman"/>
              <a:cs typeface="Times New Roman"/>
            </a:endParaRPr>
          </a:p>
        </p:txBody>
      </p:sp>
      <p:sp>
        <p:nvSpPr>
          <p:cNvPr id="6" name="Rectangle 5"/>
          <p:cNvSpPr/>
          <p:nvPr/>
        </p:nvSpPr>
        <p:spPr>
          <a:xfrm>
            <a:off x="5667375" y="4778375"/>
            <a:ext cx="762000" cy="5238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0" y="5305875"/>
            <a:ext cx="9144000" cy="1562745"/>
            <a:chOff x="0" y="5305875"/>
            <a:chExt cx="9144000" cy="1562745"/>
          </a:xfrm>
        </p:grpSpPr>
        <p:pic>
          <p:nvPicPr>
            <p:cNvPr id="12" name="Picture 11" descr="bioclim5.pdf"/>
            <p:cNvPicPr>
              <a:picLocks noChangeAspect="1"/>
            </p:cNvPicPr>
            <p:nvPr/>
          </p:nvPicPr>
          <p:blipFill rotWithShape="1">
            <a:blip r:embed="rId3" cstate="print">
              <a:extLst>
                <a:ext uri="{28A0092B-C50C-407E-A947-70E740481C1C}">
                  <a14:useLocalDpi xmlns:a14="http://schemas.microsoft.com/office/drawing/2010/main"/>
                </a:ext>
              </a:extLst>
            </a:blip>
            <a:srcRect l="6991"/>
            <a:stretch/>
          </p:blipFill>
          <p:spPr>
            <a:xfrm>
              <a:off x="0" y="5310226"/>
              <a:ext cx="1888565" cy="1547774"/>
            </a:xfrm>
            <a:prstGeom prst="rect">
              <a:avLst/>
            </a:prstGeom>
          </p:spPr>
        </p:pic>
        <p:pic>
          <p:nvPicPr>
            <p:cNvPr id="13" name="Picture 12" descr="Bio18.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7046" y="5310227"/>
              <a:ext cx="1914329" cy="1547773"/>
            </a:xfrm>
            <a:prstGeom prst="rect">
              <a:avLst/>
            </a:prstGeom>
          </p:spPr>
        </p:pic>
        <p:pic>
          <p:nvPicPr>
            <p:cNvPr id="14" name="Picture 13" descr="bio19.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9198" y="5310226"/>
              <a:ext cx="2018885" cy="1558394"/>
            </a:xfrm>
            <a:prstGeom prst="rect">
              <a:avLst/>
            </a:prstGeom>
          </p:spPr>
        </p:pic>
        <p:pic>
          <p:nvPicPr>
            <p:cNvPr id="15" name="Picture 14" descr="Altitude.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73377" y="5305875"/>
              <a:ext cx="1917630" cy="1562745"/>
            </a:xfrm>
            <a:prstGeom prst="rect">
              <a:avLst/>
            </a:prstGeom>
          </p:spPr>
        </p:pic>
        <p:pic>
          <p:nvPicPr>
            <p:cNvPr id="16" name="Picture 15" descr="LandCover.pdf"/>
            <p:cNvPicPr>
              <a:picLocks noChangeAspect="1"/>
            </p:cNvPicPr>
            <p:nvPr/>
          </p:nvPicPr>
          <p:blipFill rotWithShape="1">
            <a:blip r:embed="rId7" cstate="print">
              <a:extLst>
                <a:ext uri="{28A0092B-C50C-407E-A947-70E740481C1C}">
                  <a14:useLocalDpi xmlns:a14="http://schemas.microsoft.com/office/drawing/2010/main"/>
                </a:ext>
              </a:extLst>
            </a:blip>
            <a:srcRect l="6250"/>
            <a:stretch/>
          </p:blipFill>
          <p:spPr>
            <a:xfrm>
              <a:off x="7239000" y="5305875"/>
              <a:ext cx="1905000" cy="1552124"/>
            </a:xfrm>
            <a:prstGeom prst="rect">
              <a:avLst/>
            </a:prstGeom>
          </p:spPr>
        </p:pic>
      </p:grpSp>
    </p:spTree>
    <p:extLst>
      <p:ext uri="{BB962C8B-B14F-4D97-AF65-F5344CB8AC3E}">
        <p14:creationId xmlns:p14="http://schemas.microsoft.com/office/powerpoint/2010/main" val="4265461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dge.tiff"/>
          <p:cNvPicPr>
            <a:picLocks noChangeAspect="1"/>
          </p:cNvPicPr>
          <p:nvPr/>
        </p:nvPicPr>
        <p:blipFill rotWithShape="1">
          <a:blip r:embed="rId2">
            <a:extLst>
              <a:ext uri="{28A0092B-C50C-407E-A947-70E740481C1C}">
                <a14:useLocalDpi xmlns:a14="http://schemas.microsoft.com/office/drawing/2010/main" val="0"/>
              </a:ext>
            </a:extLst>
          </a:blip>
          <a:srcRect l="56686" t="6452" r="4978" b="30107"/>
          <a:stretch/>
        </p:blipFill>
        <p:spPr>
          <a:xfrm>
            <a:off x="365125" y="4610104"/>
            <a:ext cx="3349625" cy="2247896"/>
          </a:xfrm>
          <a:prstGeom prst="rect">
            <a:avLst/>
          </a:prstGeom>
        </p:spPr>
      </p:pic>
      <p:sp>
        <p:nvSpPr>
          <p:cNvPr id="4" name="Title 1"/>
          <p:cNvSpPr>
            <a:spLocks noGrp="1"/>
          </p:cNvSpPr>
          <p:nvPr>
            <p:ph type="title"/>
          </p:nvPr>
        </p:nvSpPr>
        <p:spPr>
          <a:xfrm>
            <a:off x="297016" y="434979"/>
            <a:ext cx="3432175" cy="1143000"/>
          </a:xfrm>
        </p:spPr>
        <p:txBody>
          <a:bodyPr>
            <a:normAutofit/>
          </a:bodyPr>
          <a:lstStyle/>
          <a:p>
            <a:r>
              <a:rPr lang="en-US" sz="3200" dirty="0" err="1" smtClean="0">
                <a:latin typeface="Times New Roman"/>
                <a:cs typeface="Times New Roman"/>
              </a:rPr>
              <a:t>Flatspike</a:t>
            </a:r>
            <a:r>
              <a:rPr lang="en-US" sz="3200" dirty="0" smtClean="0">
                <a:latin typeface="Times New Roman"/>
                <a:cs typeface="Times New Roman"/>
              </a:rPr>
              <a:t> Sedge</a:t>
            </a:r>
            <a:endParaRPr lang="en-US" sz="3200" dirty="0">
              <a:latin typeface="Times New Roman"/>
              <a:cs typeface="Times New Roman"/>
            </a:endParaRPr>
          </a:p>
        </p:txBody>
      </p:sp>
      <p:pic>
        <p:nvPicPr>
          <p:cNvPr id="6" name="Picture 5" descr="mapsed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16" y="1749322"/>
            <a:ext cx="3530055" cy="2950190"/>
          </a:xfrm>
          <a:prstGeom prst="rect">
            <a:avLst/>
          </a:prstGeom>
          <a:effectLst>
            <a:outerShdw blurRad="50800" dist="38100" dir="2700000" algn="tl" rotWithShape="0">
              <a:prstClr val="black">
                <a:alpha val="40000"/>
              </a:prstClr>
            </a:outerShdw>
          </a:effectLst>
        </p:spPr>
      </p:pic>
      <p:grpSp>
        <p:nvGrpSpPr>
          <p:cNvPr id="15" name="Group 14"/>
          <p:cNvGrpSpPr/>
          <p:nvPr/>
        </p:nvGrpSpPr>
        <p:grpSpPr>
          <a:xfrm>
            <a:off x="4619692" y="434979"/>
            <a:ext cx="3559175" cy="6210296"/>
            <a:chOff x="4619692" y="434979"/>
            <a:chExt cx="3559175" cy="6210296"/>
          </a:xfrm>
        </p:grpSpPr>
        <p:pic>
          <p:nvPicPr>
            <p:cNvPr id="7" name="Picture 6" descr="mapscrubpalm.tiff"/>
            <p:cNvPicPr>
              <a:picLocks noChangeAspect="1"/>
            </p:cNvPicPr>
            <p:nvPr/>
          </p:nvPicPr>
          <p:blipFill rotWithShape="1">
            <a:blip r:embed="rId4">
              <a:alphaModFix/>
              <a:extLst>
                <a:ext uri="{28A0092B-C50C-407E-A947-70E740481C1C}">
                  <a14:useLocalDpi xmlns:a14="http://schemas.microsoft.com/office/drawing/2010/main" val="0"/>
                </a:ext>
              </a:extLst>
            </a:blip>
            <a:srcRect l="4157" r="2995"/>
            <a:stretch/>
          </p:blipFill>
          <p:spPr>
            <a:xfrm>
              <a:off x="4635170" y="1749322"/>
              <a:ext cx="3543697" cy="295019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4619692" y="434979"/>
              <a:ext cx="343217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a:cs typeface="Times New Roman"/>
                </a:rPr>
                <a:t>Scrub Palm</a:t>
              </a:r>
              <a:endParaRPr lang="en-US" sz="3200" dirty="0">
                <a:latin typeface="Times New Roman"/>
                <a:cs typeface="Times New Roman"/>
              </a:endParaRPr>
            </a:p>
          </p:txBody>
        </p:sp>
        <p:pic>
          <p:nvPicPr>
            <p:cNvPr id="10" name="Picture 9" descr="scrubpalm.tiff"/>
            <p:cNvPicPr>
              <a:picLocks noChangeAspect="1"/>
            </p:cNvPicPr>
            <p:nvPr/>
          </p:nvPicPr>
          <p:blipFill>
            <a:blip r:embed="rId5">
              <a:extLst>
                <a:ext uri="{BEBA8EAE-BF5A-486C-A8C5-ECC9F3942E4B}">
                  <a14:imgProps xmlns:a14="http://schemas.microsoft.com/office/drawing/2010/main">
                    <a14:imgLayer r:embed="rId6">
                      <a14:imgEffect>
                        <a14:backgroundRemoval t="741" b="96296" l="4762" r="91534">
                          <a14:backgroundMark x1="65079" y1="57778" x2="65079" y2="57778"/>
                          <a14:backgroundMark x1="65079" y1="57778" x2="65079" y2="57778"/>
                        </a14:backgroundRemoval>
                      </a14:imgEffect>
                    </a14:imgLayer>
                  </a14:imgProps>
                </a:ext>
                <a:ext uri="{28A0092B-C50C-407E-A947-70E740481C1C}">
                  <a14:useLocalDpi xmlns:a14="http://schemas.microsoft.com/office/drawing/2010/main" val="0"/>
                </a:ext>
              </a:extLst>
            </a:blip>
            <a:stretch>
              <a:fillRect/>
            </a:stretch>
          </p:blipFill>
          <p:spPr>
            <a:xfrm>
              <a:off x="5381625" y="4930775"/>
              <a:ext cx="2400300" cy="17145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21859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atscience.jpg"/>
          <p:cNvPicPr>
            <a:picLocks noChangeAspect="1"/>
          </p:cNvPicPr>
          <p:nvPr/>
        </p:nvPicPr>
        <p:blipFill>
          <a:blip r:embed="rId2"/>
          <a:stretch>
            <a:fillRect/>
          </a:stretch>
        </p:blipFill>
        <p:spPr>
          <a:xfrm>
            <a:off x="713928" y="682996"/>
            <a:ext cx="7561521" cy="6175004"/>
          </a:xfrm>
          <a:prstGeom prst="rect">
            <a:avLst/>
          </a:prstGeom>
        </p:spPr>
      </p:pic>
      <p:sp>
        <p:nvSpPr>
          <p:cNvPr id="5" name="Title 1"/>
          <p:cNvSpPr txBox="1">
            <a:spLocks/>
          </p:cNvSpPr>
          <p:nvPr/>
        </p:nvSpPr>
        <p:spPr>
          <a:xfrm>
            <a:off x="620886" y="-327350"/>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l</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ifecycle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of field biology data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550848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sedge.tiff"/>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297016" y="1749322"/>
            <a:ext cx="3530055" cy="2950190"/>
          </a:xfrm>
          <a:prstGeom prst="rect">
            <a:avLst/>
          </a:prstGeom>
          <a:effectLst>
            <a:outerShdw blurRad="50800" dist="38100" dir="2700000" algn="tl" rotWithShape="0">
              <a:prstClr val="black">
                <a:alpha val="40000"/>
              </a:prstClr>
            </a:outerShdw>
          </a:effectLst>
        </p:spPr>
      </p:pic>
      <p:pic>
        <p:nvPicPr>
          <p:cNvPr id="13" name="Picture 12" descr="mapscrubpalm.tiff"/>
          <p:cNvPicPr>
            <a:picLocks noChangeAspect="1"/>
          </p:cNvPicPr>
          <p:nvPr/>
        </p:nvPicPr>
        <p:blipFill rotWithShape="1">
          <a:blip r:embed="rId3">
            <a:alphaModFix amt="46000"/>
            <a:extLst>
              <a:ext uri="{28A0092B-C50C-407E-A947-70E740481C1C}">
                <a14:useLocalDpi xmlns:a14="http://schemas.microsoft.com/office/drawing/2010/main" val="0"/>
              </a:ext>
            </a:extLst>
          </a:blip>
          <a:srcRect l="4157" r="2995"/>
          <a:stretch/>
        </p:blipFill>
        <p:spPr>
          <a:xfrm>
            <a:off x="219874" y="1749322"/>
            <a:ext cx="3543697" cy="2950190"/>
          </a:xfrm>
          <a:prstGeom prst="rect">
            <a:avLst/>
          </a:prstGeom>
          <a:effectLst>
            <a:outerShdw blurRad="50800" dist="38100" dir="2700000" algn="tl" rotWithShape="0">
              <a:prstClr val="black">
                <a:alpha val="40000"/>
              </a:prstClr>
            </a:outerShdw>
          </a:effectLst>
        </p:spPr>
      </p:pic>
      <p:cxnSp>
        <p:nvCxnSpPr>
          <p:cNvPr id="3" name="Straight Arrow Connector 2"/>
          <p:cNvCxnSpPr/>
          <p:nvPr/>
        </p:nvCxnSpPr>
        <p:spPr>
          <a:xfrm flipH="1">
            <a:off x="2968625" y="2571750"/>
            <a:ext cx="1651067" cy="3968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4826000" y="2047875"/>
            <a:ext cx="3225867" cy="646331"/>
          </a:xfrm>
          <a:prstGeom prst="rect">
            <a:avLst/>
          </a:prstGeom>
          <a:noFill/>
        </p:spPr>
        <p:txBody>
          <a:bodyPr wrap="square" rtlCol="0">
            <a:spAutoFit/>
          </a:bodyPr>
          <a:lstStyle/>
          <a:p>
            <a:r>
              <a:rPr lang="en-US" dirty="0" smtClean="0">
                <a:latin typeface="Times New Roman"/>
                <a:cs typeface="Times New Roman"/>
              </a:rPr>
              <a:t>How many species are predicted to reside in this point?</a:t>
            </a:r>
            <a:endParaRPr lang="en-US" dirty="0">
              <a:latin typeface="Times New Roman"/>
              <a:cs typeface="Times New Roman"/>
            </a:endParaRPr>
          </a:p>
        </p:txBody>
      </p:sp>
    </p:spTree>
    <p:extLst>
      <p:ext uri="{BB962C8B-B14F-4D97-AF65-F5344CB8AC3E}">
        <p14:creationId xmlns:p14="http://schemas.microsoft.com/office/powerpoint/2010/main" val="15430494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sedge.tiff"/>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297016" y="1749322"/>
            <a:ext cx="3530055" cy="2950190"/>
          </a:xfrm>
          <a:prstGeom prst="rect">
            <a:avLst/>
          </a:prstGeom>
          <a:effectLst>
            <a:outerShdw blurRad="50800" dist="38100" dir="2700000" algn="tl" rotWithShape="0">
              <a:prstClr val="black">
                <a:alpha val="40000"/>
              </a:prstClr>
            </a:outerShdw>
          </a:effectLst>
        </p:spPr>
      </p:pic>
      <p:pic>
        <p:nvPicPr>
          <p:cNvPr id="13" name="Picture 12" descr="mapscrubpalm.tiff"/>
          <p:cNvPicPr>
            <a:picLocks noChangeAspect="1"/>
          </p:cNvPicPr>
          <p:nvPr/>
        </p:nvPicPr>
        <p:blipFill rotWithShape="1">
          <a:blip r:embed="rId4">
            <a:alphaModFix amt="46000"/>
            <a:extLst>
              <a:ext uri="{28A0092B-C50C-407E-A947-70E740481C1C}">
                <a14:useLocalDpi xmlns:a14="http://schemas.microsoft.com/office/drawing/2010/main" val="0"/>
              </a:ext>
            </a:extLst>
          </a:blip>
          <a:srcRect l="4157" r="2995"/>
          <a:stretch/>
        </p:blipFill>
        <p:spPr>
          <a:xfrm>
            <a:off x="219874" y="1749322"/>
            <a:ext cx="3543697" cy="295019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latin typeface="Times New Roman"/>
                <a:cs typeface="Times New Roman"/>
              </a:rPr>
              <a:t>All Plant Diversity</a:t>
            </a:r>
            <a:endParaRPr lang="en-US" dirty="0">
              <a:latin typeface="Times New Roman"/>
              <a:cs typeface="Times New Roman"/>
            </a:endParaRPr>
          </a:p>
        </p:txBody>
      </p:sp>
      <p:pic>
        <p:nvPicPr>
          <p:cNvPr id="12" name="Picture 11" descr="PastAlpha.pdf"/>
          <p:cNvPicPr>
            <a:picLocks noChangeAspect="1"/>
          </p:cNvPicPr>
          <p:nvPr/>
        </p:nvPicPr>
        <p:blipFill rotWithShape="1">
          <a:blip r:embed="rId5">
            <a:extLst>
              <a:ext uri="{28A0092B-C50C-407E-A947-70E740481C1C}">
                <a14:useLocalDpi xmlns:a14="http://schemas.microsoft.com/office/drawing/2010/main" val="0"/>
              </a:ext>
            </a:extLst>
          </a:blip>
          <a:srcRect l="11185" t="9710" b="19621"/>
          <a:stretch/>
        </p:blipFill>
        <p:spPr>
          <a:xfrm>
            <a:off x="4373832" y="1619250"/>
            <a:ext cx="4103646" cy="3265280"/>
          </a:xfrm>
          <a:prstGeom prst="rect">
            <a:avLst/>
          </a:prstGeom>
        </p:spPr>
      </p:pic>
      <p:sp>
        <p:nvSpPr>
          <p:cNvPr id="5" name="Rectangle 4"/>
          <p:cNvSpPr/>
          <p:nvPr/>
        </p:nvSpPr>
        <p:spPr>
          <a:xfrm>
            <a:off x="4373562" y="2809875"/>
            <a:ext cx="1952625" cy="3016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73650" y="1612900"/>
            <a:ext cx="1952625" cy="3016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3213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cs typeface="Times New Roman"/>
              </a:rPr>
              <a:t>Museum Specimens and Climate Data</a:t>
            </a:r>
            <a:endParaRPr lang="en-US" dirty="0">
              <a:latin typeface="Times New Roman"/>
              <a:cs typeface="Times New Roman"/>
            </a:endParaRPr>
          </a:p>
        </p:txBody>
      </p:sp>
      <p:sp>
        <p:nvSpPr>
          <p:cNvPr id="3" name="Content Placeholder 2"/>
          <p:cNvSpPr>
            <a:spLocks noGrp="1"/>
          </p:cNvSpPr>
          <p:nvPr>
            <p:ph idx="1"/>
          </p:nvPr>
        </p:nvSpPr>
        <p:spPr>
          <a:xfrm>
            <a:off x="234950" y="3618372"/>
            <a:ext cx="8229600" cy="2093454"/>
          </a:xfrm>
        </p:spPr>
        <p:txBody>
          <a:bodyPr/>
          <a:lstStyle/>
          <a:p>
            <a:r>
              <a:rPr lang="en-US" dirty="0" smtClean="0">
                <a:latin typeface="Times New Roman"/>
                <a:cs typeface="Times New Roman"/>
              </a:rPr>
              <a:t>Extraction R – package – </a:t>
            </a:r>
            <a:r>
              <a:rPr lang="en-US" dirty="0" err="1" smtClean="0">
                <a:latin typeface="Times New Roman"/>
                <a:cs typeface="Times New Roman"/>
              </a:rPr>
              <a:t>dismo</a:t>
            </a:r>
            <a:r>
              <a:rPr lang="en-US" dirty="0" smtClean="0">
                <a:latin typeface="Times New Roman"/>
                <a:cs typeface="Times New Roman"/>
              </a:rPr>
              <a:t> to create </a:t>
            </a:r>
            <a:r>
              <a:rPr lang="en-US" dirty="0" err="1" smtClean="0">
                <a:latin typeface="Times New Roman"/>
                <a:cs typeface="Times New Roman"/>
              </a:rPr>
              <a:t>bioclim</a:t>
            </a:r>
            <a:r>
              <a:rPr lang="en-US" dirty="0" smtClean="0">
                <a:latin typeface="Times New Roman"/>
                <a:cs typeface="Times New Roman"/>
              </a:rPr>
              <a:t> layers from monthly PRISM data</a:t>
            </a:r>
            <a:endParaRPr lang="en-US" dirty="0" smtClean="0"/>
          </a:p>
          <a:p>
            <a:pPr lvl="1"/>
            <a:endParaRPr lang="en-US" dirty="0"/>
          </a:p>
        </p:txBody>
      </p:sp>
      <p:pic>
        <p:nvPicPr>
          <p:cNvPr id="4" name="Picture 3" descr="trial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041" y="1492599"/>
            <a:ext cx="2506959" cy="2506959"/>
          </a:xfrm>
          <a:prstGeom prst="rect">
            <a:avLst/>
          </a:prstGeom>
        </p:spPr>
      </p:pic>
      <p:pic>
        <p:nvPicPr>
          <p:cNvPr id="5" name="Picture 4" descr="PRIS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25" y="1661493"/>
            <a:ext cx="4810125" cy="147110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841375" y="5325170"/>
            <a:ext cx="7334250" cy="1077218"/>
          </a:xfrm>
          <a:prstGeom prst="rect">
            <a:avLst/>
          </a:prstGeom>
          <a:noFill/>
        </p:spPr>
        <p:txBody>
          <a:bodyPr wrap="square" rtlCol="0">
            <a:spAutoFit/>
          </a:bodyPr>
          <a:lstStyle/>
          <a:p>
            <a:pPr marL="285750" indent="-285750">
              <a:buFont typeface="Arial"/>
              <a:buChar char="•"/>
            </a:pPr>
            <a:r>
              <a:rPr lang="en-US" sz="3200" dirty="0" smtClean="0">
                <a:latin typeface="Times New Roman"/>
                <a:cs typeface="Times New Roman"/>
              </a:rPr>
              <a:t>Associate each species record with the climate data for the correct year.</a:t>
            </a:r>
          </a:p>
        </p:txBody>
      </p:sp>
    </p:spTree>
    <p:extLst>
      <p:ext uri="{BB962C8B-B14F-4D97-AF65-F5344CB8AC3E}">
        <p14:creationId xmlns:p14="http://schemas.microsoft.com/office/powerpoint/2010/main" val="13237196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cs typeface="Times New Roman"/>
              </a:rPr>
              <a:t>Museum Specimens and Climate Data</a:t>
            </a:r>
            <a:endParaRPr lang="en-US" dirty="0">
              <a:latin typeface="Times New Roman"/>
              <a:cs typeface="Times New Roman"/>
            </a:endParaRPr>
          </a:p>
        </p:txBody>
      </p:sp>
      <p:sp>
        <p:nvSpPr>
          <p:cNvPr id="3" name="Content Placeholder 2"/>
          <p:cNvSpPr>
            <a:spLocks noGrp="1"/>
          </p:cNvSpPr>
          <p:nvPr>
            <p:ph idx="1"/>
          </p:nvPr>
        </p:nvSpPr>
        <p:spPr>
          <a:xfrm>
            <a:off x="234950" y="3618372"/>
            <a:ext cx="8229600" cy="2093454"/>
          </a:xfrm>
        </p:spPr>
        <p:txBody>
          <a:bodyPr/>
          <a:lstStyle/>
          <a:p>
            <a:r>
              <a:rPr lang="en-US" dirty="0" smtClean="0">
                <a:latin typeface="Times New Roman"/>
                <a:cs typeface="Times New Roman"/>
              </a:rPr>
              <a:t>Extraction R – package – </a:t>
            </a:r>
            <a:r>
              <a:rPr lang="en-US" dirty="0" err="1" smtClean="0">
                <a:latin typeface="Times New Roman"/>
                <a:cs typeface="Times New Roman"/>
              </a:rPr>
              <a:t>dismo</a:t>
            </a:r>
            <a:r>
              <a:rPr lang="en-US" dirty="0" smtClean="0">
                <a:latin typeface="Times New Roman"/>
                <a:cs typeface="Times New Roman"/>
              </a:rPr>
              <a:t> to create </a:t>
            </a:r>
            <a:r>
              <a:rPr lang="en-US" dirty="0" err="1" smtClean="0">
                <a:latin typeface="Times New Roman"/>
                <a:cs typeface="Times New Roman"/>
              </a:rPr>
              <a:t>bioclim</a:t>
            </a:r>
            <a:r>
              <a:rPr lang="en-US" dirty="0" smtClean="0">
                <a:latin typeface="Times New Roman"/>
                <a:cs typeface="Times New Roman"/>
              </a:rPr>
              <a:t> layers from monthly PRISM data</a:t>
            </a:r>
            <a:endParaRPr lang="en-US" dirty="0" smtClean="0"/>
          </a:p>
          <a:p>
            <a:pPr lvl="1"/>
            <a:endParaRPr lang="en-US" dirty="0"/>
          </a:p>
        </p:txBody>
      </p:sp>
      <p:pic>
        <p:nvPicPr>
          <p:cNvPr id="4" name="Picture 3" descr="trial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041" y="1492599"/>
            <a:ext cx="2506959" cy="2506959"/>
          </a:xfrm>
          <a:prstGeom prst="rect">
            <a:avLst/>
          </a:prstGeom>
        </p:spPr>
      </p:pic>
      <p:pic>
        <p:nvPicPr>
          <p:cNvPr id="5" name="Picture 4" descr="PRIS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25" y="1661493"/>
            <a:ext cx="4810125" cy="147110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841375" y="5325170"/>
            <a:ext cx="7334250" cy="1077218"/>
          </a:xfrm>
          <a:prstGeom prst="rect">
            <a:avLst/>
          </a:prstGeom>
          <a:noFill/>
        </p:spPr>
        <p:txBody>
          <a:bodyPr wrap="square" rtlCol="0">
            <a:spAutoFit/>
          </a:bodyPr>
          <a:lstStyle/>
          <a:p>
            <a:pPr marL="285750" indent="-285750">
              <a:buFont typeface="Arial"/>
              <a:buChar char="•"/>
            </a:pPr>
            <a:r>
              <a:rPr lang="en-US" sz="3200" dirty="0" smtClean="0">
                <a:latin typeface="Times New Roman"/>
                <a:cs typeface="Times New Roman"/>
              </a:rPr>
              <a:t>Associate each species record with the climate data for the correct year.</a:t>
            </a:r>
          </a:p>
        </p:txBody>
      </p:sp>
      <p:sp>
        <p:nvSpPr>
          <p:cNvPr id="9" name="Rectangle 8"/>
          <p:cNvSpPr/>
          <p:nvPr/>
        </p:nvSpPr>
        <p:spPr>
          <a:xfrm>
            <a:off x="2147591" y="5473701"/>
            <a:ext cx="4175125" cy="92868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i="1" dirty="0" smtClean="0">
                <a:solidFill>
                  <a:schemeClr val="tx1"/>
                </a:solidFill>
                <a:latin typeface="Times New Roman"/>
                <a:cs typeface="Times New Roman"/>
              </a:rPr>
              <a:t>R package in progress</a:t>
            </a:r>
            <a:endParaRPr lang="en-US" sz="3200" i="1" dirty="0">
              <a:solidFill>
                <a:schemeClr val="tx1"/>
              </a:solidFill>
              <a:latin typeface="Times New Roman"/>
              <a:cs typeface="Times New Roman"/>
            </a:endParaRPr>
          </a:p>
        </p:txBody>
      </p:sp>
    </p:spTree>
    <p:extLst>
      <p:ext uri="{BB962C8B-B14F-4D97-AF65-F5344CB8AC3E}">
        <p14:creationId xmlns:p14="http://schemas.microsoft.com/office/powerpoint/2010/main" val="1504222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Climate Data</a:t>
            </a:r>
            <a:endParaRPr lang="en-US" dirty="0">
              <a:latin typeface="Times New Roman"/>
              <a:cs typeface="Times New Roman"/>
            </a:endParaRPr>
          </a:p>
        </p:txBody>
      </p:sp>
      <p:sp>
        <p:nvSpPr>
          <p:cNvPr id="3" name="TextBox 2"/>
          <p:cNvSpPr txBox="1"/>
          <p:nvPr/>
        </p:nvSpPr>
        <p:spPr>
          <a:xfrm>
            <a:off x="737461" y="1720902"/>
            <a:ext cx="7784307" cy="1384995"/>
          </a:xfrm>
          <a:prstGeom prst="rect">
            <a:avLst/>
          </a:prstGeom>
          <a:noFill/>
        </p:spPr>
        <p:txBody>
          <a:bodyPr wrap="square" rtlCol="0">
            <a:spAutoFit/>
          </a:bodyPr>
          <a:lstStyle/>
          <a:p>
            <a:pPr marL="285750" indent="-285750">
              <a:buFont typeface="Arial"/>
              <a:buChar char="•"/>
            </a:pPr>
            <a:r>
              <a:rPr lang="en-US" sz="2800" dirty="0" err="1" smtClean="0">
                <a:latin typeface="Times New Roman"/>
                <a:cs typeface="Times New Roman"/>
              </a:rPr>
              <a:t>Bioclim</a:t>
            </a:r>
            <a:r>
              <a:rPr lang="en-US" sz="2800" dirty="0" smtClean="0">
                <a:latin typeface="Times New Roman"/>
                <a:cs typeface="Times New Roman"/>
              </a:rPr>
              <a:t> correlation 8 layers &lt; 0.85</a:t>
            </a:r>
          </a:p>
          <a:p>
            <a:pPr marL="285750" indent="-285750">
              <a:buFont typeface="Arial"/>
              <a:buChar char="•"/>
            </a:pPr>
            <a:r>
              <a:rPr lang="en-US" sz="2800" dirty="0" smtClean="0">
                <a:latin typeface="Times New Roman"/>
                <a:cs typeface="Times New Roman"/>
              </a:rPr>
              <a:t>Altitude</a:t>
            </a:r>
          </a:p>
          <a:p>
            <a:pPr marL="285750" indent="-285750">
              <a:buFont typeface="Arial"/>
              <a:buChar char="•"/>
            </a:pPr>
            <a:r>
              <a:rPr lang="en-US" sz="2800" dirty="0">
                <a:latin typeface="Times New Roman"/>
                <a:cs typeface="Times New Roman"/>
              </a:rPr>
              <a:t>G</a:t>
            </a:r>
            <a:r>
              <a:rPr lang="en-US" sz="2800" dirty="0" smtClean="0">
                <a:latin typeface="Times New Roman"/>
                <a:cs typeface="Times New Roman"/>
              </a:rPr>
              <a:t>eology</a:t>
            </a:r>
            <a:endParaRPr lang="en-US" sz="2800" dirty="0">
              <a:latin typeface="Times New Roman"/>
              <a:cs typeface="Times New Roman"/>
            </a:endParaRPr>
          </a:p>
        </p:txBody>
      </p:sp>
      <p:pic>
        <p:nvPicPr>
          <p:cNvPr id="5" name="Picture 4" descr="trial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61" y="3187020"/>
            <a:ext cx="3442379" cy="3442379"/>
          </a:xfrm>
          <a:prstGeom prst="rect">
            <a:avLst/>
          </a:prstGeom>
        </p:spPr>
      </p:pic>
      <p:pic>
        <p:nvPicPr>
          <p:cNvPr id="6" name="Picture 5" descr="trial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389" y="3198566"/>
            <a:ext cx="3442379" cy="3442379"/>
          </a:xfrm>
          <a:prstGeom prst="rect">
            <a:avLst/>
          </a:prstGeom>
        </p:spPr>
      </p:pic>
      <p:sp>
        <p:nvSpPr>
          <p:cNvPr id="7" name="Rectangle 6"/>
          <p:cNvSpPr/>
          <p:nvPr/>
        </p:nvSpPr>
        <p:spPr>
          <a:xfrm>
            <a:off x="457200" y="3365500"/>
            <a:ext cx="8064568" cy="29908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600" dirty="0" smtClean="0">
              <a:solidFill>
                <a:srgbClr val="000000"/>
              </a:solidFill>
              <a:latin typeface="Times New Roman"/>
              <a:cs typeface="Times New Roman"/>
            </a:endParaRPr>
          </a:p>
          <a:p>
            <a:pPr algn="ctr"/>
            <a:r>
              <a:rPr lang="en-US" sz="3600" dirty="0" smtClean="0">
                <a:solidFill>
                  <a:srgbClr val="000000"/>
                </a:solidFill>
                <a:latin typeface="Times New Roman"/>
                <a:cs typeface="Times New Roman"/>
              </a:rPr>
              <a:t>Ran models for all 1,548 species. </a:t>
            </a:r>
          </a:p>
          <a:p>
            <a:pPr algn="ctr"/>
            <a:r>
              <a:rPr lang="en-US" sz="3600" dirty="0" smtClean="0">
                <a:solidFill>
                  <a:srgbClr val="000000"/>
                </a:solidFill>
                <a:latin typeface="Times New Roman"/>
                <a:cs typeface="Times New Roman"/>
              </a:rPr>
              <a:t>Combined maps to create a heat map of all species and then cropped it to Florida.</a:t>
            </a:r>
          </a:p>
          <a:p>
            <a:pPr algn="ctr"/>
            <a:endParaRPr lang="en-US" sz="4000" dirty="0">
              <a:solidFill>
                <a:srgbClr val="000000"/>
              </a:solidFill>
              <a:latin typeface="Times New Roman"/>
              <a:cs typeface="Times New Roman"/>
            </a:endParaRPr>
          </a:p>
        </p:txBody>
      </p:sp>
    </p:spTree>
    <p:extLst>
      <p:ext uri="{BB962C8B-B14F-4D97-AF65-F5344CB8AC3E}">
        <p14:creationId xmlns:p14="http://schemas.microsoft.com/office/powerpoint/2010/main" val="26096094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lpha.pdf"/>
          <p:cNvPicPr>
            <a:picLocks noChangeAspect="1"/>
          </p:cNvPicPr>
          <p:nvPr/>
        </p:nvPicPr>
        <p:blipFill rotWithShape="1">
          <a:blip r:embed="rId2">
            <a:extLst>
              <a:ext uri="{28A0092B-C50C-407E-A947-70E740481C1C}">
                <a14:useLocalDpi xmlns:a14="http://schemas.microsoft.com/office/drawing/2010/main" val="0"/>
              </a:ext>
            </a:extLst>
          </a:blip>
          <a:srcRect l="9445" t="9073" b="19556"/>
          <a:stretch/>
        </p:blipFill>
        <p:spPr>
          <a:xfrm>
            <a:off x="1335609" y="796406"/>
            <a:ext cx="6612363" cy="5211588"/>
          </a:xfrm>
          <a:prstGeom prst="rect">
            <a:avLst/>
          </a:prstGeom>
        </p:spPr>
      </p:pic>
      <p:sp>
        <p:nvSpPr>
          <p:cNvPr id="6" name="TextBox 5"/>
          <p:cNvSpPr txBox="1"/>
          <p:nvPr/>
        </p:nvSpPr>
        <p:spPr>
          <a:xfrm>
            <a:off x="282691" y="6007994"/>
            <a:ext cx="3430507" cy="646331"/>
          </a:xfrm>
          <a:prstGeom prst="rect">
            <a:avLst/>
          </a:prstGeom>
          <a:noFill/>
        </p:spPr>
        <p:txBody>
          <a:bodyPr wrap="square" rtlCol="0">
            <a:spAutoFit/>
          </a:bodyPr>
          <a:lstStyle/>
          <a:p>
            <a:r>
              <a:rPr lang="en-US" sz="3600" dirty="0" smtClean="0">
                <a:latin typeface="Times New Roman"/>
                <a:cs typeface="Times New Roman"/>
              </a:rPr>
              <a:t>2002 - 2012</a:t>
            </a:r>
            <a:endParaRPr lang="en-US" sz="3600" dirty="0">
              <a:latin typeface="Times New Roman"/>
              <a:cs typeface="Times New Roman"/>
            </a:endParaRPr>
          </a:p>
        </p:txBody>
      </p:sp>
    </p:spTree>
    <p:extLst>
      <p:ext uri="{BB962C8B-B14F-4D97-AF65-F5344CB8AC3E}">
        <p14:creationId xmlns:p14="http://schemas.microsoft.com/office/powerpoint/2010/main" val="15780868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Endemism hotspots</a:t>
            </a:r>
            <a:endParaRPr lang="en-US" dirty="0">
              <a:latin typeface="Times New Roman"/>
              <a:cs typeface="Times New Roman"/>
            </a:endParaRPr>
          </a:p>
        </p:txBody>
      </p:sp>
      <p:pic>
        <p:nvPicPr>
          <p:cNvPr id="5" name="Picture 4" descr="PresentEndemicHotsp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429" y="1135687"/>
            <a:ext cx="5518638" cy="5518638"/>
          </a:xfrm>
          <a:prstGeom prst="rect">
            <a:avLst/>
          </a:prstGeom>
        </p:spPr>
      </p:pic>
      <p:sp>
        <p:nvSpPr>
          <p:cNvPr id="8" name="TextBox 7"/>
          <p:cNvSpPr txBox="1"/>
          <p:nvPr/>
        </p:nvSpPr>
        <p:spPr>
          <a:xfrm>
            <a:off x="282691" y="6007994"/>
            <a:ext cx="3430507" cy="646331"/>
          </a:xfrm>
          <a:prstGeom prst="rect">
            <a:avLst/>
          </a:prstGeom>
          <a:noFill/>
        </p:spPr>
        <p:txBody>
          <a:bodyPr wrap="square" rtlCol="0">
            <a:spAutoFit/>
          </a:bodyPr>
          <a:lstStyle/>
          <a:p>
            <a:r>
              <a:rPr lang="en-US" sz="3600" dirty="0" smtClean="0">
                <a:latin typeface="Times New Roman"/>
                <a:cs typeface="Times New Roman"/>
              </a:rPr>
              <a:t>2002 - 2012</a:t>
            </a:r>
            <a:endParaRPr lang="en-US" sz="3600" dirty="0">
              <a:latin typeface="Times New Roman"/>
              <a:cs typeface="Times New Roman"/>
            </a:endParaRPr>
          </a:p>
        </p:txBody>
      </p:sp>
      <p:sp>
        <p:nvSpPr>
          <p:cNvPr id="9" name="TextBox 8"/>
          <p:cNvSpPr txBox="1"/>
          <p:nvPr/>
        </p:nvSpPr>
        <p:spPr>
          <a:xfrm>
            <a:off x="4511430" y="6007994"/>
            <a:ext cx="4310922" cy="369332"/>
          </a:xfrm>
          <a:prstGeom prst="rect">
            <a:avLst/>
          </a:prstGeom>
          <a:noFill/>
        </p:spPr>
        <p:txBody>
          <a:bodyPr wrap="square" rtlCol="0">
            <a:spAutoFit/>
          </a:bodyPr>
          <a:lstStyle/>
          <a:p>
            <a:r>
              <a:rPr lang="en-US" dirty="0" smtClean="0"/>
              <a:t>Endemic diversity / Total diversity</a:t>
            </a:r>
          </a:p>
        </p:txBody>
      </p:sp>
    </p:spTree>
    <p:extLst>
      <p:ext uri="{BB962C8B-B14F-4D97-AF65-F5344CB8AC3E}">
        <p14:creationId xmlns:p14="http://schemas.microsoft.com/office/powerpoint/2010/main" val="41042170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Florida’s Past</a:t>
            </a:r>
            <a:endParaRPr lang="en-US" dirty="0">
              <a:latin typeface="Times New Roman"/>
              <a:cs typeface="Times New Roman"/>
            </a:endParaRPr>
          </a:p>
        </p:txBody>
      </p:sp>
      <p:sp>
        <p:nvSpPr>
          <p:cNvPr id="3" name="Content Placeholder 2"/>
          <p:cNvSpPr>
            <a:spLocks noGrp="1"/>
          </p:cNvSpPr>
          <p:nvPr>
            <p:ph idx="1"/>
          </p:nvPr>
        </p:nvSpPr>
        <p:spPr/>
        <p:txBody>
          <a:bodyPr/>
          <a:lstStyle/>
          <a:p>
            <a:r>
              <a:rPr lang="en-US" dirty="0" smtClean="0">
                <a:latin typeface="Times New Roman"/>
                <a:cs typeface="Times New Roman"/>
              </a:rPr>
              <a:t>Take models of each species and project it to the climate layers created from 1902 – 1912.</a:t>
            </a:r>
          </a:p>
        </p:txBody>
      </p:sp>
    </p:spTree>
    <p:extLst>
      <p:ext uri="{BB962C8B-B14F-4D97-AF65-F5344CB8AC3E}">
        <p14:creationId xmlns:p14="http://schemas.microsoft.com/office/powerpoint/2010/main" val="20200421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6239" y="6211669"/>
            <a:ext cx="2465946" cy="646331"/>
          </a:xfrm>
          <a:prstGeom prst="rect">
            <a:avLst/>
          </a:prstGeom>
          <a:noFill/>
        </p:spPr>
        <p:txBody>
          <a:bodyPr wrap="square" rtlCol="0">
            <a:spAutoFit/>
          </a:bodyPr>
          <a:lstStyle/>
          <a:p>
            <a:r>
              <a:rPr lang="en-US" sz="3600" dirty="0" smtClean="0">
                <a:latin typeface="Times New Roman"/>
                <a:cs typeface="Times New Roman"/>
              </a:rPr>
              <a:t>1902 - 1912</a:t>
            </a:r>
            <a:endParaRPr lang="en-US" sz="3600" dirty="0">
              <a:latin typeface="Times New Roman"/>
              <a:cs typeface="Times New Roman"/>
            </a:endParaRPr>
          </a:p>
        </p:txBody>
      </p:sp>
      <p:pic>
        <p:nvPicPr>
          <p:cNvPr id="6" name="Picture 5" descr="PastAlpha.pdf"/>
          <p:cNvPicPr>
            <a:picLocks noChangeAspect="1"/>
          </p:cNvPicPr>
          <p:nvPr/>
        </p:nvPicPr>
        <p:blipFill rotWithShape="1">
          <a:blip r:embed="rId2">
            <a:extLst>
              <a:ext uri="{28A0092B-C50C-407E-A947-70E740481C1C}">
                <a14:useLocalDpi xmlns:a14="http://schemas.microsoft.com/office/drawing/2010/main" val="0"/>
              </a:ext>
            </a:extLst>
          </a:blip>
          <a:srcRect l="11185" t="9710" b="19621"/>
          <a:stretch/>
        </p:blipFill>
        <p:spPr>
          <a:xfrm>
            <a:off x="1487395" y="933830"/>
            <a:ext cx="6632933" cy="5277839"/>
          </a:xfrm>
          <a:prstGeom prst="rect">
            <a:avLst/>
          </a:prstGeom>
        </p:spPr>
      </p:pic>
      <p:sp>
        <p:nvSpPr>
          <p:cNvPr id="8" name="Rectangle 7"/>
          <p:cNvSpPr/>
          <p:nvPr/>
        </p:nvSpPr>
        <p:spPr>
          <a:xfrm>
            <a:off x="2794000" y="933830"/>
            <a:ext cx="2651125" cy="48380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Times New Roman"/>
                <a:cs typeface="Times New Roman"/>
              </a:rPr>
              <a:t>Florida’s Past</a:t>
            </a:r>
            <a:endParaRPr lang="en-US" dirty="0">
              <a:latin typeface="Times New Roman"/>
              <a:cs typeface="Times New Roman"/>
            </a:endParaRPr>
          </a:p>
        </p:txBody>
      </p:sp>
    </p:spTree>
    <p:extLst>
      <p:ext uri="{BB962C8B-B14F-4D97-AF65-F5344CB8AC3E}">
        <p14:creationId xmlns:p14="http://schemas.microsoft.com/office/powerpoint/2010/main" val="2452870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Future Models</a:t>
            </a:r>
            <a:endParaRPr lang="en-US" dirty="0">
              <a:latin typeface="Times New Roman"/>
              <a:cs typeface="Times New Roman"/>
            </a:endParaRPr>
          </a:p>
        </p:txBody>
      </p:sp>
      <p:sp>
        <p:nvSpPr>
          <p:cNvPr id="3" name="Content Placeholder 2"/>
          <p:cNvSpPr>
            <a:spLocks noGrp="1"/>
          </p:cNvSpPr>
          <p:nvPr>
            <p:ph idx="1"/>
          </p:nvPr>
        </p:nvSpPr>
        <p:spPr>
          <a:xfrm>
            <a:off x="457200" y="1362075"/>
            <a:ext cx="8229600" cy="4525963"/>
          </a:xfrm>
        </p:spPr>
        <p:txBody>
          <a:bodyPr/>
          <a:lstStyle/>
          <a:p>
            <a:r>
              <a:rPr lang="en-US" dirty="0" smtClean="0">
                <a:latin typeface="Times New Roman"/>
                <a:cs typeface="Times New Roman"/>
              </a:rPr>
              <a:t>Consensus </a:t>
            </a:r>
            <a:r>
              <a:rPr lang="en-US" dirty="0">
                <a:latin typeface="Times New Roman"/>
                <a:cs typeface="Times New Roman"/>
              </a:rPr>
              <a:t>models from 3 hand-picked future scenarios: </a:t>
            </a:r>
            <a:endParaRPr lang="en-US" dirty="0" smtClean="0">
              <a:latin typeface="Times New Roman"/>
              <a:cs typeface="Times New Roman"/>
            </a:endParaRPr>
          </a:p>
          <a:p>
            <a:pPr lvl="1"/>
            <a:r>
              <a:rPr lang="en-US" sz="2400" i="1" dirty="0" smtClean="0">
                <a:latin typeface="Times New Roman"/>
                <a:cs typeface="Times New Roman"/>
              </a:rPr>
              <a:t>CCSM4 –Community Climate System Model  </a:t>
            </a:r>
          </a:p>
          <a:p>
            <a:pPr lvl="1"/>
            <a:r>
              <a:rPr lang="en-US" sz="2400" i="1" dirty="0" smtClean="0">
                <a:latin typeface="Times New Roman"/>
                <a:cs typeface="Times New Roman"/>
              </a:rPr>
              <a:t>MPI – Max Plank Institute</a:t>
            </a:r>
          </a:p>
          <a:p>
            <a:pPr lvl="1"/>
            <a:r>
              <a:rPr lang="en-US" sz="2400" i="1" dirty="0" smtClean="0">
                <a:latin typeface="Times New Roman"/>
                <a:cs typeface="Times New Roman"/>
              </a:rPr>
              <a:t>MIROC5 – Model for the Interdisciplinary Research on Climate</a:t>
            </a:r>
          </a:p>
          <a:p>
            <a:r>
              <a:rPr lang="en-US" dirty="0" smtClean="0">
                <a:latin typeface="Times New Roman"/>
                <a:cs typeface="Times New Roman"/>
              </a:rPr>
              <a:t>Both highest and lowest estimates of CO</a:t>
            </a:r>
            <a:r>
              <a:rPr lang="en-US" baseline="-25000" dirty="0" smtClean="0">
                <a:latin typeface="Times New Roman"/>
                <a:cs typeface="Times New Roman"/>
              </a:rPr>
              <a:t>2</a:t>
            </a:r>
          </a:p>
          <a:p>
            <a:r>
              <a:rPr lang="en-US" dirty="0" smtClean="0">
                <a:latin typeface="Times New Roman"/>
                <a:cs typeface="Times New Roman"/>
              </a:rPr>
              <a:t>2050 and 2070 </a:t>
            </a:r>
          </a:p>
        </p:txBody>
      </p:sp>
      <p:sp>
        <p:nvSpPr>
          <p:cNvPr id="4" name="TextBox 3"/>
          <p:cNvSpPr txBox="1"/>
          <p:nvPr/>
        </p:nvSpPr>
        <p:spPr>
          <a:xfrm>
            <a:off x="0" y="5456664"/>
            <a:ext cx="9144000" cy="1077218"/>
          </a:xfrm>
          <a:prstGeom prst="rect">
            <a:avLst/>
          </a:prstGeom>
          <a:noFill/>
        </p:spPr>
        <p:txBody>
          <a:bodyPr wrap="square" rtlCol="0">
            <a:spAutoFit/>
          </a:bodyPr>
          <a:lstStyle/>
          <a:p>
            <a:pPr algn="ctr"/>
            <a:r>
              <a:rPr lang="en-US" sz="3200" i="1" dirty="0" smtClean="0">
                <a:latin typeface="Times New Roman"/>
                <a:cs typeface="Times New Roman"/>
              </a:rPr>
              <a:t>12 models for all 1,548 species</a:t>
            </a:r>
          </a:p>
          <a:p>
            <a:pPr algn="ctr"/>
            <a:r>
              <a:rPr lang="en-US" sz="3200" i="1" dirty="0" smtClean="0">
                <a:latin typeface="Times New Roman"/>
                <a:cs typeface="Times New Roman"/>
              </a:rPr>
              <a:t>averaged for a consensus of these models</a:t>
            </a:r>
            <a:endParaRPr lang="en-US" sz="3200" i="1" dirty="0">
              <a:latin typeface="Times New Roman"/>
              <a:cs typeface="Times New Roman"/>
            </a:endParaRPr>
          </a:p>
        </p:txBody>
      </p:sp>
    </p:spTree>
    <p:extLst>
      <p:ext uri="{BB962C8B-B14F-4D97-AF65-F5344CB8AC3E}">
        <p14:creationId xmlns:p14="http://schemas.microsoft.com/office/powerpoint/2010/main" val="2185815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20886" y="-327350"/>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publishing today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reproducableResearch2.jpg"/>
          <p:cNvPicPr>
            <a:picLocks noChangeAspect="1"/>
          </p:cNvPicPr>
          <p:nvPr/>
        </p:nvPicPr>
        <p:blipFill>
          <a:blip r:embed="rId2"/>
          <a:stretch>
            <a:fillRect/>
          </a:stretch>
        </p:blipFill>
        <p:spPr>
          <a:xfrm>
            <a:off x="999856" y="964776"/>
            <a:ext cx="6810220" cy="5628091"/>
          </a:xfrm>
          <a:prstGeom prst="rect">
            <a:avLst/>
          </a:prstGeom>
        </p:spPr>
      </p:pic>
    </p:spTree>
    <p:extLst>
      <p:ext uri="{BB962C8B-B14F-4D97-AF65-F5344CB8AC3E}">
        <p14:creationId xmlns:p14="http://schemas.microsoft.com/office/powerpoint/2010/main" val="23891960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26"/>
            <a:ext cx="8229600" cy="1143000"/>
          </a:xfrm>
        </p:spPr>
        <p:txBody>
          <a:bodyPr/>
          <a:lstStyle/>
          <a:p>
            <a:r>
              <a:rPr lang="en-US" dirty="0" smtClean="0">
                <a:latin typeface="Times New Roman"/>
                <a:cs typeface="Times New Roman"/>
              </a:rPr>
              <a:t>Future Projections</a:t>
            </a:r>
            <a:endParaRPr lang="en-US" dirty="0">
              <a:latin typeface="Times New Roman"/>
              <a:cs typeface="Times New Roman"/>
            </a:endParaRPr>
          </a:p>
        </p:txBody>
      </p:sp>
      <p:pic>
        <p:nvPicPr>
          <p:cNvPr id="10" name="Picture 9" descr="Fut7026Alpha.pdf"/>
          <p:cNvPicPr>
            <a:picLocks noChangeAspect="1"/>
          </p:cNvPicPr>
          <p:nvPr/>
        </p:nvPicPr>
        <p:blipFill rotWithShape="1">
          <a:blip r:embed="rId3">
            <a:extLst>
              <a:ext uri="{28A0092B-C50C-407E-A947-70E740481C1C}">
                <a14:useLocalDpi xmlns:a14="http://schemas.microsoft.com/office/drawing/2010/main" val="0"/>
              </a:ext>
            </a:extLst>
          </a:blip>
          <a:srcRect t="9390"/>
          <a:stretch/>
        </p:blipFill>
        <p:spPr>
          <a:xfrm>
            <a:off x="-182953" y="2005497"/>
            <a:ext cx="4756696" cy="4310036"/>
          </a:xfrm>
          <a:prstGeom prst="rect">
            <a:avLst/>
          </a:prstGeom>
        </p:spPr>
      </p:pic>
      <p:pic>
        <p:nvPicPr>
          <p:cNvPr id="11" name="Picture 10" descr="Fut7085Alpha.pdf"/>
          <p:cNvPicPr>
            <a:picLocks noChangeAspect="1"/>
          </p:cNvPicPr>
          <p:nvPr/>
        </p:nvPicPr>
        <p:blipFill rotWithShape="1">
          <a:blip r:embed="rId4">
            <a:extLst>
              <a:ext uri="{28A0092B-C50C-407E-A947-70E740481C1C}">
                <a14:useLocalDpi xmlns:a14="http://schemas.microsoft.com/office/drawing/2010/main" val="0"/>
              </a:ext>
            </a:extLst>
          </a:blip>
          <a:srcRect l="9750" t="9564" b="18009"/>
          <a:stretch/>
        </p:blipFill>
        <p:spPr>
          <a:xfrm>
            <a:off x="4402094" y="2005497"/>
            <a:ext cx="4540976" cy="3644184"/>
          </a:xfrm>
          <a:prstGeom prst="rect">
            <a:avLst/>
          </a:prstGeom>
        </p:spPr>
      </p:pic>
      <p:sp>
        <p:nvSpPr>
          <p:cNvPr id="12" name="Rectangle 11"/>
          <p:cNvSpPr/>
          <p:nvPr/>
        </p:nvSpPr>
        <p:spPr>
          <a:xfrm>
            <a:off x="10340309" y="4868401"/>
            <a:ext cx="4572000" cy="1200329"/>
          </a:xfrm>
          <a:prstGeom prst="rect">
            <a:avLst/>
          </a:prstGeom>
        </p:spPr>
        <p:txBody>
          <a:bodyPr>
            <a:spAutoFit/>
          </a:bodyPr>
          <a:lstStyle/>
          <a:p>
            <a:r>
              <a:rPr lang="es-ES_tradnl" dirty="0"/>
              <a:t>con 5026, 1548, 110, 0.071</a:t>
            </a:r>
          </a:p>
          <a:p>
            <a:r>
              <a:rPr lang="es-ES_tradnl" dirty="0"/>
              <a:t>con 5085, 1548, 207, 0.1337</a:t>
            </a:r>
          </a:p>
          <a:p>
            <a:r>
              <a:rPr lang="es-ES_tradnl" dirty="0"/>
              <a:t>con 7026 , 1548, 105, 0.0678</a:t>
            </a:r>
          </a:p>
          <a:p>
            <a:r>
              <a:rPr lang="es-ES_tradnl" dirty="0"/>
              <a:t>con 7085 1548, 299, 0.193</a:t>
            </a:r>
          </a:p>
        </p:txBody>
      </p:sp>
      <p:grpSp>
        <p:nvGrpSpPr>
          <p:cNvPr id="16" name="Group 15"/>
          <p:cNvGrpSpPr/>
          <p:nvPr/>
        </p:nvGrpSpPr>
        <p:grpSpPr>
          <a:xfrm>
            <a:off x="901216" y="4114155"/>
            <a:ext cx="6353658" cy="2394531"/>
            <a:chOff x="901216" y="4114155"/>
            <a:chExt cx="6353658" cy="2394531"/>
          </a:xfrm>
        </p:grpSpPr>
        <p:grpSp>
          <p:nvGrpSpPr>
            <p:cNvPr id="14" name="Group 13"/>
            <p:cNvGrpSpPr/>
            <p:nvPr/>
          </p:nvGrpSpPr>
          <p:grpSpPr>
            <a:xfrm>
              <a:off x="901216" y="4114155"/>
              <a:ext cx="5462962" cy="754246"/>
              <a:chOff x="901216" y="4114155"/>
              <a:chExt cx="5462962" cy="754246"/>
            </a:xfrm>
          </p:grpSpPr>
          <p:sp>
            <p:nvSpPr>
              <p:cNvPr id="4" name="Rectangle 3"/>
              <p:cNvSpPr/>
              <p:nvPr/>
            </p:nvSpPr>
            <p:spPr>
              <a:xfrm>
                <a:off x="901216" y="4114155"/>
                <a:ext cx="964627" cy="707886"/>
              </a:xfrm>
              <a:prstGeom prst="rect">
                <a:avLst/>
              </a:prstGeom>
            </p:spPr>
            <p:txBody>
              <a:bodyPr wrap="none">
                <a:spAutoFit/>
              </a:bodyPr>
              <a:lstStyle/>
              <a:p>
                <a:r>
                  <a:rPr lang="es-ES_tradnl" sz="4000" dirty="0" smtClean="0">
                    <a:solidFill>
                      <a:srgbClr val="FF0000"/>
                    </a:solidFill>
                    <a:latin typeface="Times New Roman"/>
                    <a:cs typeface="Times New Roman"/>
                  </a:rPr>
                  <a:t>105</a:t>
                </a:r>
                <a:endParaRPr lang="en-US" sz="4000" dirty="0">
                  <a:solidFill>
                    <a:srgbClr val="FF0000"/>
                  </a:solidFill>
                  <a:latin typeface="Times New Roman"/>
                  <a:cs typeface="Times New Roman"/>
                </a:endParaRPr>
              </a:p>
            </p:txBody>
          </p:sp>
          <p:sp>
            <p:nvSpPr>
              <p:cNvPr id="6" name="Rectangle 5"/>
              <p:cNvSpPr/>
              <p:nvPr/>
            </p:nvSpPr>
            <p:spPr>
              <a:xfrm>
                <a:off x="5399551" y="4160515"/>
                <a:ext cx="964627" cy="707886"/>
              </a:xfrm>
              <a:prstGeom prst="rect">
                <a:avLst/>
              </a:prstGeom>
            </p:spPr>
            <p:txBody>
              <a:bodyPr wrap="none">
                <a:spAutoFit/>
              </a:bodyPr>
              <a:lstStyle/>
              <a:p>
                <a:r>
                  <a:rPr lang="es-ES_tradnl" sz="4000" dirty="0">
                    <a:solidFill>
                      <a:srgbClr val="FF0000"/>
                    </a:solidFill>
                    <a:latin typeface="Times New Roman"/>
                    <a:cs typeface="Times New Roman"/>
                  </a:rPr>
                  <a:t>299</a:t>
                </a:r>
                <a:endParaRPr lang="en-US" sz="4000" dirty="0">
                  <a:solidFill>
                    <a:srgbClr val="FF0000"/>
                  </a:solidFill>
                  <a:latin typeface="Times New Roman"/>
                  <a:cs typeface="Times New Roman"/>
                </a:endParaRPr>
              </a:p>
            </p:txBody>
          </p:sp>
        </p:grpSp>
        <p:sp>
          <p:nvSpPr>
            <p:cNvPr id="15" name="TextBox 14"/>
            <p:cNvSpPr txBox="1"/>
            <p:nvPr/>
          </p:nvSpPr>
          <p:spPr>
            <a:xfrm>
              <a:off x="1015999" y="5862355"/>
              <a:ext cx="6238875" cy="646331"/>
            </a:xfrm>
            <a:prstGeom prst="rect">
              <a:avLst/>
            </a:prstGeom>
            <a:noFill/>
          </p:spPr>
          <p:txBody>
            <a:bodyPr wrap="square" rtlCol="0">
              <a:spAutoFit/>
            </a:bodyPr>
            <a:lstStyle/>
            <a:p>
              <a:r>
                <a:rPr lang="en-US" sz="3600" dirty="0" smtClean="0">
                  <a:solidFill>
                    <a:srgbClr val="FF0000"/>
                  </a:solidFill>
                  <a:latin typeface="Times New Roman"/>
                  <a:cs typeface="Times New Roman"/>
                </a:rPr>
                <a:t>Species Extinct from Florida</a:t>
              </a:r>
              <a:endParaRPr lang="en-US" sz="3600" dirty="0">
                <a:solidFill>
                  <a:srgbClr val="FF0000"/>
                </a:solidFill>
                <a:latin typeface="Times New Roman"/>
                <a:cs typeface="Times New Roman"/>
              </a:endParaRPr>
            </a:p>
          </p:txBody>
        </p:sp>
      </p:grpSp>
    </p:spTree>
    <p:extLst>
      <p:ext uri="{BB962C8B-B14F-4D97-AF65-F5344CB8AC3E}">
        <p14:creationId xmlns:p14="http://schemas.microsoft.com/office/powerpoint/2010/main" val="3224750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21" y="-173978"/>
            <a:ext cx="8229600" cy="1143000"/>
          </a:xfrm>
        </p:spPr>
        <p:txBody>
          <a:bodyPr/>
          <a:lstStyle/>
          <a:p>
            <a:r>
              <a:rPr lang="en-US" dirty="0" smtClean="0">
                <a:latin typeface="Times New Roman"/>
                <a:cs typeface="Times New Roman"/>
              </a:rPr>
              <a:t>Future Endemics</a:t>
            </a:r>
            <a:endParaRPr lang="en-US" dirty="0">
              <a:latin typeface="Times New Roman"/>
              <a:cs typeface="Times New Roman"/>
            </a:endParaRPr>
          </a:p>
        </p:txBody>
      </p:sp>
      <p:pic>
        <p:nvPicPr>
          <p:cNvPr id="5" name="Picture 4" descr="Fut7085EndemicAlph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822" y="1651000"/>
            <a:ext cx="3819605" cy="3819605"/>
          </a:xfrm>
          <a:prstGeom prst="rect">
            <a:avLst/>
          </a:prstGeom>
        </p:spPr>
      </p:pic>
      <p:pic>
        <p:nvPicPr>
          <p:cNvPr id="7" name="Picture 6" descr="Fut7026EndemicAlph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000"/>
            <a:ext cx="4041039" cy="4041039"/>
          </a:xfrm>
          <a:prstGeom prst="rect">
            <a:avLst/>
          </a:prstGeom>
        </p:spPr>
      </p:pic>
      <p:grpSp>
        <p:nvGrpSpPr>
          <p:cNvPr id="15" name="Group 14"/>
          <p:cNvGrpSpPr/>
          <p:nvPr/>
        </p:nvGrpSpPr>
        <p:grpSpPr>
          <a:xfrm>
            <a:off x="901216" y="4114155"/>
            <a:ext cx="6353658" cy="2394531"/>
            <a:chOff x="901216" y="4114155"/>
            <a:chExt cx="6353658" cy="2394531"/>
          </a:xfrm>
        </p:grpSpPr>
        <p:sp>
          <p:nvSpPr>
            <p:cNvPr id="12" name="Rectangle 11"/>
            <p:cNvSpPr/>
            <p:nvPr/>
          </p:nvSpPr>
          <p:spPr>
            <a:xfrm>
              <a:off x="901216" y="4114155"/>
              <a:ext cx="697627" cy="707886"/>
            </a:xfrm>
            <a:prstGeom prst="rect">
              <a:avLst/>
            </a:prstGeom>
          </p:spPr>
          <p:txBody>
            <a:bodyPr wrap="none">
              <a:spAutoFit/>
            </a:bodyPr>
            <a:lstStyle/>
            <a:p>
              <a:r>
                <a:rPr lang="es-ES_tradnl" sz="4000" dirty="0" smtClean="0">
                  <a:solidFill>
                    <a:srgbClr val="FF0000"/>
                  </a:solidFill>
                  <a:latin typeface="Times New Roman"/>
                  <a:cs typeface="Times New Roman"/>
                </a:rPr>
                <a:t>10</a:t>
              </a:r>
              <a:endParaRPr lang="en-US" sz="4000" dirty="0">
                <a:solidFill>
                  <a:srgbClr val="FF0000"/>
                </a:solidFill>
                <a:latin typeface="Times New Roman"/>
                <a:cs typeface="Times New Roman"/>
              </a:endParaRPr>
            </a:p>
          </p:txBody>
        </p:sp>
        <p:sp>
          <p:nvSpPr>
            <p:cNvPr id="13" name="Rectangle 12"/>
            <p:cNvSpPr/>
            <p:nvPr/>
          </p:nvSpPr>
          <p:spPr>
            <a:xfrm>
              <a:off x="5399551" y="4160515"/>
              <a:ext cx="697627" cy="707886"/>
            </a:xfrm>
            <a:prstGeom prst="rect">
              <a:avLst/>
            </a:prstGeom>
          </p:spPr>
          <p:txBody>
            <a:bodyPr wrap="none">
              <a:spAutoFit/>
            </a:bodyPr>
            <a:lstStyle/>
            <a:p>
              <a:r>
                <a:rPr lang="es-ES_tradnl" sz="4000" dirty="0" smtClean="0">
                  <a:solidFill>
                    <a:srgbClr val="FF0000"/>
                  </a:solidFill>
                  <a:latin typeface="Times New Roman"/>
                  <a:cs typeface="Times New Roman"/>
                </a:rPr>
                <a:t>22</a:t>
              </a:r>
              <a:endParaRPr lang="en-US" sz="4000" dirty="0">
                <a:solidFill>
                  <a:srgbClr val="FF0000"/>
                </a:solidFill>
                <a:latin typeface="Times New Roman"/>
                <a:cs typeface="Times New Roman"/>
              </a:endParaRPr>
            </a:p>
          </p:txBody>
        </p:sp>
        <p:sp>
          <p:nvSpPr>
            <p:cNvPr id="14" name="TextBox 13"/>
            <p:cNvSpPr txBox="1"/>
            <p:nvPr/>
          </p:nvSpPr>
          <p:spPr>
            <a:xfrm>
              <a:off x="1015999" y="5862355"/>
              <a:ext cx="6238875" cy="646331"/>
            </a:xfrm>
            <a:prstGeom prst="rect">
              <a:avLst/>
            </a:prstGeom>
            <a:noFill/>
          </p:spPr>
          <p:txBody>
            <a:bodyPr wrap="square" rtlCol="0">
              <a:spAutoFit/>
            </a:bodyPr>
            <a:lstStyle/>
            <a:p>
              <a:r>
                <a:rPr lang="en-US" sz="3600" dirty="0" smtClean="0">
                  <a:solidFill>
                    <a:srgbClr val="FF0000"/>
                  </a:solidFill>
                  <a:latin typeface="Times New Roman"/>
                  <a:cs typeface="Times New Roman"/>
                </a:rPr>
                <a:t>Endemic Species Extinct</a:t>
              </a:r>
              <a:endParaRPr lang="en-US" sz="3600" dirty="0">
                <a:solidFill>
                  <a:srgbClr val="FF0000"/>
                </a:solidFill>
                <a:latin typeface="Times New Roman"/>
                <a:cs typeface="Times New Roman"/>
              </a:endParaRPr>
            </a:p>
          </p:txBody>
        </p:sp>
      </p:grpSp>
    </p:spTree>
    <p:extLst>
      <p:ext uri="{BB962C8B-B14F-4D97-AF65-F5344CB8AC3E}">
        <p14:creationId xmlns:p14="http://schemas.microsoft.com/office/powerpoint/2010/main" val="2886782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Times New Roman"/>
                <a:cs typeface="Times New Roman"/>
              </a:rPr>
              <a:t>Next Steps</a:t>
            </a:r>
            <a:endParaRPr lang="en-US" i="1" dirty="0">
              <a:latin typeface="Times New Roman"/>
              <a:cs typeface="Times New Roman"/>
            </a:endParaRPr>
          </a:p>
        </p:txBody>
      </p:sp>
      <p:sp>
        <p:nvSpPr>
          <p:cNvPr id="3" name="Content Placeholder 2"/>
          <p:cNvSpPr>
            <a:spLocks noGrp="1"/>
          </p:cNvSpPr>
          <p:nvPr>
            <p:ph idx="1"/>
          </p:nvPr>
        </p:nvSpPr>
        <p:spPr>
          <a:xfrm>
            <a:off x="245792" y="1600200"/>
            <a:ext cx="8229600" cy="4525963"/>
          </a:xfrm>
        </p:spPr>
        <p:txBody>
          <a:bodyPr/>
          <a:lstStyle/>
          <a:p>
            <a:r>
              <a:rPr lang="en-US" dirty="0" smtClean="0">
                <a:latin typeface="Times New Roman"/>
                <a:cs typeface="Times New Roman"/>
              </a:rPr>
              <a:t>Species clusters</a:t>
            </a:r>
          </a:p>
          <a:p>
            <a:r>
              <a:rPr lang="en-US" dirty="0" smtClean="0">
                <a:latin typeface="Times New Roman"/>
                <a:cs typeface="Times New Roman"/>
              </a:rPr>
              <a:t>Movement Analysis</a:t>
            </a:r>
          </a:p>
          <a:p>
            <a:r>
              <a:rPr lang="en-US" dirty="0" smtClean="0">
                <a:latin typeface="Times New Roman"/>
                <a:cs typeface="Times New Roman"/>
              </a:rPr>
              <a:t>Sea level rise change</a:t>
            </a:r>
          </a:p>
          <a:p>
            <a:endParaRPr lang="en-US" dirty="0" smtClean="0"/>
          </a:p>
        </p:txBody>
      </p:sp>
      <p:pic>
        <p:nvPicPr>
          <p:cNvPr id="5" name="Picture 4" descr="PresentAlpha.pdf"/>
          <p:cNvPicPr>
            <a:picLocks noChangeAspect="1"/>
          </p:cNvPicPr>
          <p:nvPr/>
        </p:nvPicPr>
        <p:blipFill rotWithShape="1">
          <a:blip r:embed="rId3">
            <a:extLst>
              <a:ext uri="{28A0092B-C50C-407E-A947-70E740481C1C}">
                <a14:useLocalDpi xmlns:a14="http://schemas.microsoft.com/office/drawing/2010/main" val="0"/>
              </a:ext>
            </a:extLst>
          </a:blip>
          <a:srcRect l="9445" t="9073" b="19556"/>
          <a:stretch/>
        </p:blipFill>
        <p:spPr>
          <a:xfrm>
            <a:off x="4356291" y="2713037"/>
            <a:ext cx="4330509" cy="3413126"/>
          </a:xfrm>
          <a:prstGeom prst="rect">
            <a:avLst/>
          </a:prstGeom>
        </p:spPr>
      </p:pic>
    </p:spTree>
    <p:extLst>
      <p:ext uri="{BB962C8B-B14F-4D97-AF65-F5344CB8AC3E}">
        <p14:creationId xmlns:p14="http://schemas.microsoft.com/office/powerpoint/2010/main" val="18240873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png"/>
          <p:cNvPicPr>
            <a:picLocks noChangeAspect="1"/>
          </p:cNvPicPr>
          <p:nvPr/>
        </p:nvPicPr>
        <p:blipFill rotWithShape="1">
          <a:blip r:embed="rId2">
            <a:extLst>
              <a:ext uri="{28A0092B-C50C-407E-A947-70E740481C1C}">
                <a14:useLocalDpi xmlns:a14="http://schemas.microsoft.com/office/drawing/2010/main" val="0"/>
              </a:ext>
            </a:extLst>
          </a:blip>
          <a:srcRect r="3448"/>
          <a:stretch/>
        </p:blipFill>
        <p:spPr>
          <a:xfrm>
            <a:off x="295735" y="484172"/>
            <a:ext cx="8828690" cy="6309761"/>
          </a:xfrm>
          <a:prstGeom prst="rect">
            <a:avLst/>
          </a:prstGeom>
        </p:spPr>
      </p:pic>
      <p:sp>
        <p:nvSpPr>
          <p:cNvPr id="6" name="TextBox 5"/>
          <p:cNvSpPr txBox="1"/>
          <p:nvPr/>
        </p:nvSpPr>
        <p:spPr>
          <a:xfrm>
            <a:off x="295735" y="278365"/>
            <a:ext cx="4022265" cy="584776"/>
          </a:xfrm>
          <a:prstGeom prst="rect">
            <a:avLst/>
          </a:prstGeom>
          <a:noFill/>
        </p:spPr>
        <p:txBody>
          <a:bodyPr wrap="square" rtlCol="0">
            <a:spAutoFit/>
          </a:bodyPr>
          <a:lstStyle/>
          <a:p>
            <a:r>
              <a:rPr lang="en-US" sz="3200" dirty="0" smtClean="0">
                <a:latin typeface="Times New Roman"/>
                <a:cs typeface="Times New Roman"/>
              </a:rPr>
              <a:t>Florida Phylogeny</a:t>
            </a:r>
          </a:p>
        </p:txBody>
      </p:sp>
      <p:sp>
        <p:nvSpPr>
          <p:cNvPr id="7" name="TextBox 6"/>
          <p:cNvSpPr txBox="1"/>
          <p:nvPr/>
        </p:nvSpPr>
        <p:spPr>
          <a:xfrm>
            <a:off x="629745" y="951249"/>
            <a:ext cx="2338880" cy="1384995"/>
          </a:xfrm>
          <a:prstGeom prst="rect">
            <a:avLst/>
          </a:prstGeom>
          <a:noFill/>
        </p:spPr>
        <p:txBody>
          <a:bodyPr wrap="square" rtlCol="0">
            <a:spAutoFit/>
          </a:bodyPr>
          <a:lstStyle/>
          <a:p>
            <a:r>
              <a:rPr lang="en-US" sz="2800" dirty="0" smtClean="0">
                <a:latin typeface="Times New Roman"/>
                <a:cs typeface="Times New Roman"/>
              </a:rPr>
              <a:t>1,548 </a:t>
            </a:r>
            <a:r>
              <a:rPr lang="en-US" sz="2800" dirty="0">
                <a:latin typeface="Times New Roman"/>
                <a:cs typeface="Times New Roman"/>
              </a:rPr>
              <a:t>species</a:t>
            </a:r>
          </a:p>
          <a:p>
            <a:r>
              <a:rPr lang="en-US" sz="2800" dirty="0" smtClean="0">
                <a:latin typeface="Times New Roman"/>
                <a:cs typeface="Times New Roman"/>
              </a:rPr>
              <a:t>685 </a:t>
            </a:r>
            <a:r>
              <a:rPr lang="en-US" sz="2800" dirty="0">
                <a:latin typeface="Times New Roman"/>
                <a:cs typeface="Times New Roman"/>
              </a:rPr>
              <a:t>genera</a:t>
            </a:r>
          </a:p>
          <a:p>
            <a:r>
              <a:rPr lang="en-US" sz="2800" dirty="0" smtClean="0">
                <a:latin typeface="Times New Roman"/>
                <a:cs typeface="Times New Roman"/>
              </a:rPr>
              <a:t>183 Families</a:t>
            </a:r>
            <a:endParaRPr lang="en-US" sz="2800" dirty="0">
              <a:latin typeface="Times New Roman"/>
              <a:cs typeface="Times New Roman"/>
            </a:endParaRPr>
          </a:p>
        </p:txBody>
      </p:sp>
      <p:pic>
        <p:nvPicPr>
          <p:cNvPr id="5" name="Picture 4" descr="P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22" y="2697445"/>
            <a:ext cx="2951057" cy="2951057"/>
          </a:xfrm>
          <a:prstGeom prst="rect">
            <a:avLst/>
          </a:prstGeom>
        </p:spPr>
      </p:pic>
    </p:spTree>
    <p:extLst>
      <p:ext uri="{BB962C8B-B14F-4D97-AF65-F5344CB8AC3E}">
        <p14:creationId xmlns:p14="http://schemas.microsoft.com/office/powerpoint/2010/main" val="4699830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niche modeling</a:t>
            </a:r>
            <a:endParaRPr lang="en-US" dirty="0"/>
          </a:p>
        </p:txBody>
      </p:sp>
      <p:sp>
        <p:nvSpPr>
          <p:cNvPr id="3" name="Content Placeholder 2"/>
          <p:cNvSpPr>
            <a:spLocks noGrp="1"/>
          </p:cNvSpPr>
          <p:nvPr>
            <p:ph idx="1"/>
          </p:nvPr>
        </p:nvSpPr>
        <p:spPr/>
        <p:txBody>
          <a:bodyPr/>
          <a:lstStyle/>
          <a:p>
            <a:r>
              <a:rPr lang="en-US" dirty="0" smtClean="0"/>
              <a:t>R package Biomod2</a:t>
            </a:r>
          </a:p>
          <a:p>
            <a:r>
              <a:rPr lang="en-US" dirty="0" smtClean="0"/>
              <a:t>Use </a:t>
            </a:r>
            <a:r>
              <a:rPr lang="en-US" dirty="0" err="1" smtClean="0"/>
              <a:t>Bioclim</a:t>
            </a:r>
            <a:r>
              <a:rPr lang="en-US" dirty="0" smtClean="0"/>
              <a:t> climatic layers</a:t>
            </a:r>
          </a:p>
          <a:p>
            <a:r>
              <a:rPr lang="en-US" dirty="0" smtClean="0"/>
              <a:t>Use altitude and geology</a:t>
            </a:r>
          </a:p>
          <a:p>
            <a:r>
              <a:rPr lang="en-US" dirty="0"/>
              <a:t>9</a:t>
            </a:r>
            <a:r>
              <a:rPr lang="en-US" dirty="0" smtClean="0"/>
              <a:t> species</a:t>
            </a:r>
          </a:p>
          <a:p>
            <a:r>
              <a:rPr lang="en-US" dirty="0" smtClean="0"/>
              <a:t>Run 3 algorithms: general linear model, random forest, maximum entropy</a:t>
            </a:r>
          </a:p>
          <a:p>
            <a:pPr marL="0" indent="0">
              <a:buNone/>
            </a:pPr>
            <a:endParaRPr lang="en-US" dirty="0"/>
          </a:p>
        </p:txBody>
      </p:sp>
    </p:spTree>
    <p:extLst>
      <p:ext uri="{BB962C8B-B14F-4D97-AF65-F5344CB8AC3E}">
        <p14:creationId xmlns:p14="http://schemas.microsoft.com/office/powerpoint/2010/main" val="30507916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52667" y="196389"/>
            <a:ext cx="6683600" cy="2066144"/>
          </a:xfrm>
          <a:prstGeom prst="rect">
            <a:avLst/>
          </a:prstGeom>
          <a:ln>
            <a:noFill/>
          </a:ln>
          <a:effectLst>
            <a:outerShdw blurRad="50800" dist="38100" dir="2700000" algn="tl" rotWithShape="0">
              <a:prstClr val="black">
                <a:alpha val="40000"/>
              </a:prstClr>
            </a:outerShdw>
          </a:effectLst>
        </p:spPr>
      </p:pic>
      <p:pic>
        <p:nvPicPr>
          <p:cNvPr id="12" name="Picture 11" descr="flmnh_4_stack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834" y="2737496"/>
            <a:ext cx="1170013" cy="1229254"/>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267395" y="4419789"/>
            <a:ext cx="4058562" cy="1077218"/>
          </a:xfrm>
          <a:prstGeom prst="rect">
            <a:avLst/>
          </a:prstGeom>
          <a:noFill/>
        </p:spPr>
        <p:txBody>
          <a:bodyPr wrap="square" rtlCol="0">
            <a:spAutoFit/>
          </a:bodyPr>
          <a:lstStyle/>
          <a:p>
            <a:pPr algn="ctr"/>
            <a:r>
              <a:rPr lang="en-US" sz="3200" b="1" i="1" dirty="0" smtClean="0">
                <a:latin typeface="Times New Roman"/>
                <a:cs typeface="Times New Roman"/>
              </a:rPr>
              <a:t>What do we do with all of the data?</a:t>
            </a:r>
            <a:endParaRPr lang="en-US" sz="3200" b="1" i="1" dirty="0">
              <a:latin typeface="Times New Roman"/>
              <a:cs typeface="Times New Roman"/>
            </a:endParaRPr>
          </a:p>
        </p:txBody>
      </p:sp>
      <p:sp>
        <p:nvSpPr>
          <p:cNvPr id="3" name="TextBox 2"/>
          <p:cNvSpPr txBox="1"/>
          <p:nvPr/>
        </p:nvSpPr>
        <p:spPr>
          <a:xfrm>
            <a:off x="740869" y="6235583"/>
            <a:ext cx="7985985" cy="369332"/>
          </a:xfrm>
          <a:prstGeom prst="rect">
            <a:avLst/>
          </a:prstGeom>
          <a:noFill/>
        </p:spPr>
        <p:txBody>
          <a:bodyPr wrap="square" rtlCol="0">
            <a:spAutoFit/>
          </a:bodyPr>
          <a:lstStyle/>
          <a:p>
            <a:r>
              <a:rPr lang="en-US" dirty="0" smtClean="0"/>
              <a:t>Charlotte Germain-Aubrey – </a:t>
            </a:r>
            <a:r>
              <a:rPr lang="en-US" dirty="0" smtClean="0">
                <a:hlinkClick r:id="rId4"/>
              </a:rPr>
              <a:t>cgermain@ufl.edu</a:t>
            </a:r>
            <a:r>
              <a:rPr lang="en-US" dirty="0" smtClean="0"/>
              <a:t> 					March 9, 2015	</a:t>
            </a:r>
            <a:endParaRPr lang="en-US" dirty="0"/>
          </a:p>
        </p:txBody>
      </p:sp>
      <p:pic>
        <p:nvPicPr>
          <p:cNvPr id="4" name="Picture 3" descr="Screen Shot 2015-03-08 at 10.41.09 PM.png"/>
          <p:cNvPicPr>
            <a:picLocks noChangeAspect="1"/>
          </p:cNvPicPr>
          <p:nvPr/>
        </p:nvPicPr>
        <p:blipFill rotWithShape="1">
          <a:blip r:embed="rId5">
            <a:extLst>
              <a:ext uri="{28A0092B-C50C-407E-A947-70E740481C1C}">
                <a14:useLocalDpi xmlns:a14="http://schemas.microsoft.com/office/drawing/2010/main" val="0"/>
              </a:ext>
            </a:extLst>
          </a:blip>
          <a:srcRect l="50928" t="49691" r="28623" b="6167"/>
          <a:stretch/>
        </p:blipFill>
        <p:spPr>
          <a:xfrm>
            <a:off x="740868" y="2737496"/>
            <a:ext cx="2487203" cy="3355645"/>
          </a:xfrm>
          <a:prstGeom prst="rect">
            <a:avLst/>
          </a:prstGeom>
        </p:spPr>
      </p:pic>
      <p:pic>
        <p:nvPicPr>
          <p:cNvPr id="5" name="Picture 4"/>
          <p:cNvPicPr>
            <a:picLocks noChangeAspect="1"/>
          </p:cNvPicPr>
          <p:nvPr/>
        </p:nvPicPr>
        <p:blipFill>
          <a:blip r:embed="rId6"/>
          <a:stretch>
            <a:fillRect/>
          </a:stretch>
        </p:blipFill>
        <p:spPr>
          <a:xfrm>
            <a:off x="5136471" y="2527150"/>
            <a:ext cx="1500054" cy="1509090"/>
          </a:xfrm>
          <a:prstGeom prst="rect">
            <a:avLst/>
          </a:prstGeom>
        </p:spPr>
      </p:pic>
      <p:pic>
        <p:nvPicPr>
          <p:cNvPr id="6" name="Picture 5"/>
          <p:cNvPicPr>
            <a:picLocks noChangeAspect="1"/>
          </p:cNvPicPr>
          <p:nvPr/>
        </p:nvPicPr>
        <p:blipFill>
          <a:blip r:embed="rId7"/>
          <a:stretch>
            <a:fillRect/>
          </a:stretch>
        </p:blipFill>
        <p:spPr>
          <a:xfrm>
            <a:off x="3751531" y="2737495"/>
            <a:ext cx="1081757" cy="1081757"/>
          </a:xfrm>
          <a:prstGeom prst="rect">
            <a:avLst/>
          </a:prstGeom>
        </p:spPr>
      </p:pic>
    </p:spTree>
    <p:extLst>
      <p:ext uri="{BB962C8B-B14F-4D97-AF65-F5344CB8AC3E}">
        <p14:creationId xmlns:p14="http://schemas.microsoft.com/office/powerpoint/2010/main" val="3622965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879" y="250349"/>
            <a:ext cx="8229600" cy="1143000"/>
          </a:xfrm>
        </p:spPr>
        <p:txBody>
          <a:bodyPr/>
          <a:lstStyle/>
          <a:p>
            <a:r>
              <a:rPr lang="en-US" b="1" dirty="0" smtClean="0">
                <a:solidFill>
                  <a:srgbClr val="FF6600"/>
                </a:solidFill>
              </a:rPr>
              <a:t>Using big data for big questions</a:t>
            </a:r>
            <a:endParaRPr lang="en-US" b="1" dirty="0">
              <a:solidFill>
                <a:srgbClr val="FF6600"/>
              </a:solidFill>
            </a:endParaRPr>
          </a:p>
        </p:txBody>
      </p:sp>
      <p:sp>
        <p:nvSpPr>
          <p:cNvPr id="3" name="Content Placeholder 2"/>
          <p:cNvSpPr>
            <a:spLocks noGrp="1"/>
          </p:cNvSpPr>
          <p:nvPr>
            <p:ph idx="1"/>
          </p:nvPr>
        </p:nvSpPr>
        <p:spPr>
          <a:xfrm>
            <a:off x="367835" y="1600200"/>
            <a:ext cx="8794750" cy="5130800"/>
          </a:xfrm>
        </p:spPr>
        <p:txBody>
          <a:bodyPr>
            <a:normAutofit/>
          </a:bodyPr>
          <a:lstStyle/>
          <a:p>
            <a:r>
              <a:rPr lang="en-US" sz="2800" dirty="0" smtClean="0">
                <a:solidFill>
                  <a:srgbClr val="0F6FC6"/>
                </a:solidFill>
              </a:rPr>
              <a:t>Distribution of biodiversity over landscape? </a:t>
            </a:r>
          </a:p>
          <a:p>
            <a:r>
              <a:rPr lang="en-US" sz="2800" dirty="0" smtClean="0">
                <a:solidFill>
                  <a:srgbClr val="0F6FC6"/>
                </a:solidFill>
              </a:rPr>
              <a:t>Distribution of characteristics over landscape? </a:t>
            </a:r>
          </a:p>
          <a:p>
            <a:pPr lvl="1"/>
            <a:r>
              <a:rPr lang="en-US" sz="2400" dirty="0" smtClean="0">
                <a:solidFill>
                  <a:srgbClr val="0F6FC6"/>
                </a:solidFill>
              </a:rPr>
              <a:t>(trees, herbs, endemics, xeric-adapted, etc…)</a:t>
            </a:r>
          </a:p>
          <a:p>
            <a:r>
              <a:rPr lang="en-US" sz="2800" dirty="0" smtClean="0">
                <a:solidFill>
                  <a:srgbClr val="0F6FC6"/>
                </a:solidFill>
              </a:rPr>
              <a:t>How will climate change impact this distribution? </a:t>
            </a:r>
          </a:p>
          <a:p>
            <a:r>
              <a:rPr lang="en-US" sz="2800" dirty="0" smtClean="0">
                <a:solidFill>
                  <a:srgbClr val="0F6FC6"/>
                </a:solidFill>
              </a:rPr>
              <a:t>Will the impact be the same for all species/communities? </a:t>
            </a:r>
          </a:p>
          <a:p>
            <a:r>
              <a:rPr lang="en-US" sz="2800" dirty="0" smtClean="0">
                <a:solidFill>
                  <a:srgbClr val="0F6FC6"/>
                </a:solidFill>
              </a:rPr>
              <a:t>Has it started already?</a:t>
            </a:r>
          </a:p>
          <a:p>
            <a:pPr marL="0" indent="0">
              <a:buNone/>
            </a:pPr>
            <a:r>
              <a:rPr lang="en-US" sz="2800" dirty="0" smtClean="0">
                <a:solidFill>
                  <a:srgbClr val="0F6FC6"/>
                </a:solidFill>
              </a:rPr>
              <a:t>												….. </a:t>
            </a:r>
            <a:r>
              <a:rPr lang="en-US" sz="2800" dirty="0" err="1">
                <a:solidFill>
                  <a:srgbClr val="0F6FC6"/>
                </a:solidFill>
              </a:rPr>
              <a:t>e</a:t>
            </a:r>
            <a:r>
              <a:rPr lang="en-US" sz="2800" dirty="0" err="1" smtClean="0">
                <a:solidFill>
                  <a:srgbClr val="0F6FC6"/>
                </a:solidFill>
              </a:rPr>
              <a:t>tc</a:t>
            </a:r>
            <a:r>
              <a:rPr lang="en-US" sz="2800" dirty="0" smtClean="0">
                <a:solidFill>
                  <a:srgbClr val="0F6FC6"/>
                </a:solidFill>
              </a:rPr>
              <a:t>, etc…..</a:t>
            </a:r>
          </a:p>
          <a:p>
            <a:pPr marL="0" indent="0">
              <a:buNone/>
            </a:pPr>
            <a:endParaRPr lang="en-US" sz="2800" dirty="0">
              <a:solidFill>
                <a:srgbClr val="0F6FC6"/>
              </a:solidFill>
            </a:endParaRPr>
          </a:p>
          <a:p>
            <a:r>
              <a:rPr lang="en-US" sz="2800" dirty="0" smtClean="0">
                <a:solidFill>
                  <a:srgbClr val="0F6FC6"/>
                </a:solidFill>
              </a:rPr>
              <a:t>Combine with other sources of big data</a:t>
            </a:r>
            <a:endParaRPr lang="en-US" sz="2800" dirty="0">
              <a:solidFill>
                <a:srgbClr val="0F6FC6"/>
              </a:solidFill>
            </a:endParaRPr>
          </a:p>
        </p:txBody>
      </p:sp>
    </p:spTree>
    <p:extLst>
      <p:ext uri="{BB962C8B-B14F-4D97-AF65-F5344CB8AC3E}">
        <p14:creationId xmlns:p14="http://schemas.microsoft.com/office/powerpoint/2010/main" val="22571364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05600" y="6019800"/>
            <a:ext cx="2286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400800" y="2677656"/>
            <a:ext cx="2450176" cy="4031873"/>
          </a:xfrm>
          <a:prstGeom prst="rect">
            <a:avLst/>
          </a:prstGeom>
          <a:noFill/>
          <a:ln>
            <a:noFill/>
          </a:ln>
        </p:spPr>
        <p:txBody>
          <a:bodyPr wrap="square" rtlCol="0">
            <a:spAutoFit/>
          </a:bodyPr>
          <a:lstStyle/>
          <a:p>
            <a:r>
              <a:rPr lang="en-US" sz="2200" dirty="0" smtClean="0"/>
              <a:t>- Phylogenetic distribution</a:t>
            </a:r>
          </a:p>
          <a:p>
            <a:r>
              <a:rPr lang="en-US" sz="2200" dirty="0" smtClean="0"/>
              <a:t>- Phylogenetic uniqueness</a:t>
            </a:r>
          </a:p>
          <a:p>
            <a:r>
              <a:rPr lang="en-US" sz="2200" dirty="0" smtClean="0"/>
              <a:t>- Evolutionary signal to response to climate change</a:t>
            </a:r>
          </a:p>
          <a:p>
            <a:endParaRPr lang="en-US" sz="1400" dirty="0"/>
          </a:p>
          <a:p>
            <a:r>
              <a:rPr lang="en-US" sz="2200" dirty="0" smtClean="0">
                <a:solidFill>
                  <a:srgbClr val="000000"/>
                </a:solidFill>
              </a:rPr>
              <a:t>- Regional phylogeny</a:t>
            </a:r>
          </a:p>
          <a:p>
            <a:r>
              <a:rPr lang="en-US" sz="2200" dirty="0" smtClean="0"/>
              <a:t>- Phylogenetic communities</a:t>
            </a:r>
          </a:p>
        </p:txBody>
      </p:sp>
      <p:sp>
        <p:nvSpPr>
          <p:cNvPr id="57" name="TextBox 56"/>
          <p:cNvSpPr txBox="1"/>
          <p:nvPr/>
        </p:nvSpPr>
        <p:spPr>
          <a:xfrm>
            <a:off x="49668" y="116711"/>
            <a:ext cx="2863267" cy="1107996"/>
          </a:xfrm>
          <a:prstGeom prst="rect">
            <a:avLst/>
          </a:prstGeom>
          <a:noFill/>
          <a:ln>
            <a:noFill/>
          </a:ln>
        </p:spPr>
        <p:txBody>
          <a:bodyPr wrap="square" rtlCol="0">
            <a:spAutoFit/>
          </a:bodyPr>
          <a:lstStyle/>
          <a:p>
            <a:r>
              <a:rPr lang="en-US" sz="2200" dirty="0" smtClean="0"/>
              <a:t>Ecological data (physiology, morphology, etc…)</a:t>
            </a:r>
            <a:endParaRPr lang="en-US" sz="2200" dirty="0"/>
          </a:p>
        </p:txBody>
      </p:sp>
      <p:sp>
        <p:nvSpPr>
          <p:cNvPr id="2" name="TextBox 1"/>
          <p:cNvSpPr txBox="1"/>
          <p:nvPr/>
        </p:nvSpPr>
        <p:spPr>
          <a:xfrm>
            <a:off x="3259234" y="2446823"/>
            <a:ext cx="2146153" cy="430887"/>
          </a:xfrm>
          <a:prstGeom prst="rect">
            <a:avLst/>
          </a:prstGeom>
          <a:noFill/>
          <a:ln>
            <a:solidFill>
              <a:schemeClr val="tx1"/>
            </a:solidFill>
          </a:ln>
        </p:spPr>
        <p:txBody>
          <a:bodyPr wrap="square" rtlCol="0">
            <a:spAutoFit/>
          </a:bodyPr>
          <a:lstStyle/>
          <a:p>
            <a:r>
              <a:rPr lang="en-US" sz="2200" dirty="0" smtClean="0"/>
              <a:t>Niche modeling</a:t>
            </a:r>
            <a:endParaRPr lang="en-US" sz="2200" dirty="0"/>
          </a:p>
        </p:txBody>
      </p:sp>
      <p:sp>
        <p:nvSpPr>
          <p:cNvPr id="3" name="TextBox 2"/>
          <p:cNvSpPr txBox="1"/>
          <p:nvPr/>
        </p:nvSpPr>
        <p:spPr>
          <a:xfrm>
            <a:off x="2894109" y="4400409"/>
            <a:ext cx="2658771" cy="415498"/>
          </a:xfrm>
          <a:prstGeom prst="rect">
            <a:avLst/>
          </a:prstGeom>
          <a:noFill/>
          <a:ln>
            <a:solidFill>
              <a:schemeClr val="tx1"/>
            </a:solidFill>
          </a:ln>
        </p:spPr>
        <p:txBody>
          <a:bodyPr wrap="square" rtlCol="0">
            <a:spAutoFit/>
          </a:bodyPr>
          <a:lstStyle/>
          <a:p>
            <a:r>
              <a:rPr lang="en-US" sz="2100" dirty="0" err="1" smtClean="0"/>
              <a:t>Phylogenetics</a:t>
            </a:r>
            <a:endParaRPr lang="en-US" sz="2100" dirty="0"/>
          </a:p>
        </p:txBody>
      </p:sp>
      <p:sp>
        <p:nvSpPr>
          <p:cNvPr id="4" name="TextBox 3"/>
          <p:cNvSpPr txBox="1"/>
          <p:nvPr/>
        </p:nvSpPr>
        <p:spPr>
          <a:xfrm>
            <a:off x="95833" y="1487259"/>
            <a:ext cx="3543370" cy="769441"/>
          </a:xfrm>
          <a:prstGeom prst="rect">
            <a:avLst/>
          </a:prstGeom>
          <a:noFill/>
          <a:ln>
            <a:noFill/>
          </a:ln>
        </p:spPr>
        <p:txBody>
          <a:bodyPr wrap="square" rtlCol="0">
            <a:spAutoFit/>
          </a:bodyPr>
          <a:lstStyle/>
          <a:p>
            <a:r>
              <a:rPr lang="en-US" sz="2200" dirty="0" smtClean="0"/>
              <a:t>Layers </a:t>
            </a:r>
          </a:p>
          <a:p>
            <a:r>
              <a:rPr lang="en-US" sz="2200" dirty="0" smtClean="0"/>
              <a:t>(</a:t>
            </a:r>
            <a:r>
              <a:rPr lang="en-US" sz="2200" dirty="0" err="1" smtClean="0"/>
              <a:t>BioClim</a:t>
            </a:r>
            <a:r>
              <a:rPr lang="en-US" sz="2200" dirty="0" smtClean="0"/>
              <a:t>, USGS…)</a:t>
            </a:r>
            <a:endParaRPr lang="en-US" sz="2200" dirty="0"/>
          </a:p>
        </p:txBody>
      </p:sp>
      <p:sp>
        <p:nvSpPr>
          <p:cNvPr id="5" name="TextBox 4"/>
          <p:cNvSpPr txBox="1"/>
          <p:nvPr/>
        </p:nvSpPr>
        <p:spPr>
          <a:xfrm>
            <a:off x="95833" y="3006669"/>
            <a:ext cx="3543370" cy="769441"/>
          </a:xfrm>
          <a:prstGeom prst="rect">
            <a:avLst/>
          </a:prstGeom>
          <a:noFill/>
          <a:ln>
            <a:noFill/>
          </a:ln>
        </p:spPr>
        <p:txBody>
          <a:bodyPr wrap="square" rtlCol="0">
            <a:spAutoFit/>
          </a:bodyPr>
          <a:lstStyle/>
          <a:p>
            <a:r>
              <a:rPr lang="en-US" sz="2200" dirty="0" err="1" smtClean="0"/>
              <a:t>Georeferenced</a:t>
            </a:r>
            <a:r>
              <a:rPr lang="en-US" sz="2200" dirty="0" smtClean="0"/>
              <a:t> </a:t>
            </a:r>
          </a:p>
          <a:p>
            <a:r>
              <a:rPr lang="en-US" sz="2200" dirty="0" smtClean="0"/>
              <a:t>collections </a:t>
            </a:r>
            <a:endParaRPr lang="en-US" sz="2200" dirty="0"/>
          </a:p>
        </p:txBody>
      </p:sp>
      <p:sp>
        <p:nvSpPr>
          <p:cNvPr id="6" name="TextBox 5"/>
          <p:cNvSpPr txBox="1"/>
          <p:nvPr/>
        </p:nvSpPr>
        <p:spPr>
          <a:xfrm>
            <a:off x="384368" y="5311467"/>
            <a:ext cx="1724953" cy="430887"/>
          </a:xfrm>
          <a:prstGeom prst="rect">
            <a:avLst/>
          </a:prstGeom>
          <a:noFill/>
        </p:spPr>
        <p:txBody>
          <a:bodyPr wrap="square" rtlCol="0">
            <a:spAutoFit/>
          </a:bodyPr>
          <a:lstStyle/>
          <a:p>
            <a:r>
              <a:rPr lang="en-US" sz="2200" dirty="0" err="1" smtClean="0"/>
              <a:t>GenBank</a:t>
            </a:r>
            <a:endParaRPr lang="en-US" sz="2200" dirty="0"/>
          </a:p>
        </p:txBody>
      </p:sp>
      <p:sp>
        <p:nvSpPr>
          <p:cNvPr id="15" name="TextBox 14"/>
          <p:cNvSpPr txBox="1"/>
          <p:nvPr/>
        </p:nvSpPr>
        <p:spPr>
          <a:xfrm>
            <a:off x="6400800" y="186332"/>
            <a:ext cx="2704175" cy="2339102"/>
          </a:xfrm>
          <a:prstGeom prst="rect">
            <a:avLst/>
          </a:prstGeom>
          <a:noFill/>
        </p:spPr>
        <p:txBody>
          <a:bodyPr wrap="square" rtlCol="0">
            <a:spAutoFit/>
          </a:bodyPr>
          <a:lstStyle/>
          <a:p>
            <a:r>
              <a:rPr lang="en-US" sz="2200" dirty="0" smtClean="0"/>
              <a:t>- Potential     adaptation to climate change</a:t>
            </a:r>
          </a:p>
          <a:p>
            <a:endParaRPr lang="en-US" sz="1400" dirty="0" smtClean="0"/>
          </a:p>
          <a:p>
            <a:r>
              <a:rPr lang="en-US" sz="2200" dirty="0" smtClean="0"/>
              <a:t>- Future changes</a:t>
            </a:r>
          </a:p>
          <a:p>
            <a:r>
              <a:rPr lang="en-US" sz="2200" dirty="0" smtClean="0"/>
              <a:t>- Ecological drivers of change</a:t>
            </a:r>
          </a:p>
        </p:txBody>
      </p:sp>
      <p:sp>
        <p:nvSpPr>
          <p:cNvPr id="16" name="TextBox 15"/>
          <p:cNvSpPr txBox="1"/>
          <p:nvPr/>
        </p:nvSpPr>
        <p:spPr>
          <a:xfrm>
            <a:off x="3259234" y="465938"/>
            <a:ext cx="2146153" cy="769441"/>
          </a:xfrm>
          <a:prstGeom prst="rect">
            <a:avLst/>
          </a:prstGeom>
          <a:noFill/>
          <a:ln>
            <a:solidFill>
              <a:schemeClr val="tx1"/>
            </a:solidFill>
          </a:ln>
        </p:spPr>
        <p:txBody>
          <a:bodyPr wrap="square" rtlCol="0">
            <a:spAutoFit/>
          </a:bodyPr>
          <a:lstStyle/>
          <a:p>
            <a:r>
              <a:rPr lang="en-US" sz="2200" dirty="0" smtClean="0"/>
              <a:t>Evolutionary ecology</a:t>
            </a:r>
            <a:endParaRPr lang="en-US" sz="2200" dirty="0"/>
          </a:p>
        </p:txBody>
      </p:sp>
      <p:cxnSp>
        <p:nvCxnSpPr>
          <p:cNvPr id="18" name="Straight Arrow Connector 17"/>
          <p:cNvCxnSpPr>
            <a:endCxn id="16" idx="1"/>
          </p:cNvCxnSpPr>
          <p:nvPr/>
        </p:nvCxnSpPr>
        <p:spPr>
          <a:xfrm flipV="1">
            <a:off x="2465484" y="850659"/>
            <a:ext cx="793750" cy="689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 idx="1"/>
          </p:cNvCxnSpPr>
          <p:nvPr/>
        </p:nvCxnSpPr>
        <p:spPr>
          <a:xfrm flipV="1">
            <a:off x="2465484" y="4608158"/>
            <a:ext cx="428625" cy="8369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465484" y="3587750"/>
            <a:ext cx="428625" cy="10365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2" idx="1"/>
          </p:cNvCxnSpPr>
          <p:nvPr/>
        </p:nvCxnSpPr>
        <p:spPr>
          <a:xfrm flipV="1">
            <a:off x="2465484" y="2662267"/>
            <a:ext cx="793750" cy="344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2" idx="1"/>
          </p:cNvCxnSpPr>
          <p:nvPr/>
        </p:nvCxnSpPr>
        <p:spPr>
          <a:xfrm>
            <a:off x="2465484" y="2140566"/>
            <a:ext cx="793750" cy="5217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Left Brace 30"/>
          <p:cNvSpPr/>
          <p:nvPr/>
        </p:nvSpPr>
        <p:spPr>
          <a:xfrm>
            <a:off x="6118225" y="127000"/>
            <a:ext cx="304800" cy="951230"/>
          </a:xfrm>
          <a:prstGeom prst="lef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2" name="Left Brace 31"/>
          <p:cNvSpPr/>
          <p:nvPr/>
        </p:nvSpPr>
        <p:spPr>
          <a:xfrm>
            <a:off x="6149975" y="1381125"/>
            <a:ext cx="289849" cy="981710"/>
          </a:xfrm>
          <a:prstGeom prst="lef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3" name="Left Brace 32"/>
          <p:cNvSpPr/>
          <p:nvPr/>
        </p:nvSpPr>
        <p:spPr>
          <a:xfrm>
            <a:off x="6149975" y="2658484"/>
            <a:ext cx="273050" cy="2411730"/>
          </a:xfrm>
          <a:prstGeom prst="lef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Left Brace 34"/>
          <p:cNvSpPr/>
          <p:nvPr/>
        </p:nvSpPr>
        <p:spPr>
          <a:xfrm>
            <a:off x="6126826" y="5311467"/>
            <a:ext cx="288925" cy="1371908"/>
          </a:xfrm>
          <a:prstGeom prst="lef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37" name="Straight Arrow Connector 36"/>
          <p:cNvCxnSpPr>
            <a:stCxn id="16" idx="3"/>
            <a:endCxn id="31" idx="1"/>
          </p:cNvCxnSpPr>
          <p:nvPr/>
        </p:nvCxnSpPr>
        <p:spPr>
          <a:xfrm flipV="1">
            <a:off x="5405387" y="602615"/>
            <a:ext cx="712838" cy="248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6" idx="3"/>
            <a:endCxn id="32" idx="1"/>
          </p:cNvCxnSpPr>
          <p:nvPr/>
        </p:nvCxnSpPr>
        <p:spPr>
          <a:xfrm>
            <a:off x="5405387" y="850659"/>
            <a:ext cx="744588" cy="10213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endCxn id="32" idx="1"/>
          </p:cNvCxnSpPr>
          <p:nvPr/>
        </p:nvCxnSpPr>
        <p:spPr>
          <a:xfrm flipV="1">
            <a:off x="5405387" y="1871980"/>
            <a:ext cx="744588" cy="8936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33" idx="1"/>
          </p:cNvCxnSpPr>
          <p:nvPr/>
        </p:nvCxnSpPr>
        <p:spPr>
          <a:xfrm flipV="1">
            <a:off x="5600505" y="3864349"/>
            <a:ext cx="549470" cy="7024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 idx="3"/>
            <a:endCxn id="33" idx="1"/>
          </p:cNvCxnSpPr>
          <p:nvPr/>
        </p:nvCxnSpPr>
        <p:spPr>
          <a:xfrm>
            <a:off x="5405387" y="2662267"/>
            <a:ext cx="744588" cy="1202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35" idx="1"/>
          </p:cNvCxnSpPr>
          <p:nvPr/>
        </p:nvCxnSpPr>
        <p:spPr>
          <a:xfrm>
            <a:off x="5518763" y="4624307"/>
            <a:ext cx="608063" cy="13731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endCxn id="16" idx="1"/>
          </p:cNvCxnSpPr>
          <p:nvPr/>
        </p:nvCxnSpPr>
        <p:spPr>
          <a:xfrm>
            <a:off x="2465484" y="314306"/>
            <a:ext cx="793750" cy="536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0" y="6368373"/>
            <a:ext cx="4720038" cy="461665"/>
          </a:xfrm>
          <a:prstGeom prst="rect">
            <a:avLst/>
          </a:prstGeom>
          <a:noFill/>
          <a:ln w="12700" cmpd="sng">
            <a:solidFill>
              <a:schemeClr val="tx1"/>
            </a:solidFill>
          </a:ln>
        </p:spPr>
        <p:txBody>
          <a:bodyPr wrap="square" rtlCol="0">
            <a:spAutoFit/>
          </a:bodyPr>
          <a:lstStyle/>
          <a:p>
            <a:r>
              <a:rPr lang="en-US" sz="2400" dirty="0" smtClean="0"/>
              <a:t>BIOINFORMATICS PIPELINES</a:t>
            </a:r>
            <a:endParaRPr lang="en-US" sz="2400" dirty="0"/>
          </a:p>
        </p:txBody>
      </p:sp>
    </p:spTree>
    <p:custDataLst>
      <p:tags r:id="rId1"/>
    </p:custDataLst>
    <p:extLst>
      <p:ext uri="{BB962C8B-B14F-4D97-AF65-F5344CB8AC3E}">
        <p14:creationId xmlns:p14="http://schemas.microsoft.com/office/powerpoint/2010/main" val="2525055642"/>
      </p:ext>
    </p:extLst>
  </p:cSld>
  <p:clrMapOvr>
    <a:masterClrMapping/>
  </p:clrMapOvr>
  <mc:AlternateContent xmlns:mc="http://schemas.openxmlformats.org/markup-compatibility/2006" xmlns:p14="http://schemas.microsoft.com/office/powerpoint/2010/main">
    <mc:Choice Requires="p14">
      <p:transition spd="slow" p14:dur="2000" advTm="17727"/>
    </mc:Choice>
    <mc:Fallback xmlns="">
      <p:transition xmlns:p14="http://schemas.microsoft.com/office/powerpoint/2010/main" spd="slow" advTm="17727"/>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DigBio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2" y="336697"/>
            <a:ext cx="3666694" cy="1133547"/>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748408" y="2339689"/>
            <a:ext cx="7906854" cy="954107"/>
          </a:xfrm>
          <a:prstGeom prst="rect">
            <a:avLst/>
          </a:prstGeom>
          <a:noFill/>
        </p:spPr>
        <p:txBody>
          <a:bodyPr wrap="square" rtlCol="0">
            <a:spAutoFit/>
          </a:bodyPr>
          <a:lstStyle/>
          <a:p>
            <a:pPr algn="ctr"/>
            <a:r>
              <a:rPr lang="en-US" sz="2800" b="1" dirty="0" smtClean="0">
                <a:latin typeface="Times New Roman"/>
                <a:cs typeface="Times New Roman"/>
              </a:rPr>
              <a:t>Research applications of museum data: </a:t>
            </a:r>
          </a:p>
          <a:p>
            <a:pPr algn="ctr"/>
            <a:r>
              <a:rPr lang="en-US" sz="2800" b="1" dirty="0" smtClean="0">
                <a:latin typeface="Times New Roman"/>
                <a:cs typeface="Times New Roman"/>
              </a:rPr>
              <a:t>The past, present and future of Florida plants</a:t>
            </a:r>
            <a:endParaRPr lang="en-US" sz="2800" b="1" dirty="0">
              <a:latin typeface="Times New Roman"/>
              <a:cs typeface="Times New Roman"/>
            </a:endParaRPr>
          </a:p>
        </p:txBody>
      </p:sp>
      <p:sp>
        <p:nvSpPr>
          <p:cNvPr id="8" name="TextBox 7"/>
          <p:cNvSpPr txBox="1"/>
          <p:nvPr/>
        </p:nvSpPr>
        <p:spPr>
          <a:xfrm>
            <a:off x="342687" y="3831206"/>
            <a:ext cx="8655262" cy="1569660"/>
          </a:xfrm>
          <a:prstGeom prst="rect">
            <a:avLst/>
          </a:prstGeom>
          <a:noFill/>
        </p:spPr>
        <p:txBody>
          <a:bodyPr wrap="square" rtlCol="0">
            <a:spAutoFit/>
          </a:bodyPr>
          <a:lstStyle/>
          <a:p>
            <a:pPr algn="ctr"/>
            <a:r>
              <a:rPr lang="en-US" sz="2400" dirty="0" smtClean="0">
                <a:solidFill>
                  <a:schemeClr val="tx1">
                    <a:lumMod val="50000"/>
                    <a:lumOff val="50000"/>
                  </a:schemeClr>
                </a:solidFill>
                <a:latin typeface="Times New Roman"/>
                <a:cs typeface="Times New Roman"/>
              </a:rPr>
              <a:t>Julie Allen, Charlotte Germain-Aubrey, Douglas </a:t>
            </a:r>
            <a:r>
              <a:rPr lang="en-US" sz="2400" dirty="0" err="1" smtClean="0">
                <a:solidFill>
                  <a:schemeClr val="tx1">
                    <a:lumMod val="50000"/>
                    <a:lumOff val="50000"/>
                  </a:schemeClr>
                </a:solidFill>
                <a:latin typeface="Times New Roman"/>
                <a:cs typeface="Times New Roman"/>
              </a:rPr>
              <a:t>Soltis</a:t>
            </a:r>
            <a:r>
              <a:rPr lang="en-US" sz="2400" dirty="0" smtClean="0">
                <a:solidFill>
                  <a:schemeClr val="tx1">
                    <a:lumMod val="50000"/>
                    <a:lumOff val="50000"/>
                  </a:schemeClr>
                </a:solidFill>
                <a:latin typeface="Times New Roman"/>
                <a:cs typeface="Times New Roman"/>
              </a:rPr>
              <a:t>, Robert </a:t>
            </a:r>
            <a:r>
              <a:rPr lang="en-US" sz="2400" dirty="0" err="1" smtClean="0">
                <a:solidFill>
                  <a:schemeClr val="tx1">
                    <a:lumMod val="50000"/>
                    <a:lumOff val="50000"/>
                  </a:schemeClr>
                </a:solidFill>
                <a:latin typeface="Times New Roman"/>
                <a:cs typeface="Times New Roman"/>
              </a:rPr>
              <a:t>Guralnick</a:t>
            </a:r>
            <a:r>
              <a:rPr lang="en-US" sz="2400" dirty="0" smtClean="0">
                <a:solidFill>
                  <a:schemeClr val="tx1">
                    <a:lumMod val="50000"/>
                    <a:lumOff val="50000"/>
                  </a:schemeClr>
                </a:solidFill>
                <a:latin typeface="Times New Roman"/>
                <a:cs typeface="Times New Roman"/>
              </a:rPr>
              <a:t>, Jose Miguel </a:t>
            </a:r>
            <a:r>
              <a:rPr lang="en-US" sz="2400" dirty="0" err="1" smtClean="0">
                <a:solidFill>
                  <a:schemeClr val="tx1">
                    <a:lumMod val="50000"/>
                    <a:lumOff val="50000"/>
                  </a:schemeClr>
                </a:solidFill>
                <a:latin typeface="Times New Roman"/>
                <a:cs typeface="Times New Roman"/>
              </a:rPr>
              <a:t>Ponciano</a:t>
            </a:r>
            <a:r>
              <a:rPr lang="en-US" sz="2400" dirty="0" smtClean="0">
                <a:solidFill>
                  <a:schemeClr val="tx1">
                    <a:lumMod val="50000"/>
                    <a:lumOff val="50000"/>
                  </a:schemeClr>
                </a:solidFill>
                <a:latin typeface="Times New Roman"/>
                <a:cs typeface="Times New Roman"/>
              </a:rPr>
              <a:t>, Lucas </a:t>
            </a:r>
            <a:r>
              <a:rPr lang="en-US" sz="2400" dirty="0" err="1" smtClean="0">
                <a:solidFill>
                  <a:schemeClr val="tx1">
                    <a:lumMod val="50000"/>
                    <a:lumOff val="50000"/>
                  </a:schemeClr>
                </a:solidFill>
                <a:latin typeface="Times New Roman"/>
                <a:cs typeface="Times New Roman"/>
              </a:rPr>
              <a:t>Majure</a:t>
            </a:r>
            <a:r>
              <a:rPr lang="en-US" sz="2400" dirty="0" smtClean="0">
                <a:solidFill>
                  <a:schemeClr val="tx1">
                    <a:lumMod val="50000"/>
                    <a:lumOff val="50000"/>
                  </a:schemeClr>
                </a:solidFill>
                <a:latin typeface="Times New Roman"/>
                <a:cs typeface="Times New Roman"/>
              </a:rPr>
              <a:t>, Kurt </a:t>
            </a:r>
            <a:r>
              <a:rPr lang="en-US" sz="2400" dirty="0" err="1" smtClean="0">
                <a:solidFill>
                  <a:schemeClr val="tx1">
                    <a:lumMod val="50000"/>
                    <a:lumOff val="50000"/>
                  </a:schemeClr>
                </a:solidFill>
                <a:latin typeface="Times New Roman"/>
                <a:cs typeface="Times New Roman"/>
              </a:rPr>
              <a:t>Neubig</a:t>
            </a:r>
            <a:r>
              <a:rPr lang="en-US" sz="2400" dirty="0" smtClean="0">
                <a:solidFill>
                  <a:schemeClr val="tx1">
                    <a:lumMod val="50000"/>
                    <a:lumOff val="50000"/>
                  </a:schemeClr>
                </a:solidFill>
                <a:latin typeface="Times New Roman"/>
                <a:cs typeface="Times New Roman"/>
              </a:rPr>
              <a:t>, Pamela </a:t>
            </a:r>
            <a:r>
              <a:rPr lang="en-US" sz="2400" dirty="0" err="1" smtClean="0">
                <a:solidFill>
                  <a:schemeClr val="tx1">
                    <a:lumMod val="50000"/>
                    <a:lumOff val="50000"/>
                  </a:schemeClr>
                </a:solidFill>
                <a:latin typeface="Times New Roman"/>
                <a:cs typeface="Times New Roman"/>
              </a:rPr>
              <a:t>Soltis</a:t>
            </a:r>
            <a:endParaRPr lang="en-US" sz="2400" dirty="0" smtClean="0">
              <a:solidFill>
                <a:schemeClr val="tx1">
                  <a:lumMod val="50000"/>
                  <a:lumOff val="50000"/>
                </a:schemeClr>
              </a:solidFill>
              <a:latin typeface="Times New Roman"/>
              <a:cs typeface="Times New Roman"/>
            </a:endParaRPr>
          </a:p>
          <a:p>
            <a:pPr algn="ctr"/>
            <a:endParaRPr lang="en-US" sz="2400" dirty="0"/>
          </a:p>
        </p:txBody>
      </p:sp>
    </p:spTree>
    <p:extLst>
      <p:ext uri="{BB962C8B-B14F-4D97-AF65-F5344CB8AC3E}">
        <p14:creationId xmlns:p14="http://schemas.microsoft.com/office/powerpoint/2010/main" val="3257651554"/>
      </p:ext>
    </p:extLst>
  </p:cSld>
  <p:clrMapOvr>
    <a:masterClrMapping/>
  </p:clrMapOvr>
  <mc:AlternateContent xmlns:mc="http://schemas.openxmlformats.org/markup-compatibility/2006" xmlns:p14="http://schemas.microsoft.com/office/powerpoint/2010/main">
    <mc:Choice Requires="p14">
      <p:transition spd="slow" p14:dur="2000" advTm="24676"/>
    </mc:Choice>
    <mc:Fallback xmlns:mv="urn:schemas-microsoft-com:mac:vml" xmlns="">
      <p:transition spd="slow" advTm="24676"/>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73500" y="1013677"/>
            <a:ext cx="5270500" cy="4610100"/>
          </a:xfrm>
          <a:prstGeom prst="rect">
            <a:avLst/>
          </a:prstGeom>
        </p:spPr>
      </p:pic>
      <p:sp>
        <p:nvSpPr>
          <p:cNvPr id="2" name="Title 1"/>
          <p:cNvSpPr>
            <a:spLocks noGrp="1"/>
          </p:cNvSpPr>
          <p:nvPr>
            <p:ph type="title"/>
          </p:nvPr>
        </p:nvSpPr>
        <p:spPr>
          <a:xfrm>
            <a:off x="2692943" y="108802"/>
            <a:ext cx="3923821" cy="1143000"/>
          </a:xfrm>
        </p:spPr>
        <p:txBody>
          <a:bodyPr/>
          <a:lstStyle/>
          <a:p>
            <a:r>
              <a:rPr lang="en-US" dirty="0" smtClean="0">
                <a:latin typeface="Times New Roman"/>
                <a:cs typeface="Times New Roman"/>
              </a:rPr>
              <a:t>Florida</a:t>
            </a:r>
            <a:endParaRPr lang="en-US" dirty="0">
              <a:latin typeface="Times New Roman"/>
              <a:cs typeface="Times New Roman"/>
            </a:endParaRPr>
          </a:p>
        </p:txBody>
      </p:sp>
      <p:pic>
        <p:nvPicPr>
          <p:cNvPr id="6" name="Picture 5"/>
          <p:cNvPicPr>
            <a:picLocks noChangeAspect="1"/>
          </p:cNvPicPr>
          <p:nvPr/>
        </p:nvPicPr>
        <p:blipFill>
          <a:blip r:embed="rId4"/>
          <a:stretch>
            <a:fillRect/>
          </a:stretch>
        </p:blipFill>
        <p:spPr>
          <a:xfrm>
            <a:off x="-4271687" y="2029677"/>
            <a:ext cx="3487221" cy="3430146"/>
          </a:xfrm>
          <a:prstGeom prst="rect">
            <a:avLst/>
          </a:prstGeom>
          <a:ln>
            <a:noFill/>
          </a:ln>
          <a:effectLst/>
        </p:spPr>
      </p:pic>
      <p:sp>
        <p:nvSpPr>
          <p:cNvPr id="5" name="Rectangle 4"/>
          <p:cNvSpPr/>
          <p:nvPr/>
        </p:nvSpPr>
        <p:spPr>
          <a:xfrm>
            <a:off x="3548044" y="2373126"/>
            <a:ext cx="3370088" cy="30866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p:cNvPicPr>
            <a:picLocks noGrp="1" noChangeAspect="1" noChangeArrowheads="1"/>
          </p:cNvPicPr>
          <p:nvPr>
            <p:ph idx="1"/>
          </p:nvPr>
        </p:nvPicPr>
        <p:blipFill>
          <a:blip r:embed="rId5"/>
          <a:srcRect/>
          <a:stretch>
            <a:fillRect/>
          </a:stretch>
        </p:blipFill>
        <p:spPr>
          <a:xfrm>
            <a:off x="1930341" y="2357251"/>
            <a:ext cx="2956687" cy="2429964"/>
          </a:xfrm>
          <a:prstGeom prst="rect">
            <a:avLst/>
          </a:prstGeom>
          <a:noFill/>
          <a:effectLst>
            <a:outerShdw blurRad="50800" dist="38100" dir="2700000">
              <a:srgbClr val="000000">
                <a:alpha val="43000"/>
              </a:srgbClr>
            </a:outerShdw>
          </a:effectLst>
        </p:spPr>
      </p:pic>
      <p:pic>
        <p:nvPicPr>
          <p:cNvPr id="9" name="Picture 8" descr="DSC_001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28" y="635366"/>
            <a:ext cx="2956687" cy="1965883"/>
          </a:xfrm>
          <a:prstGeom prst="rect">
            <a:avLst/>
          </a:prstGeom>
          <a:effectLst>
            <a:outerShdw blurRad="50800" dist="38100" dir="2700000">
              <a:srgbClr val="000000">
                <a:alpha val="43000"/>
              </a:srgbClr>
            </a:outerShdw>
          </a:effectLst>
        </p:spPr>
      </p:pic>
      <p:pic>
        <p:nvPicPr>
          <p:cNvPr id="11" name="Picture 10"/>
          <p:cNvPicPr>
            <a:picLocks noChangeAspect="1"/>
          </p:cNvPicPr>
          <p:nvPr/>
        </p:nvPicPr>
        <p:blipFill rotWithShape="1">
          <a:blip r:embed="rId7"/>
          <a:srcRect r="12976"/>
          <a:stretch/>
        </p:blipFill>
        <p:spPr>
          <a:xfrm>
            <a:off x="4294169" y="4569572"/>
            <a:ext cx="3370088" cy="2108409"/>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2334107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a:cs typeface="Times New Roman"/>
              </a:rPr>
              <a:t>Road Map</a:t>
            </a:r>
            <a:endParaRPr lang="en-US" dirty="0">
              <a:latin typeface="Times New Roman"/>
              <a:cs typeface="Times New Roman"/>
            </a:endParaRPr>
          </a:p>
        </p:txBody>
      </p:sp>
      <p:sp>
        <p:nvSpPr>
          <p:cNvPr id="3" name="Content Placeholder 2"/>
          <p:cNvSpPr>
            <a:spLocks noGrp="1"/>
          </p:cNvSpPr>
          <p:nvPr>
            <p:ph idx="1"/>
          </p:nvPr>
        </p:nvSpPr>
        <p:spPr/>
        <p:txBody>
          <a:bodyPr/>
          <a:lstStyle/>
          <a:p>
            <a:pPr>
              <a:lnSpc>
                <a:spcPct val="120000"/>
              </a:lnSpc>
            </a:pPr>
            <a:r>
              <a:rPr lang="en-US" dirty="0" smtClean="0">
                <a:latin typeface="Times New Roman"/>
                <a:cs typeface="Times New Roman"/>
              </a:rPr>
              <a:t>Collect museum data</a:t>
            </a:r>
          </a:p>
          <a:p>
            <a:pPr>
              <a:lnSpc>
                <a:spcPct val="120000"/>
              </a:lnSpc>
            </a:pPr>
            <a:r>
              <a:rPr lang="en-US" dirty="0" smtClean="0">
                <a:latin typeface="Times New Roman"/>
                <a:cs typeface="Times New Roman"/>
              </a:rPr>
              <a:t>Ecological niche models for each species</a:t>
            </a:r>
          </a:p>
          <a:p>
            <a:pPr lvl="1">
              <a:lnSpc>
                <a:spcPct val="120000"/>
              </a:lnSpc>
            </a:pPr>
            <a:r>
              <a:rPr lang="en-US" dirty="0">
                <a:latin typeface="Times New Roman"/>
                <a:cs typeface="Times New Roman"/>
              </a:rPr>
              <a:t>u</a:t>
            </a:r>
            <a:r>
              <a:rPr lang="en-US" dirty="0" smtClean="0">
                <a:latin typeface="Times New Roman"/>
                <a:cs typeface="Times New Roman"/>
              </a:rPr>
              <a:t>nderstand diversity of Florida</a:t>
            </a:r>
          </a:p>
          <a:p>
            <a:pPr lvl="2">
              <a:lnSpc>
                <a:spcPct val="120000"/>
              </a:lnSpc>
            </a:pPr>
            <a:r>
              <a:rPr lang="en-US" dirty="0" smtClean="0">
                <a:latin typeface="Times New Roman"/>
                <a:cs typeface="Times New Roman"/>
              </a:rPr>
              <a:t>Past, Present, Future</a:t>
            </a:r>
          </a:p>
          <a:p>
            <a:pPr>
              <a:lnSpc>
                <a:spcPct val="120000"/>
              </a:lnSpc>
            </a:pPr>
            <a:r>
              <a:rPr lang="en-US" dirty="0" smtClean="0">
                <a:latin typeface="Times New Roman"/>
                <a:cs typeface="Times New Roman"/>
              </a:rPr>
              <a:t>Phylogenetic Tree of these same species</a:t>
            </a:r>
          </a:p>
          <a:p>
            <a:pPr lvl="1">
              <a:lnSpc>
                <a:spcPct val="120000"/>
              </a:lnSpc>
            </a:pPr>
            <a:r>
              <a:rPr lang="en-US" dirty="0" smtClean="0">
                <a:latin typeface="Times New Roman"/>
                <a:cs typeface="Times New Roman"/>
              </a:rPr>
              <a:t>explore the phylogenetic diversity of Florida</a:t>
            </a:r>
            <a:endParaRPr lang="en-US" dirty="0">
              <a:latin typeface="Times New Roman"/>
              <a:cs typeface="Times New Roman"/>
            </a:endParaRPr>
          </a:p>
        </p:txBody>
      </p:sp>
    </p:spTree>
    <p:extLst>
      <p:ext uri="{BB962C8B-B14F-4D97-AF65-F5344CB8AC3E}">
        <p14:creationId xmlns:p14="http://schemas.microsoft.com/office/powerpoint/2010/main" val="102042892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0.3|0.1|0.1|0.1|0.2|0.3|0.2|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TotalTime>
  <Words>1164</Words>
  <Application>Microsoft Macintosh PowerPoint</Application>
  <PresentationFormat>On-screen Show (4:3)</PresentationFormat>
  <Paragraphs>178</Paragraphs>
  <Slides>34</Slides>
  <Notes>11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why a field to db workshop?</vt:lpstr>
      <vt:lpstr>PowerPoint Presentation</vt:lpstr>
      <vt:lpstr>PowerPoint Presentation</vt:lpstr>
      <vt:lpstr>PowerPoint Presentation</vt:lpstr>
      <vt:lpstr>Using big data for big questions</vt:lpstr>
      <vt:lpstr>PowerPoint Presentation</vt:lpstr>
      <vt:lpstr>PowerPoint Presentation</vt:lpstr>
      <vt:lpstr>Florida</vt:lpstr>
      <vt:lpstr>Road Map</vt:lpstr>
      <vt:lpstr>PowerPoint Presentation</vt:lpstr>
      <vt:lpstr> Data collecting</vt:lpstr>
      <vt:lpstr>PowerPoint Presentation</vt:lpstr>
      <vt:lpstr>PowerPoint Presentation</vt:lpstr>
      <vt:lpstr>PowerPoint Presentation</vt:lpstr>
      <vt:lpstr>Formatting challenges</vt:lpstr>
      <vt:lpstr> Data collecting</vt:lpstr>
      <vt:lpstr>Data cleaning</vt:lpstr>
      <vt:lpstr>Flatspike Sedge</vt:lpstr>
      <vt:lpstr>Flatspike Sedge</vt:lpstr>
      <vt:lpstr>PowerPoint Presentation</vt:lpstr>
      <vt:lpstr>All Plant Diversity</vt:lpstr>
      <vt:lpstr>Museum Specimens and Climate Data</vt:lpstr>
      <vt:lpstr>Museum Specimens and Climate Data</vt:lpstr>
      <vt:lpstr>Climate Data</vt:lpstr>
      <vt:lpstr>PowerPoint Presentation</vt:lpstr>
      <vt:lpstr>Endemism hotspots</vt:lpstr>
      <vt:lpstr>Florida’s Past</vt:lpstr>
      <vt:lpstr>Florida’s Past</vt:lpstr>
      <vt:lpstr>Future Models</vt:lpstr>
      <vt:lpstr>Future Projections</vt:lpstr>
      <vt:lpstr>Future Endemics</vt:lpstr>
      <vt:lpstr>Next Steps</vt:lpstr>
      <vt:lpstr>PowerPoint Presentation</vt:lpstr>
      <vt:lpstr>‘basic’ niche modeling</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Allen</dc:creator>
  <cp:lastModifiedBy>charlotte Germain-Aubrey</cp:lastModifiedBy>
  <cp:revision>13</cp:revision>
  <dcterms:created xsi:type="dcterms:W3CDTF">2015-03-04T18:37:47Z</dcterms:created>
  <dcterms:modified xsi:type="dcterms:W3CDTF">2015-03-09T12:43:57Z</dcterms:modified>
</cp:coreProperties>
</file>