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4" r:id="rId3"/>
    <p:sldId id="264" r:id="rId4"/>
    <p:sldId id="275" r:id="rId5"/>
    <p:sldId id="270" r:id="rId6"/>
    <p:sldId id="272" r:id="rId7"/>
    <p:sldId id="268" r:id="rId8"/>
    <p:sldId id="271" r:id="rId9"/>
    <p:sldId id="269" r:id="rId10"/>
    <p:sldId id="274" r:id="rId11"/>
    <p:sldId id="278" r:id="rId12"/>
    <p:sldId id="273" r:id="rId13"/>
    <p:sldId id="290" r:id="rId14"/>
    <p:sldId id="288" r:id="rId15"/>
    <p:sldId id="258" r:id="rId16"/>
    <p:sldId id="285" r:id="rId17"/>
    <p:sldId id="259" r:id="rId18"/>
    <p:sldId id="283" r:id="rId19"/>
    <p:sldId id="260" r:id="rId20"/>
    <p:sldId id="286" r:id="rId21"/>
    <p:sldId id="287" r:id="rId22"/>
    <p:sldId id="266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242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5895" cy="758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03E403-C7F0-43B7-90AD-53B6C1AE6BB0}" type="datetimeFigureOut">
              <a:rPr lang="en-US"/>
              <a:pPr>
                <a:defRPr/>
              </a:pPr>
              <a:t>3/1/2015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A24510B-140B-47F9-80B2-8732C7720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617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4589F4C-2709-45B4-A3FA-2C5EF8727D6E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96960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D698798-5C62-4A15-87A2-E591EC59D680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85312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04CCA-D5A3-4566-80B2-238D465914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437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E91CF-39C8-413B-A811-E6D979A438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87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4ECBD-1F98-4B8F-9F8F-A65F0BA24B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16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F9C74-FAF6-4E56-81F3-625D19A0CC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1103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0E689-A466-4700-9077-8E2ACFCC2F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465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ECED2-10BB-4590-8190-1247561DDC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943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43CE5-F87F-4546-94A8-4ED2B26E03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263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E8DF0-D423-4609-B3F8-54D617F8DE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88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E9533-3CE7-4110-BBC0-495EE06A66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664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4B9D6-9167-47AE-8AA8-0F90B8C49C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644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57A0C-A572-49B4-B09A-4767AF376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300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6788906-D936-4AC7-94A3-0C8C7E083D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12" Type="http://schemas.openxmlformats.org/officeDocument/2006/relationships/image" Target="../media/image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2763" y="1058863"/>
            <a:ext cx="7772400" cy="1470025"/>
          </a:xfrm>
          <a:effectLst>
            <a:outerShdw dist="35921" dir="2700000" algn="ctr" rotWithShape="0">
              <a:schemeClr val="bg1"/>
            </a:outerShdw>
          </a:effectLst>
        </p:spPr>
        <p:txBody>
          <a:bodyPr anchor="ctr"/>
          <a:lstStyle/>
          <a:p>
            <a:pPr eaLnBrk="1" hangingPunct="1"/>
            <a:r>
              <a:rPr lang="en-US" altLang="en-US" sz="4400" b="1" i="1" smtClean="0"/>
              <a:t>Field to Freezer</a:t>
            </a:r>
            <a:r>
              <a:rPr lang="en-US" altLang="en-US" sz="4400" b="1" smtClean="0"/>
              <a:t>:</a:t>
            </a:r>
            <a:r>
              <a:rPr lang="en-US" altLang="en-US" sz="4400" smtClean="0"/>
              <a:t> </a:t>
            </a:r>
            <a:br>
              <a:rPr lang="en-US" altLang="en-US" sz="4400" smtClean="0"/>
            </a:br>
            <a:r>
              <a:rPr lang="en-US" altLang="en-US" sz="4000" smtClean="0"/>
              <a:t>Low tech collecting; </a:t>
            </a:r>
            <a:br>
              <a:rPr lang="en-US" altLang="en-US" sz="4000" smtClean="0"/>
            </a:br>
            <a:r>
              <a:rPr lang="en-US" altLang="en-US" sz="4000" smtClean="0"/>
              <a:t>high quality data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98563" y="4752975"/>
            <a:ext cx="64008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</a:t>
            </a:r>
            <a:r>
              <a:rPr lang="en-US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Shelley James</a:t>
            </a:r>
          </a:p>
          <a:p>
            <a:pPr eaLnBrk="1" hangingPunct="1">
              <a:defRPr/>
            </a:pPr>
            <a:r>
              <a:rPr lang="en-US" alt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Herbarium </a:t>
            </a:r>
            <a:r>
              <a:rPr lang="en-US" altLang="en-U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Pacificum</a:t>
            </a:r>
            <a:endParaRPr lang="en-US" altLang="en-US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Bishop Museum</a:t>
            </a:r>
          </a:p>
        </p:txBody>
      </p:sp>
      <p:pic>
        <p:nvPicPr>
          <p:cNvPr id="3076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338138"/>
            <a:ext cx="1079500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://www.nsf.gov/images/logos/nsf1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50" y="5364163"/>
            <a:ext cx="1038225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4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hoto: S.A. Jam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575" y="138113"/>
            <a:ext cx="8578850" cy="643413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 rot="-1399181">
            <a:off x="985838" y="1046163"/>
            <a:ext cx="3092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bg1"/>
                </a:solidFill>
              </a:rPr>
              <a:t>Camp…</a:t>
            </a:r>
          </a:p>
        </p:txBody>
      </p:sp>
      <p:pic>
        <p:nvPicPr>
          <p:cNvPr id="1536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: S.A.Jam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413" y="227013"/>
            <a:ext cx="8453437" cy="633888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N81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98700" y="188913"/>
            <a:ext cx="4811713" cy="641667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 rot="19909524">
            <a:off x="-2971800" y="6111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Facilities</a:t>
            </a:r>
          </a:p>
        </p:txBody>
      </p:sp>
      <p:pic>
        <p:nvPicPr>
          <p:cNvPr id="1741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DSCN15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9250"/>
            <a:ext cx="7916862" cy="5938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 rot="1412828">
            <a:off x="1236663" y="4183063"/>
            <a:ext cx="2844800" cy="947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Potential disaster…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69"/>
    </mc:Choice>
    <mc:Fallback>
      <p:transition spd="slow" advTm="19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5"/>
          <p:cNvSpPr txBox="1">
            <a:spLocks noChangeArrowheads="1"/>
          </p:cNvSpPr>
          <p:nvPr/>
        </p:nvSpPr>
        <p:spPr bwMode="auto">
          <a:xfrm>
            <a:off x="1552575" y="2889250"/>
            <a:ext cx="653415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3+ voucher specimens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1 tissue sample </a:t>
            </a:r>
            <a:r>
              <a:rPr lang="en-US" altLang="en-US" sz="3600">
                <a:solidFill>
                  <a:schemeClr val="bg1"/>
                </a:solidFill>
                <a:latin typeface="Calibri Light" panose="020F0302020204030204" pitchFamily="34" charset="0"/>
              </a:rPr>
              <a:t>→ </a:t>
            </a:r>
            <a:r>
              <a:rPr lang="en-US" altLang="en-US" sz="3600">
                <a:solidFill>
                  <a:schemeClr val="bg1"/>
                </a:solidFill>
              </a:rPr>
              <a:t>products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Alcohol collection fruits, flowers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Living collection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Notebook entry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10+ images (RAW + JPG)</a:t>
            </a:r>
          </a:p>
        </p:txBody>
      </p:sp>
      <p:sp>
        <p:nvSpPr>
          <p:cNvPr id="29699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Keeping track</a:t>
            </a: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747713" y="1492250"/>
            <a:ext cx="7126287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PNG botanical collecting expedition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	&gt; 250 flowering and fruiting taxa/specimens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19"/>
    </mc:Choice>
    <mc:Fallback>
      <p:transition spd="slow" advTm="32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-1824038" y="-152400"/>
            <a:ext cx="8229601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Field collection</a:t>
            </a:r>
          </a:p>
        </p:txBody>
      </p:sp>
      <p:pic>
        <p:nvPicPr>
          <p:cNvPr id="19459" name="Picture 8" descr="field k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771525"/>
            <a:ext cx="7566025" cy="566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9" descr="tiss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4738688"/>
            <a:ext cx="2352675" cy="1693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10" descr="tag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60738"/>
            <a:ext cx="750888" cy="3309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8" name="Audio 194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0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8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44" x="500063" y="3724275"/>
          <p14:tracePt t="12706" x="509588" y="3768725"/>
          <p14:tracePt t="12719" x="544513" y="3803650"/>
          <p14:tracePt t="12731" x="554038" y="3830638"/>
          <p14:tracePt t="12781" x="598488" y="3911600"/>
          <p14:tracePt t="12793" x="598488" y="3929063"/>
          <p14:tracePt t="12806" x="608013" y="3956050"/>
          <p14:tracePt t="12818" x="598488" y="3983038"/>
          <p14:tracePt t="12892" x="598488" y="4010025"/>
          <p14:tracePt t="12929" x="598488" y="4037013"/>
          <p14:tracePt t="12954" x="625475" y="4017963"/>
          <p14:tracePt t="12990" x="625475" y="4000500"/>
          <p14:tracePt t="13213" x="625475" y="4010025"/>
          <p14:tracePt t="13225" x="625475" y="4037013"/>
          <p14:tracePt t="13239" x="625475" y="4089400"/>
          <p14:tracePt t="13251" x="625475" y="4170363"/>
          <p14:tracePt t="13263" x="625475" y="4241800"/>
          <p14:tracePt t="13279" x="625475" y="4340225"/>
          <p14:tracePt t="13299" x="625475" y="4456113"/>
          <p14:tracePt t="13319" x="625475" y="4510088"/>
          <p14:tracePt t="13340" x="625475" y="4545013"/>
          <p14:tracePt t="13362" x="633413" y="4652963"/>
          <p14:tracePt t="13380" x="633413" y="4697413"/>
          <p14:tracePt t="13400" x="642938" y="4724400"/>
          <p14:tracePt t="13621" x="642938" y="4705350"/>
          <p14:tracePt t="13633" x="642938" y="4679950"/>
          <p14:tracePt t="13647" x="642938" y="4643438"/>
          <p14:tracePt t="13662" x="633413" y="4608513"/>
          <p14:tracePt t="13683" x="633413" y="4589463"/>
          <p14:tracePt t="13703" x="642938" y="4545013"/>
          <p14:tracePt t="13723" x="642938" y="4500563"/>
          <p14:tracePt t="13758" x="642938" y="4438650"/>
          <p14:tracePt t="13770" x="642938" y="4402138"/>
          <p14:tracePt t="13784" x="642938" y="4375150"/>
          <p14:tracePt t="14240" x="0" y="0"/>
        </p14:tracePtLst>
        <p14:tracePtLst>
          <p14:tracePt t="20969" x="1044575" y="5634038"/>
          <p14:tracePt t="21067" x="1044575" y="5653088"/>
          <p14:tracePt t="21081" x="1044575" y="5661025"/>
          <p14:tracePt t="21093" x="1044575" y="5670550"/>
          <p14:tracePt t="21154" x="1054100" y="5688013"/>
          <p14:tracePt t="21178" x="1071563" y="5715000"/>
          <p14:tracePt t="21254" x="0" y="0"/>
        </p14:tracePtLst>
        <p14:tracePtLst>
          <p14:tracePt t="21340" x="1071563" y="5715000"/>
          <p14:tracePt t="21364" x="1231900" y="5634038"/>
          <p14:tracePt t="21390" x="1322388" y="5572125"/>
          <p14:tracePt t="21402" x="1330325" y="5562600"/>
          <p14:tracePt t="21562" x="1330325" y="5545138"/>
          <p14:tracePt t="21686" x="1357313" y="5545138"/>
          <p14:tracePt t="21698" x="1374775" y="5545138"/>
          <p14:tracePt t="21705" x="1384300" y="5545138"/>
          <p14:tracePt t="21760" x="1393825" y="5545138"/>
          <p14:tracePt t="21773" x="1401763" y="5545138"/>
          <p14:tracePt t="21822" x="1419225" y="5545138"/>
          <p14:tracePt t="21846" x="1428750" y="5545138"/>
          <p14:tracePt t="21859" x="1446213" y="5527675"/>
          <p14:tracePt t="21871" x="1465263" y="5518150"/>
          <p14:tracePt t="21884" x="1482725" y="5510213"/>
          <p14:tracePt t="21946" x="1482725" y="5500688"/>
          <p14:tracePt t="21957" x="1482725" y="5483225"/>
          <p14:tracePt t="21971" x="1482725" y="5473700"/>
          <p14:tracePt t="21983" x="1482725" y="5465763"/>
          <p14:tracePt t="22000" x="1482725" y="5446713"/>
          <p14:tracePt t="22020" x="1482725" y="5429250"/>
          <p14:tracePt t="22040" x="1482725" y="5411788"/>
          <p14:tracePt t="22061" x="1482725" y="5394325"/>
          <p14:tracePt t="22082" x="1446213" y="5402263"/>
          <p14:tracePt t="22101" x="1393825" y="5438775"/>
          <p14:tracePt t="22121" x="1347788" y="5510213"/>
          <p14:tracePt t="22141" x="1322388" y="5562600"/>
          <p14:tracePt t="22162" x="1312863" y="5589588"/>
          <p14:tracePt t="22182" x="1312863" y="5599113"/>
          <p14:tracePt t="22206" x="1312863" y="5616575"/>
          <p14:tracePt t="22254" x="1312863" y="5634038"/>
          <p14:tracePt t="22268" x="1312863" y="5661025"/>
          <p14:tracePt t="22379" x="1339850" y="5680075"/>
          <p14:tracePt t="22391" x="1347788" y="5688013"/>
          <p14:tracePt t="22429" x="1374775" y="5688013"/>
          <p14:tracePt t="22441" x="1411288" y="5688013"/>
          <p14:tracePt t="22453" x="1446213" y="5688013"/>
          <p14:tracePt t="22465" x="1482725" y="5688013"/>
          <p14:tracePt t="22489" x="1490663" y="5688013"/>
          <p14:tracePt t="22527" x="1517650" y="5680075"/>
          <p14:tracePt t="22539" x="1536700" y="5670550"/>
          <p14:tracePt t="22551" x="1554163" y="5661025"/>
          <p14:tracePt t="22565" x="1562100" y="5661025"/>
          <p14:tracePt t="22663" x="1562100" y="5653088"/>
          <p14:tracePt t="22675" x="1562100" y="5616575"/>
          <p14:tracePt t="22688" x="1571625" y="5599113"/>
          <p14:tracePt t="22700" x="1581150" y="5589588"/>
          <p14:tracePt t="22712" x="1581150" y="5572125"/>
          <p14:tracePt t="22727" x="1589088" y="5562600"/>
          <p14:tracePt t="22873" x="1589088" y="5554663"/>
          <p14:tracePt t="22885" x="1589088" y="5545138"/>
          <p14:tracePt t="22972" x="1581150" y="5545138"/>
          <p14:tracePt t="22984" x="1554163" y="5545138"/>
          <p14:tracePt t="22996" x="1500188" y="5554663"/>
          <p14:tracePt t="23010" x="1482725" y="5562600"/>
          <p14:tracePt t="23030" x="1490663" y="5562600"/>
          <p14:tracePt t="23050" x="1438275" y="5572125"/>
          <p14:tracePt t="23070" x="1419225" y="5581650"/>
          <p14:tracePt t="23090" x="1438275" y="5581650"/>
          <p14:tracePt t="23132" x="1438275" y="5589588"/>
          <p14:tracePt t="23145" x="1411288" y="5634038"/>
          <p14:tracePt t="23158" x="1393825" y="5643563"/>
          <p14:tracePt t="23182" x="1393825" y="5634038"/>
          <p14:tracePt t="23799" x="0" y="0"/>
        </p14:tracePtLst>
        <p14:tracePtLst>
          <p14:tracePt t="26039" x="1285875" y="5303838"/>
          <p14:tracePt t="26063" x="1285875" y="5313363"/>
          <p14:tracePt t="26100" x="1285875" y="5357813"/>
          <p14:tracePt t="26113" x="1285875" y="5419725"/>
          <p14:tracePt t="26125" x="1295400" y="5473700"/>
          <p14:tracePt t="26139" x="1303338" y="5500688"/>
          <p14:tracePt t="26159" x="1303338" y="5527675"/>
          <p14:tracePt t="26200" x="1312863" y="5545138"/>
          <p14:tracePt t="26224" x="1312863" y="5643563"/>
          <p14:tracePt t="26397" x="1339850" y="5653088"/>
          <p14:tracePt t="26471" x="1366838" y="5653088"/>
          <p14:tracePt t="26656" x="0" y="0"/>
        </p14:tracePtLst>
        <p14:tracePtLst>
          <p14:tracePt t="27275" x="1509713" y="5697538"/>
          <p14:tracePt t="27398" x="1509713" y="5724525"/>
          <p14:tracePt t="27411" x="1509713" y="5741988"/>
          <p14:tracePt t="27448" x="1509713" y="5759450"/>
          <p14:tracePt t="27510" x="1517650" y="5768975"/>
          <p14:tracePt t="27522" x="1527175" y="5803900"/>
          <p14:tracePt t="27534" x="1527175" y="5813425"/>
          <p14:tracePt t="27633" x="1527175" y="5830888"/>
          <p14:tracePt t="27647" x="1527175" y="5867400"/>
          <p14:tracePt t="27658" x="1527175" y="5884863"/>
          <p14:tracePt t="27955" x="1527175" y="5857875"/>
          <p14:tracePt t="27967" x="1490663" y="5715000"/>
          <p14:tracePt t="27979" x="1473200" y="5643563"/>
          <p14:tracePt t="28140" x="0" y="0"/>
        </p14:tracePtLst>
        <p14:tracePtLst>
          <p14:tracePt t="28907" x="1187450" y="5357813"/>
          <p14:tracePt t="28957" x="1187450" y="5367338"/>
          <p14:tracePt t="28969" x="1169988" y="5446713"/>
          <p14:tracePt t="28980" x="1152525" y="5527675"/>
          <p14:tracePt t="29055" x="1143000" y="5572125"/>
          <p14:tracePt t="29067" x="1143000" y="5589588"/>
          <p14:tracePt t="29105" x="1143000" y="5626100"/>
          <p14:tracePt t="29165" x="1152525" y="5653088"/>
          <p14:tracePt t="29179" x="1169988" y="5670550"/>
          <p14:tracePt t="29227" x="1204913" y="5705475"/>
          <p14:tracePt t="29253" x="1250950" y="5741988"/>
          <p14:tracePt t="29278" x="1268413" y="5759450"/>
          <p14:tracePt t="29315" x="1312863" y="5795963"/>
          <p14:tracePt t="29327" x="1347788" y="5830888"/>
          <p14:tracePt t="29353" x="1384300" y="5867400"/>
          <p14:tracePt t="29426" x="1455738" y="5884863"/>
          <p14:tracePt t="29451" x="1509713" y="5894388"/>
          <p14:tracePt t="29464" x="1581150" y="5902325"/>
          <p14:tracePt t="29476" x="1633538" y="5902325"/>
          <p14:tracePt t="29490" x="1731963" y="5902325"/>
          <p14:tracePt t="29513" x="1830388" y="5902325"/>
          <p14:tracePt t="29530" x="1884363" y="5894388"/>
          <p14:tracePt t="29550" x="1955800" y="5894388"/>
          <p14:tracePt t="29571" x="2000250" y="5894388"/>
          <p14:tracePt t="29711" x="2027238" y="5848350"/>
          <p14:tracePt t="29735" x="2044700" y="5759450"/>
          <p14:tracePt t="29748" x="2044700" y="5741988"/>
          <p14:tracePt t="29761" x="2044700" y="5732463"/>
          <p14:tracePt t="29773" x="2044700" y="5715000"/>
          <p14:tracePt t="29793" x="2044700" y="5705475"/>
          <p14:tracePt t="29813" x="2044700" y="5688013"/>
          <p14:tracePt t="29859" x="2036763" y="5670550"/>
          <p14:tracePt t="29871" x="2036763" y="5661025"/>
          <p14:tracePt t="29909" x="1990725" y="5634038"/>
          <p14:tracePt t="29921" x="1965325" y="5599113"/>
          <p14:tracePt t="29933" x="1965325" y="5581650"/>
          <p14:tracePt t="29946" x="1965325" y="5572125"/>
          <p14:tracePt t="29958" x="1965325" y="5554663"/>
          <p14:tracePt t="29974" x="1965325" y="5545138"/>
          <p14:tracePt t="29995" x="1965325" y="5537200"/>
          <p14:tracePt t="30015" x="1965325" y="5446713"/>
          <p14:tracePt t="30035" x="1965325" y="5419725"/>
          <p14:tracePt t="30057" x="1965325" y="5384800"/>
          <p14:tracePt t="30075" x="1965325" y="5357813"/>
          <p14:tracePt t="30096" x="1965325" y="5340350"/>
          <p14:tracePt t="30116" x="1965325" y="5303838"/>
          <p14:tracePt t="30136" x="1973263" y="5276850"/>
          <p14:tracePt t="30156" x="1973263" y="5251450"/>
          <p14:tracePt t="30177" x="1973263" y="5232400"/>
          <p14:tracePt t="30196" x="1965325" y="5180013"/>
          <p14:tracePt t="30217" x="1965325" y="5143500"/>
          <p14:tracePt t="30237" x="1965325" y="5116513"/>
          <p14:tracePt t="30257" x="1965325" y="5089525"/>
          <p14:tracePt t="30277" x="1965325" y="5081588"/>
          <p14:tracePt t="30297" x="1955800" y="5045075"/>
          <p14:tracePt t="30317" x="1901825" y="4965700"/>
          <p14:tracePt t="30354" x="1901825" y="4946650"/>
          <p14:tracePt t="30366" x="1893888" y="4938713"/>
          <p14:tracePt t="30378" x="1874838" y="4929188"/>
          <p14:tracePt t="30398" x="1857375" y="4919663"/>
          <p14:tracePt t="30418" x="1830388" y="4902200"/>
          <p14:tracePt t="30439" x="1830388" y="4884738"/>
          <p14:tracePt t="30459" x="1830388" y="4875213"/>
          <p14:tracePt t="30479" x="1830388" y="4857750"/>
          <p14:tracePt t="30499" x="1830388" y="4848225"/>
          <p14:tracePt t="30519" x="1830388" y="4830763"/>
          <p14:tracePt t="30540" x="1785938" y="4813300"/>
          <p14:tracePt t="30560" x="1758950" y="4803775"/>
          <p14:tracePt t="30580" x="1751013" y="4786313"/>
          <p14:tracePt t="30600" x="1751013" y="4768850"/>
          <p14:tracePt t="30621" x="1751013" y="4751388"/>
          <p14:tracePt t="30651" x="1724025" y="4751388"/>
          <p14:tracePt t="30675" x="1724025" y="4732338"/>
          <p14:tracePt t="30687" x="1724025" y="4724400"/>
          <p14:tracePt t="30701" x="1697038" y="4724400"/>
          <p14:tracePt t="30721" x="1687513" y="4724400"/>
          <p14:tracePt t="30742" x="1687513" y="4687888"/>
          <p14:tracePt t="30762" x="1687513" y="4670425"/>
          <p14:tracePt t="30782" x="1687513" y="4652963"/>
          <p14:tracePt t="30802" x="1652588" y="4652963"/>
          <p14:tracePt t="30822" x="1625600" y="4652963"/>
          <p14:tracePt t="30959" x="1616075" y="4660900"/>
          <p14:tracePt t="31070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3038" y="152400"/>
            <a:ext cx="3530600" cy="6497638"/>
          </a:xfrm>
          <a:ln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2531" name="Picture 2" descr="Image result for garmin handheld g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AutoShape 4" descr="Image result for mechanical pencils"/>
          <p:cNvSpPr>
            <a:spLocks noChangeAspect="1" noChangeArrowheads="1"/>
          </p:cNvSpPr>
          <p:nvPr/>
        </p:nvSpPr>
        <p:spPr bwMode="auto">
          <a:xfrm>
            <a:off x="4325938" y="14620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2533" name="Picture 8" descr="Image result for mechanical penci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28600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4" descr="https://encrypted-tbn3.gstatic.com/images?q=tbn:ANd9GcRpd2vw-7pZwiRmxM8b7A7oRQqQIXT9MmNIvY0Etk7haCqJqAB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4443413"/>
            <a:ext cx="2486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764"/>
    </mc:Choice>
    <mc:Fallback>
      <p:transition spd="slow" advTm="143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Back in the herbarium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612775" y="1468438"/>
            <a:ext cx="1841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25604" name="Picture 5" descr="DSCN93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417638"/>
            <a:ext cx="7000875" cy="5251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41"/>
    </mc:Choice>
    <mc:Fallback>
      <p:transition spd="slow" advTm="21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BISH10022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" t="783" b="2661"/>
          <a:stretch>
            <a:fillRect/>
          </a:stretch>
        </p:blipFill>
        <p:spPr bwMode="auto">
          <a:xfrm>
            <a:off x="4368800" y="74613"/>
            <a:ext cx="4762500" cy="6243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Oval 9"/>
          <p:cNvSpPr>
            <a:spLocks noChangeArrowheads="1"/>
          </p:cNvSpPr>
          <p:nvPr/>
        </p:nvSpPr>
        <p:spPr bwMode="auto">
          <a:xfrm>
            <a:off x="7458075" y="314325"/>
            <a:ext cx="1230313" cy="10556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28" name="Oval 10"/>
          <p:cNvSpPr>
            <a:spLocks noChangeArrowheads="1"/>
          </p:cNvSpPr>
          <p:nvPr/>
        </p:nvSpPr>
        <p:spPr bwMode="auto">
          <a:xfrm>
            <a:off x="7011988" y="5262563"/>
            <a:ext cx="1230312" cy="105568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662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" r="49394"/>
          <a:stretch>
            <a:fillRect/>
          </a:stretch>
        </p:blipFill>
        <p:spPr bwMode="auto">
          <a:xfrm>
            <a:off x="150813" y="2738438"/>
            <a:ext cx="5057775" cy="3981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03"/>
    </mc:Choice>
    <mc:Fallback>
      <p:transition spd="slow" advTm="40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-1408113" y="107950"/>
            <a:ext cx="8229601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To the freezer</a:t>
            </a:r>
          </a:p>
        </p:txBody>
      </p:sp>
      <p:pic>
        <p:nvPicPr>
          <p:cNvPr id="6150" name="Picture 6" descr="tissues_bund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800" y="1874838"/>
            <a:ext cx="2830513" cy="3627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AutoShape 9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89510">
            <a:off x="5475288" y="903288"/>
            <a:ext cx="3432175" cy="25749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54" name="Picture 13" descr="ANd9GcRSzQZqW0icOjbRCE5Sxow7rxwyBfg6ojXQ_hTgrFSx_eAXbvpz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8119">
            <a:off x="3438525" y="3319463"/>
            <a:ext cx="2963863" cy="219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44"/>
    </mc:Choice>
    <mc:Fallback>
      <p:transition spd="slow" advTm="37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25" x="3965575" y="3732213"/>
          <p14:tracePt t="15700" x="3946525" y="3741738"/>
          <p14:tracePt t="15712" x="3884613" y="3751263"/>
          <p14:tracePt t="15724" x="3830638" y="3768725"/>
          <p14:tracePt t="15742" x="3795713" y="3786188"/>
          <p14:tracePt t="15762" x="3670300" y="3830638"/>
          <p14:tracePt t="15782" x="3589338" y="3848100"/>
          <p14:tracePt t="15802" x="3517900" y="3857625"/>
          <p14:tracePt t="15824" x="3500438" y="3857625"/>
          <p14:tracePt t="15843" x="3455988" y="3857625"/>
          <p14:tracePt t="15910" x="3357563" y="3857625"/>
          <p14:tracePt t="15935" x="3330575" y="3857625"/>
          <p14:tracePt t="15959" x="3259138" y="3848100"/>
          <p14:tracePt t="15971" x="3197225" y="3830638"/>
          <p14:tracePt t="15983" x="3108325" y="3768725"/>
          <p14:tracePt t="15990" x="3054350" y="3714750"/>
          <p14:tracePt t="16008" x="3054350" y="3697288"/>
          <p14:tracePt t="16025" x="2874963" y="3581400"/>
          <p14:tracePt t="16045" x="2803525" y="3527425"/>
          <p14:tracePt t="16107" x="2714625" y="3465513"/>
          <p14:tracePt t="16132" x="2643188" y="3465513"/>
          <p14:tracePt t="16145" x="2625725" y="3465513"/>
          <p14:tracePt t="16157" x="2608263" y="3465513"/>
          <p14:tracePt t="16169" x="2598738" y="3465513"/>
          <p14:tracePt t="16206" x="2554288" y="3438525"/>
          <p14:tracePt t="16213" x="2536825" y="3429000"/>
          <p14:tracePt t="17072" x="2536825" y="3411538"/>
          <p14:tracePt t="17084" x="2544763" y="3384550"/>
          <p14:tracePt t="17096" x="2562225" y="3367088"/>
          <p14:tracePt t="17122" x="2581275" y="3340100"/>
          <p14:tracePt t="17134" x="2660650" y="3286125"/>
          <p14:tracePt t="17146" x="2679700" y="3268663"/>
          <p14:tracePt t="17183" x="2714625" y="3268663"/>
          <p14:tracePt t="17196" x="2732088" y="3268663"/>
          <p14:tracePt t="17283" x="2776538" y="3251200"/>
          <p14:tracePt t="17295" x="2803525" y="3232150"/>
          <p14:tracePt t="17307" x="2813050" y="3224213"/>
          <p14:tracePt t="17319" x="2822575" y="3205163"/>
          <p14:tracePt t="17337" x="2830513" y="3205163"/>
          <p14:tracePt t="17357" x="2867025" y="3125788"/>
          <p14:tracePt t="17377" x="2901950" y="3071813"/>
          <p14:tracePt t="17397" x="2955925" y="2973388"/>
          <p14:tracePt t="17417" x="2955925" y="2955925"/>
          <p14:tracePt t="17438" x="2955925" y="2928938"/>
          <p14:tracePt t="17458" x="2955925" y="2867025"/>
          <p14:tracePt t="17478" x="2955925" y="2830513"/>
          <p14:tracePt t="17498" x="2946400" y="2795588"/>
          <p14:tracePt t="17518" x="2946400" y="2759075"/>
          <p14:tracePt t="17538" x="2919413" y="2705100"/>
          <p14:tracePt t="17559" x="2911475" y="2679700"/>
          <p14:tracePt t="17579" x="2874963" y="2643188"/>
          <p14:tracePt t="17599" x="2840038" y="2616200"/>
          <p14:tracePt t="17619" x="2840038" y="2571750"/>
          <p14:tracePt t="17640" x="2813050" y="2554288"/>
          <p14:tracePt t="17660" x="2813050" y="2527300"/>
          <p14:tracePt t="17680" x="2768600" y="2527300"/>
          <p14:tracePt t="17700" x="2714625" y="2517775"/>
          <p14:tracePt t="17720" x="2633663" y="2473325"/>
          <p14:tracePt t="17740" x="2633663" y="2455863"/>
          <p14:tracePt t="17761" x="2616200" y="2446338"/>
          <p14:tracePt t="17781" x="2589213" y="2455863"/>
          <p14:tracePt t="17801" x="2536825" y="2473325"/>
          <p14:tracePt t="17821" x="2527300" y="2473325"/>
          <p14:tracePt t="17841" x="2527300" y="2465388"/>
          <p14:tracePt t="17861" x="2490788" y="2465388"/>
          <p14:tracePt t="17882" x="2473325" y="2465388"/>
          <p14:tracePt t="17902" x="2428875" y="2473325"/>
          <p14:tracePt t="17922" x="2384425" y="2509838"/>
          <p14:tracePt t="17942" x="2366963" y="2581275"/>
          <p14:tracePt t="17963" x="2347913" y="2616200"/>
          <p14:tracePt t="17988" x="2347913" y="2633663"/>
          <p14:tracePt t="18003" x="2347913" y="2652713"/>
          <p14:tracePt t="18023" x="2339975" y="2670175"/>
          <p14:tracePt t="18043" x="2339975" y="2724150"/>
          <p14:tracePt t="18063" x="2339975" y="2768600"/>
          <p14:tracePt t="18084" x="2339975" y="2776538"/>
          <p14:tracePt t="18104" x="2339975" y="2813050"/>
          <p14:tracePt t="18124" x="2339975" y="2847975"/>
          <p14:tracePt t="18144" x="2339975" y="2857500"/>
          <p14:tracePt t="18164" x="2339975" y="2884488"/>
          <p14:tracePt t="18185" x="2339975" y="2938463"/>
          <p14:tracePt t="18205" x="2347913" y="2982913"/>
          <p14:tracePt t="18225" x="2347913" y="3000375"/>
          <p14:tracePt t="18259" x="2357438" y="3009900"/>
          <p14:tracePt t="18272" x="2384425" y="3044825"/>
          <p14:tracePt t="18285" x="2384425" y="3062288"/>
          <p14:tracePt t="18308" x="2393950" y="3081338"/>
          <p14:tracePt t="18326" x="2401888" y="3089275"/>
          <p14:tracePt t="18346" x="2401888" y="3098800"/>
          <p14:tracePt t="18383" x="2419350" y="3098800"/>
          <p14:tracePt t="18395" x="2490788" y="3125788"/>
          <p14:tracePt t="18407" x="2527300" y="3125788"/>
          <p14:tracePt t="18432" x="2544763" y="3125788"/>
          <p14:tracePt t="18447" x="2571750" y="3125788"/>
          <p14:tracePt t="18467" x="2633663" y="3108325"/>
          <p14:tracePt t="18487" x="2847975" y="3027363"/>
          <p14:tracePt t="18507" x="3027363" y="2946400"/>
          <p14:tracePt t="18528" x="3027363" y="2938463"/>
          <p14:tracePt t="18548" x="3071813" y="2901950"/>
          <p14:tracePt t="18568" x="3071813" y="2894013"/>
          <p14:tracePt t="18592" x="3081338" y="2884488"/>
          <p14:tracePt t="18608" x="3081338" y="2867025"/>
          <p14:tracePt t="18630" x="3081338" y="2857500"/>
          <p14:tracePt t="18692" x="3081338" y="2840038"/>
          <p14:tracePt t="18704" x="3081338" y="2830513"/>
          <p14:tracePt t="18716" x="3071813" y="2822575"/>
          <p14:tracePt t="18729" x="3062288" y="2822575"/>
          <p14:tracePt t="18766" x="3044825" y="2813050"/>
          <p14:tracePt t="18778" x="3009900" y="2803525"/>
          <p14:tracePt t="18791" x="2919413" y="2803525"/>
          <p14:tracePt t="18810" x="2847975" y="2803525"/>
          <p14:tracePt t="18831" x="2768600" y="2803525"/>
          <p14:tracePt t="18851" x="2759075" y="2803525"/>
          <p14:tracePt t="18871" x="2724150" y="2822575"/>
          <p14:tracePt t="18891" x="2633663" y="2857500"/>
          <p14:tracePt t="18911" x="2581275" y="2901950"/>
          <p14:tracePt t="18931" x="2482850" y="2973388"/>
          <p14:tracePt t="18952" x="2473325" y="2990850"/>
          <p14:tracePt t="18972" x="2473325" y="3000375"/>
          <p14:tracePt t="18992" x="2455863" y="3044825"/>
          <p14:tracePt t="19012" x="2438400" y="3054350"/>
          <p14:tracePt t="19038" x="2419350" y="3108325"/>
          <p14:tracePt t="19053" x="2411413" y="3133725"/>
          <p14:tracePt t="19112" x="2411413" y="3160713"/>
          <p14:tracePt t="19124" x="2411413" y="3170238"/>
          <p14:tracePt t="19162" x="2384425" y="3205163"/>
          <p14:tracePt t="19174" x="2366963" y="3251200"/>
          <p14:tracePt t="19186" x="2366963" y="3259138"/>
          <p14:tracePt t="19199" x="2366963" y="3286125"/>
          <p14:tracePt t="19214" x="2366963" y="3303588"/>
          <p14:tracePt t="19261" x="2374900" y="3313113"/>
          <p14:tracePt t="19273" x="2393950" y="3322638"/>
          <p14:tracePt t="19285" x="2401888" y="3322638"/>
          <p14:tracePt t="19298" x="2411413" y="3322638"/>
          <p14:tracePt t="19315" x="2428875" y="3322638"/>
          <p14:tracePt t="19335" x="2465388" y="3295650"/>
          <p14:tracePt t="19355" x="2527300" y="3251200"/>
          <p14:tracePt t="19376" x="2527300" y="3241675"/>
          <p14:tracePt t="19396" x="2509838" y="3160713"/>
          <p14:tracePt t="19532" x="2544763" y="3179763"/>
          <p14:tracePt t="19631" x="0" y="0"/>
        </p14:tracePtLst>
        <p14:tracePtLst>
          <p14:tracePt t="29319" x="3938588" y="4500563"/>
          <p14:tracePt t="30346" x="3973513" y="4500563"/>
          <p14:tracePt t="30358" x="4017963" y="4500563"/>
          <p14:tracePt t="30370" x="4054475" y="4510088"/>
          <p14:tracePt t="30382" x="4116388" y="4527550"/>
          <p14:tracePt t="30408" x="4160838" y="4527550"/>
          <p14:tracePt t="30420" x="4224338" y="4527550"/>
          <p14:tracePt t="30439" x="4384675" y="4527550"/>
          <p14:tracePt t="30459" x="4589463" y="4527550"/>
          <p14:tracePt t="30494" x="4670425" y="4554538"/>
          <p14:tracePt t="30544" x="0" y="0"/>
        </p14:tracePtLst>
        <p14:tracePtLst>
          <p14:tracePt t="31866" x="7161213" y="3214688"/>
          <p14:tracePt t="31929" x="7116763" y="3232150"/>
          <p14:tracePt t="31966" x="7000875" y="3268663"/>
          <p14:tracePt t="31991" x="6911975" y="3330575"/>
          <p14:tracePt t="32003" x="6875463" y="3367088"/>
          <p14:tracePt t="32015" x="6813550" y="3402013"/>
          <p14:tracePt t="32102" x="6823075" y="3438525"/>
          <p14:tracePt t="32127" x="6884988" y="3455988"/>
          <p14:tracePt t="32139" x="6911975" y="3465513"/>
          <p14:tracePt t="32176" x="6946900" y="3465513"/>
          <p14:tracePt t="32200" x="7010400" y="3465513"/>
          <p14:tracePt t="32226" x="7126288" y="3446463"/>
          <p14:tracePt t="32510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1950" y="201613"/>
            <a:ext cx="8367713" cy="6275387"/>
          </a:xfrm>
          <a:ln>
            <a:solidFill>
              <a:schemeClr val="accent5">
                <a:lumMod val="90000"/>
              </a:schemeClr>
            </a:solidFill>
          </a:ln>
        </p:spPr>
      </p:pic>
      <p:pic>
        <p:nvPicPr>
          <p:cNvPr id="4099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90500"/>
            <a:ext cx="8208963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79775"/>
            <a:ext cx="6116638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50"/>
    </mc:Choice>
    <mc:Fallback>
      <p:transition spd="slow" advTm="34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future using QR codes and GUIDs?</a:t>
            </a:r>
          </a:p>
        </p:txBody>
      </p:sp>
      <p:pic>
        <p:nvPicPr>
          <p:cNvPr id="30723" name="Picture 4" descr="not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216025"/>
            <a:ext cx="2671763" cy="440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Oval 5"/>
          <p:cNvSpPr>
            <a:spLocks noChangeArrowheads="1"/>
          </p:cNvSpPr>
          <p:nvPr/>
        </p:nvSpPr>
        <p:spPr bwMode="auto">
          <a:xfrm>
            <a:off x="1544638" y="4956175"/>
            <a:ext cx="439737" cy="3651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725" name="Picture 6" descr="tissue_Q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5416550"/>
            <a:ext cx="2787650" cy="1290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7" descr="vi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4103688"/>
            <a:ext cx="1212850" cy="156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8" descr="scan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1570038"/>
            <a:ext cx="3895725" cy="247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9" descr="tissuetag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3683000"/>
            <a:ext cx="1765300" cy="1906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9" name="Oval 10"/>
          <p:cNvSpPr>
            <a:spLocks noChangeArrowheads="1"/>
          </p:cNvSpPr>
          <p:nvPr/>
        </p:nvSpPr>
        <p:spPr bwMode="auto">
          <a:xfrm>
            <a:off x="4721225" y="5838825"/>
            <a:ext cx="439738" cy="3651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0" name="Oval 11"/>
          <p:cNvSpPr>
            <a:spLocks noChangeArrowheads="1"/>
          </p:cNvSpPr>
          <p:nvPr/>
        </p:nvSpPr>
        <p:spPr bwMode="auto">
          <a:xfrm>
            <a:off x="3451225" y="4716463"/>
            <a:ext cx="439738" cy="3651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1" name="Oval 12"/>
          <p:cNvSpPr>
            <a:spLocks noChangeArrowheads="1"/>
          </p:cNvSpPr>
          <p:nvPr/>
        </p:nvSpPr>
        <p:spPr bwMode="auto">
          <a:xfrm>
            <a:off x="6918325" y="3206750"/>
            <a:ext cx="439738" cy="3651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2" name="Oval 13"/>
          <p:cNvSpPr>
            <a:spLocks noChangeArrowheads="1"/>
          </p:cNvSpPr>
          <p:nvPr/>
        </p:nvSpPr>
        <p:spPr bwMode="auto">
          <a:xfrm>
            <a:off x="5502275" y="4294188"/>
            <a:ext cx="439738" cy="3651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733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2182813"/>
            <a:ext cx="90805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4" name="Picture 17" descr="adult_foli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4851400"/>
            <a:ext cx="2439987" cy="1830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5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6407150"/>
            <a:ext cx="192088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6" name="Text Box 19"/>
          <p:cNvSpPr txBox="1">
            <a:spLocks noChangeArrowheads="1"/>
          </p:cNvSpPr>
          <p:nvPr/>
        </p:nvSpPr>
        <p:spPr bwMode="auto">
          <a:xfrm rot="-466270">
            <a:off x="1231900" y="3041650"/>
            <a:ext cx="6088063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96B67EDB4B5440939A95FE3EE02957C2 </a:t>
            </a:r>
          </a:p>
        </p:txBody>
      </p:sp>
      <p:sp>
        <p:nvSpPr>
          <p:cNvPr id="30737" name="Oval 20"/>
          <p:cNvSpPr>
            <a:spLocks noChangeArrowheads="1"/>
          </p:cNvSpPr>
          <p:nvPr/>
        </p:nvSpPr>
        <p:spPr bwMode="auto">
          <a:xfrm>
            <a:off x="6483350" y="6303963"/>
            <a:ext cx="439738" cy="3651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94"/>
    </mc:Choice>
    <mc:Fallback>
      <p:transition spd="slow" advTm="76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248" x="1741488" y="5037138"/>
          <p14:tracePt t="32297" x="1731963" y="5037138"/>
          <p14:tracePt t="32321" x="1660525" y="5037138"/>
          <p14:tracePt t="32347" x="1633538" y="5037138"/>
          <p14:tracePt t="32359" x="1589088" y="5037138"/>
          <p14:tracePt t="32383" x="1527175" y="5037138"/>
          <p14:tracePt t="32408" x="1446213" y="5037138"/>
          <p14:tracePt t="32421" x="1401763" y="5037138"/>
          <p14:tracePt t="32470" x="1366838" y="5037138"/>
          <p14:tracePt t="32556" x="1384300" y="5072063"/>
          <p14:tracePt t="32582" x="1384300" y="5081588"/>
          <p14:tracePt t="32618" x="1384300" y="5116513"/>
          <p14:tracePt t="32655" x="1393825" y="5143500"/>
          <p14:tracePt t="32680" x="1455738" y="5187950"/>
          <p14:tracePt t="32705" x="1482725" y="5232400"/>
          <p14:tracePt t="32730" x="1536700" y="5268913"/>
          <p14:tracePt t="32754" x="1608138" y="5286375"/>
          <p14:tracePt t="32779" x="1660525" y="5313363"/>
          <p14:tracePt t="32829" x="1697038" y="5322888"/>
          <p14:tracePt t="32853" x="1768475" y="5322888"/>
          <p14:tracePt t="32878" x="1812925" y="5322888"/>
          <p14:tracePt t="32903" x="1866900" y="5303838"/>
          <p14:tracePt t="32940" x="1938338" y="5276850"/>
          <p14:tracePt t="32964" x="2062163" y="5251450"/>
          <p14:tracePt t="33002" x="2116138" y="5224463"/>
          <p14:tracePt t="33113" x="2116138" y="5205413"/>
          <p14:tracePt t="33125" x="2108200" y="5170488"/>
          <p14:tracePt t="33138" x="2108200" y="5153025"/>
          <p14:tracePt t="33149" x="2108200" y="5133975"/>
          <p14:tracePt t="33175" x="2098675" y="5116513"/>
          <p14:tracePt t="33236" x="2071688" y="5116513"/>
          <p14:tracePt t="33261" x="2036763" y="5108575"/>
          <p14:tracePt t="33286" x="1990725" y="5108575"/>
          <p14:tracePt t="33311" x="1928813" y="5108575"/>
          <p14:tracePt t="33373" x="1874838" y="5108575"/>
          <p14:tracePt t="33410" x="1822450" y="5089525"/>
          <p14:tracePt t="33533" x="1768475" y="5089525"/>
          <p14:tracePt t="33657" x="1751013" y="5089525"/>
          <p14:tracePt t="33929" x="0" y="0"/>
        </p14:tracePtLst>
        <p14:tracePtLst>
          <p14:tracePt t="43163" x="1062038" y="2946400"/>
          <p14:tracePt t="43201" x="0" y="0"/>
        </p14:tracePtLst>
        <p14:tracePtLst>
          <p14:tracePt t="43943" x="1312863" y="3429000"/>
          <p14:tracePt t="44091" x="1303338" y="3438525"/>
          <p14:tracePt t="44129" x="1303338" y="3446463"/>
          <p14:tracePt t="44227" x="1285875" y="3465513"/>
          <p14:tracePt t="44240" x="1285875" y="3482975"/>
          <p14:tracePt t="44474" x="1285875" y="3527425"/>
          <p14:tracePt t="44487" x="1276350" y="3589338"/>
          <p14:tracePt t="44499" x="1295400" y="3660775"/>
          <p14:tracePt t="44513" x="1295400" y="3724275"/>
          <p14:tracePt t="44533" x="1312863" y="3786188"/>
          <p14:tracePt t="44553" x="1312863" y="3830638"/>
          <p14:tracePt t="44598" x="1347788" y="3875088"/>
          <p14:tracePt t="44809" x="1374775" y="3875088"/>
          <p14:tracePt t="45303" x="0" y="0"/>
        </p14:tracePtLst>
        <p14:tracePtLst>
          <p14:tracePt t="50058" x="4340225" y="4411663"/>
          <p14:tracePt t="50849" x="4357688" y="4456113"/>
          <p14:tracePt t="50861" x="4411663" y="4518025"/>
          <p14:tracePt t="50874" x="4500563" y="4589463"/>
          <p14:tracePt t="50887" x="4572000" y="4652963"/>
          <p14:tracePt t="50899" x="4616450" y="4687888"/>
          <p14:tracePt t="51010" x="4616450" y="4751388"/>
          <p14:tracePt t="51022" x="4616450" y="4768850"/>
          <p14:tracePt t="51183" x="4616450" y="4741863"/>
          <p14:tracePt t="51195" x="4572000" y="4687888"/>
          <p14:tracePt t="51207" x="4527550" y="4652963"/>
          <p14:tracePt t="51221" x="4518025" y="4608513"/>
          <p14:tracePt t="51236" x="4518025" y="4572000"/>
          <p14:tracePt t="51752" x="0" y="0"/>
        </p14:tracePtLst>
        <p14:tracePtLst>
          <p14:tracePt t="53545" x="5705475" y="4902200"/>
          <p14:tracePt t="53694" x="5732463" y="4929188"/>
          <p14:tracePt t="53718" x="5795963" y="4965700"/>
          <p14:tracePt t="53730" x="5813425" y="4991100"/>
          <p14:tracePt t="53755" x="5840413" y="5010150"/>
          <p14:tracePt t="53817" x="5848350" y="5037138"/>
          <p14:tracePt t="53829" x="5867400" y="5062538"/>
          <p14:tracePt t="54150" x="5857875" y="5054600"/>
          <p14:tracePt t="54200" x="5830888" y="5027613"/>
          <p14:tracePt t="54225" x="5786438" y="5000625"/>
          <p14:tracePt t="54262" x="5768975" y="4973638"/>
          <p14:tracePt t="54868" x="0" y="0"/>
        </p14:tracePtLst>
        <p14:tracePtLst>
          <p14:tracePt t="56043" x="7446963" y="3687763"/>
          <p14:tracePt t="56129" x="7483475" y="3670300"/>
          <p14:tracePt t="56142" x="7545388" y="3652838"/>
          <p14:tracePt t="56154" x="7581900" y="3643313"/>
          <p14:tracePt t="56166" x="7626350" y="3616325"/>
          <p14:tracePt t="56182" x="7670800" y="3589338"/>
          <p14:tracePt t="56202" x="7715250" y="3536950"/>
          <p14:tracePt t="56222" x="7831138" y="3411538"/>
          <p14:tracePt t="56242" x="7831138" y="3384550"/>
          <p14:tracePt t="56262" x="7831138" y="3375025"/>
          <p14:tracePt t="56283" x="7831138" y="3348038"/>
          <p14:tracePt t="56303" x="7875588" y="3268663"/>
          <p14:tracePt t="56323" x="7902575" y="3241675"/>
          <p14:tracePt t="56343" x="7902575" y="3214688"/>
          <p14:tracePt t="56363" x="7912100" y="3160713"/>
          <p14:tracePt t="56383" x="7947025" y="3098800"/>
          <p14:tracePt t="56404" x="7947025" y="3071813"/>
          <p14:tracePt t="56424" x="7947025" y="3062288"/>
          <p14:tracePt t="56444" x="7947025" y="3036888"/>
          <p14:tracePt t="56464" x="7947025" y="3017838"/>
          <p14:tracePt t="56484" x="7947025" y="3009900"/>
          <p14:tracePt t="56513" x="7947025" y="2990850"/>
          <p14:tracePt t="56525" x="7947025" y="2982913"/>
          <p14:tracePt t="56562" x="7947025" y="2973388"/>
          <p14:tracePt t="56586" x="7939088" y="2973388"/>
          <p14:tracePt t="56612" x="7813675" y="3081338"/>
          <p14:tracePt t="56636" x="7777163" y="3125788"/>
          <p14:tracePt t="56648" x="7751763" y="3179763"/>
          <p14:tracePt t="57131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1748" name="Picture 4" descr="PNG_02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4097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457200" y="5843588"/>
            <a:ext cx="71850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http://pbs.bishopmuseum.org/papuanplants/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sajames@bishopmuseum.org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96"/>
    </mc:Choice>
    <mc:Fallback>
      <p:transition spd="slow" advTm="16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0"/>
            <a:ext cx="7496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8256354">
            <a:off x="2717800" y="3830638"/>
            <a:ext cx="5648325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ight Arrow 5"/>
          <p:cNvSpPr/>
          <p:nvPr/>
        </p:nvSpPr>
        <p:spPr>
          <a:xfrm rot="14497424">
            <a:off x="2107406" y="5026820"/>
            <a:ext cx="1692275" cy="119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125" name="Picture 4" descr="File:Plane icon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26149">
            <a:off x="5780087" y="2825751"/>
            <a:ext cx="5556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File:Plane icon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3223">
            <a:off x="2860675" y="4662488"/>
            <a:ext cx="5556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9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92" x="7643813" y="1874838"/>
          <p14:tracePt t="4204" x="7670800" y="1884363"/>
          <p14:tracePt t="4562" x="7670800" y="1901825"/>
          <p14:tracePt t="4624" x="7670800" y="1919288"/>
          <p14:tracePt t="4649" x="7680325" y="1946275"/>
          <p14:tracePt t="4661" x="7680325" y="1955800"/>
          <p14:tracePt t="4872" x="7680325" y="1938338"/>
          <p14:tracePt t="4884" x="7680325" y="1911350"/>
          <p14:tracePt t="4908" x="7643813" y="1866900"/>
          <p14:tracePt t="4921" x="7626350" y="1847850"/>
          <p14:tracePt t="4945" x="7599363" y="1830388"/>
          <p14:tracePt t="4970" x="7562850" y="1812925"/>
          <p14:tracePt t="4995" x="7483475" y="1785938"/>
          <p14:tracePt t="5107" x="7483475" y="1768475"/>
          <p14:tracePt t="5119" x="7483475" y="1758950"/>
          <p14:tracePt t="5131" x="7483475" y="1751013"/>
          <p14:tracePt t="5143" x="7483475" y="1741488"/>
          <p14:tracePt t="5163" x="7483475" y="1724025"/>
          <p14:tracePt t="5183" x="7483475" y="1704975"/>
          <p14:tracePt t="5204" x="7483475" y="1687513"/>
          <p14:tracePt t="5224" x="7483475" y="1670050"/>
          <p14:tracePt t="5244" x="7483475" y="1643063"/>
          <p14:tracePt t="5264" x="7483475" y="1633538"/>
          <p14:tracePt t="5284" x="7483475" y="1608138"/>
          <p14:tracePt t="5305" x="7483475" y="1581150"/>
          <p14:tracePt t="5325" x="7483475" y="1571625"/>
          <p14:tracePt t="5345" x="7483475" y="1554163"/>
          <p14:tracePt t="5365" x="7483475" y="1536700"/>
          <p14:tracePt t="5385" x="7483475" y="1517650"/>
          <p14:tracePt t="5406" x="7483475" y="1500188"/>
          <p14:tracePt t="5427" x="0" y="0"/>
        </p14:tracePtLst>
        <p14:tracePtLst>
          <p14:tracePt t="6801" x="7840663" y="1571625"/>
          <p14:tracePt t="6924" x="7858125" y="1616075"/>
          <p14:tracePt t="6950" x="7902575" y="1643063"/>
          <p14:tracePt t="7023" x="7912100" y="1660525"/>
          <p14:tracePt t="7036" x="7939088" y="1687513"/>
          <p14:tracePt t="7048" x="7956550" y="1731963"/>
          <p14:tracePt t="7147" x="7956550" y="1758950"/>
          <p14:tracePt t="7159" x="7966075" y="1803400"/>
          <p14:tracePt t="7172" x="7974013" y="1822450"/>
          <p14:tracePt t="7258" x="7983538" y="1857375"/>
          <p14:tracePt t="7270" x="7983538" y="1866900"/>
          <p14:tracePt t="7518" x="7983538" y="1847850"/>
          <p14:tracePt t="7531" x="7956550" y="1776413"/>
          <p14:tracePt t="7543" x="7947025" y="1751013"/>
          <p14:tracePt t="7580" x="7947025" y="1731963"/>
          <p14:tracePt t="7623" x="7920038" y="1704975"/>
          <p14:tracePt t="7642" x="7902575" y="1697038"/>
          <p14:tracePt t="7654" x="7902575" y="1687513"/>
          <p14:tracePt t="8087" x="0" y="0"/>
        </p14:tracePtLst>
        <p14:tracePtLst>
          <p14:tracePt t="10449" x="2295525" y="3795713"/>
          <p14:tracePt t="10462" x="2251075" y="3768725"/>
          <p14:tracePt t="10474" x="2197100" y="3741738"/>
          <p14:tracePt t="10485" x="2143125" y="3732213"/>
          <p14:tracePt t="10497" x="2125663" y="3724275"/>
          <p14:tracePt t="10513" x="2125663" y="3705225"/>
          <p14:tracePt t="10533" x="2125663" y="3697288"/>
          <p14:tracePt t="10560" x="2108200" y="3697288"/>
          <p14:tracePt t="10574" x="2089150" y="3670300"/>
          <p14:tracePt t="10594" x="2036763" y="3589338"/>
          <p14:tracePt t="10614" x="1965325" y="3544888"/>
          <p14:tracePt t="10634" x="1955800" y="3544888"/>
          <p14:tracePt t="10671" x="1938338" y="3544888"/>
          <p14:tracePt t="10684" x="1901825" y="3544888"/>
          <p14:tracePt t="10696" x="1874838" y="3527425"/>
          <p14:tracePt t="10715" x="1839913" y="3500438"/>
          <p14:tracePt t="10758" x="1803400" y="3500438"/>
          <p14:tracePt t="10770" x="1776413" y="3500438"/>
          <p14:tracePt t="10782" x="1768475" y="3500438"/>
          <p14:tracePt t="10796" x="1751013" y="3500438"/>
          <p14:tracePt t="10816" x="1731963" y="3500438"/>
          <p14:tracePt t="10836" x="1724025" y="3509963"/>
          <p14:tracePt t="10906" x="1724025" y="3517900"/>
          <p14:tracePt t="10918" x="1724025" y="3554413"/>
          <p14:tracePt t="10931" x="1724025" y="3581400"/>
          <p14:tracePt t="10943" x="1724025" y="3608388"/>
          <p14:tracePt t="10957" x="1731963" y="3625850"/>
          <p14:tracePt t="10977" x="1741488" y="3643313"/>
          <p14:tracePt t="10998" x="1768475" y="3687763"/>
          <p14:tracePt t="11018" x="1785938" y="3714750"/>
          <p14:tracePt t="11038" x="1839913" y="3732213"/>
          <p14:tracePt t="11058" x="1884363" y="3768725"/>
          <p14:tracePt t="11078" x="1911350" y="3776663"/>
          <p14:tracePt t="11099" x="2000250" y="3840163"/>
          <p14:tracePt t="11119" x="2125663" y="3938588"/>
          <p14:tracePt t="11139" x="2143125" y="3965575"/>
          <p14:tracePt t="11178" x="2160588" y="3983038"/>
          <p14:tracePt t="11190" x="2205038" y="4010025"/>
          <p14:tracePt t="11203" x="2251075" y="4054475"/>
          <p14:tracePt t="11220" x="2259013" y="4081463"/>
          <p14:tracePt t="11240" x="2268538" y="4098925"/>
          <p14:tracePt t="11260" x="2295525" y="4108450"/>
          <p14:tracePt t="11280" x="2303463" y="4116388"/>
          <p14:tracePt t="11302" x="2347913" y="4125913"/>
          <p14:tracePt t="11321" x="2393950" y="4125913"/>
          <p14:tracePt t="11341" x="2411413" y="4152900"/>
          <p14:tracePt t="11610" x="0" y="0"/>
        </p14:tracePtLst>
        <p14:tracePtLst>
          <p14:tracePt t="12155" x="2822575" y="4010025"/>
          <p14:tracePt t="12179" x="2822575" y="4000500"/>
          <p14:tracePt t="12217" x="2822575" y="3990975"/>
          <p14:tracePt t="12229" x="2822575" y="3973513"/>
          <p14:tracePt t="12241" x="2830513" y="3956050"/>
          <p14:tracePt t="12253" x="2847975" y="3946525"/>
          <p14:tracePt t="12269" x="2857500" y="3938588"/>
          <p14:tracePt t="12365" x="2874963" y="3929063"/>
          <p14:tracePt t="12377" x="2965450" y="3902075"/>
          <p14:tracePt t="12389" x="3009900" y="3848100"/>
          <p14:tracePt t="12402" x="3009900" y="3840163"/>
          <p14:tracePt t="12414" x="3009900" y="3830638"/>
          <p14:tracePt t="12431" x="3009900" y="3813175"/>
          <p14:tracePt t="12451" x="3009900" y="3803650"/>
          <p14:tracePt t="12471" x="3009900" y="3786188"/>
          <p14:tracePt t="12492" x="3009900" y="3732213"/>
          <p14:tracePt t="12512" x="3009900" y="3670300"/>
          <p14:tracePt t="12532" x="3009900" y="3643313"/>
          <p14:tracePt t="12552" x="3009900" y="3571875"/>
          <p14:tracePt t="12572" x="3009900" y="3544888"/>
          <p14:tracePt t="12599" x="3000375" y="3500438"/>
          <p14:tracePt t="12613" x="3000375" y="3482975"/>
          <p14:tracePt t="12637" x="3000375" y="3465513"/>
          <p14:tracePt t="12653" x="2973388" y="3429000"/>
          <p14:tracePt t="12673" x="2965450" y="3411538"/>
          <p14:tracePt t="12674" x="2965450" y="3402013"/>
          <p14:tracePt t="12699" x="2965450" y="3384550"/>
          <p14:tracePt t="12714" x="2965450" y="3367088"/>
          <p14:tracePt t="12734" x="2965450" y="3357563"/>
          <p14:tracePt t="12754" x="2965450" y="3330575"/>
          <p14:tracePt t="12774" x="2982913" y="3330575"/>
          <p14:tracePt t="12794" x="2990850" y="3330575"/>
          <p14:tracePt t="12822" x="3009900" y="3330575"/>
          <p14:tracePt t="12835" x="3017838" y="3330575"/>
          <p14:tracePt t="12897" x="3017838" y="3313113"/>
          <p14:tracePt t="12909" x="3017838" y="3295650"/>
          <p14:tracePt t="12934" x="3017838" y="3286125"/>
          <p14:tracePt t="12946" x="3036888" y="3286125"/>
          <p14:tracePt t="12958" x="3054350" y="3303588"/>
          <p14:tracePt t="12976" x="3062288" y="3340100"/>
          <p14:tracePt t="12996" x="3071813" y="3375025"/>
          <p14:tracePt t="13016" x="3071813" y="3384550"/>
          <p14:tracePt t="13057" x="3071813" y="3394075"/>
          <p14:tracePt t="13070" x="3071813" y="3419475"/>
          <p14:tracePt t="13083" x="3071813" y="3455988"/>
          <p14:tracePt t="13097" x="3071813" y="3490913"/>
          <p14:tracePt t="13118" x="3071813" y="3509963"/>
          <p14:tracePt t="13138" x="3071813" y="3527425"/>
          <p14:tracePt t="13158" x="3071813" y="3571875"/>
          <p14:tracePt t="13178" x="3071813" y="3598863"/>
          <p14:tracePt t="13198" x="3071813" y="3608388"/>
          <p14:tracePt t="13291" x="3062288" y="3652838"/>
          <p14:tracePt t="13304" x="3062288" y="3741738"/>
          <p14:tracePt t="13316" x="3081338" y="3786188"/>
          <p14:tracePt t="13329" x="3081338" y="3840163"/>
          <p14:tracePt t="13403" x="3098800" y="3919538"/>
          <p14:tracePt t="13415" x="3108325" y="3990975"/>
          <p14:tracePt t="13427" x="3116263" y="4037013"/>
          <p14:tracePt t="13440" x="3125788" y="4054475"/>
          <p14:tracePt t="13501" x="3071813" y="4037013"/>
          <p14:tracePt t="13749" x="3108325" y="4044950"/>
          <p14:tracePt t="13774" x="3197225" y="4062413"/>
          <p14:tracePt t="13848" x="3241675" y="4098925"/>
          <p14:tracePt t="13959" x="3241675" y="4108450"/>
          <p14:tracePt t="14169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 txBox="1">
            <a:spLocks noChangeArrowheads="1"/>
          </p:cNvSpPr>
          <p:nvPr/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bg1"/>
                </a:solidFill>
              </a:rPr>
              <a:t>Why PNG?</a:t>
            </a:r>
          </a:p>
        </p:txBody>
      </p:sp>
      <p:sp>
        <p:nvSpPr>
          <p:cNvPr id="7171" name="Rectangle 3"/>
          <p:cNvSpPr txBox="1">
            <a:spLocks noChangeArrowheads="1"/>
          </p:cNvSpPr>
          <p:nvPr/>
        </p:nvSpPr>
        <p:spPr bwMode="auto">
          <a:xfrm>
            <a:off x="395288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solidFill>
                  <a:schemeClr val="bg1"/>
                </a:solidFill>
              </a:rPr>
              <a:t>Biodiversity Hotspot</a:t>
            </a:r>
          </a:p>
          <a:p>
            <a:pPr lvl="1">
              <a:defRPr/>
            </a:pPr>
            <a:r>
              <a:rPr lang="en-US" altLang="en-US" sz="2400" dirty="0" smtClean="0">
                <a:solidFill>
                  <a:schemeClr val="bg1"/>
                </a:solidFill>
              </a:rPr>
              <a:t>More than 95% of the land area of the tropical Pacific Basin </a:t>
            </a:r>
          </a:p>
          <a:p>
            <a:pPr lvl="1">
              <a:defRPr/>
            </a:pPr>
            <a:r>
              <a:rPr lang="en-US" altLang="en-US" sz="2400" dirty="0" smtClean="0">
                <a:solidFill>
                  <a:schemeClr val="bg1"/>
                </a:solidFill>
              </a:rPr>
              <a:t>Complex geological history</a:t>
            </a:r>
          </a:p>
          <a:p>
            <a:pPr lvl="1">
              <a:defRPr/>
            </a:pPr>
            <a:r>
              <a:rPr lang="en-US" altLang="en-US" sz="2400" dirty="0" smtClean="0">
                <a:solidFill>
                  <a:schemeClr val="bg1"/>
                </a:solidFill>
              </a:rPr>
              <a:t>Topography</a:t>
            </a:r>
          </a:p>
          <a:p>
            <a:pPr lvl="1">
              <a:defRPr/>
            </a:pPr>
            <a:r>
              <a:rPr lang="en-US" altLang="en-US" sz="2400" dirty="0" smtClean="0">
                <a:solidFill>
                  <a:schemeClr val="bg1"/>
                </a:solidFill>
              </a:rPr>
              <a:t>Location, location, location</a:t>
            </a:r>
          </a:p>
          <a:p>
            <a:pPr lvl="1">
              <a:defRPr/>
            </a:pPr>
            <a:endParaRPr lang="en-US" altLang="en-US" sz="2400" dirty="0" smtClean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</a:rPr>
              <a:t>Rapid loss of native forest</a:t>
            </a:r>
          </a:p>
        </p:txBody>
      </p:sp>
      <p:pic>
        <p:nvPicPr>
          <p:cNvPr id="6150" name="Picture 5" descr="PNG_144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1650" y="4452938"/>
            <a:ext cx="3333750" cy="2214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Audio 71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9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SCN04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3" y="396875"/>
            <a:ext cx="4475162" cy="335756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Photo: S.A Jam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9713" y="2992438"/>
            <a:ext cx="5010150" cy="375761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Photo: M. Sundu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1250" y="207963"/>
            <a:ext cx="4103688" cy="27495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Box 6"/>
          <p:cNvSpPr txBox="1">
            <a:spLocks noChangeArrowheads="1"/>
          </p:cNvSpPr>
          <p:nvPr/>
        </p:nvSpPr>
        <p:spPr bwMode="auto">
          <a:xfrm rot="-1399181">
            <a:off x="373063" y="661988"/>
            <a:ext cx="38179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bg1"/>
                </a:solidFill>
              </a:rPr>
              <a:t>By plane..</a:t>
            </a:r>
          </a:p>
        </p:txBody>
      </p:sp>
      <p:pic>
        <p:nvPicPr>
          <p:cNvPr id="922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N719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588" y="465138"/>
            <a:ext cx="7978775" cy="598328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Box 4"/>
          <p:cNvSpPr txBox="1">
            <a:spLocks noChangeArrowheads="1"/>
          </p:cNvSpPr>
          <p:nvPr/>
        </p:nvSpPr>
        <p:spPr bwMode="auto">
          <a:xfrm rot="-1399181">
            <a:off x="617538" y="1166813"/>
            <a:ext cx="53990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bg1"/>
                </a:solidFill>
              </a:rPr>
              <a:t>By chopper….</a:t>
            </a:r>
          </a:p>
        </p:txBody>
      </p:sp>
      <p:pic>
        <p:nvPicPr>
          <p:cNvPr id="1024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4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Photo: S.A. Jam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988" y="298450"/>
            <a:ext cx="5697537" cy="42735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Box 8"/>
          <p:cNvSpPr txBox="1">
            <a:spLocks noChangeArrowheads="1"/>
          </p:cNvSpPr>
          <p:nvPr/>
        </p:nvSpPr>
        <p:spPr bwMode="auto">
          <a:xfrm rot="-1399181">
            <a:off x="317500" y="747713"/>
            <a:ext cx="39893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bg1"/>
                </a:solidFill>
              </a:rPr>
              <a:t>By boat….</a:t>
            </a:r>
          </a:p>
        </p:txBody>
      </p:sp>
      <p:pic>
        <p:nvPicPr>
          <p:cNvPr id="1229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Photo: S.A. Jam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45175" y="2511425"/>
            <a:ext cx="3146425" cy="419417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SCN02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888" y="541338"/>
            <a:ext cx="7620000" cy="5715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 rot="-1399181">
            <a:off x="912813" y="2262188"/>
            <a:ext cx="40751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bg1"/>
                </a:solidFill>
              </a:rPr>
              <a:t>By 4WD….</a:t>
            </a:r>
          </a:p>
        </p:txBody>
      </p:sp>
      <p:pic>
        <p:nvPicPr>
          <p:cNvPr id="13316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3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: A.Allis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425" y="457200"/>
            <a:ext cx="7620000" cy="5715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Box 4"/>
          <p:cNvSpPr txBox="1">
            <a:spLocks noChangeArrowheads="1"/>
          </p:cNvSpPr>
          <p:nvPr/>
        </p:nvSpPr>
        <p:spPr bwMode="auto">
          <a:xfrm rot="-1399181">
            <a:off x="4229100" y="4114800"/>
            <a:ext cx="38179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bg1"/>
                </a:solidFill>
              </a:rPr>
              <a:t>By foot….</a:t>
            </a:r>
          </a:p>
        </p:txBody>
      </p:sp>
      <p:pic>
        <p:nvPicPr>
          <p:cNvPr id="14340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6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121</Words>
  <Application>Microsoft Office PowerPoint</Application>
  <PresentationFormat>On-screen Show (4:3)</PresentationFormat>
  <Paragraphs>39</Paragraphs>
  <Slides>22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Default Design</vt:lpstr>
      <vt:lpstr>Field to Freezer:  Low tech collecting;  high quality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Facilities</vt:lpstr>
      <vt:lpstr>PowerPoint Presentation</vt:lpstr>
      <vt:lpstr>Keeping track</vt:lpstr>
      <vt:lpstr>Field collection</vt:lpstr>
      <vt:lpstr>PowerPoint Presentation</vt:lpstr>
      <vt:lpstr>Back in the herbarium</vt:lpstr>
      <vt:lpstr>PowerPoint Presentation</vt:lpstr>
      <vt:lpstr>To the freezer</vt:lpstr>
      <vt:lpstr>PowerPoint Presentation</vt:lpstr>
      <vt:lpstr>The future using QR codes and GUIDs?</vt:lpstr>
      <vt:lpstr>PowerPoint Presentation</vt:lpstr>
    </vt:vector>
  </TitlesOfParts>
  <Company>Bishop Museum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Field Collection to Data: keeping track of specimens</dc:title>
  <dc:creator>sajames</dc:creator>
  <cp:lastModifiedBy>Shelley James</cp:lastModifiedBy>
  <cp:revision>43</cp:revision>
  <dcterms:created xsi:type="dcterms:W3CDTF">2014-03-17T22:53:23Z</dcterms:created>
  <dcterms:modified xsi:type="dcterms:W3CDTF">2015-03-01T22:03:00Z</dcterms:modified>
</cp:coreProperties>
</file>