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7" r:id="rId2"/>
    <p:sldMasterId id="2147483708" r:id="rId3"/>
    <p:sldMasterId id="2147483713" r:id="rId4"/>
    <p:sldMasterId id="2147483728" r:id="rId5"/>
    <p:sldMasterId id="2147483743" r:id="rId6"/>
    <p:sldMasterId id="2147483756" r:id="rId7"/>
    <p:sldMasterId id="2147483768" r:id="rId8"/>
    <p:sldMasterId id="2147483781" r:id="rId9"/>
    <p:sldMasterId id="2147483793" r:id="rId10"/>
  </p:sldMasterIdLst>
  <p:notesMasterIdLst>
    <p:notesMasterId r:id="rId56"/>
  </p:notesMasterIdLst>
  <p:handoutMasterIdLst>
    <p:handoutMasterId r:id="rId57"/>
  </p:handoutMasterIdLst>
  <p:sldIdLst>
    <p:sldId id="468" r:id="rId11"/>
    <p:sldId id="460" r:id="rId12"/>
    <p:sldId id="461" r:id="rId13"/>
    <p:sldId id="469" r:id="rId14"/>
    <p:sldId id="470" r:id="rId15"/>
    <p:sldId id="471" r:id="rId16"/>
    <p:sldId id="472" r:id="rId17"/>
    <p:sldId id="473" r:id="rId18"/>
    <p:sldId id="474" r:id="rId19"/>
    <p:sldId id="475" r:id="rId20"/>
    <p:sldId id="476" r:id="rId21"/>
    <p:sldId id="477" r:id="rId22"/>
    <p:sldId id="478" r:id="rId23"/>
    <p:sldId id="479" r:id="rId24"/>
    <p:sldId id="480" r:id="rId25"/>
    <p:sldId id="481" r:id="rId26"/>
    <p:sldId id="482" r:id="rId27"/>
    <p:sldId id="483" r:id="rId28"/>
    <p:sldId id="484" r:id="rId29"/>
    <p:sldId id="485" r:id="rId30"/>
    <p:sldId id="486" r:id="rId31"/>
    <p:sldId id="487" r:id="rId32"/>
    <p:sldId id="488" r:id="rId33"/>
    <p:sldId id="489" r:id="rId34"/>
    <p:sldId id="490" r:id="rId35"/>
    <p:sldId id="491" r:id="rId36"/>
    <p:sldId id="492" r:id="rId37"/>
    <p:sldId id="493" r:id="rId38"/>
    <p:sldId id="494" r:id="rId39"/>
    <p:sldId id="495" r:id="rId40"/>
    <p:sldId id="496" r:id="rId41"/>
    <p:sldId id="497" r:id="rId42"/>
    <p:sldId id="498" r:id="rId43"/>
    <p:sldId id="499" r:id="rId44"/>
    <p:sldId id="500" r:id="rId45"/>
    <p:sldId id="501" r:id="rId46"/>
    <p:sldId id="502" r:id="rId47"/>
    <p:sldId id="503" r:id="rId48"/>
    <p:sldId id="504" r:id="rId49"/>
    <p:sldId id="505" r:id="rId50"/>
    <p:sldId id="506" r:id="rId51"/>
    <p:sldId id="507" r:id="rId52"/>
    <p:sldId id="466" r:id="rId53"/>
    <p:sldId id="462" r:id="rId54"/>
    <p:sldId id="46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ern Swiss" id="{FD2B0C0D-84C0-42ED-88AF-E5F83906AE8B}">
          <p14:sldIdLst>
            <p14:sldId id="468"/>
            <p14:sldId id="460"/>
            <p14:sldId id="461"/>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466"/>
            <p14:sldId id="462"/>
            <p14:sldId id="467"/>
          </p14:sldIdLst>
        </p14:section>
      </p14:sectionLst>
    </p:ext>
    <p:ext uri="{EFAFB233-063F-42B5-8137-9DF3F51BA10A}">
      <p15:sldGuideLst xmlns:p15="http://schemas.microsoft.com/office/powerpoint/2012/main">
        <p15:guide id="1" orient="horz" pos="3540" userDrawn="1">
          <p15:clr>
            <a:srgbClr val="A4A3A4"/>
          </p15:clr>
        </p15:guide>
        <p15:guide id="2" orient="horz" pos="1062" userDrawn="1">
          <p15:clr>
            <a:srgbClr val="A4A3A4"/>
          </p15:clr>
        </p15:guide>
        <p15:guide id="3" orient="horz" pos="422" userDrawn="1">
          <p15:clr>
            <a:srgbClr val="A4A3A4"/>
          </p15:clr>
        </p15:guide>
        <p15:guide id="4" orient="horz" pos="1037" userDrawn="1">
          <p15:clr>
            <a:srgbClr val="A4A3A4"/>
          </p15:clr>
        </p15:guide>
        <p15:guide id="5" orient="horz" pos="1874" userDrawn="1">
          <p15:clr>
            <a:srgbClr val="A4A3A4"/>
          </p15:clr>
        </p15:guide>
        <p15:guide id="6" orient="horz" pos="2569" userDrawn="1">
          <p15:clr>
            <a:srgbClr val="A4A3A4"/>
          </p15:clr>
        </p15:guide>
        <p15:guide id="7" orient="horz" pos="2566" userDrawn="1">
          <p15:clr>
            <a:srgbClr val="A4A3A4"/>
          </p15:clr>
        </p15:guide>
        <p15:guide id="8" orient="horz" pos="499" userDrawn="1">
          <p15:clr>
            <a:srgbClr val="A4A3A4"/>
          </p15:clr>
        </p15:guide>
        <p15:guide id="9" pos="3831" userDrawn="1">
          <p15:clr>
            <a:srgbClr val="A4A3A4"/>
          </p15:clr>
        </p15:guide>
        <p15:guide id="10" pos="508" userDrawn="1">
          <p15:clr>
            <a:srgbClr val="A4A3A4"/>
          </p15:clr>
        </p15:guide>
        <p15:guide id="11" pos="7117" userDrawn="1">
          <p15:clr>
            <a:srgbClr val="A4A3A4"/>
          </p15:clr>
        </p15:guide>
        <p15:guide id="12" pos="305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47"/>
    <a:srgbClr val="429023"/>
    <a:srgbClr val="7F7F7F"/>
    <a:srgbClr val="5E5356"/>
    <a:srgbClr val="50944D"/>
    <a:srgbClr val="50942F"/>
    <a:srgbClr val="3C5F99"/>
    <a:srgbClr val="40BFFF"/>
    <a:srgbClr val="E5FFFF"/>
    <a:srgbClr val="7D46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55" autoAdjust="0"/>
    <p:restoredTop sz="90717" autoAdjust="0"/>
  </p:normalViewPr>
  <p:slideViewPr>
    <p:cSldViewPr snapToGrid="0" snapToObjects="1">
      <p:cViewPr>
        <p:scale>
          <a:sx n="60" d="100"/>
          <a:sy n="60" d="100"/>
        </p:scale>
        <p:origin x="178" y="336"/>
      </p:cViewPr>
      <p:guideLst>
        <p:guide orient="horz" pos="3540"/>
        <p:guide orient="horz" pos="1062"/>
        <p:guide orient="horz" pos="422"/>
        <p:guide orient="horz" pos="1037"/>
        <p:guide orient="horz" pos="1874"/>
        <p:guide orient="horz" pos="2569"/>
        <p:guide orient="horz" pos="2566"/>
        <p:guide orient="horz" pos="499"/>
        <p:guide pos="3831"/>
        <p:guide pos="508"/>
        <p:guide pos="7117"/>
        <p:guide pos="3053"/>
      </p:guideLst>
    </p:cSldViewPr>
  </p:slideViewPr>
  <p:notesTextViewPr>
    <p:cViewPr>
      <p:scale>
        <a:sx n="1" d="1"/>
        <a:sy n="1" d="1"/>
      </p:scale>
      <p:origin x="0" y="0"/>
    </p:cViewPr>
  </p:notesTextViewPr>
  <p:sorterViewPr>
    <p:cViewPr>
      <p:scale>
        <a:sx n="75" d="100"/>
        <a:sy n="75" d="100"/>
      </p:scale>
      <p:origin x="0" y="0"/>
    </p:cViewPr>
  </p:sorterViewPr>
  <p:notesViewPr>
    <p:cSldViewPr snapToGrid="0" snapToObjects="1">
      <p:cViewPr>
        <p:scale>
          <a:sx n="66" d="100"/>
          <a:sy n="66" d="100"/>
        </p:scale>
        <p:origin x="3062"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35084-04E8-AD4B-A5B1-7F59534D94A3}"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US"/>
        </a:p>
      </dgm:t>
    </dgm:pt>
    <dgm:pt modelId="{39B13825-425E-644B-BAE4-D4D134AE8856}">
      <dgm:prSet phldrT="[Text]"/>
      <dgm:spPr/>
      <dgm:t>
        <a:bodyPr/>
        <a:lstStyle/>
        <a:p>
          <a:r>
            <a:rPr lang="en-US" dirty="0"/>
            <a:t>Data producers</a:t>
          </a:r>
        </a:p>
      </dgm:t>
    </dgm:pt>
    <dgm:pt modelId="{A71721A6-731F-704F-86F5-46290DE7B196}" type="parTrans" cxnId="{BF6A2554-6FBF-0045-B6C1-CD5FECBF2231}">
      <dgm:prSet/>
      <dgm:spPr/>
      <dgm:t>
        <a:bodyPr/>
        <a:lstStyle/>
        <a:p>
          <a:endParaRPr lang="en-US"/>
        </a:p>
      </dgm:t>
    </dgm:pt>
    <dgm:pt modelId="{ADB874BE-66DB-9445-9546-C2E979CF1E86}" type="sibTrans" cxnId="{BF6A2554-6FBF-0045-B6C1-CD5FECBF2231}">
      <dgm:prSet/>
      <dgm:spPr/>
      <dgm:t>
        <a:bodyPr/>
        <a:lstStyle/>
        <a:p>
          <a:endParaRPr lang="en-US"/>
        </a:p>
      </dgm:t>
    </dgm:pt>
    <dgm:pt modelId="{ECF97165-FB4A-B54E-9EDF-6B3BCAA5664D}">
      <dgm:prSet phldrT="[Text]"/>
      <dgm:spPr/>
      <dgm:t>
        <a:bodyPr/>
        <a:lstStyle/>
        <a:p>
          <a:r>
            <a:rPr lang="en-US" dirty="0"/>
            <a:t>Repositories</a:t>
          </a:r>
        </a:p>
      </dgm:t>
    </dgm:pt>
    <dgm:pt modelId="{613A7D82-A9CE-324F-A853-238E9887483E}" type="parTrans" cxnId="{975EA7B0-C312-B946-94D3-DECEE53F96AB}">
      <dgm:prSet/>
      <dgm:spPr/>
      <dgm:t>
        <a:bodyPr/>
        <a:lstStyle/>
        <a:p>
          <a:endParaRPr lang="en-US"/>
        </a:p>
      </dgm:t>
    </dgm:pt>
    <dgm:pt modelId="{8335BF36-4290-4347-98CF-81C1BD65AD3D}" type="sibTrans" cxnId="{975EA7B0-C312-B946-94D3-DECEE53F96AB}">
      <dgm:prSet/>
      <dgm:spPr/>
      <dgm:t>
        <a:bodyPr/>
        <a:lstStyle/>
        <a:p>
          <a:endParaRPr lang="en-US"/>
        </a:p>
      </dgm:t>
    </dgm:pt>
    <dgm:pt modelId="{792DEAC8-8418-5A40-8BDF-E92A8ADA4378}">
      <dgm:prSet phldrT="[Text]"/>
      <dgm:spPr/>
      <dgm:t>
        <a:bodyPr/>
        <a:lstStyle/>
        <a:p>
          <a:r>
            <a:rPr lang="en-US" dirty="0"/>
            <a:t>Libraries</a:t>
          </a:r>
        </a:p>
      </dgm:t>
    </dgm:pt>
    <dgm:pt modelId="{5D0339E4-63EB-D441-A57C-8AE0B2C8E9DD}" type="parTrans" cxnId="{197E8106-FADA-654E-B0C4-76D911EBF030}">
      <dgm:prSet/>
      <dgm:spPr/>
      <dgm:t>
        <a:bodyPr/>
        <a:lstStyle/>
        <a:p>
          <a:endParaRPr lang="en-US"/>
        </a:p>
      </dgm:t>
    </dgm:pt>
    <dgm:pt modelId="{C011CC70-19FE-544B-AAD7-F9DCF2167576}" type="sibTrans" cxnId="{197E8106-FADA-654E-B0C4-76D911EBF030}">
      <dgm:prSet/>
      <dgm:spPr/>
      <dgm:t>
        <a:bodyPr/>
        <a:lstStyle/>
        <a:p>
          <a:endParaRPr lang="en-US"/>
        </a:p>
      </dgm:t>
    </dgm:pt>
    <dgm:pt modelId="{00FB3793-D1A6-7142-BB9A-30B55D919693}">
      <dgm:prSet phldrT="[Text]"/>
      <dgm:spPr/>
      <dgm:t>
        <a:bodyPr/>
        <a:lstStyle/>
        <a:p>
          <a:r>
            <a:rPr lang="en-US" dirty="0"/>
            <a:t>Publishers</a:t>
          </a:r>
        </a:p>
      </dgm:t>
    </dgm:pt>
    <dgm:pt modelId="{2618D8B8-B66D-EB42-912F-D0FA199F4242}" type="parTrans" cxnId="{BAFA5715-7773-4043-89ED-74C6428FCFB2}">
      <dgm:prSet/>
      <dgm:spPr/>
      <dgm:t>
        <a:bodyPr/>
        <a:lstStyle/>
        <a:p>
          <a:endParaRPr lang="en-US"/>
        </a:p>
      </dgm:t>
    </dgm:pt>
    <dgm:pt modelId="{2FA19479-224C-C847-B5EC-79C14ED1509A}" type="sibTrans" cxnId="{BAFA5715-7773-4043-89ED-74C6428FCFB2}">
      <dgm:prSet/>
      <dgm:spPr/>
      <dgm:t>
        <a:bodyPr/>
        <a:lstStyle/>
        <a:p>
          <a:endParaRPr lang="en-US"/>
        </a:p>
      </dgm:t>
    </dgm:pt>
    <dgm:pt modelId="{DA22FE82-D6A1-3A4E-B584-93A994D1AE5D}">
      <dgm:prSet phldrT="[Text]"/>
      <dgm:spPr/>
      <dgm:t>
        <a:bodyPr/>
        <a:lstStyle/>
        <a:p>
          <a:r>
            <a:rPr lang="en-US" dirty="0"/>
            <a:t>Funding agencies</a:t>
          </a:r>
        </a:p>
      </dgm:t>
    </dgm:pt>
    <dgm:pt modelId="{39BB17A5-B1F5-D942-A4CC-54B0618A9546}" type="parTrans" cxnId="{8E37B8BB-D094-AE44-8153-E905DA1A3DC7}">
      <dgm:prSet/>
      <dgm:spPr/>
      <dgm:t>
        <a:bodyPr/>
        <a:lstStyle/>
        <a:p>
          <a:endParaRPr lang="en-US"/>
        </a:p>
      </dgm:t>
    </dgm:pt>
    <dgm:pt modelId="{F9E3C6B5-DA0B-9841-B24C-38BD8804B883}" type="sibTrans" cxnId="{8E37B8BB-D094-AE44-8153-E905DA1A3DC7}">
      <dgm:prSet/>
      <dgm:spPr/>
      <dgm:t>
        <a:bodyPr/>
        <a:lstStyle/>
        <a:p>
          <a:endParaRPr lang="en-US"/>
        </a:p>
      </dgm:t>
    </dgm:pt>
    <dgm:pt modelId="{772E6E99-553D-CC41-8527-74F05C7B6A2A}" type="pres">
      <dgm:prSet presAssocID="{BAC35084-04E8-AD4B-A5B1-7F59534D94A3}" presName="cycle" presStyleCnt="0">
        <dgm:presLayoutVars>
          <dgm:dir/>
          <dgm:resizeHandles val="exact"/>
        </dgm:presLayoutVars>
      </dgm:prSet>
      <dgm:spPr/>
      <dgm:t>
        <a:bodyPr/>
        <a:lstStyle/>
        <a:p>
          <a:endParaRPr lang="en-US"/>
        </a:p>
      </dgm:t>
    </dgm:pt>
    <dgm:pt modelId="{4B603D8B-6812-D847-8BD7-14DB0A734EF5}" type="pres">
      <dgm:prSet presAssocID="{39B13825-425E-644B-BAE4-D4D134AE8856}" presName="node" presStyleLbl="node1" presStyleIdx="0" presStyleCnt="5" custScaleX="133342" custScaleY="129596">
        <dgm:presLayoutVars>
          <dgm:bulletEnabled val="1"/>
        </dgm:presLayoutVars>
      </dgm:prSet>
      <dgm:spPr/>
      <dgm:t>
        <a:bodyPr/>
        <a:lstStyle/>
        <a:p>
          <a:endParaRPr lang="en-US"/>
        </a:p>
      </dgm:t>
    </dgm:pt>
    <dgm:pt modelId="{4838B62A-B56F-DD4E-A36D-99EF2398A48D}" type="pres">
      <dgm:prSet presAssocID="{39B13825-425E-644B-BAE4-D4D134AE8856}" presName="spNode" presStyleCnt="0"/>
      <dgm:spPr/>
    </dgm:pt>
    <dgm:pt modelId="{C0C7E1B5-076D-C846-8D7B-999EE555BF61}" type="pres">
      <dgm:prSet presAssocID="{ADB874BE-66DB-9445-9546-C2E979CF1E86}" presName="sibTrans" presStyleLbl="sibTrans1D1" presStyleIdx="0" presStyleCnt="5"/>
      <dgm:spPr/>
      <dgm:t>
        <a:bodyPr/>
        <a:lstStyle/>
        <a:p>
          <a:endParaRPr lang="en-US"/>
        </a:p>
      </dgm:t>
    </dgm:pt>
    <dgm:pt modelId="{89074285-2873-7549-8474-C160517CF857}" type="pres">
      <dgm:prSet presAssocID="{DA22FE82-D6A1-3A4E-B584-93A994D1AE5D}" presName="node" presStyleLbl="node1" presStyleIdx="1" presStyleCnt="5" custScaleX="133342" custScaleY="129596">
        <dgm:presLayoutVars>
          <dgm:bulletEnabled val="1"/>
        </dgm:presLayoutVars>
      </dgm:prSet>
      <dgm:spPr/>
      <dgm:t>
        <a:bodyPr/>
        <a:lstStyle/>
        <a:p>
          <a:endParaRPr lang="en-US"/>
        </a:p>
      </dgm:t>
    </dgm:pt>
    <dgm:pt modelId="{0C4C9408-AA10-F54D-AE15-B01C1A57089D}" type="pres">
      <dgm:prSet presAssocID="{DA22FE82-D6A1-3A4E-B584-93A994D1AE5D}" presName="spNode" presStyleCnt="0"/>
      <dgm:spPr/>
    </dgm:pt>
    <dgm:pt modelId="{56DAF403-1858-2D42-BB7B-5188240C8292}" type="pres">
      <dgm:prSet presAssocID="{F9E3C6B5-DA0B-9841-B24C-38BD8804B883}" presName="sibTrans" presStyleLbl="sibTrans1D1" presStyleIdx="1" presStyleCnt="5"/>
      <dgm:spPr/>
      <dgm:t>
        <a:bodyPr/>
        <a:lstStyle/>
        <a:p>
          <a:endParaRPr lang="en-US"/>
        </a:p>
      </dgm:t>
    </dgm:pt>
    <dgm:pt modelId="{93A77682-2DA3-8A44-AABA-44DBEC386034}" type="pres">
      <dgm:prSet presAssocID="{ECF97165-FB4A-B54E-9EDF-6B3BCAA5664D}" presName="node" presStyleLbl="node1" presStyleIdx="2" presStyleCnt="5" custScaleX="133342" custScaleY="129596">
        <dgm:presLayoutVars>
          <dgm:bulletEnabled val="1"/>
        </dgm:presLayoutVars>
      </dgm:prSet>
      <dgm:spPr/>
      <dgm:t>
        <a:bodyPr/>
        <a:lstStyle/>
        <a:p>
          <a:endParaRPr lang="en-US"/>
        </a:p>
      </dgm:t>
    </dgm:pt>
    <dgm:pt modelId="{857D8BE5-C8A0-B045-A223-E75FFE2580CA}" type="pres">
      <dgm:prSet presAssocID="{ECF97165-FB4A-B54E-9EDF-6B3BCAA5664D}" presName="spNode" presStyleCnt="0"/>
      <dgm:spPr/>
    </dgm:pt>
    <dgm:pt modelId="{DD33AD4E-553F-3741-8143-8AADB12DBBF6}" type="pres">
      <dgm:prSet presAssocID="{8335BF36-4290-4347-98CF-81C1BD65AD3D}" presName="sibTrans" presStyleLbl="sibTrans1D1" presStyleIdx="2" presStyleCnt="5"/>
      <dgm:spPr/>
      <dgm:t>
        <a:bodyPr/>
        <a:lstStyle/>
        <a:p>
          <a:endParaRPr lang="en-US"/>
        </a:p>
      </dgm:t>
    </dgm:pt>
    <dgm:pt modelId="{8752CDD2-7663-854C-B1B9-C339D36DC3CF}" type="pres">
      <dgm:prSet presAssocID="{792DEAC8-8418-5A40-8BDF-E92A8ADA4378}" presName="node" presStyleLbl="node1" presStyleIdx="3" presStyleCnt="5" custScaleX="133342" custScaleY="129596">
        <dgm:presLayoutVars>
          <dgm:bulletEnabled val="1"/>
        </dgm:presLayoutVars>
      </dgm:prSet>
      <dgm:spPr/>
      <dgm:t>
        <a:bodyPr/>
        <a:lstStyle/>
        <a:p>
          <a:endParaRPr lang="en-US"/>
        </a:p>
      </dgm:t>
    </dgm:pt>
    <dgm:pt modelId="{A6D6307A-613F-3240-8378-DA4518EB540D}" type="pres">
      <dgm:prSet presAssocID="{792DEAC8-8418-5A40-8BDF-E92A8ADA4378}" presName="spNode" presStyleCnt="0"/>
      <dgm:spPr/>
    </dgm:pt>
    <dgm:pt modelId="{837160AF-A50B-AB4B-9E7E-EB0CD0A49460}" type="pres">
      <dgm:prSet presAssocID="{C011CC70-19FE-544B-AAD7-F9DCF2167576}" presName="sibTrans" presStyleLbl="sibTrans1D1" presStyleIdx="3" presStyleCnt="5"/>
      <dgm:spPr/>
      <dgm:t>
        <a:bodyPr/>
        <a:lstStyle/>
        <a:p>
          <a:endParaRPr lang="en-US"/>
        </a:p>
      </dgm:t>
    </dgm:pt>
    <dgm:pt modelId="{5870DF78-A6E2-7941-A384-FB0D21B09C66}" type="pres">
      <dgm:prSet presAssocID="{00FB3793-D1A6-7142-BB9A-30B55D919693}" presName="node" presStyleLbl="node1" presStyleIdx="4" presStyleCnt="5" custScaleX="133342" custScaleY="129596">
        <dgm:presLayoutVars>
          <dgm:bulletEnabled val="1"/>
        </dgm:presLayoutVars>
      </dgm:prSet>
      <dgm:spPr/>
      <dgm:t>
        <a:bodyPr/>
        <a:lstStyle/>
        <a:p>
          <a:endParaRPr lang="en-US"/>
        </a:p>
      </dgm:t>
    </dgm:pt>
    <dgm:pt modelId="{2684D726-73C1-3642-8803-B1BBFBF3C65B}" type="pres">
      <dgm:prSet presAssocID="{00FB3793-D1A6-7142-BB9A-30B55D919693}" presName="spNode" presStyleCnt="0"/>
      <dgm:spPr/>
    </dgm:pt>
    <dgm:pt modelId="{FEEB0FCE-A95B-0448-BC01-971D51CFE05A}" type="pres">
      <dgm:prSet presAssocID="{2FA19479-224C-C847-B5EC-79C14ED1509A}" presName="sibTrans" presStyleLbl="sibTrans1D1" presStyleIdx="4" presStyleCnt="5"/>
      <dgm:spPr/>
      <dgm:t>
        <a:bodyPr/>
        <a:lstStyle/>
        <a:p>
          <a:endParaRPr lang="en-US"/>
        </a:p>
      </dgm:t>
    </dgm:pt>
  </dgm:ptLst>
  <dgm:cxnLst>
    <dgm:cxn modelId="{BAFA5715-7773-4043-89ED-74C6428FCFB2}" srcId="{BAC35084-04E8-AD4B-A5B1-7F59534D94A3}" destId="{00FB3793-D1A6-7142-BB9A-30B55D919693}" srcOrd="4" destOrd="0" parTransId="{2618D8B8-B66D-EB42-912F-D0FA199F4242}" sibTransId="{2FA19479-224C-C847-B5EC-79C14ED1509A}"/>
    <dgm:cxn modelId="{C194B06B-AABE-8244-BB1A-17123DCCFC71}" type="presOf" srcId="{F9E3C6B5-DA0B-9841-B24C-38BD8804B883}" destId="{56DAF403-1858-2D42-BB7B-5188240C8292}" srcOrd="0" destOrd="0" presId="urn:microsoft.com/office/officeart/2005/8/layout/cycle6"/>
    <dgm:cxn modelId="{197E8106-FADA-654E-B0C4-76D911EBF030}" srcId="{BAC35084-04E8-AD4B-A5B1-7F59534D94A3}" destId="{792DEAC8-8418-5A40-8BDF-E92A8ADA4378}" srcOrd="3" destOrd="0" parTransId="{5D0339E4-63EB-D441-A57C-8AE0B2C8E9DD}" sibTransId="{C011CC70-19FE-544B-AAD7-F9DCF2167576}"/>
    <dgm:cxn modelId="{400737DB-4EA4-B94A-A782-1B3DE8A022FA}" type="presOf" srcId="{BAC35084-04E8-AD4B-A5B1-7F59534D94A3}" destId="{772E6E99-553D-CC41-8527-74F05C7B6A2A}" srcOrd="0" destOrd="0" presId="urn:microsoft.com/office/officeart/2005/8/layout/cycle6"/>
    <dgm:cxn modelId="{7D846682-402C-6A4F-AF37-EDBF394F31E8}" type="presOf" srcId="{792DEAC8-8418-5A40-8BDF-E92A8ADA4378}" destId="{8752CDD2-7663-854C-B1B9-C339D36DC3CF}" srcOrd="0" destOrd="0" presId="urn:microsoft.com/office/officeart/2005/8/layout/cycle6"/>
    <dgm:cxn modelId="{0C57DA47-72AB-E445-A9DF-F65344183C25}" type="presOf" srcId="{2FA19479-224C-C847-B5EC-79C14ED1509A}" destId="{FEEB0FCE-A95B-0448-BC01-971D51CFE05A}" srcOrd="0" destOrd="0" presId="urn:microsoft.com/office/officeart/2005/8/layout/cycle6"/>
    <dgm:cxn modelId="{8E37B8BB-D094-AE44-8153-E905DA1A3DC7}" srcId="{BAC35084-04E8-AD4B-A5B1-7F59534D94A3}" destId="{DA22FE82-D6A1-3A4E-B584-93A994D1AE5D}" srcOrd="1" destOrd="0" parTransId="{39BB17A5-B1F5-D942-A4CC-54B0618A9546}" sibTransId="{F9E3C6B5-DA0B-9841-B24C-38BD8804B883}"/>
    <dgm:cxn modelId="{946CE419-A920-3E41-AD25-89937F615B54}" type="presOf" srcId="{39B13825-425E-644B-BAE4-D4D134AE8856}" destId="{4B603D8B-6812-D847-8BD7-14DB0A734EF5}" srcOrd="0" destOrd="0" presId="urn:microsoft.com/office/officeart/2005/8/layout/cycle6"/>
    <dgm:cxn modelId="{BF6A2554-6FBF-0045-B6C1-CD5FECBF2231}" srcId="{BAC35084-04E8-AD4B-A5B1-7F59534D94A3}" destId="{39B13825-425E-644B-BAE4-D4D134AE8856}" srcOrd="0" destOrd="0" parTransId="{A71721A6-731F-704F-86F5-46290DE7B196}" sibTransId="{ADB874BE-66DB-9445-9546-C2E979CF1E86}"/>
    <dgm:cxn modelId="{69813446-10E3-1544-AA00-985CAE3EA8B5}" type="presOf" srcId="{8335BF36-4290-4347-98CF-81C1BD65AD3D}" destId="{DD33AD4E-553F-3741-8143-8AADB12DBBF6}" srcOrd="0" destOrd="0" presId="urn:microsoft.com/office/officeart/2005/8/layout/cycle6"/>
    <dgm:cxn modelId="{DDF26961-7773-DC4D-9B94-102291E92F2D}" type="presOf" srcId="{ADB874BE-66DB-9445-9546-C2E979CF1E86}" destId="{C0C7E1B5-076D-C846-8D7B-999EE555BF61}" srcOrd="0" destOrd="0" presId="urn:microsoft.com/office/officeart/2005/8/layout/cycle6"/>
    <dgm:cxn modelId="{7B9B00E3-7A35-A843-89DA-49591BB3F938}" type="presOf" srcId="{DA22FE82-D6A1-3A4E-B584-93A994D1AE5D}" destId="{89074285-2873-7549-8474-C160517CF857}" srcOrd="0" destOrd="0" presId="urn:microsoft.com/office/officeart/2005/8/layout/cycle6"/>
    <dgm:cxn modelId="{AF01853F-0D3A-4F41-90EC-23874C521ACD}" type="presOf" srcId="{00FB3793-D1A6-7142-BB9A-30B55D919693}" destId="{5870DF78-A6E2-7941-A384-FB0D21B09C66}" srcOrd="0" destOrd="0" presId="urn:microsoft.com/office/officeart/2005/8/layout/cycle6"/>
    <dgm:cxn modelId="{7263D753-2BB7-EE45-980B-A0AD1535FDBF}" type="presOf" srcId="{C011CC70-19FE-544B-AAD7-F9DCF2167576}" destId="{837160AF-A50B-AB4B-9E7E-EB0CD0A49460}" srcOrd="0" destOrd="0" presId="urn:microsoft.com/office/officeart/2005/8/layout/cycle6"/>
    <dgm:cxn modelId="{FE92FD11-EC38-2446-84CE-F811959B24ED}" type="presOf" srcId="{ECF97165-FB4A-B54E-9EDF-6B3BCAA5664D}" destId="{93A77682-2DA3-8A44-AABA-44DBEC386034}" srcOrd="0" destOrd="0" presId="urn:microsoft.com/office/officeart/2005/8/layout/cycle6"/>
    <dgm:cxn modelId="{975EA7B0-C312-B946-94D3-DECEE53F96AB}" srcId="{BAC35084-04E8-AD4B-A5B1-7F59534D94A3}" destId="{ECF97165-FB4A-B54E-9EDF-6B3BCAA5664D}" srcOrd="2" destOrd="0" parTransId="{613A7D82-A9CE-324F-A853-238E9887483E}" sibTransId="{8335BF36-4290-4347-98CF-81C1BD65AD3D}"/>
    <dgm:cxn modelId="{FF873629-91C1-9040-BF21-3FFB271A863C}" type="presParOf" srcId="{772E6E99-553D-CC41-8527-74F05C7B6A2A}" destId="{4B603D8B-6812-D847-8BD7-14DB0A734EF5}" srcOrd="0" destOrd="0" presId="urn:microsoft.com/office/officeart/2005/8/layout/cycle6"/>
    <dgm:cxn modelId="{316AD48F-70D5-6D4E-88BE-AB1C8A393A66}" type="presParOf" srcId="{772E6E99-553D-CC41-8527-74F05C7B6A2A}" destId="{4838B62A-B56F-DD4E-A36D-99EF2398A48D}" srcOrd="1" destOrd="0" presId="urn:microsoft.com/office/officeart/2005/8/layout/cycle6"/>
    <dgm:cxn modelId="{D46E1752-2F2A-C441-9B02-52C541E89FF5}" type="presParOf" srcId="{772E6E99-553D-CC41-8527-74F05C7B6A2A}" destId="{C0C7E1B5-076D-C846-8D7B-999EE555BF61}" srcOrd="2" destOrd="0" presId="urn:microsoft.com/office/officeart/2005/8/layout/cycle6"/>
    <dgm:cxn modelId="{EBD1F085-A8EE-2242-AA7C-B5DA63ADDDE8}" type="presParOf" srcId="{772E6E99-553D-CC41-8527-74F05C7B6A2A}" destId="{89074285-2873-7549-8474-C160517CF857}" srcOrd="3" destOrd="0" presId="urn:microsoft.com/office/officeart/2005/8/layout/cycle6"/>
    <dgm:cxn modelId="{226856A3-D37A-A543-90FC-D3FB9CA0B1ED}" type="presParOf" srcId="{772E6E99-553D-CC41-8527-74F05C7B6A2A}" destId="{0C4C9408-AA10-F54D-AE15-B01C1A57089D}" srcOrd="4" destOrd="0" presId="urn:microsoft.com/office/officeart/2005/8/layout/cycle6"/>
    <dgm:cxn modelId="{35677DBA-2C38-5A44-B4C0-253ADF9C2772}" type="presParOf" srcId="{772E6E99-553D-CC41-8527-74F05C7B6A2A}" destId="{56DAF403-1858-2D42-BB7B-5188240C8292}" srcOrd="5" destOrd="0" presId="urn:microsoft.com/office/officeart/2005/8/layout/cycle6"/>
    <dgm:cxn modelId="{BF1D6190-2B0F-F346-8EC6-D927E71EB465}" type="presParOf" srcId="{772E6E99-553D-CC41-8527-74F05C7B6A2A}" destId="{93A77682-2DA3-8A44-AABA-44DBEC386034}" srcOrd="6" destOrd="0" presId="urn:microsoft.com/office/officeart/2005/8/layout/cycle6"/>
    <dgm:cxn modelId="{EA65DD70-5A08-6F44-BF57-E3428A2D5D21}" type="presParOf" srcId="{772E6E99-553D-CC41-8527-74F05C7B6A2A}" destId="{857D8BE5-C8A0-B045-A223-E75FFE2580CA}" srcOrd="7" destOrd="0" presId="urn:microsoft.com/office/officeart/2005/8/layout/cycle6"/>
    <dgm:cxn modelId="{D51381AF-BC75-2D4B-90A1-D340F8A461B3}" type="presParOf" srcId="{772E6E99-553D-CC41-8527-74F05C7B6A2A}" destId="{DD33AD4E-553F-3741-8143-8AADB12DBBF6}" srcOrd="8" destOrd="0" presId="urn:microsoft.com/office/officeart/2005/8/layout/cycle6"/>
    <dgm:cxn modelId="{7A5F59BD-BA80-2341-BD84-915E08B8C9C2}" type="presParOf" srcId="{772E6E99-553D-CC41-8527-74F05C7B6A2A}" destId="{8752CDD2-7663-854C-B1B9-C339D36DC3CF}" srcOrd="9" destOrd="0" presId="urn:microsoft.com/office/officeart/2005/8/layout/cycle6"/>
    <dgm:cxn modelId="{C2513DC8-FB7A-7B4C-853E-61093BAC4C2A}" type="presParOf" srcId="{772E6E99-553D-CC41-8527-74F05C7B6A2A}" destId="{A6D6307A-613F-3240-8378-DA4518EB540D}" srcOrd="10" destOrd="0" presId="urn:microsoft.com/office/officeart/2005/8/layout/cycle6"/>
    <dgm:cxn modelId="{1DF84B60-2B62-4348-93FF-9EB875752E8D}" type="presParOf" srcId="{772E6E99-553D-CC41-8527-74F05C7B6A2A}" destId="{837160AF-A50B-AB4B-9E7E-EB0CD0A49460}" srcOrd="11" destOrd="0" presId="urn:microsoft.com/office/officeart/2005/8/layout/cycle6"/>
    <dgm:cxn modelId="{60930A1E-8D1C-3240-9983-F98A0B93CAA1}" type="presParOf" srcId="{772E6E99-553D-CC41-8527-74F05C7B6A2A}" destId="{5870DF78-A6E2-7941-A384-FB0D21B09C66}" srcOrd="12" destOrd="0" presId="urn:microsoft.com/office/officeart/2005/8/layout/cycle6"/>
    <dgm:cxn modelId="{8EE45138-AED1-894E-8AF5-490082758C7D}" type="presParOf" srcId="{772E6E99-553D-CC41-8527-74F05C7B6A2A}" destId="{2684D726-73C1-3642-8803-B1BBFBF3C65B}" srcOrd="13" destOrd="0" presId="urn:microsoft.com/office/officeart/2005/8/layout/cycle6"/>
    <dgm:cxn modelId="{55D84DD3-AA22-0047-826D-24ABBE1FDDB9}" type="presParOf" srcId="{772E6E99-553D-CC41-8527-74F05C7B6A2A}" destId="{FEEB0FCE-A95B-0448-BC01-971D51CFE05A}"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603D8B-6812-D847-8BD7-14DB0A734EF5}">
      <dsp:nvSpPr>
        <dsp:cNvPr id="0" name=""/>
        <dsp:cNvSpPr/>
      </dsp:nvSpPr>
      <dsp:spPr>
        <a:xfrm>
          <a:off x="1404234" y="-77450"/>
          <a:ext cx="1387976" cy="8768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Data producers</a:t>
          </a:r>
        </a:p>
      </dsp:txBody>
      <dsp:txXfrm>
        <a:off x="1447038" y="-34646"/>
        <a:ext cx="1302368" cy="791231"/>
      </dsp:txXfrm>
    </dsp:sp>
    <dsp:sp modelId="{C0C7E1B5-076D-C846-8D7B-999EE555BF61}">
      <dsp:nvSpPr>
        <dsp:cNvPr id="0" name=""/>
        <dsp:cNvSpPr/>
      </dsp:nvSpPr>
      <dsp:spPr>
        <a:xfrm>
          <a:off x="746364" y="360969"/>
          <a:ext cx="2703716" cy="2703716"/>
        </a:xfrm>
        <a:custGeom>
          <a:avLst/>
          <a:gdLst/>
          <a:ahLst/>
          <a:cxnLst/>
          <a:rect l="0" t="0" r="0" b="0"/>
          <a:pathLst>
            <a:path>
              <a:moveTo>
                <a:pt x="2049835" y="194123"/>
              </a:moveTo>
              <a:arcTo wR="1351858" hR="1351858" stAng="18065100" swAng="11653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9074285-2873-7549-8474-C160517CF857}">
      <dsp:nvSpPr>
        <dsp:cNvPr id="0" name=""/>
        <dsp:cNvSpPr/>
      </dsp:nvSpPr>
      <dsp:spPr>
        <a:xfrm>
          <a:off x="2689927" y="856660"/>
          <a:ext cx="1387976" cy="8768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Funding agencies</a:t>
          </a:r>
        </a:p>
      </dsp:txBody>
      <dsp:txXfrm>
        <a:off x="2732731" y="899464"/>
        <a:ext cx="1302368" cy="791231"/>
      </dsp:txXfrm>
    </dsp:sp>
    <dsp:sp modelId="{56DAF403-1858-2D42-BB7B-5188240C8292}">
      <dsp:nvSpPr>
        <dsp:cNvPr id="0" name=""/>
        <dsp:cNvSpPr/>
      </dsp:nvSpPr>
      <dsp:spPr>
        <a:xfrm>
          <a:off x="746364" y="360969"/>
          <a:ext cx="2703716" cy="2703716"/>
        </a:xfrm>
        <a:custGeom>
          <a:avLst/>
          <a:gdLst/>
          <a:ahLst/>
          <a:cxnLst/>
          <a:rect l="0" t="0" r="0" b="0"/>
          <a:pathLst>
            <a:path>
              <a:moveTo>
                <a:pt x="2703442" y="1379097"/>
              </a:moveTo>
              <a:arcTo wR="1351858" hR="1351858" stAng="69274" swAng="165362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A77682-2DA3-8A44-AABA-44DBEC386034}">
      <dsp:nvSpPr>
        <dsp:cNvPr id="0" name=""/>
        <dsp:cNvSpPr/>
      </dsp:nvSpPr>
      <dsp:spPr>
        <a:xfrm>
          <a:off x="2198836" y="2368084"/>
          <a:ext cx="1387976" cy="8768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Repositories</a:t>
          </a:r>
        </a:p>
      </dsp:txBody>
      <dsp:txXfrm>
        <a:off x="2241640" y="2410888"/>
        <a:ext cx="1302368" cy="791231"/>
      </dsp:txXfrm>
    </dsp:sp>
    <dsp:sp modelId="{DD33AD4E-553F-3741-8143-8AADB12DBBF6}">
      <dsp:nvSpPr>
        <dsp:cNvPr id="0" name=""/>
        <dsp:cNvSpPr/>
      </dsp:nvSpPr>
      <dsp:spPr>
        <a:xfrm>
          <a:off x="746364" y="360969"/>
          <a:ext cx="2703716" cy="2703716"/>
        </a:xfrm>
        <a:custGeom>
          <a:avLst/>
          <a:gdLst/>
          <a:ahLst/>
          <a:cxnLst/>
          <a:rect l="0" t="0" r="0" b="0"/>
          <a:pathLst>
            <a:path>
              <a:moveTo>
                <a:pt x="1450465" y="2700115"/>
              </a:moveTo>
              <a:arcTo wR="1351858" hR="1351858" stAng="5149021" swAng="50195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752CDD2-7663-854C-B1B9-C339D36DC3CF}">
      <dsp:nvSpPr>
        <dsp:cNvPr id="0" name=""/>
        <dsp:cNvSpPr/>
      </dsp:nvSpPr>
      <dsp:spPr>
        <a:xfrm>
          <a:off x="609631" y="2368084"/>
          <a:ext cx="1387976" cy="8768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Libraries</a:t>
          </a:r>
        </a:p>
      </dsp:txBody>
      <dsp:txXfrm>
        <a:off x="652435" y="2410888"/>
        <a:ext cx="1302368" cy="791231"/>
      </dsp:txXfrm>
    </dsp:sp>
    <dsp:sp modelId="{837160AF-A50B-AB4B-9E7E-EB0CD0A49460}">
      <dsp:nvSpPr>
        <dsp:cNvPr id="0" name=""/>
        <dsp:cNvSpPr/>
      </dsp:nvSpPr>
      <dsp:spPr>
        <a:xfrm>
          <a:off x="746364" y="360969"/>
          <a:ext cx="2703716" cy="2703716"/>
        </a:xfrm>
        <a:custGeom>
          <a:avLst/>
          <a:gdLst/>
          <a:ahLst/>
          <a:cxnLst/>
          <a:rect l="0" t="0" r="0" b="0"/>
          <a:pathLst>
            <a:path>
              <a:moveTo>
                <a:pt x="166250" y="2001362"/>
              </a:moveTo>
              <a:arcTo wR="1351858" hR="1351858" stAng="9077101" swAng="165362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70DF78-A6E2-7941-A384-FB0D21B09C66}">
      <dsp:nvSpPr>
        <dsp:cNvPr id="0" name=""/>
        <dsp:cNvSpPr/>
      </dsp:nvSpPr>
      <dsp:spPr>
        <a:xfrm>
          <a:off x="118540" y="856660"/>
          <a:ext cx="1387976" cy="8768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Publishers</a:t>
          </a:r>
        </a:p>
      </dsp:txBody>
      <dsp:txXfrm>
        <a:off x="161344" y="899464"/>
        <a:ext cx="1302368" cy="791231"/>
      </dsp:txXfrm>
    </dsp:sp>
    <dsp:sp modelId="{FEEB0FCE-A95B-0448-BC01-971D51CFE05A}">
      <dsp:nvSpPr>
        <dsp:cNvPr id="0" name=""/>
        <dsp:cNvSpPr/>
      </dsp:nvSpPr>
      <dsp:spPr>
        <a:xfrm>
          <a:off x="746364" y="360969"/>
          <a:ext cx="2703716" cy="2703716"/>
        </a:xfrm>
        <a:custGeom>
          <a:avLst/>
          <a:gdLst/>
          <a:ahLst/>
          <a:cxnLst/>
          <a:rect l="0" t="0" r="0" b="0"/>
          <a:pathLst>
            <a:path>
              <a:moveTo>
                <a:pt x="308627" y="492095"/>
              </a:moveTo>
              <a:arcTo wR="1351858" hR="1351858" stAng="13169587" swAng="116531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B8EB65-FCB1-492D-96F1-1EEFDB36395A}" type="datetimeFigureOut">
              <a:rPr lang="en-US" smtClean="0">
                <a:latin typeface="Arial"/>
              </a:rPr>
              <a:t>12.08.2019</a:t>
            </a:fld>
            <a:endParaRPr lang="en-US">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28B7C37-3688-416D-8869-513F3AB67DF6}" type="slidenum">
              <a:rPr lang="en-US" smtClean="0">
                <a:latin typeface="Arial"/>
              </a:rPr>
              <a:t>‹#›</a:t>
            </a:fld>
            <a:endParaRPr lang="en-US">
              <a:latin typeface="Arial"/>
            </a:endParaRPr>
          </a:p>
        </p:txBody>
      </p:sp>
    </p:spTree>
    <p:extLst>
      <p:ext uri="{BB962C8B-B14F-4D97-AF65-F5344CB8AC3E}">
        <p14:creationId xmlns:p14="http://schemas.microsoft.com/office/powerpoint/2010/main" val="2679227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8272A57C-5FAA-4E66-BDD9-A79C3D547D7C}" type="datetimeFigureOut">
              <a:rPr lang="en-US" smtClean="0"/>
              <a:pPr/>
              <a:t>12.08.2019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F19303DE-3E45-4DD3-9505-92EF4803EF97}" type="slidenum">
              <a:rPr lang="en-US" smtClean="0"/>
              <a:pPr/>
              <a:t>‹#›</a:t>
            </a:fld>
            <a:endParaRPr lang="en-US"/>
          </a:p>
        </p:txBody>
      </p:sp>
    </p:spTree>
    <p:extLst>
      <p:ext uri="{BB962C8B-B14F-4D97-AF65-F5344CB8AC3E}">
        <p14:creationId xmlns:p14="http://schemas.microsoft.com/office/powerpoint/2010/main" val="587102967"/>
      </p:ext>
    </p:extLst>
  </p:cSld>
  <p:clrMap bg1="lt1" tx1="dk1" bg2="lt2" tx2="dk2" accent1="accent1" accent2="accent2" accent3="accent3" accent4="accent4" accent5="accent5" accent6="accent6" hlink="hlink" folHlink="folHlink"/>
  <p:notesStyle>
    <a:lvl1pPr marL="114300" indent="-114300" algn="l" defTabSz="914400" rtl="0" eaLnBrk="1" latinLnBrk="0" hangingPunct="1">
      <a:lnSpc>
        <a:spcPct val="110000"/>
      </a:lnSpc>
      <a:spcBef>
        <a:spcPts val="300"/>
      </a:spcBef>
      <a:buFont typeface="Arial" panose="020B0604020202020204" pitchFamily="34" charset="0"/>
      <a:buChar char="•"/>
      <a:defRPr sz="1200" kern="1200">
        <a:solidFill>
          <a:schemeClr val="tx1"/>
        </a:solidFill>
        <a:latin typeface="Arial"/>
        <a:ea typeface="+mn-ea"/>
        <a:cs typeface="+mn-cs"/>
      </a:defRPr>
    </a:lvl1pPr>
    <a:lvl2pPr marL="228600" indent="-114300" algn="l" defTabSz="914400" rtl="0" eaLnBrk="1" latinLnBrk="0" hangingPunct="1">
      <a:lnSpc>
        <a:spcPct val="100000"/>
      </a:lnSpc>
      <a:spcBef>
        <a:spcPts val="300"/>
      </a:spcBef>
      <a:buFont typeface="Arial" panose="020B0604020202020204" pitchFamily="34" charset="0"/>
      <a:buChar char="•"/>
      <a:defRPr sz="1100" kern="1200">
        <a:solidFill>
          <a:schemeClr val="tx1"/>
        </a:solidFill>
        <a:latin typeface="Arial"/>
        <a:ea typeface="+mn-ea"/>
        <a:cs typeface="+mn-cs"/>
      </a:defRPr>
    </a:lvl2pPr>
    <a:lvl3pPr marL="342900" indent="-114300" algn="l" defTabSz="914400" rtl="0" eaLnBrk="1" latinLnBrk="0" hangingPunct="1">
      <a:lnSpc>
        <a:spcPct val="95000"/>
      </a:lnSpc>
      <a:spcBef>
        <a:spcPts val="300"/>
      </a:spcBef>
      <a:buFont typeface="Arial" panose="020B0604020202020204" pitchFamily="34" charset="0"/>
      <a:buChar char="•"/>
      <a:defRPr sz="1100" kern="1200">
        <a:solidFill>
          <a:schemeClr val="tx1"/>
        </a:solidFill>
        <a:latin typeface="Arial"/>
        <a:ea typeface="+mn-ea"/>
        <a:cs typeface="+mn-cs"/>
      </a:defRPr>
    </a:lvl3pPr>
    <a:lvl4pPr marL="457200" indent="-114300" algn="l" defTabSz="914400" rtl="0" eaLnBrk="1" latinLnBrk="0" hangingPunct="1">
      <a:lnSpc>
        <a:spcPct val="95000"/>
      </a:lnSpc>
      <a:spcBef>
        <a:spcPts val="300"/>
      </a:spcBef>
      <a:buFont typeface="Arial" panose="020B0604020202020204" pitchFamily="34" charset="0"/>
      <a:buChar char="•"/>
      <a:defRPr sz="1100" kern="1200">
        <a:solidFill>
          <a:schemeClr val="tx1"/>
        </a:solidFill>
        <a:latin typeface="Arial"/>
        <a:ea typeface="+mn-ea"/>
        <a:cs typeface="+mn-cs"/>
      </a:defRPr>
    </a:lvl4pPr>
    <a:lvl5pPr marL="571500" indent="-114300" algn="l" defTabSz="914400" rtl="0" eaLnBrk="1" latinLnBrk="0" hangingPunct="1">
      <a:lnSpc>
        <a:spcPct val="95000"/>
      </a:lnSpc>
      <a:spcBef>
        <a:spcPts val="300"/>
      </a:spcBef>
      <a:buFont typeface="Arial" panose="020B0604020202020204" pitchFamily="34" charset="0"/>
      <a:buChar char="•"/>
      <a:defRPr sz="11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1.staticflickr.com/9/8151/7537238368_a0bf8fa717_b.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bif.org/en/publishing-dat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bif.org/en/publishing-dat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smtClean="0"/>
              <a:t>Hello,</a:t>
            </a:r>
          </a:p>
          <a:p>
            <a:pPr marL="0" indent="0">
              <a:buNone/>
            </a:pPr>
            <a:endParaRPr lang="en-US" dirty="0" smtClean="0"/>
          </a:p>
          <a:p>
            <a:pPr marL="0" indent="0">
              <a:buNone/>
            </a:pPr>
            <a:r>
              <a:rPr lang="en-US" dirty="0" smtClean="0"/>
              <a:t>My</a:t>
            </a:r>
            <a:r>
              <a:rPr lang="en-US" baseline="0" dirty="0" smtClean="0"/>
              <a:t> name is Joe Miller, I am Executive director of the Global Biodiversity Information Facility, GBIF. </a:t>
            </a:r>
          </a:p>
          <a:p>
            <a:pPr marL="0" indent="0">
              <a:buNone/>
            </a:pPr>
            <a:r>
              <a:rPr lang="en-US" baseline="0" dirty="0" smtClean="0"/>
              <a:t>What you see in the background is the map of the digitally known biodiversity, 1.3 billion records of fungi, plants, animals and other organism. These data were compiled, cleaned and published in 20 years of existence of GBIF.</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03DE-3E45-4DD3-9505-92EF4803EF9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13895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increase exposure to data, we shouldn’t expect to always host it ourselves. Sometimes there are better online resources to handle and provide data, especially within specific research domains. In part this is why NEON shares some data products through numerous external repositories- to leverage domain expertise to process and share NEON data within a domain context. The NEON data portal provides field data as well as links to externally hosted data. Distributing data across repositories helps ensure that we organize and provide data and metadata in community supported, domain specific standards while providing domain communities extra tools of discovery and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 why might it be helpful to share data in more than one online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2702916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guts of really providing open data, which can be incorporated in truly integrative research, is working to make data interoperable and reusable – in other words, reproducible.  And it seems that the informatics community is really making great strides in figuring out how to build tools that will help with this enormous problem, especially in systems that rapidly produce high volume data. Here, we’re talking about the standards and identifiers that we discussed earlier, but also look at how to enhance transparency of the data. What are best methods of describing and providing data processing code? What are methods that can be used to efficiently flag data with quality concerns – with both machines and humans in the loop? And how can we provide very clear guidelines on how to attribute or cite data when it is used in any way – even beyond traditional media?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2579443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a clear sense of the need to make sure that our users understand all that we are providing, and how to leverage it. With NEON, this includes:</a:t>
            </a:r>
          </a:p>
          <a:p>
            <a:pPr marL="171450" indent="-171450">
              <a:buFont typeface="Arial" panose="020B0604020202020204" pitchFamily="34" charset="0"/>
              <a:buChar char="•"/>
            </a:pPr>
            <a:r>
              <a:rPr lang="en-US" dirty="0"/>
              <a:t>Providing clear and through documentation and tutorials for new users</a:t>
            </a:r>
          </a:p>
          <a:p>
            <a:pPr marL="171450" indent="-171450">
              <a:buFont typeface="Arial" panose="020B0604020202020204" pitchFamily="34" charset="0"/>
              <a:buChar char="•"/>
            </a:pPr>
            <a:r>
              <a:rPr lang="en-US" dirty="0"/>
              <a:t>Ensuring data are FAIR (+) even as open data standards/protocols and modeling practices/tools evolve</a:t>
            </a:r>
          </a:p>
          <a:p>
            <a:pPr marL="171450" indent="-171450">
              <a:buFont typeface="Arial" panose="020B0604020202020204" pitchFamily="34" charset="0"/>
              <a:buChar char="•"/>
            </a:pPr>
            <a:r>
              <a:rPr lang="en-US" dirty="0"/>
              <a:t>Generating static, persistent data releases with provenance</a:t>
            </a:r>
          </a:p>
          <a:p>
            <a:pPr marL="171450" indent="-171450">
              <a:buFont typeface="Arial" panose="020B0604020202020204" pitchFamily="34" charset="0"/>
              <a:buChar char="•"/>
            </a:pPr>
            <a:r>
              <a:rPr lang="en-US" dirty="0"/>
              <a:t>Linking distributed data and specimens</a:t>
            </a:r>
          </a:p>
          <a:p>
            <a:pPr marL="171450" indent="-171450">
              <a:buFont typeface="Arial" panose="020B0604020202020204" pitchFamily="34" charset="0"/>
              <a:buChar char="•"/>
            </a:pPr>
            <a:r>
              <a:rPr lang="en-US" dirty="0"/>
              <a:t>Listening to our users and addressing pain points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Question: what would or does incentivize you to </a:t>
            </a:r>
            <a:r>
              <a:rPr lang="en-US"/>
              <a:t>share data?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1868537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9683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4400" dirty="0"/>
              <a:t>So let’s get on with things here: </a:t>
            </a:r>
            <a:r>
              <a:rPr lang="en-US" sz="4400" baseline="0" dirty="0"/>
              <a:t>Big data for biodiversity. Might be dwarfed by what commercial big data is, but it’s what we have, tiny warts and all.</a:t>
            </a:r>
            <a:endParaRPr lang="en-US" sz="4400" dirty="0"/>
          </a:p>
          <a:p>
            <a:pPr marL="0" indent="0">
              <a:buNone/>
            </a:pPr>
            <a:endParaRPr lang="en-US" sz="4400" dirty="0"/>
          </a:p>
          <a:p>
            <a:pPr marL="0" indent="0">
              <a:buNone/>
            </a:pPr>
            <a:r>
              <a:rPr lang="en-US" sz="4400" dirty="0"/>
              <a:t>It’s useful</a:t>
            </a:r>
            <a:r>
              <a:rPr lang="en-US" sz="4400" baseline="0" dirty="0"/>
              <a:t> to see GBIF in its different modalities:</a:t>
            </a:r>
          </a:p>
          <a:p>
            <a:pPr marL="0" indent="0">
              <a:buNone/>
            </a:pPr>
            <a:endParaRPr lang="en-US" sz="4400" baseline="0" dirty="0"/>
          </a:p>
          <a:p>
            <a:pPr marL="114300" indent="-114300"/>
            <a:r>
              <a:rPr lang="en-US" sz="4400" baseline="0" dirty="0"/>
              <a:t>As a window on biodiversity</a:t>
            </a:r>
          </a:p>
          <a:p>
            <a:pPr marL="114300" indent="-114300"/>
            <a:r>
              <a:rPr lang="en-US" sz="4400" baseline="0" dirty="0"/>
              <a:t>As an informatics infrastructure focused on tools and standards in service to science and society</a:t>
            </a:r>
          </a:p>
          <a:p>
            <a:pPr marL="114300" indent="-114300"/>
            <a:r>
              <a:rPr lang="en-US" sz="4400" baseline="0" dirty="0"/>
              <a:t>And as a global network on bioinformatics</a:t>
            </a:r>
            <a:endParaRPr lang="en-US" sz="4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9303DE-3E45-4DD3-9505-92EF4803EF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7313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this map show?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969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2442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4213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2462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553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19303DE-3E45-4DD3-9505-92EF4803EF97}" type="slidenum">
              <a:rPr lang="en-US" smtClean="0"/>
              <a:pPr/>
              <a:t>2</a:t>
            </a:fld>
            <a:endParaRPr lang="en-US"/>
          </a:p>
        </p:txBody>
      </p:sp>
    </p:spTree>
    <p:extLst>
      <p:ext uri="{BB962C8B-B14F-4D97-AF65-F5344CB8AC3E}">
        <p14:creationId xmlns:p14="http://schemas.microsoft.com/office/powerpoint/2010/main" val="144128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6507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8697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52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7587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Biodiversity Data Dialogues, ESAUSSEE 2019</a:t>
            </a: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Data sharing / publishing and standards:</a:t>
            </a:r>
            <a:r>
              <a:rPr lang="en"/>
              <a:t> </a:t>
            </a:r>
            <a:r>
              <a:rPr lang="en" b="1">
                <a:solidFill>
                  <a:schemeClr val="dk1"/>
                </a:solidFill>
              </a:rPr>
              <a:t>data sharing trends</a:t>
            </a:r>
            <a:r>
              <a:rPr lang="en">
                <a:solidFill>
                  <a:schemeClr val="dk1"/>
                </a:solidFill>
              </a:rPr>
              <a:t>, options to publish / “share” data, future-proofing data, role of data standards.</a:t>
            </a:r>
            <a:endParaRPr>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a:solidFill>
                  <a:schemeClr val="dk1"/>
                </a:solidFill>
              </a:rPr>
              <a:t>Data sharing trends</a:t>
            </a:r>
            <a:endParaRPr>
              <a:solidFill>
                <a:schemeClr val="dk1"/>
              </a:solidFill>
            </a:endParaRPr>
          </a:p>
          <a:p>
            <a:pPr marL="0" lvl="0" indent="0" algn="l" rtl="0">
              <a:lnSpc>
                <a:spcPct val="115000"/>
              </a:lnSpc>
              <a:spcBef>
                <a:spcPts val="0"/>
              </a:spcBef>
              <a:spcAft>
                <a:spcPts val="0"/>
              </a:spcAft>
              <a:buNone/>
            </a:pPr>
            <a:r>
              <a:rPr lang="en">
                <a:solidFill>
                  <a:schemeClr val="dk1"/>
                </a:solidFill>
              </a:rPr>
              <a:t>	requirements to publish data</a:t>
            </a:r>
            <a:endParaRPr>
              <a:solidFill>
                <a:schemeClr val="dk1"/>
              </a:solidFill>
            </a:endParaRPr>
          </a:p>
          <a:p>
            <a:pPr marL="0" lvl="0" indent="0" algn="l" rtl="0">
              <a:lnSpc>
                <a:spcPct val="115000"/>
              </a:lnSpc>
              <a:spcBef>
                <a:spcPts val="0"/>
              </a:spcBef>
              <a:spcAft>
                <a:spcPts val="0"/>
              </a:spcAft>
              <a:buNone/>
            </a:pPr>
            <a:r>
              <a:rPr lang="en">
                <a:solidFill>
                  <a:schemeClr val="dk1"/>
                </a:solidFill>
              </a:rPr>
              <a:t>	to share data openly</a:t>
            </a:r>
            <a:endParaRPr>
              <a:solidFill>
                <a:schemeClr val="dk1"/>
              </a:solidFill>
            </a:endParaRPr>
          </a:p>
          <a:p>
            <a:pPr marL="0" lvl="0" indent="0" algn="l" rtl="0">
              <a:lnSpc>
                <a:spcPct val="115000"/>
              </a:lnSpc>
              <a:spcBef>
                <a:spcPts val="0"/>
              </a:spcBef>
              <a:spcAft>
                <a:spcPts val="0"/>
              </a:spcAft>
              <a:buNone/>
            </a:pPr>
            <a:r>
              <a:rPr lang="en">
                <a:solidFill>
                  <a:schemeClr val="dk1"/>
                </a:solidFill>
              </a:rPr>
              <a:t>	number of publications</a:t>
            </a:r>
            <a:endParaRPr>
              <a:solidFill>
                <a:schemeClr val="dk1"/>
              </a:solidFill>
            </a:endParaRPr>
          </a:p>
          <a:p>
            <a:pPr marL="0" lvl="0" indent="0" algn="l" rtl="0">
              <a:lnSpc>
                <a:spcPct val="115000"/>
              </a:lnSpc>
              <a:spcBef>
                <a:spcPts val="0"/>
              </a:spcBef>
              <a:spcAft>
                <a:spcPts val="0"/>
              </a:spcAft>
              <a:buNone/>
            </a:pPr>
            <a:r>
              <a:rPr lang="en" b="1">
                <a:solidFill>
                  <a:schemeClr val="dk1"/>
                </a:solidFill>
              </a:rPr>
              <a:t>options to publish / “share data”</a:t>
            </a:r>
            <a:endParaRPr b="1">
              <a:solidFill>
                <a:schemeClr val="dk1"/>
              </a:solidFill>
            </a:endParaRPr>
          </a:p>
          <a:p>
            <a:pPr marL="0" lvl="0" indent="457200" algn="l" rtl="0">
              <a:lnSpc>
                <a:spcPct val="115000"/>
              </a:lnSpc>
              <a:spcBef>
                <a:spcPts val="0"/>
              </a:spcBef>
              <a:spcAft>
                <a:spcPts val="0"/>
              </a:spcAft>
              <a:buNone/>
            </a:pPr>
            <a:r>
              <a:rPr lang="en">
                <a:solidFill>
                  <a:schemeClr val="dk1"/>
                </a:solidFill>
              </a:rPr>
              <a:t>repositories</a:t>
            </a:r>
            <a:endParaRPr>
              <a:solidFill>
                <a:schemeClr val="dk1"/>
              </a:solidFill>
            </a:endParaRPr>
          </a:p>
          <a:p>
            <a:pPr marL="457200" lvl="0" indent="0" algn="l" rtl="0">
              <a:lnSpc>
                <a:spcPct val="115000"/>
              </a:lnSpc>
              <a:spcBef>
                <a:spcPts val="0"/>
              </a:spcBef>
              <a:spcAft>
                <a:spcPts val="0"/>
              </a:spcAft>
              <a:buNone/>
            </a:pPr>
            <a:r>
              <a:rPr lang="en">
                <a:solidFill>
                  <a:schemeClr val="dk1"/>
                </a:solidFill>
              </a:rPr>
              <a:t>aggregators</a:t>
            </a:r>
            <a:endParaRPr>
              <a:solidFill>
                <a:schemeClr val="dk1"/>
              </a:solidFill>
            </a:endParaRPr>
          </a:p>
          <a:p>
            <a:pPr marL="457200" lvl="0" indent="0" algn="l" rtl="0">
              <a:lnSpc>
                <a:spcPct val="115000"/>
              </a:lnSpc>
              <a:spcBef>
                <a:spcPts val="0"/>
              </a:spcBef>
              <a:spcAft>
                <a:spcPts val="0"/>
              </a:spcAft>
              <a:buNone/>
            </a:pPr>
            <a:r>
              <a:rPr lang="en">
                <a:solidFill>
                  <a:schemeClr val="dk1"/>
                </a:solidFill>
              </a:rPr>
              <a:t>journals</a:t>
            </a:r>
            <a:endParaRPr>
              <a:solidFill>
                <a:schemeClr val="dk1"/>
              </a:solidFill>
            </a:endParaRPr>
          </a:p>
          <a:p>
            <a:pPr marL="457200" lvl="0" indent="0" algn="l" rtl="0">
              <a:lnSpc>
                <a:spcPct val="115000"/>
              </a:lnSpc>
              <a:spcBef>
                <a:spcPts val="0"/>
              </a:spcBef>
              <a:spcAft>
                <a:spcPts val="0"/>
              </a:spcAft>
              <a:buNone/>
            </a:pPr>
            <a:r>
              <a:rPr lang="en">
                <a:solidFill>
                  <a:schemeClr val="dk1"/>
                </a:solidFill>
              </a:rPr>
              <a:t>osf / etc</a:t>
            </a:r>
            <a:endParaRPr>
              <a:solidFill>
                <a:schemeClr val="dk1"/>
              </a:solidFill>
            </a:endParaRPr>
          </a:p>
          <a:p>
            <a:pPr marL="0" lvl="0" indent="0" algn="l" rtl="0">
              <a:lnSpc>
                <a:spcPct val="115000"/>
              </a:lnSpc>
              <a:spcBef>
                <a:spcPts val="0"/>
              </a:spcBef>
              <a:spcAft>
                <a:spcPts val="0"/>
              </a:spcAft>
              <a:buNone/>
            </a:pPr>
            <a:r>
              <a:rPr lang="en">
                <a:solidFill>
                  <a:schemeClr val="dk1"/>
                </a:solidFill>
              </a:rPr>
              <a:t>future-proofing data</a:t>
            </a:r>
            <a:endParaRPr>
              <a:solidFill>
                <a:schemeClr val="dk1"/>
              </a:solidFill>
            </a:endParaRPr>
          </a:p>
          <a:p>
            <a:pPr marL="0" lvl="0" indent="457200" algn="l" rtl="0">
              <a:lnSpc>
                <a:spcPct val="115000"/>
              </a:lnSpc>
              <a:spcBef>
                <a:spcPts val="0"/>
              </a:spcBef>
              <a:spcAft>
                <a:spcPts val="0"/>
              </a:spcAft>
              <a:buNone/>
            </a:pPr>
            <a:r>
              <a:rPr lang="en">
                <a:solidFill>
                  <a:schemeClr val="dk1"/>
                </a:solidFill>
              </a:rPr>
              <a:t>expanding accessibility</a:t>
            </a:r>
            <a:endParaRPr>
              <a:solidFill>
                <a:schemeClr val="dk1"/>
              </a:solidFill>
            </a:endParaRPr>
          </a:p>
          <a:p>
            <a:pPr marL="0" lvl="0" indent="457200" algn="l" rtl="0">
              <a:lnSpc>
                <a:spcPct val="115000"/>
              </a:lnSpc>
              <a:spcBef>
                <a:spcPts val="0"/>
              </a:spcBef>
              <a:spcAft>
                <a:spcPts val="0"/>
              </a:spcAft>
              <a:buNone/>
            </a:pPr>
            <a:r>
              <a:rPr lang="en">
                <a:solidFill>
                  <a:schemeClr val="dk1"/>
                </a:solidFill>
              </a:rPr>
              <a:t>role of data standards</a:t>
            </a:r>
            <a:endParaRPr>
              <a:solidFill>
                <a:schemeClr val="dk1"/>
              </a:solidFill>
            </a:endParaRPr>
          </a:p>
          <a:p>
            <a:pPr marL="0" lvl="0" indent="457200" algn="l" rtl="0">
              <a:lnSpc>
                <a:spcPct val="115000"/>
              </a:lnSpc>
              <a:spcBef>
                <a:spcPts val="0"/>
              </a:spcBef>
              <a:spcAft>
                <a:spcPts val="0"/>
              </a:spcAft>
              <a:buNone/>
            </a:pPr>
            <a:r>
              <a:rPr lang="en">
                <a:solidFill>
                  <a:schemeClr val="dk1"/>
                </a:solidFill>
              </a:rPr>
              <a:t>	re-usability (Ciera Martinez)</a:t>
            </a:r>
            <a:endParaRPr>
              <a:solidFill>
                <a:schemeClr val="dk1"/>
              </a:solidFill>
            </a:endParaRPr>
          </a:p>
          <a:p>
            <a:pPr marL="0" lvl="0" indent="457200" algn="l" rtl="0">
              <a:lnSpc>
                <a:spcPct val="115000"/>
              </a:lnSpc>
              <a:spcBef>
                <a:spcPts val="0"/>
              </a:spcBef>
              <a:spcAft>
                <a:spcPts val="0"/>
              </a:spcAft>
              <a:buNone/>
            </a:pPr>
            <a:r>
              <a:rPr lang="en">
                <a:solidFill>
                  <a:schemeClr val="dk1"/>
                </a:solidFill>
              </a:rPr>
              <a:t>	data quality</a:t>
            </a:r>
            <a:endParaRPr>
              <a:solidFill>
                <a:schemeClr val="dk1"/>
              </a:solidFill>
            </a:endParaRPr>
          </a:p>
          <a:p>
            <a:pPr marL="0" lvl="0" indent="457200" algn="l" rtl="0">
              <a:lnSpc>
                <a:spcPct val="115000"/>
              </a:lnSpc>
              <a:spcBef>
                <a:spcPts val="0"/>
              </a:spcBef>
              <a:spcAft>
                <a:spcPts val="0"/>
              </a:spcAft>
              <a:buNone/>
            </a:pPr>
            <a:r>
              <a:rPr lang="en">
                <a:solidFill>
                  <a:schemeClr val="dk1"/>
                </a:solidFill>
              </a:rPr>
              <a:t>	assessing fitness for research purpose/question</a:t>
            </a:r>
            <a:endParaRPr>
              <a:solidFill>
                <a:schemeClr val="dk1"/>
              </a:solidFill>
            </a:endParaRPr>
          </a:p>
          <a:p>
            <a:pPr marL="0" lvl="0" indent="457200" algn="l" rtl="0">
              <a:lnSpc>
                <a:spcPct val="115000"/>
              </a:lnSpc>
              <a:spcBef>
                <a:spcPts val="0"/>
              </a:spcBef>
              <a:spcAft>
                <a:spcPts val="0"/>
              </a:spcAft>
              <a:buNone/>
            </a:pPr>
            <a:r>
              <a:rPr lang="en">
                <a:solidFill>
                  <a:schemeClr val="dk1"/>
                </a:solidFill>
              </a:rPr>
              <a:t>	long(er) lived data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we have ever more data - Yay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But, we have ever more data - Yikes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what helps us get the most from our data?</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Actions to increase data visibility, (re)useability, and impact.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u="sng">
                <a:solidFill>
                  <a:srgbClr val="0000FF"/>
                </a:solidFill>
                <a:hlinkClick r:id="rId3"/>
              </a:rPr>
              <a:t>https://c1.staticflickr.com/9/8151/7537238368_a0bf8fa717_b.jpg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https://denniskneale.com/taming-the-big-data-wave/845</a:t>
            </a:r>
            <a:endParaRPr sz="1200">
              <a:solidFill>
                <a:schemeClr val="dk1"/>
              </a:solidFill>
            </a:endParaRPr>
          </a:p>
        </p:txBody>
      </p:sp>
    </p:spTree>
    <p:extLst>
      <p:ext uri="{BB962C8B-B14F-4D97-AF65-F5344CB8AC3E}">
        <p14:creationId xmlns:p14="http://schemas.microsoft.com/office/powerpoint/2010/main" val="1398105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d889fce28_0_3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5d889fce28_0_3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000"/>
              <a:buFont typeface="Calibri"/>
              <a:buNone/>
            </a:pPr>
            <a:r>
              <a:rPr lang="en" sz="1000">
                <a:solidFill>
                  <a:schemeClr val="dk1"/>
                </a:solidFill>
              </a:rPr>
              <a:t>Welcome to Integrated Digitized Biocollections (iDigBio), the National Resource for Advancing Digitization of Biodiversity Collections (ADBC) funded by the National Science Foundation. Through ADBC, data and images for millions of vouchered biological specimens are being made available in electronic format for the research community, government agencies, students, educators, and the general public.</a:t>
            </a:r>
            <a:endParaRPr sz="1000">
              <a:solidFill>
                <a:schemeClr val="dk1"/>
              </a:solidFill>
            </a:endParaRPr>
          </a:p>
          <a:p>
            <a:pPr marL="0" lvl="0" indent="0" algn="l" rtl="0">
              <a:spcBef>
                <a:spcPts val="0"/>
              </a:spcBef>
              <a:spcAft>
                <a:spcPts val="0"/>
              </a:spcAft>
              <a:buClr>
                <a:schemeClr val="dk1"/>
              </a:buClr>
              <a:buSzPts val="1000"/>
              <a:buFont typeface="Calibri"/>
              <a:buNone/>
            </a:pPr>
            <a:endParaRPr sz="1000">
              <a:solidFill>
                <a:schemeClr val="dk1"/>
              </a:solidFill>
            </a:endParaRPr>
          </a:p>
          <a:p>
            <a:pPr marL="0" lvl="0" indent="0" algn="l" rtl="0">
              <a:spcBef>
                <a:spcPts val="0"/>
              </a:spcBef>
              <a:spcAft>
                <a:spcPts val="0"/>
              </a:spcAft>
              <a:buClr>
                <a:schemeClr val="dk1"/>
              </a:buClr>
              <a:buFont typeface="Arial"/>
              <a:buNone/>
            </a:pPr>
            <a:r>
              <a:rPr lang="en" sz="1000">
                <a:solidFill>
                  <a:schemeClr val="dk1"/>
                </a:solidFill>
              </a:rPr>
              <a:t>Community (esp capacity) building is our core theme</a:t>
            </a:r>
            <a:endParaRPr>
              <a:solidFill>
                <a:schemeClr val="dk1"/>
              </a:solidFill>
            </a:endParaRPr>
          </a:p>
          <a:p>
            <a:pPr marL="0" lvl="0" indent="0" algn="l" rtl="0">
              <a:spcBef>
                <a:spcPts val="0"/>
              </a:spcBef>
              <a:spcAft>
                <a:spcPts val="0"/>
              </a:spcAft>
              <a:buClr>
                <a:schemeClr val="dk1"/>
              </a:buClr>
              <a:buSzPts val="1000"/>
              <a:buFont typeface="Calibri"/>
              <a:buNone/>
            </a:pPr>
            <a:endParaRPr sz="1000">
              <a:solidFill>
                <a:schemeClr val="dk1"/>
              </a:solidFill>
            </a:endParaRPr>
          </a:p>
          <a:p>
            <a:pPr marL="0" lvl="0" indent="0" algn="l" rtl="0">
              <a:spcBef>
                <a:spcPts val="0"/>
              </a:spcBef>
              <a:spcAft>
                <a:spcPts val="0"/>
              </a:spcAft>
              <a:buClr>
                <a:schemeClr val="dk1"/>
              </a:buClr>
              <a:buSzPts val="1000"/>
              <a:buFont typeface="Calibri"/>
              <a:buNone/>
            </a:pPr>
            <a:r>
              <a:rPr lang="en" sz="1000">
                <a:solidFill>
                  <a:schemeClr val="dk1"/>
                </a:solidFill>
              </a:rPr>
              <a:t>We reach out to museum networks, individuals, and many organizations, such as the society for the preservation of natural history collections (SPNHC), VertNet, GBIF, and the Entomological Collections Network (ECN), and others to work together and contribute to best practices, develop tools, and transform museum specimen data worldwide into a virtual searchable dataset. Through activities such as workshops, webinars, working groups, symposia, and publications </a:t>
            </a:r>
            <a:r>
              <a:rPr lang="en" sz="1000" b="1">
                <a:solidFill>
                  <a:srgbClr val="741B47"/>
                </a:solidFill>
              </a:rPr>
              <a:t>we collaborate to digitize and mobilize collections data and enable research use of this data</a:t>
            </a:r>
            <a:r>
              <a:rPr lang="en" sz="1000">
                <a:solidFill>
                  <a:schemeClr val="dk1"/>
                </a:solidFill>
              </a:rPr>
              <a:t>. </a:t>
            </a:r>
            <a:r>
              <a:rPr lang="en" sz="1000" b="1">
                <a:solidFill>
                  <a:schemeClr val="dk1"/>
                </a:solidFill>
              </a:rPr>
              <a:t>Workflows</a:t>
            </a:r>
            <a:r>
              <a:rPr lang="en" sz="1000">
                <a:solidFill>
                  <a:schemeClr val="dk1"/>
                </a:solidFill>
              </a:rPr>
              <a:t>, Workshop Materials, Lesson Plans, Outreach Materials, Research Highlights and Tools are all at iDigBio – for everyone to use – all made possible by NSF funding. </a:t>
            </a:r>
            <a:endParaRPr sz="1000" b="1">
              <a:solidFill>
                <a:schemeClr val="dk1"/>
              </a:solidFill>
            </a:endParaRPr>
          </a:p>
          <a:p>
            <a:pPr marL="0" lvl="0" indent="0" algn="l" rtl="0">
              <a:spcBef>
                <a:spcPts val="0"/>
              </a:spcBef>
              <a:spcAft>
                <a:spcPts val="0"/>
              </a:spcAft>
              <a:buClr>
                <a:schemeClr val="dk1"/>
              </a:buClr>
              <a:buSzPts val="1000"/>
              <a:buFont typeface="Calibri"/>
              <a:buNone/>
            </a:pPr>
            <a:endParaRPr sz="1000" b="1">
              <a:solidFill>
                <a:schemeClr val="dk1"/>
              </a:solidFill>
            </a:endParaRPr>
          </a:p>
          <a:p>
            <a:pPr marL="0" lvl="0" indent="0" algn="l" rtl="0">
              <a:spcBef>
                <a:spcPts val="0"/>
              </a:spcBef>
              <a:spcAft>
                <a:spcPts val="0"/>
              </a:spcAft>
              <a:buClr>
                <a:schemeClr val="dk1"/>
              </a:buClr>
              <a:buSzPts val="1000"/>
              <a:buFont typeface="Calibri"/>
              <a:buNone/>
            </a:pPr>
            <a:r>
              <a:rPr lang="en" sz="1000">
                <a:solidFill>
                  <a:schemeClr val="dk1"/>
                </a:solidFill>
              </a:rPr>
              <a:t>Note that iDigBio, GBIF, and the Atlas of Living Australia are also working together to provide researchers and data providers with harmonized data quality information. We encourage you to share your collections-based materials for collections digitization and data use. Sustainability of this entire effort is something we are working on together. See Biodiversity Next meeting in Leiden in Oct 2019.</a:t>
            </a:r>
            <a:endParaRPr sz="1000">
              <a:solidFill>
                <a:schemeClr val="dk1"/>
              </a:solidFill>
            </a:endParaRPr>
          </a:p>
          <a:p>
            <a:pPr marL="0" lvl="0" indent="0" algn="l" rtl="0">
              <a:spcBef>
                <a:spcPts val="0"/>
              </a:spcBef>
              <a:spcAft>
                <a:spcPts val="0"/>
              </a:spcAft>
              <a:buClr>
                <a:schemeClr val="dk1"/>
              </a:buClr>
              <a:buSzPts val="1000"/>
              <a:buFont typeface="Calibri"/>
              <a:buNone/>
            </a:pPr>
            <a:endParaRPr sz="1000"/>
          </a:p>
        </p:txBody>
      </p:sp>
      <p:sp>
        <p:nvSpPr>
          <p:cNvPr id="410" name="Google Shape;410;g5d889fce28_0_330:notes"/>
          <p:cNvSpPr txBox="1">
            <a:spLocks noGrp="1"/>
          </p:cNvSpPr>
          <p:nvPr>
            <p:ph type="sldNum" idx="12"/>
          </p:nvPr>
        </p:nvSpPr>
        <p:spPr>
          <a:xfrm>
            <a:off x="3970938" y="8829967"/>
            <a:ext cx="3037800" cy="4665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302564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5e985533a5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5e985533a5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rPr>
              <a:t>http://prezi.com/iib3pqk-kyd-/curators-workbench/</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Why care about standards?</a:t>
            </a:r>
            <a:br>
              <a:rPr lang="en">
                <a:solidFill>
                  <a:schemeClr val="dk1"/>
                </a:solidFill>
              </a:rPr>
            </a:br>
            <a:r>
              <a:rPr lang="en">
                <a:solidFill>
                  <a:schemeClr val="dk1"/>
                </a:solidFill>
              </a:rPr>
              <a:t>What do they have the potential to accomplish?</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Collection Managers are doing what they need to do – for themselves, their collections.</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When we share, we need standards.</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Data becomes useful for others / other purposes.</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a common vocab is required</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Feedback and Attribution become possible.</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The collection gets used, more, increasing the value of the collection.</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	indirect, subtle</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Putting identifiers on specimens --- makes more useful to others.</a:t>
            </a:r>
            <a:endParaRPr>
              <a:solidFill>
                <a:schemeClr val="dk1"/>
              </a:solidFill>
            </a:endParaRPr>
          </a:p>
          <a:p>
            <a:pPr marL="0" lvl="0" indent="0" algn="l" rtl="0">
              <a:spcBef>
                <a:spcPts val="0"/>
              </a:spcBef>
              <a:spcAft>
                <a:spcPts val="0"/>
              </a:spcAft>
              <a:buNone/>
            </a:pPr>
            <a:r>
              <a:rPr lang="en">
                <a:solidFill>
                  <a:schemeClr val="dk1"/>
                </a:solidFill>
              </a:rPr>
              <a:t>	consistency is important!</a:t>
            </a:r>
            <a:endParaRPr>
              <a:solidFill>
                <a:schemeClr val="dk1"/>
              </a:solidFill>
            </a:endParaRPr>
          </a:p>
        </p:txBody>
      </p:sp>
    </p:spTree>
    <p:extLst>
      <p:ext uri="{BB962C8B-B14F-4D97-AF65-F5344CB8AC3E}">
        <p14:creationId xmlns:p14="http://schemas.microsoft.com/office/powerpoint/2010/main" val="4274600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e985533a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5e985533a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rPr>
              <a:t>These are some of the standards currently being used in the life sciences for sharing data.</a:t>
            </a:r>
            <a:endParaRPr>
              <a:solidFill>
                <a:schemeClr val="dk1"/>
              </a:solidFill>
            </a:endParaRPr>
          </a:p>
          <a:p>
            <a:pPr marL="0" lvl="0" indent="0" algn="l" rtl="0">
              <a:spcBef>
                <a:spcPts val="360"/>
              </a:spcBef>
              <a:spcAft>
                <a:spcPts val="0"/>
              </a:spcAft>
              <a:buClr>
                <a:schemeClr val="dk1"/>
              </a:buClr>
              <a:buSzPts val="1200"/>
              <a:buFont typeface="Calibri"/>
              <a:buNone/>
            </a:pPr>
            <a:endParaRPr>
              <a:solidFill>
                <a:schemeClr val="dk1"/>
              </a:solidFill>
            </a:endParaRPr>
          </a:p>
          <a:p>
            <a:pPr marL="0" lvl="0" indent="0" algn="l" rtl="0">
              <a:spcBef>
                <a:spcPts val="0"/>
              </a:spcBef>
              <a:spcAft>
                <a:spcPts val="0"/>
              </a:spcAft>
              <a:buClr>
                <a:schemeClr val="dk1"/>
              </a:buClr>
              <a:buFont typeface="Arial"/>
              <a:buNone/>
            </a:pPr>
            <a:r>
              <a:rPr lang="en" sz="1400">
                <a:solidFill>
                  <a:schemeClr val="dk1"/>
                </a:solidFill>
              </a:rPr>
              <a:t>Sharing media</a:t>
            </a:r>
            <a:endParaRPr sz="1400">
              <a:solidFill>
                <a:schemeClr val="dk1"/>
              </a:solidFill>
            </a:endParaRPr>
          </a:p>
          <a:p>
            <a:pPr marL="457200" lvl="1" indent="0" algn="l" rtl="0">
              <a:spcBef>
                <a:spcPts val="0"/>
              </a:spcBef>
              <a:spcAft>
                <a:spcPts val="0"/>
              </a:spcAft>
              <a:buClr>
                <a:schemeClr val="dk1"/>
              </a:buClr>
              <a:buFont typeface="Arial"/>
              <a:buNone/>
            </a:pPr>
            <a:r>
              <a:rPr lang="en" sz="1400">
                <a:solidFill>
                  <a:srgbClr val="C00000"/>
                </a:solidFill>
              </a:rPr>
              <a:t>What</a:t>
            </a:r>
            <a:r>
              <a:rPr lang="en" sz="1400">
                <a:solidFill>
                  <a:schemeClr val="dk1"/>
                </a:solidFill>
              </a:rPr>
              <a:t>’s in the image, recording, video? </a:t>
            </a:r>
            <a:r>
              <a:rPr lang="en" sz="1400">
                <a:solidFill>
                  <a:srgbClr val="C00000"/>
                </a:solidFill>
              </a:rPr>
              <a:t>Where</a:t>
            </a:r>
            <a:r>
              <a:rPr lang="en" sz="1400">
                <a:solidFill>
                  <a:schemeClr val="dk1"/>
                </a:solidFill>
              </a:rPr>
              <a:t> was it taken?</a:t>
            </a:r>
            <a:endParaRPr sz="1400">
              <a:solidFill>
                <a:schemeClr val="dk1"/>
              </a:solidFill>
            </a:endParaRPr>
          </a:p>
          <a:p>
            <a:pPr marL="457200" lvl="1" indent="0" algn="l" rtl="0">
              <a:spcBef>
                <a:spcPts val="0"/>
              </a:spcBef>
              <a:spcAft>
                <a:spcPts val="0"/>
              </a:spcAft>
              <a:buClr>
                <a:schemeClr val="dk1"/>
              </a:buClr>
              <a:buFont typeface="Arial"/>
              <a:buNone/>
            </a:pPr>
            <a:r>
              <a:rPr lang="en" sz="1400">
                <a:solidFill>
                  <a:srgbClr val="C00000"/>
                </a:solidFill>
              </a:rPr>
              <a:t>Who</a:t>
            </a:r>
            <a:r>
              <a:rPr lang="en" sz="1400">
                <a:solidFill>
                  <a:schemeClr val="dk1"/>
                </a:solidFill>
              </a:rPr>
              <a:t> took the photo, made the recording, created the SEM, CT scan?</a:t>
            </a:r>
            <a:endParaRPr sz="1400">
              <a:solidFill>
                <a:schemeClr val="dk1"/>
              </a:solidFill>
            </a:endParaRPr>
          </a:p>
          <a:p>
            <a:pPr marL="457200" lvl="1" indent="0" algn="l" rtl="0">
              <a:spcBef>
                <a:spcPts val="0"/>
              </a:spcBef>
              <a:spcAft>
                <a:spcPts val="0"/>
              </a:spcAft>
              <a:buClr>
                <a:schemeClr val="dk1"/>
              </a:buClr>
              <a:buFont typeface="Arial"/>
              <a:buNone/>
            </a:pPr>
            <a:r>
              <a:rPr lang="en" sz="1400">
                <a:solidFill>
                  <a:schemeClr val="dk1"/>
                </a:solidFill>
              </a:rPr>
              <a:t>Is the media under </a:t>
            </a:r>
            <a:r>
              <a:rPr lang="en" sz="1400">
                <a:solidFill>
                  <a:srgbClr val="C00000"/>
                </a:solidFill>
              </a:rPr>
              <a:t>copyright</a:t>
            </a:r>
            <a:r>
              <a:rPr lang="en" sz="1400">
                <a:solidFill>
                  <a:schemeClr val="dk1"/>
                </a:solidFill>
              </a:rPr>
              <a:t>? Or is it </a:t>
            </a:r>
            <a:r>
              <a:rPr lang="en" sz="1400">
                <a:solidFill>
                  <a:srgbClr val="C00000"/>
                </a:solidFill>
              </a:rPr>
              <a:t>public domain</a:t>
            </a:r>
            <a:r>
              <a:rPr lang="en" sz="1400">
                <a:solidFill>
                  <a:schemeClr val="dk1"/>
                </a:solidFill>
              </a:rPr>
              <a:t>?</a:t>
            </a:r>
            <a:endParaRPr sz="1400">
              <a:solidFill>
                <a:schemeClr val="dk1"/>
              </a:solidFill>
            </a:endParaRPr>
          </a:p>
          <a:p>
            <a:pPr marL="457200" lvl="1" indent="0" algn="l" rtl="0">
              <a:spcBef>
                <a:spcPts val="0"/>
              </a:spcBef>
              <a:spcAft>
                <a:spcPts val="0"/>
              </a:spcAft>
              <a:buClr>
                <a:schemeClr val="dk1"/>
              </a:buClr>
              <a:buFont typeface="Arial"/>
              <a:buNone/>
            </a:pPr>
            <a:r>
              <a:rPr lang="en" sz="1400">
                <a:solidFill>
                  <a:srgbClr val="C00000"/>
                </a:solidFill>
              </a:rPr>
              <a:t>Where</a:t>
            </a:r>
            <a:r>
              <a:rPr lang="en" sz="1400">
                <a:solidFill>
                  <a:schemeClr val="dk1"/>
                </a:solidFill>
              </a:rPr>
              <a:t> can more / different formats of the media resource be found?</a:t>
            </a:r>
            <a:endParaRPr sz="1400">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rPr>
              <a:t>Management, Attribution, Agents, Content Coverage, Geography, Temporal Coverage, </a:t>
            </a:r>
            <a:endParaRPr>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rPr>
              <a:t>Taxonomic Coverage, Resource Creation, Related Resources, Service Access Point</a:t>
            </a:r>
            <a:endParaRPr>
              <a:solidFill>
                <a:schemeClr val="dk1"/>
              </a:solidFill>
            </a:endParaRPr>
          </a:p>
          <a:p>
            <a:pPr marL="0" lvl="0" indent="0" algn="l" rtl="0">
              <a:spcBef>
                <a:spcPts val="360"/>
              </a:spcBef>
              <a:spcAft>
                <a:spcPts val="0"/>
              </a:spcAft>
              <a:buClr>
                <a:schemeClr val="dk1"/>
              </a:buClr>
              <a:buSzPts val="1200"/>
              <a:buFont typeface="Calibri"/>
              <a:buNone/>
            </a:pPr>
            <a:endParaRPr>
              <a:solidFill>
                <a:schemeClr val="dk1"/>
              </a:solidFill>
            </a:endParaRPr>
          </a:p>
          <a:p>
            <a:pPr marL="0" lvl="0" indent="0" algn="l" rtl="0">
              <a:spcBef>
                <a:spcPts val="360"/>
              </a:spcBef>
              <a:spcAft>
                <a:spcPts val="0"/>
              </a:spcAft>
              <a:buClr>
                <a:schemeClr val="dk1"/>
              </a:buClr>
              <a:buSzPts val="1200"/>
              <a:buFont typeface="Calibri"/>
              <a:buNone/>
            </a:pPr>
            <a:r>
              <a:rPr lang="en">
                <a:solidFill>
                  <a:schemeClr val="dk1"/>
                </a:solidFill>
              </a:rPr>
              <a:t>See more about these images at https://www.idigbio.org/portal/mediarecords/b9dc0746-e2b8-4bae-a301-b20b054f9117</a:t>
            </a:r>
            <a:endParaRPr>
              <a:solidFill>
                <a:schemeClr val="dk1"/>
              </a:solidFill>
            </a:endParaRPr>
          </a:p>
          <a:p>
            <a:pPr marL="0" lvl="0" indent="0" algn="l" rtl="0">
              <a:spcBef>
                <a:spcPts val="360"/>
              </a:spcBef>
              <a:spcAft>
                <a:spcPts val="0"/>
              </a:spcAft>
              <a:buClr>
                <a:schemeClr val="dk1"/>
              </a:buClr>
              <a:buSzPts val="1200"/>
              <a:buFont typeface="Calibri"/>
              <a:buNone/>
            </a:pPr>
            <a:endParaRPr>
              <a:solidFill>
                <a:schemeClr val="dk1"/>
              </a:solidFill>
            </a:endParaRPr>
          </a:p>
          <a:p>
            <a:pPr marL="0" lvl="0" indent="0" algn="l" rtl="0">
              <a:spcBef>
                <a:spcPts val="360"/>
              </a:spcBef>
              <a:spcAft>
                <a:spcPts val="0"/>
              </a:spcAft>
              <a:buClr>
                <a:schemeClr val="dk1"/>
              </a:buClr>
              <a:buSzPts val="1200"/>
              <a:buFont typeface="Calibri"/>
              <a:buNone/>
            </a:pPr>
            <a:r>
              <a:rPr lang="en">
                <a:solidFill>
                  <a:schemeClr val="dk1"/>
                </a:solidFill>
              </a:rPr>
              <a:t>For GGBN info see http://ggbn.org/ </a:t>
            </a:r>
            <a:r>
              <a:rPr lang="en" sz="1200">
                <a:solidFill>
                  <a:schemeClr val="dk1"/>
                </a:solidFill>
              </a:rPr>
              <a:t>The category of information pertaining to the physical results of a sampling (or subsampling) event. In biological collections, the material sample is typically collected, and either preserved or destructively processed. Created 2 Apr 2014 with all Simple Darwin Core ratified terms.</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GGBN Amplification Extension</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GGBN DNA Cloning Extension</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GGBN Gel Image Extension</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GGBN Loan Extension</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GGBN Material Sample Extension</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GGBN Permit Extension</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GGBN Preparation Extension</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GGBN Preservation Extension</a:t>
            </a:r>
            <a:endParaRPr>
              <a:solidFill>
                <a:schemeClr val="dk1"/>
              </a:solidFill>
            </a:endParaRPr>
          </a:p>
          <a:p>
            <a:pPr marL="0" lvl="0" indent="0" algn="l" rtl="0">
              <a:spcBef>
                <a:spcPts val="360"/>
              </a:spcBef>
              <a:spcAft>
                <a:spcPts val="0"/>
              </a:spcAft>
              <a:buClr>
                <a:schemeClr val="dk1"/>
              </a:buClr>
              <a:buSzPts val="1200"/>
              <a:buFont typeface="Calibri"/>
              <a:buNone/>
            </a:pPr>
            <a:endParaRPr sz="1200">
              <a:solidFill>
                <a:schemeClr val="dk1"/>
              </a:solidFill>
            </a:endParaRPr>
          </a:p>
          <a:p>
            <a:pPr marL="0" lvl="0" indent="0" algn="l" rtl="0">
              <a:spcBef>
                <a:spcPts val="360"/>
              </a:spcBef>
              <a:spcAft>
                <a:spcPts val="0"/>
              </a:spcAft>
              <a:buClr>
                <a:schemeClr val="dk1"/>
              </a:buClr>
              <a:buSzPts val="1200"/>
              <a:buFont typeface="Calibri"/>
              <a:buNone/>
            </a:pPr>
            <a:endParaRPr>
              <a:solidFill>
                <a:schemeClr val="dk1"/>
              </a:solidFill>
            </a:endParaRPr>
          </a:p>
          <a:p>
            <a:pPr marL="0" lvl="0" indent="0" algn="l" rtl="0">
              <a:spcBef>
                <a:spcPts val="360"/>
              </a:spcBef>
              <a:spcAft>
                <a:spcPts val="0"/>
              </a:spcAft>
              <a:buClr>
                <a:schemeClr val="dk1"/>
              </a:buClr>
              <a:buSzPts val="1200"/>
              <a:buFont typeface="Calibri"/>
              <a:buNone/>
            </a:pPr>
            <a:endParaRPr>
              <a:solidFill>
                <a:schemeClr val="dk1"/>
              </a:solidFill>
            </a:endParaRPr>
          </a:p>
          <a:p>
            <a:pPr marL="0" lvl="0" indent="0" algn="l" rtl="0">
              <a:spcBef>
                <a:spcPts val="360"/>
              </a:spcBef>
              <a:spcAft>
                <a:spcPts val="0"/>
              </a:spcAft>
              <a:buClr>
                <a:schemeClr val="dk1"/>
              </a:buClr>
              <a:buSzPts val="1200"/>
              <a:buFont typeface="Calibri"/>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58542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5e985533a5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5e985533a5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https://www.gbif.org/en/publishing-data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b="1">
                <a:solidFill>
                  <a:srgbClr val="595959"/>
                </a:solidFill>
              </a:rPr>
              <a:t>How many of you are sharing data?</a:t>
            </a:r>
            <a:endParaRPr sz="1400" b="1">
              <a:solidFill>
                <a:srgbClr val="595959"/>
              </a:solidFill>
            </a:endParaRPr>
          </a:p>
          <a:p>
            <a:pPr marL="0" lvl="0" indent="0" algn="l" rtl="0">
              <a:lnSpc>
                <a:spcPct val="115000"/>
              </a:lnSpc>
              <a:spcBef>
                <a:spcPts val="1600"/>
              </a:spcBef>
              <a:spcAft>
                <a:spcPts val="1600"/>
              </a:spcAft>
              <a:buClr>
                <a:schemeClr val="dk1"/>
              </a:buClr>
              <a:buSzPts val="1100"/>
              <a:buFont typeface="Arial"/>
              <a:buNone/>
            </a:pPr>
            <a:r>
              <a:rPr lang="en" sz="1400" b="1">
                <a:solidFill>
                  <a:srgbClr val="595959"/>
                </a:solidFill>
              </a:rPr>
              <a:t>How many of you are re-using data / creating synthetic datasets?</a:t>
            </a:r>
            <a:endParaRPr>
              <a:solidFill>
                <a:schemeClr val="dk1"/>
              </a:solidFill>
            </a:endParaRPr>
          </a:p>
        </p:txBody>
      </p:sp>
    </p:spTree>
    <p:extLst>
      <p:ext uri="{BB962C8B-B14F-4D97-AF65-F5344CB8AC3E}">
        <p14:creationId xmlns:p14="http://schemas.microsoft.com/office/powerpoint/2010/main" val="2900948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e9bdc7b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5e9bdc7b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https://www.gbif.org/en/publishing-data</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https://www.researchgate.net/profile/Lyubomir_Penev/publication/265422943_Pensoft_Data_Publishing_Policies_and_Guidelines_for_Biodiversity_Data/links/5410c8a00cf2f2b29a411603/Pensoft-Data-Publishing-Policies-and-Guidelines-for-Biodiversity-Data.pdf</a:t>
            </a:r>
            <a:endParaRPr>
              <a:solidFill>
                <a:schemeClr val="dk1"/>
              </a:solidFill>
            </a:endParaRPr>
          </a:p>
        </p:txBody>
      </p:sp>
    </p:spTree>
    <p:extLst>
      <p:ext uri="{BB962C8B-B14F-4D97-AF65-F5344CB8AC3E}">
        <p14:creationId xmlns:p14="http://schemas.microsoft.com/office/powerpoint/2010/main" val="2431821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7A0329C-91F7-CD43-B485-EB526DB269DE}" type="slidenum">
              <a:rPr lang="en-US" smtClean="0"/>
              <a:t>3</a:t>
            </a:fld>
            <a:endParaRPr lang="en-US"/>
          </a:p>
        </p:txBody>
      </p:sp>
    </p:spTree>
    <p:extLst>
      <p:ext uri="{BB962C8B-B14F-4D97-AF65-F5344CB8AC3E}">
        <p14:creationId xmlns:p14="http://schemas.microsoft.com/office/powerpoint/2010/main" val="2765217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5e985533a5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5e985533a5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https://www.gbif.org/en/analytics/global</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Data sharing trends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requirements to publish data</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to share data openly</a:t>
            </a:r>
            <a:endParaRPr>
              <a:solidFill>
                <a:schemeClr val="dk1"/>
              </a:solidFill>
            </a:endParaRPr>
          </a:p>
          <a:p>
            <a:pPr marL="0" lvl="0" indent="0" algn="l" rtl="0">
              <a:lnSpc>
                <a:spcPct val="115000"/>
              </a:lnSpc>
              <a:spcBef>
                <a:spcPts val="0"/>
              </a:spcBef>
              <a:spcAft>
                <a:spcPts val="0"/>
              </a:spcAft>
              <a:buNone/>
            </a:pPr>
            <a:r>
              <a:rPr lang="en">
                <a:solidFill>
                  <a:schemeClr val="dk1"/>
                </a:solidFill>
              </a:rPr>
              <a:t>	number of publications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linking data</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5727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5e78c507ad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5e78c507ad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9400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5e78c507ad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5e78c507ad_2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list as many challenges as you can think of and then group them.</a:t>
            </a:r>
            <a:endParaRPr/>
          </a:p>
          <a:p>
            <a:pPr marL="0" lvl="0" indent="0" algn="l" rtl="0">
              <a:spcBef>
                <a:spcPts val="0"/>
              </a:spcBef>
              <a:spcAft>
                <a:spcPts val="0"/>
              </a:spcAft>
              <a:buNone/>
            </a:pPr>
            <a:r>
              <a:rPr lang="en"/>
              <a:t>b.</a:t>
            </a:r>
            <a:r>
              <a:rPr lang="en" sz="1200">
                <a:solidFill>
                  <a:schemeClr val="dk1"/>
                </a:solidFill>
                <a:latin typeface="Calibri"/>
                <a:ea typeface="Calibri"/>
                <a:cs typeface="Calibri"/>
                <a:sym typeface="Calibri"/>
              </a:rPr>
              <a:t>      </a:t>
            </a:r>
            <a:r>
              <a:rPr lang="en"/>
              <a:t>share your findings</a:t>
            </a:r>
            <a:endParaRPr/>
          </a:p>
          <a:p>
            <a:pPr marL="0" lvl="0" indent="0" algn="l" rtl="0">
              <a:spcBef>
                <a:spcPts val="0"/>
              </a:spcBef>
              <a:spcAft>
                <a:spcPts val="0"/>
              </a:spcAft>
              <a:buNone/>
            </a:pPr>
            <a:r>
              <a:rPr lang="en"/>
              <a:t>c.</a:t>
            </a:r>
            <a:r>
              <a:rPr lang="en" sz="1200">
                <a:solidFill>
                  <a:schemeClr val="dk1"/>
                </a:solidFill>
                <a:latin typeface="Calibri"/>
                <a:ea typeface="Calibri"/>
                <a:cs typeface="Calibri"/>
                <a:sym typeface="Calibri"/>
              </a:rPr>
              <a:t>      </a:t>
            </a:r>
            <a:r>
              <a:rPr lang="en"/>
              <a:t>any actions you can take to improve any of these issues? which are in your control or influence? who else or what tool might be able to help?</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400" b="1">
                <a:solidFill>
                  <a:schemeClr val="dk2"/>
                </a:solidFill>
              </a:rPr>
              <a:t>For ecologists, what do you think data sharing and publishing will be like in 25 years?</a:t>
            </a:r>
            <a:endParaRPr/>
          </a:p>
          <a:p>
            <a:pPr marL="0" lvl="0" indent="0" algn="l" rtl="0">
              <a:spcBef>
                <a:spcPts val="1600"/>
              </a:spcBef>
              <a:spcAft>
                <a:spcPts val="0"/>
              </a:spcAft>
              <a:buNone/>
            </a:pPr>
            <a:endParaRPr/>
          </a:p>
        </p:txBody>
      </p:sp>
      <p:sp>
        <p:nvSpPr>
          <p:cNvPr id="532" name="Google Shape;532;g5e78c507ad_2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94614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5e94e3ecf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5e94e3ecf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602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5e9e770c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5e9e770c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112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D43F34-1C95-4B69-A9BE-FDFF2957FC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984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506C6C4-BE7C-467B-97C6-B0FBFFEC0772}"/>
              </a:ext>
            </a:extLst>
          </p:cNvPr>
          <p:cNvSpPr>
            <a:spLocks noGrp="1" noRot="1" noChangeAspect="1" noChangeArrowheads="1" noTextEdit="1"/>
          </p:cNvSpPr>
          <p:nvPr>
            <p:ph type="sldImg"/>
          </p:nvPr>
        </p:nvSpPr>
        <p:spPr>
          <a:xfrm>
            <a:off x="1150938" y="692150"/>
            <a:ext cx="4556125" cy="3416300"/>
          </a:xfrm>
          <a:ln/>
        </p:spPr>
      </p:sp>
      <p:sp>
        <p:nvSpPr>
          <p:cNvPr id="17411" name="Notes Placeholder 2">
            <a:extLst>
              <a:ext uri="{FF2B5EF4-FFF2-40B4-BE49-F238E27FC236}">
                <a16:creationId xmlns:a16="http://schemas.microsoft.com/office/drawing/2014/main" id="{644F7460-3BE4-4466-B12A-BFFB54E35790}"/>
              </a:ext>
            </a:extLst>
          </p:cNvPr>
          <p:cNvSpPr>
            <a:spLocks noGrp="1" noChangeArrowheads="1"/>
          </p:cNvSpPr>
          <p:nvPr>
            <p:ph type="body" idx="1"/>
          </p:nvPr>
        </p:nvSpPr>
        <p:spPr>
          <a:noFill/>
        </p:spPr>
        <p:txBody>
          <a:bodyPr/>
          <a:lstStyle/>
          <a:p>
            <a:r>
              <a:rPr lang="en-US" altLang="en-US" dirty="0"/>
              <a:t>Use species-rank abundance curve to get ecologists thinking about where they concentrate their sampling (abundant species) and where botanists often concentrate their sampling (capturing uncommon species along the long tail in this graph). Some examples of the different foci of ecologists (biomass by treatment, nutrient cycling effects of fire, etc.) versus botanists (building floras, finding species new to science, finding T&amp;E species, etc.). The different foci lead to some </a:t>
            </a:r>
            <a:r>
              <a:rPr lang="en-US" altLang="en-US" dirty="0" err="1"/>
              <a:t>siloing</a:t>
            </a:r>
            <a:r>
              <a:rPr lang="en-US" altLang="en-US" dirty="0"/>
              <a:t> of ecologists/botanists and we could all benefit from working together. </a:t>
            </a:r>
          </a:p>
        </p:txBody>
      </p:sp>
    </p:spTree>
    <p:extLst>
      <p:ext uri="{BB962C8B-B14F-4D97-AF65-F5344CB8AC3E}">
        <p14:creationId xmlns:p14="http://schemas.microsoft.com/office/powerpoint/2010/main" val="1754117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Interactive slide. As people to consider their own research questions. Where do they fall on the abundance continuum? What new information or patterns might they see if they got more information about the less abundant species at their research sites?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D43F34-1C95-4B69-A9BE-FDFF2957FC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433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FF025A4-B7EF-4260-B302-FA63724DE07B}"/>
              </a:ext>
            </a:extLst>
          </p:cNvPr>
          <p:cNvSpPr>
            <a:spLocks noGrp="1" noRot="1" noChangeAspect="1" noChangeArrowheads="1" noTextEdit="1"/>
          </p:cNvSpPr>
          <p:nvPr>
            <p:ph type="sldImg"/>
          </p:nvPr>
        </p:nvSpPr>
        <p:spPr>
          <a:xfrm>
            <a:off x="1150938" y="692150"/>
            <a:ext cx="4556125" cy="3416300"/>
          </a:xfrm>
          <a:ln/>
        </p:spPr>
      </p:sp>
      <p:sp>
        <p:nvSpPr>
          <p:cNvPr id="21507" name="Notes Placeholder 2">
            <a:extLst>
              <a:ext uri="{FF2B5EF4-FFF2-40B4-BE49-F238E27FC236}">
                <a16:creationId xmlns:a16="http://schemas.microsoft.com/office/drawing/2014/main" id="{466122F9-7178-48E8-B43D-5847982F7915}"/>
              </a:ext>
            </a:extLst>
          </p:cNvPr>
          <p:cNvSpPr>
            <a:spLocks noGrp="1" noChangeArrowheads="1"/>
          </p:cNvSpPr>
          <p:nvPr>
            <p:ph type="body" idx="1"/>
          </p:nvPr>
        </p:nvSpPr>
        <p:spPr>
          <a:noFill/>
        </p:spPr>
        <p:txBody>
          <a:bodyPr/>
          <a:lstStyle/>
          <a:p>
            <a:r>
              <a:rPr lang="en-US" altLang="en-US" dirty="0"/>
              <a:t>Give quick overview of an example of what I mean using the High Line Canal greenway as an example.</a:t>
            </a:r>
          </a:p>
        </p:txBody>
      </p:sp>
    </p:spTree>
    <p:extLst>
      <p:ext uri="{BB962C8B-B14F-4D97-AF65-F5344CB8AC3E}">
        <p14:creationId xmlns:p14="http://schemas.microsoft.com/office/powerpoint/2010/main" val="2811959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3EAB325-27D4-4C52-A8E9-2E3B54E82C77}"/>
              </a:ext>
            </a:extLst>
          </p:cNvPr>
          <p:cNvSpPr>
            <a:spLocks noGrp="1" noRot="1" noChangeAspect="1" noChangeArrowheads="1" noTextEdit="1"/>
          </p:cNvSpPr>
          <p:nvPr>
            <p:ph type="sldImg"/>
          </p:nvPr>
        </p:nvSpPr>
        <p:spPr>
          <a:xfrm>
            <a:off x="1150938" y="692150"/>
            <a:ext cx="4556125" cy="3416300"/>
          </a:xfrm>
          <a:ln/>
        </p:spPr>
      </p:sp>
      <p:sp>
        <p:nvSpPr>
          <p:cNvPr id="29699" name="Notes Placeholder 2">
            <a:extLst>
              <a:ext uri="{FF2B5EF4-FFF2-40B4-BE49-F238E27FC236}">
                <a16:creationId xmlns:a16="http://schemas.microsoft.com/office/drawing/2014/main" id="{B3F5A0B4-A8E3-485F-9FA9-A56EA9FCB795}"/>
              </a:ext>
            </a:extLst>
          </p:cNvPr>
          <p:cNvSpPr>
            <a:spLocks noGrp="1" noChangeArrowheads="1"/>
          </p:cNvSpPr>
          <p:nvPr>
            <p:ph type="body" idx="1"/>
          </p:nvPr>
        </p:nvSpPr>
        <p:spPr>
          <a:noFill/>
        </p:spPr>
        <p:txBody>
          <a:bodyPr/>
          <a:lstStyle/>
          <a:p>
            <a:r>
              <a:rPr lang="en-US" altLang="en-US" dirty="0"/>
              <a:t>Graph shows how many species are captured by botanical collectors versus ecologists working on transects or plots.</a:t>
            </a:r>
          </a:p>
        </p:txBody>
      </p:sp>
    </p:spTree>
    <p:extLst>
      <p:ext uri="{BB962C8B-B14F-4D97-AF65-F5344CB8AC3E}">
        <p14:creationId xmlns:p14="http://schemas.microsoft.com/office/powerpoint/2010/main" val="117223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 How many of you feel that you understand what the term “open data” means?</a:t>
            </a:r>
          </a:p>
          <a:p>
            <a:r>
              <a:rPr lang="en-US" dirty="0"/>
              <a:t>Volunteer answers?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1813701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B17F9D5-24C3-4307-84B3-C39DCE544EB8}"/>
              </a:ext>
            </a:extLst>
          </p:cNvPr>
          <p:cNvSpPr>
            <a:spLocks noGrp="1" noRot="1" noChangeAspect="1" noChangeArrowheads="1" noTextEdit="1"/>
          </p:cNvSpPr>
          <p:nvPr>
            <p:ph type="sldImg"/>
          </p:nvPr>
        </p:nvSpPr>
        <p:spPr>
          <a:xfrm>
            <a:off x="1150938" y="692150"/>
            <a:ext cx="4556125" cy="3416300"/>
          </a:xfrm>
          <a:ln/>
        </p:spPr>
      </p:sp>
      <p:sp>
        <p:nvSpPr>
          <p:cNvPr id="39939" name="Notes Placeholder 2">
            <a:extLst>
              <a:ext uri="{FF2B5EF4-FFF2-40B4-BE49-F238E27FC236}">
                <a16:creationId xmlns:a16="http://schemas.microsoft.com/office/drawing/2014/main" id="{1321A9EB-4A51-4AC4-AFC0-22BB0DA87402}"/>
              </a:ext>
            </a:extLst>
          </p:cNvPr>
          <p:cNvSpPr>
            <a:spLocks noGrp="1" noChangeArrowheads="1"/>
          </p:cNvSpPr>
          <p:nvPr>
            <p:ph type="body" idx="1"/>
          </p:nvPr>
        </p:nvSpPr>
        <p:spPr>
          <a:noFill/>
        </p:spPr>
        <p:txBody>
          <a:bodyPr/>
          <a:lstStyle/>
          <a:p>
            <a:r>
              <a:rPr lang="en-US" altLang="en-US" dirty="0"/>
              <a:t>What different kinds of information were we able to generate by looking at both the abundant species and the uncommon species? Hypothesis generation about species on the long tail of the curve.</a:t>
            </a:r>
          </a:p>
        </p:txBody>
      </p:sp>
    </p:spTree>
    <p:extLst>
      <p:ext uri="{BB962C8B-B14F-4D97-AF65-F5344CB8AC3E}">
        <p14:creationId xmlns:p14="http://schemas.microsoft.com/office/powerpoint/2010/main" val="728271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option would be to collaborate on the ground. But short of that, can use SEINET as a tool to explore species in your work area. Might help to put some of those more uncommon species on your radar.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D43F34-1C95-4B69-A9BE-FDFF2957FC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459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FF025A4-B7EF-4260-B302-FA63724DE07B}"/>
              </a:ext>
            </a:extLst>
          </p:cNvPr>
          <p:cNvSpPr>
            <a:spLocks noGrp="1" noRot="1" noChangeAspect="1" noChangeArrowheads="1" noTextEdit="1"/>
          </p:cNvSpPr>
          <p:nvPr>
            <p:ph type="sldImg"/>
          </p:nvPr>
        </p:nvSpPr>
        <p:spPr>
          <a:xfrm>
            <a:off x="1150938" y="692150"/>
            <a:ext cx="4556125" cy="3416300"/>
          </a:xfrm>
          <a:ln/>
        </p:spPr>
      </p:sp>
      <p:sp>
        <p:nvSpPr>
          <p:cNvPr id="21507" name="Notes Placeholder 2">
            <a:extLst>
              <a:ext uri="{FF2B5EF4-FFF2-40B4-BE49-F238E27FC236}">
                <a16:creationId xmlns:a16="http://schemas.microsoft.com/office/drawing/2014/main" id="{466122F9-7178-48E8-B43D-5847982F7915}"/>
              </a:ext>
            </a:extLst>
          </p:cNvPr>
          <p:cNvSpPr>
            <a:spLocks noGrp="1" noChangeArrowheads="1"/>
          </p:cNvSpPr>
          <p:nvPr>
            <p:ph type="body" idx="1"/>
          </p:nvPr>
        </p:nvSpPr>
        <p:spPr>
          <a:noFill/>
        </p:spPr>
        <p:txBody>
          <a:bodyPr/>
          <a:lstStyle/>
          <a:p>
            <a:r>
              <a:rPr lang="en-US" altLang="en-US" dirty="0"/>
              <a:t>Example of a specimen search that includes the High Line Canal greenway talked about previously. Great way to mine data on species presence that </a:t>
            </a:r>
            <a:r>
              <a:rPr lang="en-US" altLang="en-US"/>
              <a:t>already exists.</a:t>
            </a:r>
            <a:endParaRPr lang="en-US" altLang="en-US" dirty="0"/>
          </a:p>
        </p:txBody>
      </p:sp>
    </p:spTree>
    <p:extLst>
      <p:ext uri="{BB962C8B-B14F-4D97-AF65-F5344CB8AC3E}">
        <p14:creationId xmlns:p14="http://schemas.microsoft.com/office/powerpoint/2010/main" val="1950833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43</a:t>
            </a:fld>
            <a:endParaRPr lang="en-US"/>
          </a:p>
        </p:txBody>
      </p:sp>
    </p:spTree>
    <p:extLst>
      <p:ext uri="{BB962C8B-B14F-4D97-AF65-F5344CB8AC3E}">
        <p14:creationId xmlns:p14="http://schemas.microsoft.com/office/powerpoint/2010/main" val="724067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A0329C-91F7-CD43-B485-EB526DB269DE}" type="slidenum">
              <a:rPr lang="en-US" smtClean="0"/>
              <a:t>44</a:t>
            </a:fld>
            <a:endParaRPr lang="en-US"/>
          </a:p>
        </p:txBody>
      </p:sp>
    </p:spTree>
    <p:extLst>
      <p:ext uri="{BB962C8B-B14F-4D97-AF65-F5344CB8AC3E}">
        <p14:creationId xmlns:p14="http://schemas.microsoft.com/office/powerpoint/2010/main" val="21900973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smtClean="0"/>
              <a:t>Hello,</a:t>
            </a:r>
          </a:p>
          <a:p>
            <a:pPr marL="0" indent="0">
              <a:buNone/>
            </a:pPr>
            <a:endParaRPr lang="en-US" dirty="0" smtClean="0"/>
          </a:p>
          <a:p>
            <a:pPr marL="0" indent="0">
              <a:buNone/>
            </a:pPr>
            <a:r>
              <a:rPr lang="en-US" dirty="0" smtClean="0"/>
              <a:t>My</a:t>
            </a:r>
            <a:r>
              <a:rPr lang="en-US" baseline="0" dirty="0" smtClean="0"/>
              <a:t> name is Joe Miller, I am Executive director of the Global Biodiversity Information Facility, GBIF. </a:t>
            </a:r>
          </a:p>
          <a:p>
            <a:pPr marL="0" indent="0">
              <a:buNone/>
            </a:pPr>
            <a:r>
              <a:rPr lang="en-US" baseline="0" dirty="0" smtClean="0"/>
              <a:t>What you see in the background is the map of the digitally known biodiversity, 1.3 billion records of fungi, plants, animals and other organism. These data were compiled, cleaned and published in 20 years of existence of GBIF.</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303DE-3E45-4DD3-9505-92EF4803EF97}"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20437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use this term casually, with the general understanding that open data is any data that is online, is un-redacted, is not behind any major barriers (like request for personal information that would disregard privacy, or behind a paywall), and can be used for other purposes beyond the original intent that led to collection in the first place. We also have a general understanding that by sharing data openly, others will find a valuable use for the data and thus benefit society through increased impact for the currency that funded the original research, and new information or tools. We have struggled for decades (centuries!) to figure out how to support data sharing and scaling. We have had large programs spanning regional, national, and international scales.  Some of the earliest initiatives often cited as precursors to our initial state were of a limited time span and took more years to plan than to initiate and complete. Others have been ongoing with the support of government agencies for over 100 years, and continue to add new knowledge. Newer grassroots initiatives have evolved over the past few decades and have strengthened our understanding of the importance of long-term monitoring, not just to solve immediate practical problems like how to navigate in the Arctic, but to the fundamental science of how our ecosystems are structured and how they respond to changes in biotic and abiotic drivers. As data producers, providers, and users, we need to consider the many facets of responsibility that we share in creating efficient, effective solutions to common issues.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3154586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698500"/>
            <a:ext cx="6200775" cy="3489325"/>
          </a:xfrm>
        </p:spPr>
      </p:sp>
      <p:sp>
        <p:nvSpPr>
          <p:cNvPr id="3" name="Notes Placeholder 2"/>
          <p:cNvSpPr>
            <a:spLocks noGrp="1"/>
          </p:cNvSpPr>
          <p:nvPr>
            <p:ph type="body" idx="1"/>
          </p:nvPr>
        </p:nvSpPr>
        <p:spPr/>
        <p:txBody>
          <a:bodyPr/>
          <a:lstStyle/>
          <a:p>
            <a:pPr defTabSz="933237">
              <a:defRPr/>
            </a:pPr>
            <a:r>
              <a:rPr lang="en-US" dirty="0"/>
              <a:t>NEON provides a highly coordinated national system for monitoring a number of critical ecological and environmental properties at multiple spatial and temporal scales.</a:t>
            </a:r>
          </a:p>
          <a:p>
            <a:pPr defTabSz="933237">
              <a:defRPr/>
            </a:pPr>
            <a:endParaRPr lang="en-US" dirty="0"/>
          </a:p>
          <a:p>
            <a:pPr defTabSz="933237">
              <a:defRPr/>
            </a:pPr>
            <a:r>
              <a:rPr lang="en-US" dirty="0"/>
              <a:t>Coordinated and</a:t>
            </a:r>
            <a:r>
              <a:rPr lang="en-US" b="1" dirty="0"/>
              <a:t> co-located measurements</a:t>
            </a:r>
            <a:r>
              <a:rPr lang="en-US" dirty="0"/>
              <a:t> of drivers of environmental change and biological responses, collected using </a:t>
            </a:r>
            <a:r>
              <a:rPr lang="en-US" b="1" dirty="0"/>
              <a:t>standardized methods</a:t>
            </a:r>
            <a:r>
              <a:rPr lang="en-US" dirty="0"/>
              <a:t> to systematically sample variability and trends in ecological characteristics, allow </a:t>
            </a:r>
            <a:r>
              <a:rPr lang="en-US" b="1" dirty="0"/>
              <a:t>inferences at regional to continental scales.</a:t>
            </a:r>
            <a:r>
              <a:rPr lang="en-US" dirty="0"/>
              <a:t> Where possible, terrestrial and aquatic sites have been </a:t>
            </a:r>
            <a:r>
              <a:rPr lang="en-US" dirty="0" err="1"/>
              <a:t>colocated</a:t>
            </a:r>
            <a:r>
              <a:rPr lang="en-US" dirty="0"/>
              <a:t> to enable more complete understanding of nutrients, water, and energy through terrestrial and aquatic ecosystems. </a:t>
            </a:r>
          </a:p>
          <a:p>
            <a:endParaRPr lang="en-US" dirty="0"/>
          </a:p>
          <a:p>
            <a:r>
              <a:rPr lang="en-US" dirty="0"/>
              <a:t>NEON collects data and samples using a </a:t>
            </a:r>
            <a:r>
              <a:rPr lang="en-US" b="1" dirty="0"/>
              <a:t>combination of field sampling, sensors, and airborne remote sensing measurements at varying space and time scales.</a:t>
            </a:r>
            <a:r>
              <a:rPr lang="en-US" dirty="0"/>
              <a:t> The Observatory ingests, monitors quality, and processes data into useable products that are broadly accessible to user communities. The automated instruments provide data that are more easily structured as time series, but also are high volume, where the summarized data are being provided at somewhere between 1 and 30 minute resolutions. The remote sensing compounds the difficulty with the complexity of moving a platform across a large open space, dealing with cloud cover that may impact data quality, and sensors that are recording enormous quantities of raster and point cloud data. The observational sampling protocols provide a wide range of small, but highly diverse and complex datasets, challenging to collect, quality check, and integrate into analyses that have a wide spatial or temporal extent, or that span multiple research disciplines. </a:t>
            </a:r>
          </a:p>
          <a:p>
            <a:r>
              <a:rPr lang="en-US" dirty="0"/>
              <a:t> </a:t>
            </a:r>
          </a:p>
          <a:p>
            <a:endParaRPr lang="en-US" dirty="0"/>
          </a:p>
          <a:p>
            <a:r>
              <a:rPr lang="en-US" dirty="0"/>
              <a:t>NEON is an ambitious program designed to address the growing global demands on our nation’s natural resources. NEON has been designed to provide new information that can be used to challenge and advance current ecological theory, and to partner with other organizations to optimize investments in environmental science.</a:t>
            </a:r>
          </a:p>
          <a:p>
            <a:r>
              <a:rPr lang="en-US" dirty="0"/>
              <a:t> </a:t>
            </a:r>
          </a:p>
          <a:p>
            <a:r>
              <a:rPr lang="en-US" dirty="0"/>
              <a:t>Continental scale: Integrated data collection at 81 field sites distributed across 20 domains – or ecoregions – in the United States (including Puerto Rico, Alaska, and Hawaii).  </a:t>
            </a:r>
          </a:p>
          <a:p>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NEON data is a combination of three different collection systems: </a:t>
            </a:r>
            <a:r>
              <a:rPr lang="en-US" b="1" dirty="0"/>
              <a:t>automated instruments</a:t>
            </a:r>
            <a:r>
              <a:rPr lang="en-US" dirty="0"/>
              <a:t>, </a:t>
            </a:r>
            <a:r>
              <a:rPr lang="en-US" b="1" dirty="0"/>
              <a:t>observational sampling in the field</a:t>
            </a:r>
            <a:r>
              <a:rPr lang="en-US" dirty="0"/>
              <a:t>, and </a:t>
            </a:r>
            <a:r>
              <a:rPr lang="en-US" b="1" dirty="0"/>
              <a:t>airborne remote sensing</a:t>
            </a:r>
            <a:r>
              <a:rPr lang="en-US" dirty="0"/>
              <a:t>. The diversity of data collection methods allows for comprehensive sampling at each site.  The data collected through these three systems may be studied in conjunction with each other since they are collected in close proximity at each field site. The data are also comparable across ecosystems and field sites which means researchers can study connections and patterns and develop models to forecast environmental trends locally, regionally and even at the continental scale.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field data, the observational sampling system collects physical samples, which are archived for later use in research and teaching. Physical samples are not only connected to their contextual field data, but any data produced during analyses performed by a lab after collection. This can include morphological measurements, taxonomic identifications, and genomic sequences.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106008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research community has been endeavoring to define Open Data and its benefits, the FAIR data principles were framed formally by the Force11 group. FAIR is composed of the general principles Findable, Accessible, Interoperable, and Reusable, with guidance around each facet. Numerous discussions among data providers, funding agencies, publishers, libraries, and data repositories, through numerous community gatherings and fora, have both refined FAIR and elucidated areas that need further definition – such as trust that open data are of high quality, fit for use, and unbiased or at least documented enough to discover which biases exist. NEON, as an open data provider, is a signatory on the Commitment Statement, as are many of the organizations represented here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nutshell, FAIR is a very high-level umbrella of overarching guidelines to all partners involved in data work to work jointly on making data findable, accessible, interoperable, and reusable. There are ongoing, fervent discussions about the practicalities and details of FAIR, as well as proposed extensions.</a:t>
            </a:r>
          </a:p>
          <a:p>
            <a:endParaRPr lang="en-US" dirty="0"/>
          </a:p>
          <a:p>
            <a:r>
              <a:rPr lang="en-US" dirty="0"/>
              <a:t>Question: which of these terms seems completely clear? Findable?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1717967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few things that help make data findable and accessible are: first- put data online. But having a webpage doesn’t make the data easy to discover. So there are a few techniques that can help. First, provide human and machine readable information about each dataset or data product – there are numerous schemas that help assure the format and content of such information. For NEON, we use the ecological metadata language, or EML, to provide such structure – and then we make it available in XML and JSON formats. Second, use community standards for documentation, including for the names of variables in the dataset, the format of timestamps, and for data quality flags – or if this isn’t possible right away, try to build a structured system that can later be mapped to community standards.  Third, use globally unique and persistent identifiers of data, metadata, physical objects, and responsible persons where possible. Short identifiers can be linked to a wealth of information, and linked identifiers can be used to describe relationships between multiple objects.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2360031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One of the strengths of NEON is the highly diverse data that NEON collections, from microbial sequencing to organismal surveys and from micrometeorological measurements to remote sensing. While we can place all data online, this doesn’t automatically make our data easy to find, and so we need methodologies and online tools to help researchers discover the data they need. While NEON was being built, and as new data products were published, we focused largely on focusing our resources on 1) documenting our data using community standards, such as the ecological metadata language (EML) for data product descriptions and Darwin Core for occurrence records and 2) making sure that data quality is as high as possible while also making data available to the public. More recently, we have been focusing more intently on making these data products more discoverable, and our efforts are largely made toward public API development on top of which flexible applications may be developed. The API can be used as a stand-alone tool by the public as well. As this year progresses, we will be rolling out a modernized data catalog in which each data product is fully described in a dedicated webpage, and a number of data exploration-through-visualization tools.</a:t>
            </a:r>
          </a:p>
          <a:p>
            <a:pPr marL="0" indent="0">
              <a:buNone/>
            </a:pPr>
            <a:endParaRPr lang="en-US" dirty="0"/>
          </a:p>
          <a:p>
            <a:r>
              <a:rPr lang="en-US" dirty="0"/>
              <a:t>We are partnering with Arizona State University to stand up a new biorepository and will be shipping along the order of 100,000 samples per year – though some of these are pooled samples that may have many individuals. In any case, we will be collecting millions of samples over the course of the Observatory. The occurrence data is coming online, except in cases of sensitive information, through a third web portal powered by </a:t>
            </a:r>
            <a:r>
              <a:rPr lang="en-US" dirty="0" err="1"/>
              <a:t>Symbiota</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384607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jpg"/><Relationship Id="rId7" Type="http://schemas.openxmlformats.org/officeDocument/2006/relationships/image" Target="../media/image13.jp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4.xml"/><Relationship Id="rId7" Type="http://schemas.openxmlformats.org/officeDocument/2006/relationships/image" Target="../media/image5.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jpeg"/><Relationship Id="rId4" Type="http://schemas.openxmlformats.org/officeDocument/2006/relationships/slideMaster" Target="../slideMasters/slideMaster3.xml"/><Relationship Id="rId9"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6.xml"/><Relationship Id="rId7" Type="http://schemas.openxmlformats.org/officeDocument/2006/relationships/image" Target="../media/image5.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jpeg"/><Relationship Id="rId4" Type="http://schemas.openxmlformats.org/officeDocument/2006/relationships/slideMaster" Target="../slideMasters/slideMaster3.xml"/><Relationship Id="rId9"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8.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jpg"/><Relationship Id="rId7" Type="http://schemas.openxmlformats.org/officeDocument/2006/relationships/image" Target="../media/image13.jp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about:blank" TargetMode="External"/><Relationship Id="rId3" Type="http://schemas.openxmlformats.org/officeDocument/2006/relationships/image" Target="../media/image17.jpg"/><Relationship Id="rId7" Type="http://schemas.openxmlformats.org/officeDocument/2006/relationships/hyperlink" Target="https://twitter.com/iDigBio" TargetMode="External"/><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3.png"/><Relationship Id="rId11" Type="http://schemas.openxmlformats.org/officeDocument/2006/relationships/hyperlink" Target="https://www.idigbio.org/rss-feed.xml" TargetMode="External"/><Relationship Id="rId5" Type="http://schemas.openxmlformats.org/officeDocument/2006/relationships/hyperlink" Target="http://www.facebook.com/iDigBio" TargetMode="External"/><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15.jpg"/><Relationship Id="rId9" Type="http://schemas.openxmlformats.org/officeDocument/2006/relationships/hyperlink" Target="http://vimeo.com/idigbio" TargetMode="External"/><Relationship Id="rId14" Type="http://schemas.openxmlformats.org/officeDocument/2006/relationships/image" Target="../media/image2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18.jpg"/><Relationship Id="rId4" Type="http://schemas.openxmlformats.org/officeDocument/2006/relationships/image" Target="../media/image17.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8" Type="http://schemas.openxmlformats.org/officeDocument/2006/relationships/hyperlink" Target="https://www.idigbio.org/rss-feed.xml" TargetMode="External"/><Relationship Id="rId13" Type="http://schemas.openxmlformats.org/officeDocument/2006/relationships/image" Target="../media/image1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hyperlink" Target="http://www.facebook.com/iDigBio" TargetMode="External"/><Relationship Id="rId16" Type="http://schemas.openxmlformats.org/officeDocument/2006/relationships/image" Target="../media/image17.jpg"/><Relationship Id="rId1" Type="http://schemas.openxmlformats.org/officeDocument/2006/relationships/slideMaster" Target="../slideMasters/slideMaster7.xml"/><Relationship Id="rId6" Type="http://schemas.openxmlformats.org/officeDocument/2006/relationships/hyperlink" Target="http://vimeo.com/idigbio" TargetMode="External"/><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15.jpg"/><Relationship Id="rId10" Type="http://schemas.openxmlformats.org/officeDocument/2006/relationships/hyperlink" Target="about:blank" TargetMode="External"/><Relationship Id="rId4" Type="http://schemas.openxmlformats.org/officeDocument/2006/relationships/hyperlink" Target="https://twitter.com/iDigBio" TargetMode="External"/><Relationship Id="rId9" Type="http://schemas.openxmlformats.org/officeDocument/2006/relationships/image" Target="../media/image26.png"/><Relationship Id="rId14" Type="http://schemas.openxmlformats.org/officeDocument/2006/relationships/image" Target="../media/image29.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jpg"/><Relationship Id="rId7" Type="http://schemas.openxmlformats.org/officeDocument/2006/relationships/image" Target="../media/image13.jp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jpg"/><Relationship Id="rId7" Type="http://schemas.openxmlformats.org/officeDocument/2006/relationships/image" Target="../media/image13.jp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jpg"/><Relationship Id="rId7" Type="http://schemas.openxmlformats.org/officeDocument/2006/relationships/image" Target="../media/image13.jp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jpg"/><Relationship Id="rId7" Type="http://schemas.openxmlformats.org/officeDocument/2006/relationships/image" Target="../media/image13.jp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jpg"/><Relationship Id="rId7" Type="http://schemas.openxmlformats.org/officeDocument/2006/relationships/image" Target="../media/image13.jp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jpg"/><Relationship Id="rId7" Type="http://schemas.openxmlformats.org/officeDocument/2006/relationships/image" Target="../media/image13.jp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jpg"/><Relationship Id="rId7" Type="http://schemas.openxmlformats.org/officeDocument/2006/relationships/image" Target="../media/image13.jp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jpg"/><Relationship Id="rId7" Type="http://schemas.openxmlformats.org/officeDocument/2006/relationships/image" Target="../media/image13.jp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jpg"/><Relationship Id="rId7" Type="http://schemas.openxmlformats.org/officeDocument/2006/relationships/image" Target="../media/image13.jp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12.jpg"/><Relationship Id="rId5" Type="http://schemas.openxmlformats.org/officeDocument/2006/relationships/image" Target="../media/image22.jpg"/><Relationship Id="rId4" Type="http://schemas.openxmlformats.org/officeDocument/2006/relationships/image" Target="../media/image21.jp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BIF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58925"/>
            <a:ext cx="6489211" cy="2742289"/>
          </a:xfrm>
        </p:spPr>
        <p:txBody>
          <a:bodyPr/>
          <a:lstStyle>
            <a:lvl1pPr>
              <a:lnSpc>
                <a:spcPct val="90000"/>
              </a:lnSpc>
              <a:defRPr sz="6600" kern="100" cap="all" spc="-200" baseline="0">
                <a:solidFill>
                  <a:schemeClr val="bg1"/>
                </a:solidFill>
              </a:defRPr>
            </a:lvl1pPr>
          </a:lstStyle>
          <a:p>
            <a:r>
              <a:rPr lang="en-US" dirty="0" smtClean="0"/>
              <a:t>add </a:t>
            </a:r>
            <a:r>
              <a:rPr lang="en-US" dirty="0" err="1" smtClean="0"/>
              <a:t>slidedoc</a:t>
            </a:r>
            <a:r>
              <a:rPr lang="en-US" dirty="0" smtClean="0"/>
              <a:t> title</a:t>
            </a:r>
            <a:endParaRPr lang="en-US" dirty="0"/>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300">
                <a:solidFill>
                  <a:schemeClr val="bg1"/>
                </a:solidFill>
              </a:defRPr>
            </a:lvl1pPr>
            <a:lvl2pPr>
              <a:defRPr b="1">
                <a:solidFill>
                  <a:srgbClr val="FDB002"/>
                </a:solidFill>
              </a:defRPr>
            </a:lvl2pPr>
            <a:lvl3pPr>
              <a:defRPr>
                <a:solidFill>
                  <a:schemeClr val="bg1">
                    <a:lumMod val="95000"/>
                  </a:schemeClr>
                </a:solidFill>
              </a:defRPr>
            </a:lvl3pPr>
            <a:lvl4pPr>
              <a:defRPr>
                <a:solidFill>
                  <a:schemeClr val="tx1"/>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
        <p:nvSpPr>
          <p:cNvPr id="64" name="Text Placeholder 59"/>
          <p:cNvSpPr>
            <a:spLocks noGrp="1"/>
          </p:cNvSpPr>
          <p:nvPr>
            <p:ph type="body" sz="quarter" idx="12"/>
          </p:nvPr>
        </p:nvSpPr>
        <p:spPr>
          <a:xfrm>
            <a:off x="9586384"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Tree>
    <p:extLst>
      <p:ext uri="{BB962C8B-B14F-4D97-AF65-F5344CB8AC3E}">
        <p14:creationId xmlns:p14="http://schemas.microsoft.com/office/powerpoint/2010/main" val="27666126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0" hasCustomPrompt="1"/>
          </p:nvPr>
        </p:nvSpPr>
        <p:spPr>
          <a:xfrm>
            <a:off x="609601" y="6407150"/>
            <a:ext cx="10110465"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2404502343"/>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384"/>
        <p:cNvGrpSpPr/>
        <p:nvPr/>
      </p:nvGrpSpPr>
      <p:grpSpPr>
        <a:xfrm>
          <a:off x="0" y="0"/>
          <a:ext cx="0" cy="0"/>
          <a:chOff x="0" y="0"/>
          <a:chExt cx="0" cy="0"/>
        </a:xfrm>
      </p:grpSpPr>
      <p:sp>
        <p:nvSpPr>
          <p:cNvPr id="385" name="Google Shape;385;p53"/>
          <p:cNvSpPr/>
          <p:nvPr/>
        </p:nvSpPr>
        <p:spPr>
          <a:xfrm>
            <a:off x="303521" y="721277"/>
            <a:ext cx="11627600" cy="5926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86" name="Google Shape;386;p53"/>
          <p:cNvSpPr txBox="1">
            <a:spLocks noGrp="1"/>
          </p:cNvSpPr>
          <p:nvPr>
            <p:ph type="title"/>
          </p:nvPr>
        </p:nvSpPr>
        <p:spPr>
          <a:xfrm>
            <a:off x="609600" y="912163"/>
            <a:ext cx="10972800" cy="803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2800"/>
              <a:buFont typeface="Helvetica Neue"/>
              <a:buNone/>
              <a:defRPr sz="3733" b="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2800"/>
              <a:buNone/>
              <a:defRPr sz="2400"/>
            </a:lvl2pPr>
            <a:lvl3pPr lvl="2" rtl="0">
              <a:spcBef>
                <a:spcPts val="0"/>
              </a:spcBef>
              <a:spcAft>
                <a:spcPts val="0"/>
              </a:spcAft>
              <a:buSzPts val="2800"/>
              <a:buNone/>
              <a:defRPr sz="2400"/>
            </a:lvl3pPr>
            <a:lvl4pPr lvl="3" rtl="0">
              <a:spcBef>
                <a:spcPts val="0"/>
              </a:spcBef>
              <a:spcAft>
                <a:spcPts val="0"/>
              </a:spcAft>
              <a:buSzPts val="2800"/>
              <a:buNone/>
              <a:defRPr sz="2400"/>
            </a:lvl4pPr>
            <a:lvl5pPr lvl="4" rtl="0">
              <a:spcBef>
                <a:spcPts val="0"/>
              </a:spcBef>
              <a:spcAft>
                <a:spcPts val="0"/>
              </a:spcAft>
              <a:buSzPts val="2800"/>
              <a:buNone/>
              <a:defRPr sz="2400"/>
            </a:lvl5pPr>
            <a:lvl6pPr lvl="5" rtl="0">
              <a:spcBef>
                <a:spcPts val="0"/>
              </a:spcBef>
              <a:spcAft>
                <a:spcPts val="0"/>
              </a:spcAft>
              <a:buSzPts val="2800"/>
              <a:buNone/>
              <a:defRPr sz="2400"/>
            </a:lvl6pPr>
            <a:lvl7pPr lvl="6" rtl="0">
              <a:spcBef>
                <a:spcPts val="0"/>
              </a:spcBef>
              <a:spcAft>
                <a:spcPts val="0"/>
              </a:spcAft>
              <a:buSzPts val="2800"/>
              <a:buNone/>
              <a:defRPr sz="2400"/>
            </a:lvl7pPr>
            <a:lvl8pPr lvl="7" rtl="0">
              <a:spcBef>
                <a:spcPts val="0"/>
              </a:spcBef>
              <a:spcAft>
                <a:spcPts val="0"/>
              </a:spcAft>
              <a:buSzPts val="2800"/>
              <a:buNone/>
              <a:defRPr sz="2400"/>
            </a:lvl8pPr>
            <a:lvl9pPr lvl="8" rtl="0">
              <a:spcBef>
                <a:spcPts val="0"/>
              </a:spcBef>
              <a:spcAft>
                <a:spcPts val="0"/>
              </a:spcAft>
              <a:buSzPts val="2800"/>
              <a:buNone/>
              <a:defRPr sz="2400"/>
            </a:lvl9pPr>
          </a:lstStyle>
          <a:p>
            <a:endParaRPr/>
          </a:p>
        </p:txBody>
      </p:sp>
      <p:sp>
        <p:nvSpPr>
          <p:cNvPr id="387" name="Google Shape;387;p53"/>
          <p:cNvSpPr/>
          <p:nvPr/>
        </p:nvSpPr>
        <p:spPr>
          <a:xfrm>
            <a:off x="11677156" y="6409840"/>
            <a:ext cx="514800" cy="356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388" name="Google Shape;388;p53"/>
          <p:cNvSpPr txBox="1"/>
          <p:nvPr/>
        </p:nvSpPr>
        <p:spPr>
          <a:xfrm>
            <a:off x="11438921" y="6475989"/>
            <a:ext cx="694800" cy="187200"/>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a:solidFill>
                  <a:schemeClr val="lt1"/>
                </a:solidFill>
                <a:latin typeface="Cambria"/>
                <a:ea typeface="Cambria"/>
                <a:cs typeface="Cambria"/>
                <a:sym typeface="Cambria"/>
              </a:rPr>
              <a:pPr marL="0" marR="0" lvl="0" indent="0" algn="r" rtl="0">
                <a:spcBef>
                  <a:spcPts val="0"/>
                </a:spcBef>
                <a:spcAft>
                  <a:spcPts val="0"/>
                </a:spcAft>
                <a:buNone/>
              </a:pPr>
              <a:t>‹#›</a:t>
            </a:fld>
            <a:endParaRPr sz="1200">
              <a:solidFill>
                <a:schemeClr val="lt1"/>
              </a:solidFill>
              <a:latin typeface="Cambria"/>
              <a:ea typeface="Cambria"/>
              <a:cs typeface="Cambria"/>
              <a:sym typeface="Cambria"/>
            </a:endParaRPr>
          </a:p>
        </p:txBody>
      </p:sp>
      <p:pic>
        <p:nvPicPr>
          <p:cNvPr id="389" name="Google Shape;389;p53" descr="Arctic Data Center"/>
          <p:cNvPicPr preferRelativeResize="0"/>
          <p:nvPr/>
        </p:nvPicPr>
        <p:blipFill>
          <a:blip r:embed="rId2">
            <a:alphaModFix/>
          </a:blip>
          <a:stretch>
            <a:fillRect/>
          </a:stretch>
        </p:blipFill>
        <p:spPr>
          <a:xfrm>
            <a:off x="546735" y="6330600"/>
            <a:ext cx="570700" cy="313867"/>
          </a:xfrm>
          <a:prstGeom prst="rect">
            <a:avLst/>
          </a:prstGeom>
          <a:noFill/>
          <a:ln>
            <a:noFill/>
          </a:ln>
        </p:spPr>
      </p:pic>
      <p:pic>
        <p:nvPicPr>
          <p:cNvPr id="390" name="Google Shape;390;p53" descr="Data ONE"/>
          <p:cNvPicPr preferRelativeResize="0"/>
          <p:nvPr/>
        </p:nvPicPr>
        <p:blipFill>
          <a:blip r:embed="rId3">
            <a:alphaModFix/>
          </a:blip>
          <a:stretch>
            <a:fillRect/>
          </a:stretch>
        </p:blipFill>
        <p:spPr>
          <a:xfrm>
            <a:off x="1234425" y="6356733"/>
            <a:ext cx="1090011" cy="261600"/>
          </a:xfrm>
          <a:prstGeom prst="rect">
            <a:avLst/>
          </a:prstGeom>
          <a:noFill/>
          <a:ln>
            <a:noFill/>
          </a:ln>
        </p:spPr>
      </p:pic>
      <p:pic>
        <p:nvPicPr>
          <p:cNvPr id="391" name="Google Shape;391;p53" descr="Environmental Data Initiative"/>
          <p:cNvPicPr preferRelativeResize="0"/>
          <p:nvPr/>
        </p:nvPicPr>
        <p:blipFill rotWithShape="1">
          <a:blip r:embed="rId4">
            <a:alphaModFix/>
          </a:blip>
          <a:srcRect/>
          <a:stretch/>
        </p:blipFill>
        <p:spPr>
          <a:xfrm>
            <a:off x="2441425" y="6330595"/>
            <a:ext cx="313867" cy="313867"/>
          </a:xfrm>
          <a:prstGeom prst="rect">
            <a:avLst/>
          </a:prstGeom>
          <a:noFill/>
          <a:ln>
            <a:noFill/>
          </a:ln>
        </p:spPr>
      </p:pic>
      <p:pic>
        <p:nvPicPr>
          <p:cNvPr id="392" name="Google Shape;392;p53" descr="Earth Science Information Partners"/>
          <p:cNvPicPr preferRelativeResize="0"/>
          <p:nvPr/>
        </p:nvPicPr>
        <p:blipFill>
          <a:blip r:embed="rId5">
            <a:alphaModFix/>
          </a:blip>
          <a:stretch>
            <a:fillRect/>
          </a:stretch>
        </p:blipFill>
        <p:spPr>
          <a:xfrm>
            <a:off x="2872283" y="6389140"/>
            <a:ext cx="442300" cy="275491"/>
          </a:xfrm>
          <a:prstGeom prst="rect">
            <a:avLst/>
          </a:prstGeom>
          <a:noFill/>
          <a:ln>
            <a:noFill/>
          </a:ln>
        </p:spPr>
      </p:pic>
      <p:pic>
        <p:nvPicPr>
          <p:cNvPr id="393" name="Google Shape;393;p53" descr="Global Biodiversity Information Facility"/>
          <p:cNvPicPr preferRelativeResize="0"/>
          <p:nvPr/>
        </p:nvPicPr>
        <p:blipFill>
          <a:blip r:embed="rId6">
            <a:alphaModFix/>
          </a:blip>
          <a:stretch>
            <a:fillRect/>
          </a:stretch>
        </p:blipFill>
        <p:spPr>
          <a:xfrm>
            <a:off x="3431573" y="6346095"/>
            <a:ext cx="740967" cy="361588"/>
          </a:xfrm>
          <a:prstGeom prst="rect">
            <a:avLst/>
          </a:prstGeom>
          <a:noFill/>
          <a:ln>
            <a:noFill/>
          </a:ln>
        </p:spPr>
      </p:pic>
      <p:pic>
        <p:nvPicPr>
          <p:cNvPr id="394" name="Google Shape;394;p53" descr="Integrated Digitized Collections"/>
          <p:cNvPicPr preferRelativeResize="0"/>
          <p:nvPr/>
        </p:nvPicPr>
        <p:blipFill>
          <a:blip r:embed="rId7">
            <a:alphaModFix/>
          </a:blip>
          <a:stretch>
            <a:fillRect/>
          </a:stretch>
        </p:blipFill>
        <p:spPr>
          <a:xfrm>
            <a:off x="4289529" y="6394890"/>
            <a:ext cx="857100" cy="263993"/>
          </a:xfrm>
          <a:prstGeom prst="rect">
            <a:avLst/>
          </a:prstGeom>
          <a:noFill/>
          <a:ln>
            <a:noFill/>
          </a:ln>
        </p:spPr>
      </p:pic>
      <p:pic>
        <p:nvPicPr>
          <p:cNvPr id="395" name="Google Shape;395;p53"/>
          <p:cNvPicPr preferRelativeResize="0"/>
          <p:nvPr/>
        </p:nvPicPr>
        <p:blipFill rotWithShape="1">
          <a:blip r:embed="rId8">
            <a:alphaModFix/>
          </a:blip>
          <a:srcRect t="20303" b="18780"/>
          <a:stretch/>
        </p:blipFill>
        <p:spPr>
          <a:xfrm>
            <a:off x="5263633" y="6325278"/>
            <a:ext cx="1090000" cy="374399"/>
          </a:xfrm>
          <a:prstGeom prst="rect">
            <a:avLst/>
          </a:prstGeom>
          <a:noFill/>
          <a:ln>
            <a:noFill/>
          </a:ln>
        </p:spPr>
      </p:pic>
    </p:spTree>
    <p:extLst>
      <p:ext uri="{BB962C8B-B14F-4D97-AF65-F5344CB8AC3E}">
        <p14:creationId xmlns:p14="http://schemas.microsoft.com/office/powerpoint/2010/main" val="42826487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D354E2-0E0F-4321-9766-74388467209C}" type="datetimeFigureOut">
              <a:rPr lang="en-US" smtClean="0"/>
              <a:t>12.08.2019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A51A6-0120-4A99-9578-51C3559E2625}" type="slidenum">
              <a:rPr lang="en-US" smtClean="0"/>
              <a:t>‹#›</a:t>
            </a:fld>
            <a:endParaRPr lang="en-US"/>
          </a:p>
        </p:txBody>
      </p:sp>
    </p:spTree>
    <p:extLst>
      <p:ext uri="{BB962C8B-B14F-4D97-AF65-F5344CB8AC3E}">
        <p14:creationId xmlns:p14="http://schemas.microsoft.com/office/powerpoint/2010/main" val="21220165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354E2-0E0F-4321-9766-74388467209C}" type="datetimeFigureOut">
              <a:rPr lang="en-US" smtClean="0"/>
              <a:t>12.08.2019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A51A6-0120-4A99-9578-51C3559E2625}" type="slidenum">
              <a:rPr lang="en-US" smtClean="0"/>
              <a:t>‹#›</a:t>
            </a:fld>
            <a:endParaRPr lang="en-US"/>
          </a:p>
        </p:txBody>
      </p:sp>
    </p:spTree>
    <p:extLst>
      <p:ext uri="{BB962C8B-B14F-4D97-AF65-F5344CB8AC3E}">
        <p14:creationId xmlns:p14="http://schemas.microsoft.com/office/powerpoint/2010/main" val="15658487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D354E2-0E0F-4321-9766-74388467209C}" type="datetimeFigureOut">
              <a:rPr lang="en-US" smtClean="0"/>
              <a:t>12.08.2019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A51A6-0120-4A99-9578-51C3559E2625}" type="slidenum">
              <a:rPr lang="en-US" smtClean="0"/>
              <a:t>‹#›</a:t>
            </a:fld>
            <a:endParaRPr lang="en-US"/>
          </a:p>
        </p:txBody>
      </p:sp>
    </p:spTree>
    <p:extLst>
      <p:ext uri="{BB962C8B-B14F-4D97-AF65-F5344CB8AC3E}">
        <p14:creationId xmlns:p14="http://schemas.microsoft.com/office/powerpoint/2010/main" val="35519219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D354E2-0E0F-4321-9766-74388467209C}" type="datetimeFigureOut">
              <a:rPr lang="en-US" smtClean="0"/>
              <a:t>12.08.2019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A51A6-0120-4A99-9578-51C3559E2625}" type="slidenum">
              <a:rPr lang="en-US" smtClean="0"/>
              <a:t>‹#›</a:t>
            </a:fld>
            <a:endParaRPr lang="en-US"/>
          </a:p>
        </p:txBody>
      </p:sp>
    </p:spTree>
    <p:extLst>
      <p:ext uri="{BB962C8B-B14F-4D97-AF65-F5344CB8AC3E}">
        <p14:creationId xmlns:p14="http://schemas.microsoft.com/office/powerpoint/2010/main" val="40099244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D354E2-0E0F-4321-9766-74388467209C}" type="datetimeFigureOut">
              <a:rPr lang="en-US" smtClean="0"/>
              <a:t>12.08.2019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DA51A6-0120-4A99-9578-51C3559E2625}" type="slidenum">
              <a:rPr lang="en-US" smtClean="0"/>
              <a:t>‹#›</a:t>
            </a:fld>
            <a:endParaRPr lang="en-US"/>
          </a:p>
        </p:txBody>
      </p:sp>
    </p:spTree>
    <p:extLst>
      <p:ext uri="{BB962C8B-B14F-4D97-AF65-F5344CB8AC3E}">
        <p14:creationId xmlns:p14="http://schemas.microsoft.com/office/powerpoint/2010/main" val="19102381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D354E2-0E0F-4321-9766-74388467209C}" type="datetimeFigureOut">
              <a:rPr lang="en-US" smtClean="0"/>
              <a:t>12.08.2019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DA51A6-0120-4A99-9578-51C3559E2625}" type="slidenum">
              <a:rPr lang="en-US" smtClean="0"/>
              <a:t>‹#›</a:t>
            </a:fld>
            <a:endParaRPr lang="en-US"/>
          </a:p>
        </p:txBody>
      </p:sp>
    </p:spTree>
    <p:extLst>
      <p:ext uri="{BB962C8B-B14F-4D97-AF65-F5344CB8AC3E}">
        <p14:creationId xmlns:p14="http://schemas.microsoft.com/office/powerpoint/2010/main" val="36586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D354E2-0E0F-4321-9766-74388467209C}" type="datetimeFigureOut">
              <a:rPr lang="en-US" smtClean="0"/>
              <a:t>12.08.2019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DA51A6-0120-4A99-9578-51C3559E2625}" type="slidenum">
              <a:rPr lang="en-US" smtClean="0"/>
              <a:t>‹#›</a:t>
            </a:fld>
            <a:endParaRPr lang="en-US"/>
          </a:p>
        </p:txBody>
      </p:sp>
    </p:spTree>
    <p:extLst>
      <p:ext uri="{BB962C8B-B14F-4D97-AF65-F5344CB8AC3E}">
        <p14:creationId xmlns:p14="http://schemas.microsoft.com/office/powerpoint/2010/main" val="7579850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D354E2-0E0F-4321-9766-74388467209C}" type="datetimeFigureOut">
              <a:rPr lang="en-US" smtClean="0"/>
              <a:t>12.08.2019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A51A6-0120-4A99-9578-51C3559E2625}" type="slidenum">
              <a:rPr lang="en-US" smtClean="0"/>
              <a:t>‹#›</a:t>
            </a:fld>
            <a:endParaRPr lang="en-US"/>
          </a:p>
        </p:txBody>
      </p:sp>
    </p:spTree>
    <p:extLst>
      <p:ext uri="{BB962C8B-B14F-4D97-AF65-F5344CB8AC3E}">
        <p14:creationId xmlns:p14="http://schemas.microsoft.com/office/powerpoint/2010/main" val="29817787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D354E2-0E0F-4321-9766-74388467209C}" type="datetimeFigureOut">
              <a:rPr lang="en-US" smtClean="0"/>
              <a:t>12.08.2019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A51A6-0120-4A99-9578-51C3559E2625}" type="slidenum">
              <a:rPr lang="en-US" smtClean="0"/>
              <a:t>‹#›</a:t>
            </a:fld>
            <a:endParaRPr lang="en-US"/>
          </a:p>
        </p:txBody>
      </p:sp>
    </p:spTree>
    <p:extLst>
      <p:ext uri="{BB962C8B-B14F-4D97-AF65-F5344CB8AC3E}">
        <p14:creationId xmlns:p14="http://schemas.microsoft.com/office/powerpoint/2010/main" val="1860606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848101"/>
            <a:ext cx="5638800" cy="1703287"/>
          </a:xfrm>
        </p:spPr>
        <p:txBody>
          <a:bodyPr>
            <a:spAutoFit/>
          </a:bodyPr>
          <a:lstStyle>
            <a:lvl1pPr>
              <a:defRPr sz="5800" b="0" i="0" kern="100" spc="-200" baseline="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437518788"/>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354E2-0E0F-4321-9766-74388467209C}" type="datetimeFigureOut">
              <a:rPr lang="en-US" smtClean="0"/>
              <a:t>12.08.2019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A51A6-0120-4A99-9578-51C3559E2625}" type="slidenum">
              <a:rPr lang="en-US" smtClean="0"/>
              <a:t>‹#›</a:t>
            </a:fld>
            <a:endParaRPr lang="en-US"/>
          </a:p>
        </p:txBody>
      </p:sp>
    </p:spTree>
    <p:extLst>
      <p:ext uri="{BB962C8B-B14F-4D97-AF65-F5344CB8AC3E}">
        <p14:creationId xmlns:p14="http://schemas.microsoft.com/office/powerpoint/2010/main" val="12664948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D354E2-0E0F-4321-9766-74388467209C}" type="datetimeFigureOut">
              <a:rPr lang="en-US" smtClean="0"/>
              <a:t>12.08.2019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A51A6-0120-4A99-9578-51C3559E2625}" type="slidenum">
              <a:rPr lang="en-US" smtClean="0"/>
              <a:t>‹#›</a:t>
            </a:fld>
            <a:endParaRPr lang="en-US"/>
          </a:p>
        </p:txBody>
      </p:sp>
    </p:spTree>
    <p:extLst>
      <p:ext uri="{BB962C8B-B14F-4D97-AF65-F5344CB8AC3E}">
        <p14:creationId xmlns:p14="http://schemas.microsoft.com/office/powerpoint/2010/main" val="4715272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056740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66713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383191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819400"/>
            <a:ext cx="5080000" cy="320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819400"/>
            <a:ext cx="5080000" cy="320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99288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87485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20888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6832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329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12192000" cy="6858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3143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63880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052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447800"/>
            <a:ext cx="25908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447800"/>
            <a:ext cx="75692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323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0672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ver Page">
    <p:bg>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58925"/>
            <a:ext cx="6489211" cy="2742289"/>
          </a:xfrm>
        </p:spPr>
        <p:txBody>
          <a:bodyPr/>
          <a:lstStyle>
            <a:lvl1pPr>
              <a:lnSpc>
                <a:spcPct val="90000"/>
              </a:lnSpc>
              <a:defRPr sz="6600" kern="100" cap="all" spc="-200" baseline="0">
                <a:solidFill>
                  <a:schemeClr val="bg1"/>
                </a:solidFill>
              </a:defRPr>
            </a:lvl1pPr>
          </a:lstStyle>
          <a:p>
            <a:r>
              <a:rPr lang="en-US" dirty="0" smtClean="0"/>
              <a:t>Add title</a:t>
            </a:r>
            <a:endParaRPr lang="en-US" dirty="0"/>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300">
                <a:solidFill>
                  <a:schemeClr val="tx2"/>
                </a:solidFill>
              </a:defRPr>
            </a:lvl1pPr>
            <a:lvl2pPr>
              <a:defRPr b="1"/>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
        <p:nvSpPr>
          <p:cNvPr id="64" name="Text Placeholder 59"/>
          <p:cNvSpPr>
            <a:spLocks noGrp="1"/>
          </p:cNvSpPr>
          <p:nvPr>
            <p:ph type="body" sz="quarter" idx="12"/>
          </p:nvPr>
        </p:nvSpPr>
        <p:spPr>
          <a:xfrm>
            <a:off x="9586384"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Tree>
    <p:extLst>
      <p:ext uri="{BB962C8B-B14F-4D97-AF65-F5344CB8AC3E}">
        <p14:creationId xmlns:p14="http://schemas.microsoft.com/office/powerpoint/2010/main" val="7151566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over Page">
    <p:bg>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58925"/>
            <a:ext cx="6489211" cy="2742289"/>
          </a:xfrm>
        </p:spPr>
        <p:txBody>
          <a:bodyPr/>
          <a:lstStyle>
            <a:lvl1pPr>
              <a:lnSpc>
                <a:spcPct val="90000"/>
              </a:lnSpc>
              <a:defRPr sz="6600" kern="100" cap="all" spc="-200" baseline="0">
                <a:solidFill>
                  <a:schemeClr val="bg1"/>
                </a:solidFill>
              </a:defRPr>
            </a:lvl1pPr>
          </a:lstStyle>
          <a:p>
            <a:r>
              <a:rPr lang="en-US" dirty="0" smtClean="0"/>
              <a:t>Add title</a:t>
            </a:r>
            <a:endParaRPr lang="en-US" dirty="0"/>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300">
                <a:solidFill>
                  <a:schemeClr val="tx2"/>
                </a:solidFill>
              </a:defRPr>
            </a:lvl1pPr>
            <a:lvl2pPr>
              <a:defRPr b="1"/>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
        <p:nvSpPr>
          <p:cNvPr id="64" name="Text Placeholder 59"/>
          <p:cNvSpPr>
            <a:spLocks noGrp="1"/>
          </p:cNvSpPr>
          <p:nvPr>
            <p:ph type="body" sz="quarter" idx="12"/>
          </p:nvPr>
        </p:nvSpPr>
        <p:spPr>
          <a:xfrm>
            <a:off x="9586384"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Tree>
    <p:extLst>
      <p:ext uri="{BB962C8B-B14F-4D97-AF65-F5344CB8AC3E}">
        <p14:creationId xmlns:p14="http://schemas.microsoft.com/office/powerpoint/2010/main" val="84841195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BIF Cov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58925"/>
            <a:ext cx="6489211" cy="2742289"/>
          </a:xfrm>
        </p:spPr>
        <p:txBody>
          <a:bodyPr/>
          <a:lstStyle>
            <a:lvl1pPr>
              <a:lnSpc>
                <a:spcPct val="90000"/>
              </a:lnSpc>
              <a:defRPr sz="6600" kern="100" cap="all" spc="-200" baseline="0">
                <a:solidFill>
                  <a:schemeClr val="bg1"/>
                </a:solidFill>
              </a:defRPr>
            </a:lvl1pPr>
          </a:lstStyle>
          <a:p>
            <a:r>
              <a:rPr lang="en-US" dirty="0" smtClean="0"/>
              <a:t>add </a:t>
            </a:r>
            <a:r>
              <a:rPr lang="en-US" dirty="0" err="1" smtClean="0"/>
              <a:t>slidedoc</a:t>
            </a:r>
            <a:r>
              <a:rPr lang="en-US" dirty="0" smtClean="0"/>
              <a:t> title</a:t>
            </a:r>
            <a:endParaRPr lang="en-US" dirty="0"/>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300">
                <a:solidFill>
                  <a:schemeClr val="bg1"/>
                </a:solidFill>
              </a:defRPr>
            </a:lvl1pPr>
            <a:lvl2pPr>
              <a:defRPr b="1">
                <a:solidFill>
                  <a:srgbClr val="FDB002"/>
                </a:solidFill>
              </a:defRPr>
            </a:lvl2pPr>
            <a:lvl3pPr>
              <a:defRPr>
                <a:solidFill>
                  <a:schemeClr val="bg1">
                    <a:lumMod val="95000"/>
                  </a:schemeClr>
                </a:solidFill>
              </a:defRPr>
            </a:lvl3pPr>
            <a:lvl4pPr>
              <a:defRPr>
                <a:solidFill>
                  <a:schemeClr val="tx1"/>
                </a:solidFill>
              </a:defRPr>
            </a:lvl4pPr>
            <a:lvl5pPr>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
        <p:nvSpPr>
          <p:cNvPr id="64" name="Text Placeholder 59"/>
          <p:cNvSpPr>
            <a:spLocks noGrp="1"/>
          </p:cNvSpPr>
          <p:nvPr>
            <p:ph type="body" sz="quarter" idx="12"/>
          </p:nvPr>
        </p:nvSpPr>
        <p:spPr>
          <a:xfrm>
            <a:off x="9586384" y="5181599"/>
            <a:ext cx="1996017" cy="1022351"/>
          </a:xfrm>
        </p:spPr>
        <p:txBody>
          <a:bodyPr anchor="b"/>
          <a:lstStyle>
            <a:lvl1pPr algn="r">
              <a:lnSpc>
                <a:spcPct val="100000"/>
              </a:lnSpc>
              <a:defRPr sz="1300" b="1">
                <a:solidFill>
                  <a:schemeClr val="bg1"/>
                </a:solidFill>
              </a:defRPr>
            </a:lvl1pPr>
            <a:lvl2pPr>
              <a:defRPr b="1"/>
            </a:lvl2pPr>
          </a:lstStyle>
          <a:p>
            <a:pPr lvl="0"/>
            <a:r>
              <a:rPr lang="en-US" dirty="0" smtClean="0"/>
              <a:t>Click to edit Master text styles</a:t>
            </a:r>
            <a:endParaRPr lang="en-US" dirty="0"/>
          </a:p>
        </p:txBody>
      </p:sp>
    </p:spTree>
    <p:extLst>
      <p:ext uri="{BB962C8B-B14F-4D97-AF65-F5344CB8AC3E}">
        <p14:creationId xmlns:p14="http://schemas.microsoft.com/office/powerpoint/2010/main" val="40147897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D Cover">
    <p:spTree>
      <p:nvGrpSpPr>
        <p:cNvPr id="1" name=""/>
        <p:cNvGrpSpPr/>
        <p:nvPr/>
      </p:nvGrpSpPr>
      <p:grpSpPr>
        <a:xfrm>
          <a:off x="0" y="0"/>
          <a:ext cx="0" cy="0"/>
          <a:chOff x="0" y="0"/>
          <a:chExt cx="0" cy="0"/>
        </a:xfrm>
      </p:grpSpPr>
      <p:cxnSp>
        <p:nvCxnSpPr>
          <p:cNvPr id="62" name="Straight Connector 61"/>
          <p:cNvCxnSpPr/>
          <p:nvPr userDrawn="1"/>
        </p:nvCxnSpPr>
        <p:spPr>
          <a:xfrm>
            <a:off x="609600" y="6178550"/>
            <a:ext cx="199626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 y="1362601"/>
            <a:ext cx="7416800" cy="734937"/>
          </a:xfrm>
          <a:prstGeom prst="rect">
            <a:avLst/>
          </a:prstGeom>
        </p:spPr>
      </p:pic>
    </p:spTree>
    <p:extLst>
      <p:ext uri="{BB962C8B-B14F-4D97-AF65-F5344CB8AC3E}">
        <p14:creationId xmlns:p14="http://schemas.microsoft.com/office/powerpoint/2010/main" val="13520629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4242736" cy="1228028"/>
          </a:xfrm>
        </p:spPr>
        <p:txBody>
          <a:bodyPr/>
          <a:lstStyle>
            <a:lvl1pPr>
              <a:defRPr>
                <a:solidFill>
                  <a:schemeClr val="bg1"/>
                </a:solidFill>
              </a:defRPr>
            </a:lvl1pPr>
          </a:lstStyle>
          <a:p>
            <a:r>
              <a:rPr lang="en-US" smtClean="0"/>
              <a:t>Click to edit Master title style</a:t>
            </a:r>
            <a:endParaRPr lang="en-US"/>
          </a:p>
        </p:txBody>
      </p:sp>
      <p:sp>
        <p:nvSpPr>
          <p:cNvPr id="34" name="Text Placeholder 33"/>
          <p:cNvSpPr>
            <a:spLocks noGrp="1"/>
          </p:cNvSpPr>
          <p:nvPr>
            <p:ph type="body" sz="quarter" idx="10" hasCustomPrompt="1"/>
          </p:nvPr>
        </p:nvSpPr>
        <p:spPr>
          <a:xfrm>
            <a:off x="609601"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37" name="Text Placeholder 36"/>
          <p:cNvSpPr>
            <a:spLocks noGrp="1"/>
          </p:cNvSpPr>
          <p:nvPr>
            <p:ph type="body" sz="quarter" idx="11"/>
          </p:nvPr>
        </p:nvSpPr>
        <p:spPr>
          <a:xfrm>
            <a:off x="5105400" y="685800"/>
            <a:ext cx="6477000" cy="1228028"/>
          </a:xfrm>
        </p:spPr>
        <p:txBody>
          <a:bodyPr/>
          <a:lstStyle>
            <a:lvl1pPr>
              <a:defRPr i="0">
                <a:solidFill>
                  <a:schemeClr val="accent6"/>
                </a:solidFill>
              </a:defRPr>
            </a:lvl1pPr>
            <a:lvl2pPr>
              <a:defRPr sz="1600" b="0" i="0">
                <a:solidFill>
                  <a:srgbClr val="40BFFF"/>
                </a:solidFill>
                <a:latin typeface="Arial"/>
                <a:cs typeface="Arial"/>
              </a:defRPr>
            </a:lvl2pPr>
            <a:lvl3pPr marL="185738" indent="-185738">
              <a:buFont typeface="Arial"/>
              <a:buChar char="•"/>
              <a:defRPr>
                <a:solidFill>
                  <a:schemeClr val="bg1"/>
                </a:solidFill>
              </a:defRPr>
            </a:lvl3pPr>
            <a:lvl4pPr marL="171450" indent="-171450">
              <a:buFont typeface="Arial"/>
              <a:buChar char="​"/>
              <a:defRPr>
                <a:solidFill>
                  <a:schemeClr val="bg2"/>
                </a:solidFill>
              </a:defRPr>
            </a:lvl4pPr>
            <a:lvl5pPr marL="449263" indent="-171450">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8" name="Text Placeholder 33"/>
          <p:cNvSpPr>
            <a:spLocks noGrp="1"/>
          </p:cNvSpPr>
          <p:nvPr>
            <p:ph type="body" sz="quarter" idx="12" hasCustomPrompt="1"/>
          </p:nvPr>
        </p:nvSpPr>
        <p:spPr>
          <a:xfrm>
            <a:off x="2853797"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0" name="Text Placeholder 33"/>
          <p:cNvSpPr>
            <a:spLocks noGrp="1"/>
          </p:cNvSpPr>
          <p:nvPr>
            <p:ph type="body" sz="quarter" idx="13" hasCustomPrompt="1"/>
          </p:nvPr>
        </p:nvSpPr>
        <p:spPr>
          <a:xfrm>
            <a:off x="5097993"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2" name="Text Placeholder 33"/>
          <p:cNvSpPr>
            <a:spLocks noGrp="1"/>
          </p:cNvSpPr>
          <p:nvPr>
            <p:ph type="body" sz="quarter" idx="14" hasCustomPrompt="1"/>
          </p:nvPr>
        </p:nvSpPr>
        <p:spPr>
          <a:xfrm>
            <a:off x="7342189"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4" name="Text Placeholder 33"/>
          <p:cNvSpPr>
            <a:spLocks noGrp="1"/>
          </p:cNvSpPr>
          <p:nvPr>
            <p:ph type="body" sz="quarter" idx="15" hasCustomPrompt="1"/>
          </p:nvPr>
        </p:nvSpPr>
        <p:spPr>
          <a:xfrm>
            <a:off x="9586384"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25" name="Text Placeholder 33"/>
          <p:cNvSpPr>
            <a:spLocks noGrp="1"/>
          </p:cNvSpPr>
          <p:nvPr>
            <p:ph type="body" sz="quarter" idx="21" hasCustomPrompt="1"/>
          </p:nvPr>
        </p:nvSpPr>
        <p:spPr>
          <a:xfrm>
            <a:off x="609601"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6" name="Text Placeholder 33"/>
          <p:cNvSpPr>
            <a:spLocks noGrp="1"/>
          </p:cNvSpPr>
          <p:nvPr>
            <p:ph type="body" sz="quarter" idx="22" hasCustomPrompt="1"/>
          </p:nvPr>
        </p:nvSpPr>
        <p:spPr>
          <a:xfrm>
            <a:off x="2853797"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7" name="Text Placeholder 33"/>
          <p:cNvSpPr>
            <a:spLocks noGrp="1"/>
          </p:cNvSpPr>
          <p:nvPr>
            <p:ph type="body" sz="quarter" idx="23" hasCustomPrompt="1"/>
          </p:nvPr>
        </p:nvSpPr>
        <p:spPr>
          <a:xfrm>
            <a:off x="5097993"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8" name="Text Placeholder 33"/>
          <p:cNvSpPr>
            <a:spLocks noGrp="1"/>
          </p:cNvSpPr>
          <p:nvPr>
            <p:ph type="body" sz="quarter" idx="24" hasCustomPrompt="1"/>
          </p:nvPr>
        </p:nvSpPr>
        <p:spPr>
          <a:xfrm>
            <a:off x="7342189"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9" name="Text Placeholder 33"/>
          <p:cNvSpPr>
            <a:spLocks noGrp="1"/>
          </p:cNvSpPr>
          <p:nvPr>
            <p:ph type="body" sz="quarter" idx="25" hasCustomPrompt="1"/>
          </p:nvPr>
        </p:nvSpPr>
        <p:spPr>
          <a:xfrm>
            <a:off x="9586384"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1" name="Text Placeholder 33"/>
          <p:cNvSpPr>
            <a:spLocks noGrp="1"/>
          </p:cNvSpPr>
          <p:nvPr>
            <p:ph type="body" sz="quarter" idx="31" hasCustomPrompt="1"/>
          </p:nvPr>
        </p:nvSpPr>
        <p:spPr>
          <a:xfrm>
            <a:off x="609601"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2" name="Text Placeholder 33"/>
          <p:cNvSpPr>
            <a:spLocks noGrp="1"/>
          </p:cNvSpPr>
          <p:nvPr>
            <p:ph type="body" sz="quarter" idx="32" hasCustomPrompt="1"/>
          </p:nvPr>
        </p:nvSpPr>
        <p:spPr>
          <a:xfrm>
            <a:off x="2853797"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3" name="Text Placeholder 33"/>
          <p:cNvSpPr>
            <a:spLocks noGrp="1"/>
          </p:cNvSpPr>
          <p:nvPr>
            <p:ph type="body" sz="quarter" idx="33" hasCustomPrompt="1"/>
          </p:nvPr>
        </p:nvSpPr>
        <p:spPr>
          <a:xfrm>
            <a:off x="5097993"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4" name="Text Placeholder 33"/>
          <p:cNvSpPr>
            <a:spLocks noGrp="1"/>
          </p:cNvSpPr>
          <p:nvPr>
            <p:ph type="body" sz="quarter" idx="34" hasCustomPrompt="1"/>
          </p:nvPr>
        </p:nvSpPr>
        <p:spPr>
          <a:xfrm>
            <a:off x="7342189"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5" name="Text Placeholder 33"/>
          <p:cNvSpPr>
            <a:spLocks noGrp="1"/>
          </p:cNvSpPr>
          <p:nvPr>
            <p:ph type="body" sz="quarter" idx="35" hasCustomPrompt="1"/>
          </p:nvPr>
        </p:nvSpPr>
        <p:spPr>
          <a:xfrm>
            <a:off x="9586384"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6" name="Text Placeholder 33"/>
          <p:cNvSpPr>
            <a:spLocks noGrp="1"/>
          </p:cNvSpPr>
          <p:nvPr>
            <p:ph type="body" sz="quarter" idx="36" hasCustomPrompt="1"/>
          </p:nvPr>
        </p:nvSpPr>
        <p:spPr>
          <a:xfrm>
            <a:off x="609601"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7" name="Text Placeholder 33"/>
          <p:cNvSpPr>
            <a:spLocks noGrp="1"/>
          </p:cNvSpPr>
          <p:nvPr>
            <p:ph type="body" sz="quarter" idx="37" hasCustomPrompt="1"/>
          </p:nvPr>
        </p:nvSpPr>
        <p:spPr>
          <a:xfrm>
            <a:off x="2853797"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8" name="Text Placeholder 33"/>
          <p:cNvSpPr>
            <a:spLocks noGrp="1"/>
          </p:cNvSpPr>
          <p:nvPr>
            <p:ph type="body" sz="quarter" idx="38" hasCustomPrompt="1"/>
          </p:nvPr>
        </p:nvSpPr>
        <p:spPr>
          <a:xfrm>
            <a:off x="5097993"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9" name="Text Placeholder 33"/>
          <p:cNvSpPr>
            <a:spLocks noGrp="1"/>
          </p:cNvSpPr>
          <p:nvPr>
            <p:ph type="body" sz="quarter" idx="39" hasCustomPrompt="1"/>
          </p:nvPr>
        </p:nvSpPr>
        <p:spPr>
          <a:xfrm>
            <a:off x="7342189"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80" name="Text Placeholder 33"/>
          <p:cNvSpPr>
            <a:spLocks noGrp="1"/>
          </p:cNvSpPr>
          <p:nvPr>
            <p:ph type="body" sz="quarter" idx="40" hasCustomPrompt="1"/>
          </p:nvPr>
        </p:nvSpPr>
        <p:spPr>
          <a:xfrm>
            <a:off x="9586384"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Tree>
    <p:extLst>
      <p:ext uri="{BB962C8B-B14F-4D97-AF65-F5344CB8AC3E}">
        <p14:creationId xmlns:p14="http://schemas.microsoft.com/office/powerpoint/2010/main" val="241103665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sz="800" i="0">
                <a:solidFill>
                  <a:schemeClr val="bg2"/>
                </a:solidFill>
                <a:latin typeface="Arial"/>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dirty="0" smtClean="0"/>
              <a:t>Click to insert attribution</a:t>
            </a:r>
            <a:endParaRPr lang="en-US" dirty="0"/>
          </a:p>
        </p:txBody>
      </p:sp>
    </p:spTree>
    <p:extLst>
      <p:ext uri="{BB962C8B-B14F-4D97-AF65-F5344CB8AC3E}">
        <p14:creationId xmlns:p14="http://schemas.microsoft.com/office/powerpoint/2010/main" val="6303903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D Cover">
    <p:spTree>
      <p:nvGrpSpPr>
        <p:cNvPr id="1" name=""/>
        <p:cNvGrpSpPr/>
        <p:nvPr/>
      </p:nvGrpSpPr>
      <p:grpSpPr>
        <a:xfrm>
          <a:off x="0" y="0"/>
          <a:ext cx="0" cy="0"/>
          <a:chOff x="0" y="0"/>
          <a:chExt cx="0" cy="0"/>
        </a:xfrm>
      </p:grpSpPr>
      <p:cxnSp>
        <p:nvCxnSpPr>
          <p:cNvPr id="62" name="Straight Connector 61"/>
          <p:cNvCxnSpPr/>
          <p:nvPr userDrawn="1"/>
        </p:nvCxnSpPr>
        <p:spPr>
          <a:xfrm>
            <a:off x="609600" y="6178550"/>
            <a:ext cx="199626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 y="1362601"/>
            <a:ext cx="7416800" cy="734937"/>
          </a:xfrm>
          <a:prstGeom prst="rect">
            <a:avLst/>
          </a:prstGeom>
        </p:spPr>
      </p:pic>
    </p:spTree>
    <p:extLst>
      <p:ext uri="{BB962C8B-B14F-4D97-AF65-F5344CB8AC3E}">
        <p14:creationId xmlns:p14="http://schemas.microsoft.com/office/powerpoint/2010/main" val="40992474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3"/>
          </p:nvPr>
        </p:nvSpPr>
        <p:spPr>
          <a:xfrm>
            <a:off x="1735017"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41959553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03448" y="3429000"/>
            <a:ext cx="647895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283035228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03448" y="685800"/>
            <a:ext cx="3095673" cy="5492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6" name="Content Placeholder 2"/>
          <p:cNvSpPr>
            <a:spLocks noGrp="1"/>
          </p:cNvSpPr>
          <p:nvPr>
            <p:ph idx="10"/>
          </p:nvPr>
        </p:nvSpPr>
        <p:spPr>
          <a:xfrm>
            <a:off x="8471877" y="685800"/>
            <a:ext cx="3110523" cy="5492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2"/>
          <p:cNvSpPr>
            <a:spLocks noGrp="1"/>
          </p:cNvSpPr>
          <p:nvPr>
            <p:ph type="body" sz="quarter" idx="11"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5669043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2"/>
          <p:cNvSpPr>
            <a:spLocks noGrp="1"/>
          </p:cNvSpPr>
          <p:nvPr>
            <p:ph idx="1"/>
          </p:nvPr>
        </p:nvSpPr>
        <p:spPr>
          <a:xfrm>
            <a:off x="5103448"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0"/>
          </p:nvPr>
        </p:nvSpPr>
        <p:spPr>
          <a:xfrm>
            <a:off x="8471877" y="3429000"/>
            <a:ext cx="311052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2"/>
          <p:cNvSpPr>
            <a:spLocks noGrp="1"/>
          </p:cNvSpPr>
          <p:nvPr>
            <p:ph type="body" sz="quarter" idx="11" hasCustomPrompt="1"/>
          </p:nvPr>
        </p:nvSpPr>
        <p:spPr>
          <a:xfrm>
            <a:off x="1735017" y="6407150"/>
            <a:ext cx="8985049" cy="450850"/>
          </a:xfrm>
        </p:spPr>
        <p:txBody>
          <a:bodyPr/>
          <a:lstStyle>
            <a:lvl1pPr>
              <a:lnSpc>
                <a:spcPct val="85000"/>
              </a:lnSpc>
              <a:buFontTx/>
              <a:buNone/>
              <a:defRPr sz="900" i="0">
                <a:solidFill>
                  <a:schemeClr val="bg2"/>
                </a:solidFill>
                <a:latin typeface="Arial Narrow"/>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dirty="0" smtClean="0"/>
              <a:t>Click to insert attribution</a:t>
            </a:r>
            <a:endParaRPr lang="en-US" dirty="0"/>
          </a:p>
        </p:txBody>
      </p:sp>
    </p:spTree>
    <p:extLst>
      <p:ext uri="{BB962C8B-B14F-4D97-AF65-F5344CB8AC3E}">
        <p14:creationId xmlns:p14="http://schemas.microsoft.com/office/powerpoint/2010/main" val="86462975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4" name="Content Placeholder 2"/>
          <p:cNvSpPr>
            <a:spLocks noGrp="1"/>
          </p:cNvSpPr>
          <p:nvPr>
            <p:ph idx="1"/>
          </p:nvPr>
        </p:nvSpPr>
        <p:spPr>
          <a:xfrm>
            <a:off x="5103448"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0"/>
          </p:nvPr>
        </p:nvSpPr>
        <p:spPr>
          <a:xfrm>
            <a:off x="8471877" y="3429000"/>
            <a:ext cx="311052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11"/>
          </p:nvPr>
        </p:nvSpPr>
        <p:spPr>
          <a:xfrm>
            <a:off x="1735017"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2"/>
          <p:cNvSpPr>
            <a:spLocks noGrp="1"/>
          </p:cNvSpPr>
          <p:nvPr>
            <p:ph type="body" sz="quarter" idx="12"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196749779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0" hasCustomPrompt="1"/>
          </p:nvPr>
        </p:nvSpPr>
        <p:spPr>
          <a:xfrm>
            <a:off x="609601" y="6407150"/>
            <a:ext cx="10110465"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275303851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848101"/>
            <a:ext cx="5638800" cy="1703287"/>
          </a:xfrm>
        </p:spPr>
        <p:txBody>
          <a:bodyPr>
            <a:spAutoFit/>
          </a:bodyPr>
          <a:lstStyle>
            <a:lvl1pPr>
              <a:defRPr sz="5800" b="0" i="0" kern="100" spc="-200" baseline="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val="76526591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4" name="Group 3"/>
          <p:cNvGrpSpPr/>
          <p:nvPr userDrawn="1"/>
        </p:nvGrpSpPr>
        <p:grpSpPr>
          <a:xfrm>
            <a:off x="0" y="0"/>
            <a:ext cx="12192000" cy="6858000"/>
            <a:chOff x="0" y="0"/>
            <a:chExt cx="9144000" cy="6858000"/>
          </a:xfrm>
        </p:grpSpPr>
        <p:cxnSp>
          <p:nvCxnSpPr>
            <p:cNvPr id="49" name="Straight Connector 48"/>
            <p:cNvCxnSpPr/>
            <p:nvPr userDrawn="1"/>
          </p:nvCxnSpPr>
          <p:spPr>
            <a:xfrm>
              <a:off x="4572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68680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11372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30062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95439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214305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279682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2990753"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363925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382907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44787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67033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532410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551276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166536"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355190"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008964"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197618"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851392"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8040049" y="0"/>
              <a:ext cx="0" cy="685800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0" y="4572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0" y="6858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0" y="61785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0" y="640715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H="1">
              <a:off x="0" y="3429000"/>
              <a:ext cx="9144000" cy="0"/>
            </a:xfrm>
            <a:prstGeom prst="line">
              <a:avLst/>
            </a:prstGeom>
            <a:ln>
              <a:solidFill>
                <a:srgbClr val="FF0066"/>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08203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335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93915"/>
          </a:xfrm>
        </p:spPr>
        <p:txBody>
          <a:bodyPr anchor="t">
            <a:normAutofit/>
          </a:bodyPr>
          <a:lstStyle>
            <a:lvl1pPr algn="l">
              <a:defRPr sz="2800" b="1">
                <a:solidFill>
                  <a:srgbClr val="509E2F"/>
                </a:solidFill>
                <a:latin typeface="Arial"/>
                <a:cs typeface="Arial"/>
              </a:defRPr>
            </a:lvl1pPr>
          </a:lstStyle>
          <a:p>
            <a:r>
              <a:rPr lang="en-GB" dirty="0" smtClean="0"/>
              <a:t>CLICK TO EDIT MASTER TITLE STYLE</a:t>
            </a:r>
            <a:endParaRPr lang="en-GB" dirty="0"/>
          </a:p>
        </p:txBody>
      </p:sp>
      <p:sp>
        <p:nvSpPr>
          <p:cNvPr id="3" name="Content Placeholder 2"/>
          <p:cNvSpPr>
            <a:spLocks noGrp="1"/>
          </p:cNvSpPr>
          <p:nvPr>
            <p:ph idx="1"/>
          </p:nvPr>
        </p:nvSpPr>
        <p:spPr>
          <a:xfrm>
            <a:off x="609600" y="1309689"/>
            <a:ext cx="109728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7" name="Straight Connector 6"/>
          <p:cNvCxnSpPr/>
          <p:nvPr userDrawn="1"/>
        </p:nvCxnSpPr>
        <p:spPr>
          <a:xfrm>
            <a:off x="587465" y="6349719"/>
            <a:ext cx="9542735"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22989773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4242736" cy="1228028"/>
          </a:xfrm>
        </p:spPr>
        <p:txBody>
          <a:bodyPr/>
          <a:lstStyle>
            <a:lvl1pPr>
              <a:defRPr>
                <a:solidFill>
                  <a:schemeClr val="bg1"/>
                </a:solidFill>
              </a:defRPr>
            </a:lvl1pPr>
          </a:lstStyle>
          <a:p>
            <a:r>
              <a:rPr lang="en-US" smtClean="0"/>
              <a:t>Click to edit Master title style</a:t>
            </a:r>
            <a:endParaRPr lang="en-US"/>
          </a:p>
        </p:txBody>
      </p:sp>
      <p:sp>
        <p:nvSpPr>
          <p:cNvPr id="34" name="Text Placeholder 33"/>
          <p:cNvSpPr>
            <a:spLocks noGrp="1"/>
          </p:cNvSpPr>
          <p:nvPr>
            <p:ph type="body" sz="quarter" idx="10" hasCustomPrompt="1"/>
          </p:nvPr>
        </p:nvSpPr>
        <p:spPr>
          <a:xfrm>
            <a:off x="609601"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37" name="Text Placeholder 36"/>
          <p:cNvSpPr>
            <a:spLocks noGrp="1"/>
          </p:cNvSpPr>
          <p:nvPr>
            <p:ph type="body" sz="quarter" idx="11"/>
          </p:nvPr>
        </p:nvSpPr>
        <p:spPr>
          <a:xfrm>
            <a:off x="5105400" y="685800"/>
            <a:ext cx="6477000" cy="1228028"/>
          </a:xfrm>
        </p:spPr>
        <p:txBody>
          <a:bodyPr/>
          <a:lstStyle>
            <a:lvl1pPr>
              <a:defRPr i="0">
                <a:solidFill>
                  <a:schemeClr val="accent6"/>
                </a:solidFill>
              </a:defRPr>
            </a:lvl1pPr>
            <a:lvl2pPr>
              <a:defRPr sz="1600" b="0" i="0">
                <a:solidFill>
                  <a:srgbClr val="40BFFF"/>
                </a:solidFill>
                <a:latin typeface="Arial"/>
                <a:cs typeface="Arial"/>
              </a:defRPr>
            </a:lvl2pPr>
            <a:lvl3pPr marL="185738" indent="-185738">
              <a:buFont typeface="Arial"/>
              <a:buChar char="•"/>
              <a:defRPr>
                <a:solidFill>
                  <a:schemeClr val="bg1"/>
                </a:solidFill>
              </a:defRPr>
            </a:lvl3pPr>
            <a:lvl4pPr marL="171450" indent="-171450">
              <a:buFont typeface="Arial"/>
              <a:buChar char="​"/>
              <a:defRPr>
                <a:solidFill>
                  <a:schemeClr val="bg2"/>
                </a:solidFill>
              </a:defRPr>
            </a:lvl4pPr>
            <a:lvl5pPr marL="449263" indent="-171450">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8" name="Text Placeholder 33"/>
          <p:cNvSpPr>
            <a:spLocks noGrp="1"/>
          </p:cNvSpPr>
          <p:nvPr>
            <p:ph type="body" sz="quarter" idx="12" hasCustomPrompt="1"/>
          </p:nvPr>
        </p:nvSpPr>
        <p:spPr>
          <a:xfrm>
            <a:off x="2853797"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0" name="Text Placeholder 33"/>
          <p:cNvSpPr>
            <a:spLocks noGrp="1"/>
          </p:cNvSpPr>
          <p:nvPr>
            <p:ph type="body" sz="quarter" idx="13" hasCustomPrompt="1"/>
          </p:nvPr>
        </p:nvSpPr>
        <p:spPr>
          <a:xfrm>
            <a:off x="5097993"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2" name="Text Placeholder 33"/>
          <p:cNvSpPr>
            <a:spLocks noGrp="1"/>
          </p:cNvSpPr>
          <p:nvPr>
            <p:ph type="body" sz="quarter" idx="14" hasCustomPrompt="1"/>
          </p:nvPr>
        </p:nvSpPr>
        <p:spPr>
          <a:xfrm>
            <a:off x="7342189"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44" name="Text Placeholder 33"/>
          <p:cNvSpPr>
            <a:spLocks noGrp="1"/>
          </p:cNvSpPr>
          <p:nvPr>
            <p:ph type="body" sz="quarter" idx="15" hasCustomPrompt="1"/>
          </p:nvPr>
        </p:nvSpPr>
        <p:spPr>
          <a:xfrm>
            <a:off x="9586384"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25" name="Text Placeholder 33"/>
          <p:cNvSpPr>
            <a:spLocks noGrp="1"/>
          </p:cNvSpPr>
          <p:nvPr>
            <p:ph type="body" sz="quarter" idx="21" hasCustomPrompt="1"/>
          </p:nvPr>
        </p:nvSpPr>
        <p:spPr>
          <a:xfrm>
            <a:off x="609601"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6" name="Text Placeholder 33"/>
          <p:cNvSpPr>
            <a:spLocks noGrp="1"/>
          </p:cNvSpPr>
          <p:nvPr>
            <p:ph type="body" sz="quarter" idx="22" hasCustomPrompt="1"/>
          </p:nvPr>
        </p:nvSpPr>
        <p:spPr>
          <a:xfrm>
            <a:off x="2853797"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7" name="Text Placeholder 33"/>
          <p:cNvSpPr>
            <a:spLocks noGrp="1"/>
          </p:cNvSpPr>
          <p:nvPr>
            <p:ph type="body" sz="quarter" idx="23" hasCustomPrompt="1"/>
          </p:nvPr>
        </p:nvSpPr>
        <p:spPr>
          <a:xfrm>
            <a:off x="5097993"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8" name="Text Placeholder 33"/>
          <p:cNvSpPr>
            <a:spLocks noGrp="1"/>
          </p:cNvSpPr>
          <p:nvPr>
            <p:ph type="body" sz="quarter" idx="24" hasCustomPrompt="1"/>
          </p:nvPr>
        </p:nvSpPr>
        <p:spPr>
          <a:xfrm>
            <a:off x="7342189"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29" name="Text Placeholder 33"/>
          <p:cNvSpPr>
            <a:spLocks noGrp="1"/>
          </p:cNvSpPr>
          <p:nvPr>
            <p:ph type="body" sz="quarter" idx="25" hasCustomPrompt="1"/>
          </p:nvPr>
        </p:nvSpPr>
        <p:spPr>
          <a:xfrm>
            <a:off x="9586384"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1" name="Text Placeholder 33"/>
          <p:cNvSpPr>
            <a:spLocks noGrp="1"/>
          </p:cNvSpPr>
          <p:nvPr>
            <p:ph type="body" sz="quarter" idx="31" hasCustomPrompt="1"/>
          </p:nvPr>
        </p:nvSpPr>
        <p:spPr>
          <a:xfrm>
            <a:off x="609601"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2" name="Text Placeholder 33"/>
          <p:cNvSpPr>
            <a:spLocks noGrp="1"/>
          </p:cNvSpPr>
          <p:nvPr>
            <p:ph type="body" sz="quarter" idx="32" hasCustomPrompt="1"/>
          </p:nvPr>
        </p:nvSpPr>
        <p:spPr>
          <a:xfrm>
            <a:off x="2853797"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3" name="Text Placeholder 33"/>
          <p:cNvSpPr>
            <a:spLocks noGrp="1"/>
          </p:cNvSpPr>
          <p:nvPr>
            <p:ph type="body" sz="quarter" idx="33" hasCustomPrompt="1"/>
          </p:nvPr>
        </p:nvSpPr>
        <p:spPr>
          <a:xfrm>
            <a:off x="5097993"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4" name="Text Placeholder 33"/>
          <p:cNvSpPr>
            <a:spLocks noGrp="1"/>
          </p:cNvSpPr>
          <p:nvPr>
            <p:ph type="body" sz="quarter" idx="34" hasCustomPrompt="1"/>
          </p:nvPr>
        </p:nvSpPr>
        <p:spPr>
          <a:xfrm>
            <a:off x="7342189"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5" name="Text Placeholder 33"/>
          <p:cNvSpPr>
            <a:spLocks noGrp="1"/>
          </p:cNvSpPr>
          <p:nvPr>
            <p:ph type="body" sz="quarter" idx="35" hasCustomPrompt="1"/>
          </p:nvPr>
        </p:nvSpPr>
        <p:spPr>
          <a:xfrm>
            <a:off x="9586384"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smtClean="0"/>
              <a:t>##</a:t>
            </a:r>
          </a:p>
        </p:txBody>
      </p:sp>
      <p:sp>
        <p:nvSpPr>
          <p:cNvPr id="76" name="Text Placeholder 33"/>
          <p:cNvSpPr>
            <a:spLocks noGrp="1"/>
          </p:cNvSpPr>
          <p:nvPr>
            <p:ph type="body" sz="quarter" idx="36" hasCustomPrompt="1"/>
          </p:nvPr>
        </p:nvSpPr>
        <p:spPr>
          <a:xfrm>
            <a:off x="609601"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7" name="Text Placeholder 33"/>
          <p:cNvSpPr>
            <a:spLocks noGrp="1"/>
          </p:cNvSpPr>
          <p:nvPr>
            <p:ph type="body" sz="quarter" idx="37" hasCustomPrompt="1"/>
          </p:nvPr>
        </p:nvSpPr>
        <p:spPr>
          <a:xfrm>
            <a:off x="2853797"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8" name="Text Placeholder 33"/>
          <p:cNvSpPr>
            <a:spLocks noGrp="1"/>
          </p:cNvSpPr>
          <p:nvPr>
            <p:ph type="body" sz="quarter" idx="38" hasCustomPrompt="1"/>
          </p:nvPr>
        </p:nvSpPr>
        <p:spPr>
          <a:xfrm>
            <a:off x="5097993"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79" name="Text Placeholder 33"/>
          <p:cNvSpPr>
            <a:spLocks noGrp="1"/>
          </p:cNvSpPr>
          <p:nvPr>
            <p:ph type="body" sz="quarter" idx="39" hasCustomPrompt="1"/>
          </p:nvPr>
        </p:nvSpPr>
        <p:spPr>
          <a:xfrm>
            <a:off x="7342189"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
        <p:nvSpPr>
          <p:cNvPr id="80" name="Text Placeholder 33"/>
          <p:cNvSpPr>
            <a:spLocks noGrp="1"/>
          </p:cNvSpPr>
          <p:nvPr>
            <p:ph type="body" sz="quarter" idx="40" hasCustomPrompt="1"/>
          </p:nvPr>
        </p:nvSpPr>
        <p:spPr>
          <a:xfrm>
            <a:off x="9586384"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smtClean="0"/>
              <a:t>Insert</a:t>
            </a:r>
          </a:p>
        </p:txBody>
      </p:sp>
    </p:spTree>
    <p:extLst>
      <p:ext uri="{BB962C8B-B14F-4D97-AF65-F5344CB8AC3E}">
        <p14:creationId xmlns:p14="http://schemas.microsoft.com/office/powerpoint/2010/main" val="110617956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ata-in-Use-Case-Stud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
        <p:nvSpPr>
          <p:cNvPr id="15"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DOI or URL</a:t>
            </a:r>
          </a:p>
        </p:txBody>
      </p:sp>
      <p:cxnSp>
        <p:nvCxnSpPr>
          <p:cNvPr id="13" name="Straight Connector 12"/>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715244" y="3875845"/>
            <a:ext cx="5281273" cy="2255434"/>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Key points</a:t>
            </a:r>
          </a:p>
          <a:p>
            <a:pPr lvl="0"/>
            <a:r>
              <a:rPr lang="en-US" dirty="0"/>
              <a:t>Highlighting</a:t>
            </a:r>
          </a:p>
          <a:p>
            <a:pPr lvl="0"/>
            <a:r>
              <a:rPr lang="en-US" dirty="0"/>
              <a:t>Use case</a:t>
            </a:r>
          </a:p>
          <a:p>
            <a:pPr lvl="0"/>
            <a:endParaRPr lang="en-US" dirty="0"/>
          </a:p>
        </p:txBody>
      </p:sp>
      <p:sp>
        <p:nvSpPr>
          <p:cNvPr id="8" name="Picture Placeholder 7"/>
          <p:cNvSpPr>
            <a:spLocks noGrp="1"/>
          </p:cNvSpPr>
          <p:nvPr>
            <p:ph type="pic" sz="quarter" idx="12" hasCustomPrompt="1"/>
          </p:nvPr>
        </p:nvSpPr>
        <p:spPr>
          <a:xfrm>
            <a:off x="9356568" y="274642"/>
            <a:ext cx="2225833" cy="1630359"/>
          </a:xfrm>
        </p:spPr>
        <p:txBody>
          <a:bodyPr/>
          <a:lstStyle>
            <a:lvl1pPr>
              <a:defRPr baseline="0"/>
            </a:lvl1pPr>
          </a:lstStyle>
          <a:p>
            <a:r>
              <a:rPr lang="en-US" dirty="0"/>
              <a:t>Logo / journal cover</a:t>
            </a:r>
          </a:p>
        </p:txBody>
      </p:sp>
      <p:sp>
        <p:nvSpPr>
          <p:cNvPr id="16" name="Picture Placeholder 15"/>
          <p:cNvSpPr>
            <a:spLocks noGrp="1"/>
          </p:cNvSpPr>
          <p:nvPr>
            <p:ph type="pic" sz="quarter" idx="14" hasCustomPrompt="1"/>
          </p:nvPr>
        </p:nvSpPr>
        <p:spPr>
          <a:xfrm>
            <a:off x="6248400" y="1981201"/>
            <a:ext cx="5334000" cy="4149725"/>
          </a:xfrm>
        </p:spPr>
        <p:txBody>
          <a:bodyPr/>
          <a:lstStyle>
            <a:lvl1pPr>
              <a:defRPr baseline="0"/>
            </a:lvl1pPr>
          </a:lstStyle>
          <a:p>
            <a:r>
              <a:rPr lang="en-US" dirty="0"/>
              <a:t>Representative graphic / map / visual from article</a:t>
            </a:r>
          </a:p>
        </p:txBody>
      </p:sp>
      <p:sp>
        <p:nvSpPr>
          <p:cNvPr id="18" name="Picture Placeholder 17"/>
          <p:cNvSpPr>
            <a:spLocks noGrp="1"/>
          </p:cNvSpPr>
          <p:nvPr>
            <p:ph type="pic" sz="quarter" idx="15" hasCustomPrompt="1"/>
          </p:nvPr>
        </p:nvSpPr>
        <p:spPr>
          <a:xfrm>
            <a:off x="715245" y="1981200"/>
            <a:ext cx="5281273" cy="1893888"/>
          </a:xfrm>
        </p:spPr>
        <p:txBody>
          <a:bodyPr/>
          <a:lstStyle/>
          <a:p>
            <a:r>
              <a:rPr lang="en-US" dirty="0"/>
              <a:t>Species photo</a:t>
            </a:r>
          </a:p>
        </p:txBody>
      </p:sp>
      <p:sp>
        <p:nvSpPr>
          <p:cNvPr id="23" name="Text Placeholder 22"/>
          <p:cNvSpPr>
            <a:spLocks noGrp="1"/>
          </p:cNvSpPr>
          <p:nvPr>
            <p:ph type="body" sz="quarter" idx="16" hasCustomPrompt="1"/>
          </p:nvPr>
        </p:nvSpPr>
        <p:spPr>
          <a:xfrm>
            <a:off x="-139513" y="-10949"/>
            <a:ext cx="7344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a:t>topic</a:t>
            </a:r>
          </a:p>
        </p:txBody>
      </p:sp>
      <p:sp>
        <p:nvSpPr>
          <p:cNvPr id="14" name="Content Placeholder 3"/>
          <p:cNvSpPr>
            <a:spLocks noGrp="1"/>
          </p:cNvSpPr>
          <p:nvPr>
            <p:ph sz="half" idx="17" hasCustomPrompt="1"/>
          </p:nvPr>
        </p:nvSpPr>
        <p:spPr>
          <a:xfrm>
            <a:off x="715244" y="274642"/>
            <a:ext cx="8641323"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Title/Author clipping or citation</a:t>
            </a:r>
          </a:p>
        </p:txBody>
      </p:sp>
    </p:spTree>
    <p:extLst>
      <p:ext uri="{BB962C8B-B14F-4D97-AF65-F5344CB8AC3E}">
        <p14:creationId xmlns:p14="http://schemas.microsoft.com/office/powerpoint/2010/main" val="1535270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93763"/>
          </a:xfrm>
        </p:spPr>
        <p:txBody>
          <a:bodyPr anchor="t" anchorCtr="0">
            <a:noAutofit/>
          </a:bodyPr>
          <a:lstStyle>
            <a:lvl1pPr algn="l">
              <a:defRPr sz="2800" b="1" cap="all">
                <a:solidFill>
                  <a:srgbClr val="328127"/>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168401"/>
            <a:ext cx="5384800" cy="49577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168401"/>
            <a:ext cx="5384800" cy="49577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8" name="Straight Connector 7"/>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105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64485657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40"/>
            <a:ext cx="10972800" cy="793915"/>
          </a:xfrm>
        </p:spPr>
        <p:txBody>
          <a:bodyPr anchor="t">
            <a:normAutofit/>
          </a:bodyPr>
          <a:lstStyle>
            <a:lvl1pPr algn="l">
              <a:defRPr sz="2100" b="1">
                <a:solidFill>
                  <a:srgbClr val="509E2F"/>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309689"/>
            <a:ext cx="10972800" cy="4816476"/>
          </a:xfrm>
        </p:spPr>
        <p:txBody>
          <a:bodyPr/>
          <a:lstStyle>
            <a:lvl1pPr>
              <a:defRPr sz="24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587466" y="6349719"/>
            <a:ext cx="9542735"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5" y="6407152"/>
            <a:ext cx="9541765" cy="383119"/>
          </a:xfrm>
        </p:spPr>
        <p:txBody>
          <a:bodyPr lIns="0" anchor="ctr" anchorCtr="0">
            <a:noAutofit/>
          </a:bodyPr>
          <a:lstStyle>
            <a:lvl1pPr marL="0" indent="0" algn="r">
              <a:buNone/>
              <a:defRPr sz="675" b="0" cap="none"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NOTES / CAPTIONS / SOURCES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45193" y="6214913"/>
            <a:ext cx="1283368" cy="638475"/>
          </a:xfrm>
          <a:prstGeom prst="rect">
            <a:avLst/>
          </a:prstGeom>
        </p:spPr>
      </p:pic>
    </p:spTree>
    <p:extLst>
      <p:ext uri="{BB962C8B-B14F-4D97-AF65-F5344CB8AC3E}">
        <p14:creationId xmlns:p14="http://schemas.microsoft.com/office/powerpoint/2010/main" val="1651539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93915"/>
          </a:xfrm>
        </p:spPr>
        <p:txBody>
          <a:bodyPr anchor="t">
            <a:normAutofit/>
          </a:bodyPr>
          <a:lstStyle>
            <a:lvl1pPr algn="l">
              <a:defRPr sz="2800" b="1">
                <a:solidFill>
                  <a:srgbClr val="509E2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309689"/>
            <a:ext cx="109728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587465" y="6349719"/>
            <a:ext cx="9542735"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NOTES / CAPTIONS / SOURCES</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277635174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EXTERN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E7E556-DC80-45D2-96B5-FBFD0D247655}"/>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r="-25"/>
          <a:stretch/>
        </p:blipFill>
        <p:spPr>
          <a:xfrm>
            <a:off x="3048" y="0"/>
            <a:ext cx="12188952" cy="6371772"/>
          </a:xfrm>
          <a:prstGeom prst="rect">
            <a:avLst/>
          </a:prstGeom>
        </p:spPr>
      </p:pic>
      <p:sp>
        <p:nvSpPr>
          <p:cNvPr id="15" name="Rectangle 14"/>
          <p:cNvSpPr/>
          <p:nvPr userDrawn="1"/>
        </p:nvSpPr>
        <p:spPr bwMode="gray">
          <a:xfrm>
            <a:off x="0"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4109" name="think-cell Slide" r:id="rId6" imgW="270" imgH="270" progId="TCLayout.ActiveDocument.1">
                  <p:embed/>
                </p:oleObj>
              </mc:Choice>
              <mc:Fallback>
                <p:oleObj name="think-cell Slide" r:id="rId6" imgW="270" imgH="270" progId="TCLayout.ActiveDocument.1">
                  <p:embed/>
                  <p:pic>
                    <p:nvPicPr>
                      <p:cNvPr id="4" name="Object 3" hidden="1"/>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20" name="Rectangle 19"/>
          <p:cNvSpPr/>
          <p:nvPr/>
        </p:nvSpPr>
        <p:spPr bwMode="gray">
          <a:xfrm>
            <a:off x="0" y="3483864"/>
            <a:ext cx="12192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29"/>
            <a:ext cx="11256264"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4471416"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11256264" cy="1472184"/>
          </a:xfrm>
        </p:spPr>
        <p:txBody>
          <a:bodyPr anchor="b" anchorCtr="0">
            <a:noAutofit/>
          </a:bodyPr>
          <a:lstStyle>
            <a:lvl1pPr>
              <a:defRPr sz="4000" b="0">
                <a:solidFill>
                  <a:srgbClr val="5EAEE0"/>
                </a:solidFill>
              </a:defRPr>
            </a:lvl1pPr>
          </a:lstStyle>
          <a:p>
            <a:r>
              <a:rPr lang="en-US" dirty="0"/>
              <a:t>Click to Insert Title</a:t>
            </a:r>
          </a:p>
        </p:txBody>
      </p:sp>
      <p:sp>
        <p:nvSpPr>
          <p:cNvPr id="1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graphicFrame>
        <p:nvGraphicFramePr>
          <p:cNvPr id="12" name="Object 11" descr="CONFIDENTIAL_TAG_0xFFEE" hidden="1">
            <a:extLst>
              <a:ext uri="{FF2B5EF4-FFF2-40B4-BE49-F238E27FC236}">
                <a16:creationId xmlns:a16="http://schemas.microsoft.com/office/drawing/2014/main" id="{499B7E60-15EF-459C-9A3B-3677A48F98A5}"/>
              </a:ext>
            </a:extLst>
          </p:cNvPr>
          <p:cNvGraphicFramePr>
            <a:graphicFrameLocks noChangeAspect="1"/>
          </p:cNvGraphicFramePr>
          <p:nvPr userDrawn="1">
            <p:custDataLst>
              <p:tags r:id="rId3"/>
            </p:custDataLs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4110" name="think-cell Slide" r:id="rId8" imgW="270" imgH="270" progId="TCLayout.ActiveDocument.1">
                  <p:embed/>
                </p:oleObj>
              </mc:Choice>
              <mc:Fallback>
                <p:oleObj name="think-cell Slide" r:id="rId8" imgW="270" imgH="270" progId="TCLayout.ActiveDocument.1">
                  <p:embed/>
                  <p:pic>
                    <p:nvPicPr>
                      <p:cNvPr id="12" name="Object 11" descr="CONFIDENTIAL_TAG_0xFFEE" hidden="1">
                        <a:extLst>
                          <a:ext uri="{FF2B5EF4-FFF2-40B4-BE49-F238E27FC236}">
                            <a16:creationId xmlns:a16="http://schemas.microsoft.com/office/drawing/2014/main" id="{499B7E60-15EF-459C-9A3B-3677A48F98A5}"/>
                          </a:ext>
                        </a:extLst>
                      </p:cNvPr>
                      <p:cNvPicPr/>
                      <p:nvPr/>
                    </p:nvPicPr>
                    <p:blipFill>
                      <a:blip r:embed="rId7"/>
                      <a:stretch>
                        <a:fillRect/>
                      </a:stretch>
                    </p:blipFill>
                    <p:spPr>
                      <a:xfrm>
                        <a:off x="2119" y="1589"/>
                        <a:ext cx="2116" cy="1587"/>
                      </a:xfrm>
                      <a:prstGeom prst="rect">
                        <a:avLst/>
                      </a:prstGeom>
                    </p:spPr>
                  </p:pic>
                </p:oleObj>
              </mc:Fallback>
            </mc:AlternateContent>
          </a:graphicData>
        </a:graphic>
      </p:graphicFrame>
      <p:sp>
        <p:nvSpPr>
          <p:cNvPr id="13" name="TextBox 12" descr="CONFIDENTIAL_TAG_0xFFEE">
            <a:extLst>
              <a:ext uri="{FF2B5EF4-FFF2-40B4-BE49-F238E27FC236}">
                <a16:creationId xmlns:a16="http://schemas.microsoft.com/office/drawing/2014/main" id="{185E49CE-B58B-41A5-B4B9-D0B7E797D639}"/>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Rectangle 20">
            <a:extLst>
              <a:ext uri="{FF2B5EF4-FFF2-40B4-BE49-F238E27FC236}">
                <a16:creationId xmlns:a16="http://schemas.microsoft.com/office/drawing/2014/main" id="{049D57AB-F6E3-4962-9666-795C7AE04C34}"/>
              </a:ext>
            </a:extLst>
          </p:cNvPr>
          <p:cNvSpPr/>
          <p:nvPr userDrawn="1"/>
        </p:nvSpPr>
        <p:spPr bwMode="gray">
          <a:xfrm flipH="1">
            <a:off x="5827183"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7B5A7193-6803-431B-AFD7-79EB55FC6AB6}"/>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9217857" y="414338"/>
            <a:ext cx="2505831" cy="914400"/>
          </a:xfrm>
          <a:prstGeom prst="rect">
            <a:avLst/>
          </a:prstGeom>
        </p:spPr>
      </p:pic>
      <p:sp>
        <p:nvSpPr>
          <p:cNvPr id="17" name="Rectangle 1">
            <a:extLst>
              <a:ext uri="{FF2B5EF4-FFF2-40B4-BE49-F238E27FC236}">
                <a16:creationId xmlns:a16="http://schemas.microsoft.com/office/drawing/2014/main" id="{4D277666-989F-49AB-B23A-9B4AE38BD5D3}"/>
              </a:ext>
            </a:extLst>
          </p:cNvPr>
          <p:cNvSpPr>
            <a:spLocks noChangeArrowheads="1"/>
          </p:cNvSpPr>
          <p:nvPr userDrawn="1"/>
        </p:nvSpPr>
        <p:spPr bwMode="auto">
          <a:xfrm>
            <a:off x="745236" y="6512680"/>
            <a:ext cx="9761897" cy="20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14112" rIns="0" bIns="914112"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35659"/>
                </a:solidFill>
                <a:effectLst/>
                <a:cs typeface="Arial" panose="020B0604020202020204" pitchFamily="34" charset="0"/>
              </a:rPr>
              <a:t>This material is based upon work supported by NSF’s National Ecological Observatory Network which is a major facility fully funded by the National Science Foundation</a:t>
            </a:r>
            <a:endParaRPr kumimoji="0" lang="en-US" altLang="en-US" sz="10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183FAA22-E6F3-8845-84D2-210230E67F10}"/>
              </a:ext>
            </a:extLst>
          </p:cNvPr>
          <p:cNvSpPr/>
          <p:nvPr userDrawn="1"/>
        </p:nvSpPr>
        <p:spPr bwMode="auto">
          <a:xfrm>
            <a:off x="10635175" y="6468324"/>
            <a:ext cx="1195754"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35491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 Slide INTERN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E7E556-DC80-45D2-96B5-FBFD0D247655}"/>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r="-25"/>
          <a:stretch/>
        </p:blipFill>
        <p:spPr>
          <a:xfrm>
            <a:off x="3048" y="0"/>
            <a:ext cx="12188952" cy="6371772"/>
          </a:xfrm>
          <a:prstGeom prst="rect">
            <a:avLst/>
          </a:prstGeom>
        </p:spPr>
      </p:pic>
      <p:sp>
        <p:nvSpPr>
          <p:cNvPr id="15" name="Rectangle 14"/>
          <p:cNvSpPr/>
          <p:nvPr userDrawn="1"/>
        </p:nvSpPr>
        <p:spPr bwMode="gray">
          <a:xfrm>
            <a:off x="0"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085" name="think-cell Slide" r:id="rId6" imgW="270" imgH="270" progId="TCLayout.ActiveDocument.1">
                  <p:embed/>
                </p:oleObj>
              </mc:Choice>
              <mc:Fallback>
                <p:oleObj name="think-cell Slide" r:id="rId6" imgW="270" imgH="270" progId="TCLayout.ActiveDocument.1">
                  <p:embed/>
                  <p:pic>
                    <p:nvPicPr>
                      <p:cNvPr id="4" name="Object 3" hidden="1"/>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20" name="Rectangle 19"/>
          <p:cNvSpPr/>
          <p:nvPr/>
        </p:nvSpPr>
        <p:spPr bwMode="gray">
          <a:xfrm>
            <a:off x="0" y="3483864"/>
            <a:ext cx="12192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29"/>
            <a:ext cx="11256264"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4471416"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11256264" cy="1472184"/>
          </a:xfrm>
        </p:spPr>
        <p:txBody>
          <a:bodyPr anchor="b" anchorCtr="0">
            <a:noAutofit/>
          </a:bodyPr>
          <a:lstStyle>
            <a:lvl1pPr>
              <a:defRPr sz="4000" b="0">
                <a:solidFill>
                  <a:srgbClr val="5EAEE0"/>
                </a:solidFill>
              </a:defRPr>
            </a:lvl1pPr>
          </a:lstStyle>
          <a:p>
            <a:r>
              <a:rPr lang="en-US" dirty="0"/>
              <a:t>Click to Insert Title</a:t>
            </a:r>
          </a:p>
        </p:txBody>
      </p:sp>
      <p:sp>
        <p:nvSpPr>
          <p:cNvPr id="1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graphicFrame>
        <p:nvGraphicFramePr>
          <p:cNvPr id="12" name="Object 11" descr="CONFIDENTIAL_TAG_0xFFEE" hidden="1">
            <a:extLst>
              <a:ext uri="{FF2B5EF4-FFF2-40B4-BE49-F238E27FC236}">
                <a16:creationId xmlns:a16="http://schemas.microsoft.com/office/drawing/2014/main" id="{499B7E60-15EF-459C-9A3B-3677A48F98A5}"/>
              </a:ext>
            </a:extLst>
          </p:cNvPr>
          <p:cNvGraphicFramePr>
            <a:graphicFrameLocks noChangeAspect="1"/>
          </p:cNvGraphicFramePr>
          <p:nvPr userDrawn="1">
            <p:custDataLst>
              <p:tags r:id="rId3"/>
            </p:custDataLs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3086" name="think-cell Slide" r:id="rId8" imgW="270" imgH="270" progId="TCLayout.ActiveDocument.1">
                  <p:embed/>
                </p:oleObj>
              </mc:Choice>
              <mc:Fallback>
                <p:oleObj name="think-cell Slide" r:id="rId8" imgW="270" imgH="270" progId="TCLayout.ActiveDocument.1">
                  <p:embed/>
                  <p:pic>
                    <p:nvPicPr>
                      <p:cNvPr id="12" name="Object 11" descr="CONFIDENTIAL_TAG_0xFFEE" hidden="1">
                        <a:extLst>
                          <a:ext uri="{FF2B5EF4-FFF2-40B4-BE49-F238E27FC236}">
                            <a16:creationId xmlns:a16="http://schemas.microsoft.com/office/drawing/2014/main" id="{499B7E60-15EF-459C-9A3B-3677A48F98A5}"/>
                          </a:ext>
                        </a:extLst>
                      </p:cNvPr>
                      <p:cNvPicPr/>
                      <p:nvPr/>
                    </p:nvPicPr>
                    <p:blipFill>
                      <a:blip r:embed="rId7"/>
                      <a:stretch>
                        <a:fillRect/>
                      </a:stretch>
                    </p:blipFill>
                    <p:spPr>
                      <a:xfrm>
                        <a:off x="2119" y="1589"/>
                        <a:ext cx="2116" cy="1587"/>
                      </a:xfrm>
                      <a:prstGeom prst="rect">
                        <a:avLst/>
                      </a:prstGeom>
                    </p:spPr>
                  </p:pic>
                </p:oleObj>
              </mc:Fallback>
            </mc:AlternateContent>
          </a:graphicData>
        </a:graphic>
      </p:graphicFrame>
      <p:sp>
        <p:nvSpPr>
          <p:cNvPr id="13" name="TextBox 12" descr="CONFIDENTIAL_TAG_0xFFEE">
            <a:extLst>
              <a:ext uri="{FF2B5EF4-FFF2-40B4-BE49-F238E27FC236}">
                <a16:creationId xmlns:a16="http://schemas.microsoft.com/office/drawing/2014/main" id="{185E49CE-B58B-41A5-B4B9-D0B7E797D639}"/>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Rectangle 20">
            <a:extLst>
              <a:ext uri="{FF2B5EF4-FFF2-40B4-BE49-F238E27FC236}">
                <a16:creationId xmlns:a16="http://schemas.microsoft.com/office/drawing/2014/main" id="{049D57AB-F6E3-4962-9666-795C7AE04C34}"/>
              </a:ext>
            </a:extLst>
          </p:cNvPr>
          <p:cNvSpPr/>
          <p:nvPr userDrawn="1"/>
        </p:nvSpPr>
        <p:spPr bwMode="gray">
          <a:xfrm flipH="1">
            <a:off x="5827183"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7B5A7193-6803-431B-AFD7-79EB55FC6AB6}"/>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9217857" y="414338"/>
            <a:ext cx="2505831" cy="914400"/>
          </a:xfrm>
          <a:prstGeom prst="rect">
            <a:avLst/>
          </a:prstGeom>
        </p:spPr>
      </p:pic>
      <p:sp>
        <p:nvSpPr>
          <p:cNvPr id="14" name="Rectangle 13">
            <a:extLst>
              <a:ext uri="{FF2B5EF4-FFF2-40B4-BE49-F238E27FC236}">
                <a16:creationId xmlns:a16="http://schemas.microsoft.com/office/drawing/2014/main" id="{CCCC7167-7B14-1B42-A1C5-1D8ED0564CA4}"/>
              </a:ext>
            </a:extLst>
          </p:cNvPr>
          <p:cNvSpPr/>
          <p:nvPr userDrawn="1"/>
        </p:nvSpPr>
        <p:spPr bwMode="auto">
          <a:xfrm>
            <a:off x="10635175" y="6468324"/>
            <a:ext cx="1195754"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01447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defRPr/>
            </a:lvl1pPr>
          </a:lstStyle>
          <a:p>
            <a:r>
              <a:rPr lang="en-US" dirty="0"/>
              <a:t>Click to edit master title style</a:t>
            </a:r>
          </a:p>
        </p:txBody>
      </p:sp>
      <p:sp>
        <p:nvSpPr>
          <p:cNvPr id="3" name="Content Placeholder 2"/>
          <p:cNvSpPr>
            <a:spLocks noGrp="1"/>
          </p:cNvSpPr>
          <p:nvPr>
            <p:ph idx="1" hasCustomPrompt="1"/>
          </p:nvPr>
        </p:nvSpPr>
        <p:spPr>
          <a:xfrm>
            <a:off x="466344" y="1481328"/>
            <a:ext cx="11256264" cy="4636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9"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0" name="TextBox 9" descr="CONFIDENTIAL_TAG_0xFFEE">
            <a:extLst>
              <a:ext uri="{FF2B5EF4-FFF2-40B4-BE49-F238E27FC236}">
                <a16:creationId xmlns:a16="http://schemas.microsoft.com/office/drawing/2014/main" id="{06FF261F-AE5F-48AD-9ED3-EA9062CF6C8F}"/>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11766619"/>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6"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7"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8"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9" name="TextBox 8" descr="CONFIDENTIAL_TAG_0xFFEE">
            <a:extLst>
              <a:ext uri="{FF2B5EF4-FFF2-40B4-BE49-F238E27FC236}">
                <a16:creationId xmlns:a16="http://schemas.microsoft.com/office/drawing/2014/main" id="{EC7EDF6A-157E-4A1B-A675-2655AFB1E740}"/>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9903141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3"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p:nvPr>
        </p:nvSpPr>
        <p:spPr>
          <a:xfrm>
            <a:off x="588433" y="6407149"/>
            <a:ext cx="10737851" cy="323851"/>
          </a:xfrm>
        </p:spPr>
        <p:txBody>
          <a:bodyPr lIns="0">
            <a:normAutofit/>
          </a:bodyPr>
          <a:lstStyle>
            <a:lvl1pPr marL="0" indent="0" algn="r">
              <a:buNone/>
              <a:defRPr sz="900" b="0" i="1" cap="none"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2" name="Title 1"/>
          <p:cNvSpPr>
            <a:spLocks noGrp="1"/>
          </p:cNvSpPr>
          <p:nvPr>
            <p:ph type="title" hasCustomPrompt="1"/>
          </p:nvPr>
        </p:nvSpPr>
        <p:spPr>
          <a:xfrm>
            <a:off x="587463" y="5000646"/>
            <a:ext cx="10738821" cy="1015042"/>
          </a:xfrm>
        </p:spPr>
        <p:txBody>
          <a:bodyPr anchor="b" anchorCtr="0">
            <a:noAutofit/>
          </a:bodyPr>
          <a:lstStyle>
            <a:lvl1pPr algn="l">
              <a:defRPr sz="3200" b="1" i="0" cap="none" baseline="0">
                <a:solidFill>
                  <a:srgbClr val="328127"/>
                </a:solidFill>
                <a:latin typeface="Arial"/>
                <a:cs typeface="Arial"/>
              </a:defRPr>
            </a:lvl1pPr>
          </a:lstStyle>
          <a:p>
            <a:r>
              <a:rPr lang="en-GB" dirty="0"/>
              <a:t>Title</a:t>
            </a:r>
            <a:endParaRPr lang="en-US" dirty="0"/>
          </a:p>
        </p:txBody>
      </p:sp>
      <p:sp>
        <p:nvSpPr>
          <p:cNvPr id="3" name="Text Placeholder 2"/>
          <p:cNvSpPr>
            <a:spLocks noGrp="1"/>
          </p:cNvSpPr>
          <p:nvPr>
            <p:ph type="body" idx="1" hasCustomPrompt="1"/>
          </p:nvPr>
        </p:nvSpPr>
        <p:spPr>
          <a:xfrm>
            <a:off x="587463" y="6061167"/>
            <a:ext cx="10738821" cy="300502"/>
          </a:xfrm>
        </p:spPr>
        <p:txBody>
          <a:bodyPr lIns="0" rIns="0" anchor="b">
            <a:noAutofit/>
          </a:bodyPr>
          <a:lstStyle>
            <a:lvl1pPr marL="0" indent="0" algn="r">
              <a:lnSpc>
                <a:spcPct val="100000"/>
              </a:lnSpc>
              <a:spcBef>
                <a:spcPts val="0"/>
              </a:spcBef>
              <a:spcAft>
                <a:spcPts val="0"/>
              </a:spcAft>
              <a:buNone/>
              <a:defRPr sz="1800" b="0" i="1" kern="1000" cap="none" spc="-50" baseline="0">
                <a:solidFill>
                  <a:schemeClr val="tx1"/>
                </a:solidFill>
                <a:latin typeface="Arial Narrow"/>
                <a:cs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Donald Hobern, GBIF Executive Secretary, dhobern@gbif.org</a:t>
            </a:r>
          </a:p>
        </p:txBody>
      </p:sp>
      <p:pic>
        <p:nvPicPr>
          <p:cNvPr id="4" name="Picture 3" descr="GBIF-2015-full.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7463" y="111885"/>
            <a:ext cx="3638550" cy="751967"/>
          </a:xfrm>
          <a:prstGeom prst="rect">
            <a:avLst/>
          </a:prstGeom>
        </p:spPr>
      </p:pic>
      <p:pic>
        <p:nvPicPr>
          <p:cNvPr id="6" name="Picture 5"/>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1983585" y="1164659"/>
            <a:ext cx="8071519" cy="4851028"/>
          </a:xfrm>
          <a:prstGeom prst="rect">
            <a:avLst/>
          </a:prstGeom>
        </p:spPr>
      </p:pic>
    </p:spTree>
    <p:extLst>
      <p:ext uri="{BB962C8B-B14F-4D97-AF65-F5344CB8AC3E}">
        <p14:creationId xmlns:p14="http://schemas.microsoft.com/office/powerpoint/2010/main" val="3754430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793915"/>
          </a:xfrm>
        </p:spPr>
        <p:txBody>
          <a:bodyPr anchor="t">
            <a:normAutofit/>
          </a:bodyPr>
          <a:lstStyle>
            <a:lvl1pPr algn="l">
              <a:defRPr sz="2800" b="1">
                <a:solidFill>
                  <a:srgbClr val="328127"/>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309689"/>
            <a:ext cx="109728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1200" b="0" cap="none" baseline="0">
                <a:solidFill>
                  <a:srgbClr val="38638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5194" y="6214911"/>
            <a:ext cx="962025" cy="638475"/>
          </a:xfrm>
          <a:prstGeom prst="rect">
            <a:avLst/>
          </a:prstGeom>
        </p:spPr>
      </p:pic>
    </p:spTree>
    <p:extLst>
      <p:ext uri="{BB962C8B-B14F-4D97-AF65-F5344CB8AC3E}">
        <p14:creationId xmlns:p14="http://schemas.microsoft.com/office/powerpoint/2010/main" val="15587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sz="800" i="0">
                <a:solidFill>
                  <a:schemeClr val="bg2"/>
                </a:solidFill>
                <a:latin typeface="Arial"/>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dirty="0" smtClean="0"/>
              <a:t>Click to insert attribution</a:t>
            </a:r>
            <a:endParaRPr lang="en-US" dirty="0"/>
          </a:p>
        </p:txBody>
      </p:sp>
    </p:spTree>
    <p:extLst>
      <p:ext uri="{BB962C8B-B14F-4D97-AF65-F5344CB8AC3E}">
        <p14:creationId xmlns:p14="http://schemas.microsoft.com/office/powerpoint/2010/main" val="319616289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ork programme updat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93763"/>
          </a:xfrm>
        </p:spPr>
        <p:txBody>
          <a:bodyPr anchor="t" anchorCtr="0">
            <a:noAutofit/>
          </a:bodyPr>
          <a:lstStyle>
            <a:lvl1pPr algn="l">
              <a:defRPr sz="2800" b="1" cap="all">
                <a:solidFill>
                  <a:srgbClr val="32812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76401"/>
            <a:ext cx="53848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6401"/>
            <a:ext cx="53848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
        <p:nvSpPr>
          <p:cNvPr id="9" name="Content Placeholder 20"/>
          <p:cNvSpPr>
            <a:spLocks noGrp="1"/>
          </p:cNvSpPr>
          <p:nvPr>
            <p:ph sz="quarter" idx="18" hasCustomPrompt="1"/>
          </p:nvPr>
        </p:nvSpPr>
        <p:spPr>
          <a:xfrm>
            <a:off x="1507067" y="927100"/>
            <a:ext cx="10075333" cy="749300"/>
          </a:xfrm>
          <a:solidFill>
            <a:srgbClr val="E0FFFF"/>
          </a:solidFill>
        </p:spPr>
        <p:txBody>
          <a:bodyPr/>
          <a:lstStyle>
            <a:lvl1pPr>
              <a:defRPr sz="1800" b="0" i="1">
                <a:solidFill>
                  <a:srgbClr val="1086C1"/>
                </a:solidFill>
                <a:latin typeface="Arial"/>
                <a:cs typeface="Arial"/>
              </a:defRPr>
            </a:lvl1pPr>
          </a:lstStyle>
          <a:p>
            <a:pPr lvl="0"/>
            <a:r>
              <a:rPr lang="en-US"/>
              <a:t>Subhed</a:t>
            </a:r>
          </a:p>
        </p:txBody>
      </p:sp>
      <p:sp>
        <p:nvSpPr>
          <p:cNvPr id="12" name="Text Placeholder 22"/>
          <p:cNvSpPr>
            <a:spLocks noGrp="1"/>
          </p:cNvSpPr>
          <p:nvPr>
            <p:ph type="body" sz="quarter" idx="16" hasCustomPrompt="1"/>
          </p:nvPr>
        </p:nvSpPr>
        <p:spPr>
          <a:xfrm>
            <a:off x="-139513" y="-10949"/>
            <a:ext cx="7344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a:t>topic</a:t>
            </a:r>
          </a:p>
        </p:txBody>
      </p:sp>
    </p:spTree>
    <p:extLst>
      <p:ext uri="{BB962C8B-B14F-4D97-AF65-F5344CB8AC3E}">
        <p14:creationId xmlns:p14="http://schemas.microsoft.com/office/powerpoint/2010/main" val="3158230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895050"/>
          </a:xfrm>
        </p:spPr>
        <p:txBody>
          <a:bodyPr/>
          <a:lstStyle>
            <a:lvl1pPr>
              <a:defRPr>
                <a:solidFill>
                  <a:srgbClr val="328127"/>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609604" y="1309689"/>
            <a:ext cx="5020331" cy="4664629"/>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3885231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F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8"/>
            <a:ext cx="11582400" cy="563563"/>
          </a:xfrm>
          <a:noFill/>
        </p:spPr>
        <p:txBody>
          <a:bodyPr lIns="457200" anchor="t">
            <a:normAutofit/>
          </a:bodyPr>
          <a:lstStyle>
            <a:lvl1pPr algn="l">
              <a:defRPr sz="2800" b="1">
                <a:solidFill>
                  <a:srgbClr val="328127"/>
                </a:solidFill>
                <a:latin typeface="Arial"/>
                <a:cs typeface="Arial"/>
              </a:defRPr>
            </a:lvl1pPr>
          </a:lstStyle>
          <a:p>
            <a:r>
              <a:rPr lang="en-US" dirty="0"/>
              <a:t>CLICK TO EDIT MASTER TITLE STYLE</a:t>
            </a:r>
          </a:p>
        </p:txBody>
      </p:sp>
      <p:cxnSp>
        <p:nvCxnSpPr>
          <p:cNvPr id="7" name="Straight Connector 6"/>
          <p:cNvCxnSpPr/>
          <p:nvPr userDrawn="1"/>
        </p:nvCxnSpPr>
        <p:spPr>
          <a:xfrm>
            <a:off x="587463" y="6324600"/>
            <a:ext cx="9083853"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1199196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93763"/>
          </a:xfrm>
        </p:spPr>
        <p:txBody>
          <a:bodyPr anchor="t" anchorCtr="0">
            <a:noAutofit/>
          </a:bodyPr>
          <a:lstStyle>
            <a:lvl1pPr algn="l">
              <a:defRPr sz="2800" b="1" cap="all">
                <a:solidFill>
                  <a:srgbClr val="32812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309689"/>
            <a:ext cx="53848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09689"/>
            <a:ext cx="53848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3985969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69875"/>
          </a:xfrm>
        </p:spPr>
        <p:txBody>
          <a:bodyPr anchor="t" anchorCtr="0">
            <a:noAutofit/>
          </a:bodyPr>
          <a:lstStyle>
            <a:lvl1pPr algn="l">
              <a:defRPr sz="2800" b="1" cap="all">
                <a:solidFill>
                  <a:srgbClr val="32812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323999" y="2940050"/>
            <a:ext cx="3504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8060532" y="2940050"/>
            <a:ext cx="3504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sz="half" idx="11"/>
          </p:nvPr>
        </p:nvSpPr>
        <p:spPr>
          <a:xfrm>
            <a:off x="587464" y="2940050"/>
            <a:ext cx="3504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0" name="Picture Placeholder 9"/>
          <p:cNvSpPr>
            <a:spLocks noGrp="1"/>
          </p:cNvSpPr>
          <p:nvPr>
            <p:ph type="pic" sz="quarter" idx="12"/>
          </p:nvPr>
        </p:nvSpPr>
        <p:spPr>
          <a:xfrm>
            <a:off x="587464" y="860426"/>
            <a:ext cx="3504053" cy="2079625"/>
          </a:xfrm>
        </p:spPr>
        <p:txBody>
          <a:bodyPr/>
          <a:lstStyle/>
          <a:p>
            <a:r>
              <a:rPr lang="en-US"/>
              <a:t>Click icon to add picture</a:t>
            </a:r>
          </a:p>
        </p:txBody>
      </p:sp>
      <p:sp>
        <p:nvSpPr>
          <p:cNvPr id="13" name="Picture Placeholder 9"/>
          <p:cNvSpPr>
            <a:spLocks noGrp="1"/>
          </p:cNvSpPr>
          <p:nvPr>
            <p:ph type="pic" sz="quarter" idx="13"/>
          </p:nvPr>
        </p:nvSpPr>
        <p:spPr>
          <a:xfrm>
            <a:off x="8060479" y="860426"/>
            <a:ext cx="3504053" cy="2079625"/>
          </a:xfrm>
        </p:spPr>
        <p:txBody>
          <a:bodyPr/>
          <a:lstStyle/>
          <a:p>
            <a:r>
              <a:rPr lang="en-US"/>
              <a:t>Click icon to add picture</a:t>
            </a:r>
          </a:p>
        </p:txBody>
      </p:sp>
      <p:sp>
        <p:nvSpPr>
          <p:cNvPr id="15" name="Picture Placeholder 9"/>
          <p:cNvSpPr>
            <a:spLocks noGrp="1"/>
          </p:cNvSpPr>
          <p:nvPr>
            <p:ph type="pic" sz="quarter" idx="14"/>
          </p:nvPr>
        </p:nvSpPr>
        <p:spPr>
          <a:xfrm>
            <a:off x="4323946" y="860426"/>
            <a:ext cx="3504053" cy="2079625"/>
          </a:xfrm>
        </p:spPr>
        <p:txBody>
          <a:bodyPr/>
          <a:lstStyle/>
          <a:p>
            <a:r>
              <a:rPr lang="en-US"/>
              <a:t>Click icon to add picture</a:t>
            </a:r>
          </a:p>
        </p:txBody>
      </p:sp>
      <p:cxnSp>
        <p:nvCxnSpPr>
          <p:cNvPr id="16" name="Straight Connector 15"/>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2367726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in-Use-Case-Stud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
        <p:nvSpPr>
          <p:cNvPr id="15"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DOI or URL</a:t>
            </a:r>
          </a:p>
        </p:txBody>
      </p:sp>
      <p:cxnSp>
        <p:nvCxnSpPr>
          <p:cNvPr id="13" name="Straight Connector 12"/>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715244" y="3875845"/>
            <a:ext cx="5281273" cy="2255434"/>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Key points</a:t>
            </a:r>
          </a:p>
          <a:p>
            <a:pPr lvl="0"/>
            <a:r>
              <a:rPr lang="en-US" dirty="0"/>
              <a:t>Highlighting</a:t>
            </a:r>
          </a:p>
          <a:p>
            <a:pPr lvl="0"/>
            <a:r>
              <a:rPr lang="en-US" dirty="0"/>
              <a:t>Use case</a:t>
            </a:r>
          </a:p>
          <a:p>
            <a:pPr lvl="0"/>
            <a:endParaRPr lang="en-US" dirty="0"/>
          </a:p>
        </p:txBody>
      </p:sp>
      <p:sp>
        <p:nvSpPr>
          <p:cNvPr id="8" name="Picture Placeholder 7"/>
          <p:cNvSpPr>
            <a:spLocks noGrp="1"/>
          </p:cNvSpPr>
          <p:nvPr>
            <p:ph type="pic" sz="quarter" idx="12" hasCustomPrompt="1"/>
          </p:nvPr>
        </p:nvSpPr>
        <p:spPr>
          <a:xfrm>
            <a:off x="9356568" y="274642"/>
            <a:ext cx="2225833" cy="1630359"/>
          </a:xfrm>
        </p:spPr>
        <p:txBody>
          <a:bodyPr/>
          <a:lstStyle>
            <a:lvl1pPr>
              <a:defRPr baseline="0"/>
            </a:lvl1pPr>
          </a:lstStyle>
          <a:p>
            <a:r>
              <a:rPr lang="en-US" dirty="0"/>
              <a:t>Logo / journal cover</a:t>
            </a:r>
          </a:p>
        </p:txBody>
      </p:sp>
      <p:sp>
        <p:nvSpPr>
          <p:cNvPr id="16" name="Picture Placeholder 15"/>
          <p:cNvSpPr>
            <a:spLocks noGrp="1"/>
          </p:cNvSpPr>
          <p:nvPr>
            <p:ph type="pic" sz="quarter" idx="14" hasCustomPrompt="1"/>
          </p:nvPr>
        </p:nvSpPr>
        <p:spPr>
          <a:xfrm>
            <a:off x="6248400" y="1981201"/>
            <a:ext cx="5334000" cy="4149725"/>
          </a:xfrm>
        </p:spPr>
        <p:txBody>
          <a:bodyPr/>
          <a:lstStyle>
            <a:lvl1pPr>
              <a:defRPr baseline="0"/>
            </a:lvl1pPr>
          </a:lstStyle>
          <a:p>
            <a:r>
              <a:rPr lang="en-US" dirty="0"/>
              <a:t>Representative graphic / map / visual from article</a:t>
            </a:r>
          </a:p>
        </p:txBody>
      </p:sp>
      <p:sp>
        <p:nvSpPr>
          <p:cNvPr id="18" name="Picture Placeholder 17"/>
          <p:cNvSpPr>
            <a:spLocks noGrp="1"/>
          </p:cNvSpPr>
          <p:nvPr>
            <p:ph type="pic" sz="quarter" idx="15" hasCustomPrompt="1"/>
          </p:nvPr>
        </p:nvSpPr>
        <p:spPr>
          <a:xfrm>
            <a:off x="715245" y="1981200"/>
            <a:ext cx="5281273" cy="1893888"/>
          </a:xfrm>
        </p:spPr>
        <p:txBody>
          <a:bodyPr/>
          <a:lstStyle/>
          <a:p>
            <a:r>
              <a:rPr lang="en-US" dirty="0"/>
              <a:t>Species photo</a:t>
            </a:r>
          </a:p>
        </p:txBody>
      </p:sp>
      <p:sp>
        <p:nvSpPr>
          <p:cNvPr id="23" name="Text Placeholder 22"/>
          <p:cNvSpPr>
            <a:spLocks noGrp="1"/>
          </p:cNvSpPr>
          <p:nvPr>
            <p:ph type="body" sz="quarter" idx="16" hasCustomPrompt="1"/>
          </p:nvPr>
        </p:nvSpPr>
        <p:spPr>
          <a:xfrm>
            <a:off x="-139513" y="-10949"/>
            <a:ext cx="7344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US" dirty="0"/>
              <a:t>topic</a:t>
            </a:r>
          </a:p>
        </p:txBody>
      </p:sp>
      <p:sp>
        <p:nvSpPr>
          <p:cNvPr id="14" name="Content Placeholder 3"/>
          <p:cNvSpPr>
            <a:spLocks noGrp="1"/>
          </p:cNvSpPr>
          <p:nvPr>
            <p:ph sz="half" idx="17" hasCustomPrompt="1"/>
          </p:nvPr>
        </p:nvSpPr>
        <p:spPr>
          <a:xfrm>
            <a:off x="715244" y="274642"/>
            <a:ext cx="8641323"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Title/Author clipping or citation</a:t>
            </a:r>
          </a:p>
        </p:txBody>
      </p:sp>
    </p:spTree>
    <p:extLst>
      <p:ext uri="{BB962C8B-B14F-4D97-AF65-F5344CB8AC3E}">
        <p14:creationId xmlns:p14="http://schemas.microsoft.com/office/powerpoint/2010/main" val="3183041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in-Sidebar">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69875"/>
          </a:xfrm>
        </p:spPr>
        <p:txBody>
          <a:bodyPr anchor="t" anchorCtr="0">
            <a:noAutofit/>
          </a:bodyPr>
          <a:lstStyle>
            <a:lvl1pPr algn="l">
              <a:defRPr sz="2800" b="1" cap="all">
                <a:solidFill>
                  <a:srgbClr val="328127"/>
                </a:solidFill>
              </a:defRPr>
            </a:lvl1pPr>
          </a:lstStyle>
          <a:p>
            <a:r>
              <a:rPr lang="en-US"/>
              <a:t>Click to edit Master title style</a:t>
            </a:r>
            <a:endParaRPr lang="en-US" dirty="0"/>
          </a:p>
        </p:txBody>
      </p:sp>
      <p:sp>
        <p:nvSpPr>
          <p:cNvPr id="4" name="Content Placeholder 3"/>
          <p:cNvSpPr>
            <a:spLocks noGrp="1"/>
          </p:cNvSpPr>
          <p:nvPr>
            <p:ph sz="half" idx="2"/>
          </p:nvPr>
        </p:nvSpPr>
        <p:spPr>
          <a:xfrm>
            <a:off x="8060532" y="860425"/>
            <a:ext cx="3504000"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8" name="Content Placeholder 2"/>
          <p:cNvSpPr>
            <a:spLocks noGrp="1"/>
          </p:cNvSpPr>
          <p:nvPr>
            <p:ph sz="half" idx="11"/>
          </p:nvPr>
        </p:nvSpPr>
        <p:spPr>
          <a:xfrm>
            <a:off x="587463" y="860425"/>
            <a:ext cx="7240535"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0" name="Straight Connector 9"/>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787404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0" cy="502720"/>
          </a:xfrm>
        </p:spPr>
        <p:txBody>
          <a:bodyPr anchor="t" anchorCtr="0">
            <a:normAutofit/>
          </a:bodyPr>
          <a:lstStyle>
            <a:lvl1pPr algn="l">
              <a:defRPr sz="2800" b="1" cap="all">
                <a:solidFill>
                  <a:srgbClr val="328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87473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620410"/>
            <a:ext cx="5386917" cy="45065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70" y="87473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1620410"/>
            <a:ext cx="5389033" cy="45065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cxnSp>
        <p:nvCxnSpPr>
          <p:cNvPr id="13" name="Straight Connector 12"/>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2638383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328127"/>
                </a:solidFill>
              </a:defRPr>
            </a:lvl1pPr>
          </a:lstStyle>
          <a:p>
            <a:r>
              <a:rPr lang="en-US"/>
              <a:t>Click to edit Master title style</a:t>
            </a:r>
            <a:endParaRPr lang="en-US" dirty="0"/>
          </a:p>
        </p:txBody>
      </p:sp>
      <p:cxnSp>
        <p:nvCxnSpPr>
          <p:cNvPr id="6" name="Straight Connector 5"/>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2230000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Straight Connector 4"/>
          <p:cNvCxnSpPr/>
          <p:nvPr userDrawn="1"/>
        </p:nvCxnSpPr>
        <p:spPr>
          <a:xfrm>
            <a:off x="587465" y="6349719"/>
            <a:ext cx="9542735" cy="0"/>
          </a:xfrm>
          <a:prstGeom prst="line">
            <a:avLst/>
          </a:prstGeom>
          <a:ln w="3175" cmpd="sng">
            <a:solidFill>
              <a:srgbClr val="328127"/>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588434" y="6407150"/>
            <a:ext cx="9541765"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 CAPTIONS / SOURCES</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1942082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3"/>
          </p:nvPr>
        </p:nvSpPr>
        <p:spPr>
          <a:xfrm>
            <a:off x="1735017"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280507929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Centere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noAutofit/>
          </a:bodyPr>
          <a:lstStyle>
            <a:lvl1pPr>
              <a:defRPr sz="4800">
                <a:solidFill>
                  <a:srgbClr val="339837"/>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828800" y="4353859"/>
            <a:ext cx="8534400" cy="1606679"/>
          </a:xfrm>
        </p:spPr>
        <p:txBody>
          <a:bodyPr/>
          <a:lstStyle>
            <a:lvl1pPr marL="0" indent="0" algn="ctr">
              <a:buNone/>
              <a:defRPr>
                <a:solidFill>
                  <a:schemeClr val="tx1">
                    <a:tint val="75000"/>
                  </a:schemeClr>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6" name="Straight Connector 5"/>
          <p:cNvCxnSpPr/>
          <p:nvPr userDrawn="1"/>
        </p:nvCxnSpPr>
        <p:spPr>
          <a:xfrm>
            <a:off x="587465" y="6349719"/>
            <a:ext cx="9542735" cy="0"/>
          </a:xfrm>
          <a:prstGeom prst="line">
            <a:avLst/>
          </a:prstGeom>
          <a:ln w="3175" cmpd="sng">
            <a:solidFill>
              <a:srgbClr val="339837"/>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5193" y="6214911"/>
            <a:ext cx="1283368" cy="638475"/>
          </a:xfrm>
          <a:prstGeom prst="rect">
            <a:avLst/>
          </a:prstGeom>
        </p:spPr>
      </p:pic>
    </p:spTree>
    <p:extLst>
      <p:ext uri="{BB962C8B-B14F-4D97-AF65-F5344CB8AC3E}">
        <p14:creationId xmlns:p14="http://schemas.microsoft.com/office/powerpoint/2010/main" val="2852951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able of Content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4242736" cy="1228028"/>
          </a:xfrm>
        </p:spPr>
        <p:txBody>
          <a:bodyPr/>
          <a:lstStyle>
            <a:lvl1pPr>
              <a:defRPr>
                <a:solidFill>
                  <a:schemeClr val="bg1"/>
                </a:solidFill>
              </a:defRPr>
            </a:lvl1pPr>
          </a:lstStyle>
          <a:p>
            <a:r>
              <a:rPr lang="en-US"/>
              <a:t>Click to edit Master title style</a:t>
            </a:r>
          </a:p>
        </p:txBody>
      </p:sp>
      <p:sp>
        <p:nvSpPr>
          <p:cNvPr id="34" name="Text Placeholder 33"/>
          <p:cNvSpPr>
            <a:spLocks noGrp="1"/>
          </p:cNvSpPr>
          <p:nvPr>
            <p:ph type="body" sz="quarter" idx="10" hasCustomPrompt="1"/>
          </p:nvPr>
        </p:nvSpPr>
        <p:spPr>
          <a:xfrm>
            <a:off x="609601"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37" name="Text Placeholder 36"/>
          <p:cNvSpPr>
            <a:spLocks noGrp="1"/>
          </p:cNvSpPr>
          <p:nvPr>
            <p:ph type="body" sz="quarter" idx="11"/>
          </p:nvPr>
        </p:nvSpPr>
        <p:spPr>
          <a:xfrm>
            <a:off x="5105400" y="685800"/>
            <a:ext cx="6477000" cy="1228028"/>
          </a:xfrm>
        </p:spPr>
        <p:txBody>
          <a:bodyPr/>
          <a:lstStyle>
            <a:lvl1pPr>
              <a:defRPr i="0">
                <a:solidFill>
                  <a:schemeClr val="accent6"/>
                </a:solidFill>
              </a:defRPr>
            </a:lvl1pPr>
            <a:lvl2pPr>
              <a:defRPr sz="1600" b="0" i="0">
                <a:solidFill>
                  <a:srgbClr val="40BFFF"/>
                </a:solidFill>
                <a:latin typeface="Arial"/>
                <a:cs typeface="Arial"/>
              </a:defRPr>
            </a:lvl2pPr>
            <a:lvl3pPr marL="185738" indent="-185738">
              <a:buFont typeface="Arial"/>
              <a:buChar char="•"/>
              <a:defRPr>
                <a:solidFill>
                  <a:schemeClr val="bg1"/>
                </a:solidFill>
              </a:defRPr>
            </a:lvl3pPr>
            <a:lvl4pPr marL="171450" indent="-171450">
              <a:buFont typeface="Arial"/>
              <a:buChar char="​"/>
              <a:defRPr>
                <a:solidFill>
                  <a:schemeClr val="bg2"/>
                </a:solidFill>
              </a:defRPr>
            </a:lvl4pPr>
            <a:lvl5pPr marL="449263" indent="-171450">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3"/>
          <p:cNvSpPr>
            <a:spLocks noGrp="1"/>
          </p:cNvSpPr>
          <p:nvPr>
            <p:ph type="body" sz="quarter" idx="12" hasCustomPrompt="1"/>
          </p:nvPr>
        </p:nvSpPr>
        <p:spPr>
          <a:xfrm>
            <a:off x="2853797"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40" name="Text Placeholder 33"/>
          <p:cNvSpPr>
            <a:spLocks noGrp="1"/>
          </p:cNvSpPr>
          <p:nvPr>
            <p:ph type="body" sz="quarter" idx="13" hasCustomPrompt="1"/>
          </p:nvPr>
        </p:nvSpPr>
        <p:spPr>
          <a:xfrm>
            <a:off x="5097993"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42" name="Text Placeholder 33"/>
          <p:cNvSpPr>
            <a:spLocks noGrp="1"/>
          </p:cNvSpPr>
          <p:nvPr>
            <p:ph type="body" sz="quarter" idx="14" hasCustomPrompt="1"/>
          </p:nvPr>
        </p:nvSpPr>
        <p:spPr>
          <a:xfrm>
            <a:off x="7342189"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44" name="Text Placeholder 33"/>
          <p:cNvSpPr>
            <a:spLocks noGrp="1"/>
          </p:cNvSpPr>
          <p:nvPr>
            <p:ph type="body" sz="quarter" idx="15" hasCustomPrompt="1"/>
          </p:nvPr>
        </p:nvSpPr>
        <p:spPr>
          <a:xfrm>
            <a:off x="9586384" y="2319871"/>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25" name="Text Placeholder 33"/>
          <p:cNvSpPr>
            <a:spLocks noGrp="1"/>
          </p:cNvSpPr>
          <p:nvPr>
            <p:ph type="body" sz="quarter" idx="21" hasCustomPrompt="1"/>
          </p:nvPr>
        </p:nvSpPr>
        <p:spPr>
          <a:xfrm>
            <a:off x="609601"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26" name="Text Placeholder 33"/>
          <p:cNvSpPr>
            <a:spLocks noGrp="1"/>
          </p:cNvSpPr>
          <p:nvPr>
            <p:ph type="body" sz="quarter" idx="22" hasCustomPrompt="1"/>
          </p:nvPr>
        </p:nvSpPr>
        <p:spPr>
          <a:xfrm>
            <a:off x="2853797"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27" name="Text Placeholder 33"/>
          <p:cNvSpPr>
            <a:spLocks noGrp="1"/>
          </p:cNvSpPr>
          <p:nvPr>
            <p:ph type="body" sz="quarter" idx="23" hasCustomPrompt="1"/>
          </p:nvPr>
        </p:nvSpPr>
        <p:spPr>
          <a:xfrm>
            <a:off x="5097993"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28" name="Text Placeholder 33"/>
          <p:cNvSpPr>
            <a:spLocks noGrp="1"/>
          </p:cNvSpPr>
          <p:nvPr>
            <p:ph type="body" sz="quarter" idx="24" hasCustomPrompt="1"/>
          </p:nvPr>
        </p:nvSpPr>
        <p:spPr>
          <a:xfrm>
            <a:off x="7342189"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29" name="Text Placeholder 33"/>
          <p:cNvSpPr>
            <a:spLocks noGrp="1"/>
          </p:cNvSpPr>
          <p:nvPr>
            <p:ph type="body" sz="quarter" idx="25" hasCustomPrompt="1"/>
          </p:nvPr>
        </p:nvSpPr>
        <p:spPr>
          <a:xfrm>
            <a:off x="9586384" y="2228136"/>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71" name="Text Placeholder 33"/>
          <p:cNvSpPr>
            <a:spLocks noGrp="1"/>
          </p:cNvSpPr>
          <p:nvPr>
            <p:ph type="body" sz="quarter" idx="31" hasCustomPrompt="1"/>
          </p:nvPr>
        </p:nvSpPr>
        <p:spPr>
          <a:xfrm>
            <a:off x="609601"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72" name="Text Placeholder 33"/>
          <p:cNvSpPr>
            <a:spLocks noGrp="1"/>
          </p:cNvSpPr>
          <p:nvPr>
            <p:ph type="body" sz="quarter" idx="32" hasCustomPrompt="1"/>
          </p:nvPr>
        </p:nvSpPr>
        <p:spPr>
          <a:xfrm>
            <a:off x="2853797"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73" name="Text Placeholder 33"/>
          <p:cNvSpPr>
            <a:spLocks noGrp="1"/>
          </p:cNvSpPr>
          <p:nvPr>
            <p:ph type="body" sz="quarter" idx="33" hasCustomPrompt="1"/>
          </p:nvPr>
        </p:nvSpPr>
        <p:spPr>
          <a:xfrm>
            <a:off x="5097993"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74" name="Text Placeholder 33"/>
          <p:cNvSpPr>
            <a:spLocks noGrp="1"/>
          </p:cNvSpPr>
          <p:nvPr>
            <p:ph type="body" sz="quarter" idx="34" hasCustomPrompt="1"/>
          </p:nvPr>
        </p:nvSpPr>
        <p:spPr>
          <a:xfrm>
            <a:off x="7342189"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75" name="Text Placeholder 33"/>
          <p:cNvSpPr>
            <a:spLocks noGrp="1"/>
          </p:cNvSpPr>
          <p:nvPr>
            <p:ph type="body" sz="quarter" idx="35" hasCustomPrompt="1"/>
          </p:nvPr>
        </p:nvSpPr>
        <p:spPr>
          <a:xfrm>
            <a:off x="9586384" y="4428070"/>
            <a:ext cx="1996017" cy="1083733"/>
          </a:xfrm>
        </p:spPr>
        <p:txBody>
          <a:bodyPr/>
          <a:lstStyle>
            <a:lvl1pPr>
              <a:buNone/>
              <a:defRPr sz="6600" b="1" i="0" spc="-300">
                <a:solidFill>
                  <a:schemeClr val="accent5"/>
                </a:solidFill>
                <a:latin typeface="+mj-lt"/>
              </a:defRPr>
            </a:lvl1pPr>
            <a:lvl2pPr>
              <a:buNone/>
              <a:defRPr/>
            </a:lvl2pPr>
            <a:lvl3pPr>
              <a:buNone/>
              <a:defRPr/>
            </a:lvl3pPr>
            <a:lvl4pPr marL="0" indent="0">
              <a:buNone/>
              <a:defRPr/>
            </a:lvl4pPr>
            <a:lvl5pPr marL="171450" indent="0">
              <a:buNone/>
              <a:defRPr/>
            </a:lvl5pPr>
          </a:lstStyle>
          <a:p>
            <a:pPr lvl="0"/>
            <a:r>
              <a:rPr lang="en-US" dirty="0"/>
              <a:t>##</a:t>
            </a:r>
          </a:p>
        </p:txBody>
      </p:sp>
      <p:sp>
        <p:nvSpPr>
          <p:cNvPr id="76" name="Text Placeholder 33"/>
          <p:cNvSpPr>
            <a:spLocks noGrp="1"/>
          </p:cNvSpPr>
          <p:nvPr>
            <p:ph type="body" sz="quarter" idx="36" hasCustomPrompt="1"/>
          </p:nvPr>
        </p:nvSpPr>
        <p:spPr>
          <a:xfrm>
            <a:off x="609601"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77" name="Text Placeholder 33"/>
          <p:cNvSpPr>
            <a:spLocks noGrp="1"/>
          </p:cNvSpPr>
          <p:nvPr>
            <p:ph type="body" sz="quarter" idx="37" hasCustomPrompt="1"/>
          </p:nvPr>
        </p:nvSpPr>
        <p:spPr>
          <a:xfrm>
            <a:off x="2853797"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78" name="Text Placeholder 33"/>
          <p:cNvSpPr>
            <a:spLocks noGrp="1"/>
          </p:cNvSpPr>
          <p:nvPr>
            <p:ph type="body" sz="quarter" idx="38" hasCustomPrompt="1"/>
          </p:nvPr>
        </p:nvSpPr>
        <p:spPr>
          <a:xfrm>
            <a:off x="5097993"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79" name="Text Placeholder 33"/>
          <p:cNvSpPr>
            <a:spLocks noGrp="1"/>
          </p:cNvSpPr>
          <p:nvPr>
            <p:ph type="body" sz="quarter" idx="39" hasCustomPrompt="1"/>
          </p:nvPr>
        </p:nvSpPr>
        <p:spPr>
          <a:xfrm>
            <a:off x="7342189"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a:t>Insert</a:t>
            </a:r>
          </a:p>
        </p:txBody>
      </p:sp>
      <p:sp>
        <p:nvSpPr>
          <p:cNvPr id="80" name="Text Placeholder 33"/>
          <p:cNvSpPr>
            <a:spLocks noGrp="1"/>
          </p:cNvSpPr>
          <p:nvPr>
            <p:ph type="body" sz="quarter" idx="40" hasCustomPrompt="1"/>
          </p:nvPr>
        </p:nvSpPr>
        <p:spPr>
          <a:xfrm>
            <a:off x="9586384" y="4336335"/>
            <a:ext cx="1996017" cy="295466"/>
          </a:xfrm>
        </p:spPr>
        <p:txBody>
          <a:bodyPr anchor="b">
            <a:noAutofit/>
          </a:bodyPr>
          <a:lstStyle>
            <a:lvl1pPr>
              <a:buNone/>
              <a:defRPr sz="1600" b="0" i="1" spc="0">
                <a:solidFill>
                  <a:schemeClr val="bg2"/>
                </a:solidFill>
                <a:latin typeface="Arial Narrow"/>
              </a:defRPr>
            </a:lvl1pPr>
            <a:lvl2pPr>
              <a:buNone/>
              <a:defRPr/>
            </a:lvl2pPr>
            <a:lvl3pPr>
              <a:buNone/>
              <a:defRPr/>
            </a:lvl3pPr>
            <a:lvl4pPr marL="0" indent="0">
              <a:buNone/>
              <a:defRPr/>
            </a:lvl4pPr>
            <a:lvl5pPr marL="171450" indent="0">
              <a:buNone/>
              <a:defRPr/>
            </a:lvl5pPr>
          </a:lstStyle>
          <a:p>
            <a:pPr lvl="0"/>
            <a:r>
              <a:rPr lang="en-US" dirty="0"/>
              <a:t>Insert</a:t>
            </a:r>
          </a:p>
        </p:txBody>
      </p:sp>
    </p:spTree>
    <p:extLst>
      <p:ext uri="{BB962C8B-B14F-4D97-AF65-F5344CB8AC3E}">
        <p14:creationId xmlns:p14="http://schemas.microsoft.com/office/powerpoint/2010/main" val="1856050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5" name="Google Shape;15;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2024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753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46731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6" name="Google Shape;26;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7027747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69041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2" name="Google Shape;32;p7"/>
          <p:cNvSpPr txBox="1">
            <a:spLocks noGrp="1"/>
          </p:cNvSpPr>
          <p:nvPr>
            <p:ph type="body" idx="1"/>
          </p:nvPr>
        </p:nvSpPr>
        <p:spPr>
          <a:xfrm>
            <a:off x="415600" y="1852800"/>
            <a:ext cx="9662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3" name="Google Shape;33;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5668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6" name="Google Shape;36;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25273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6482900" y="-167"/>
            <a:ext cx="57092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0" name="Google Shape;4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1" name="Google Shape;4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2" name="Google Shape;4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1253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03448" y="3429000"/>
            <a:ext cx="647895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2"/>
          <p:cNvSpPr>
            <a:spLocks noGrp="1"/>
          </p:cNvSpPr>
          <p:nvPr>
            <p:ph type="body" sz="quarter" idx="10"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119179712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6869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415600" y="11700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 name="Google Shape;48;p11"/>
          <p:cNvSpPr txBox="1">
            <a:spLocks noGrp="1"/>
          </p:cNvSpPr>
          <p:nvPr>
            <p:ph type="body" idx="1"/>
          </p:nvPr>
        </p:nvSpPr>
        <p:spPr>
          <a:xfrm>
            <a:off x="415600" y="37965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9" name="Google Shape;4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24441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01745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2"/>
        <p:cNvGrpSpPr/>
        <p:nvPr/>
      </p:nvGrpSpPr>
      <p:grpSpPr>
        <a:xfrm>
          <a:off x="0" y="0"/>
          <a:ext cx="0" cy="0"/>
          <a:chOff x="0" y="0"/>
          <a:chExt cx="0" cy="0"/>
        </a:xfrm>
      </p:grpSpPr>
      <p:sp>
        <p:nvSpPr>
          <p:cNvPr id="53" name="Google Shape;53;p13"/>
          <p:cNvSpPr/>
          <p:nvPr/>
        </p:nvSpPr>
        <p:spPr>
          <a:xfrm>
            <a:off x="303521" y="721277"/>
            <a:ext cx="11627608" cy="5926357"/>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54" name="Google Shape;54;p13"/>
          <p:cNvSpPr txBox="1">
            <a:spLocks noGrp="1"/>
          </p:cNvSpPr>
          <p:nvPr>
            <p:ph type="title"/>
          </p:nvPr>
        </p:nvSpPr>
        <p:spPr>
          <a:xfrm>
            <a:off x="609600" y="973138"/>
            <a:ext cx="10972800" cy="571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2800"/>
              <a:buFont typeface="Helvetica Neue"/>
              <a:buNone/>
              <a:defRPr sz="3733"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2800"/>
              <a:buNone/>
              <a:defRPr sz="2400"/>
            </a:lvl2pPr>
            <a:lvl3pPr lvl="2">
              <a:spcBef>
                <a:spcPts val="0"/>
              </a:spcBef>
              <a:spcAft>
                <a:spcPts val="0"/>
              </a:spcAft>
              <a:buSzPts val="2800"/>
              <a:buNone/>
              <a:defRPr sz="2400"/>
            </a:lvl3pPr>
            <a:lvl4pPr lvl="3">
              <a:spcBef>
                <a:spcPts val="0"/>
              </a:spcBef>
              <a:spcAft>
                <a:spcPts val="0"/>
              </a:spcAft>
              <a:buSzPts val="2800"/>
              <a:buNone/>
              <a:defRPr sz="2400"/>
            </a:lvl4pPr>
            <a:lvl5pPr lvl="4">
              <a:spcBef>
                <a:spcPts val="0"/>
              </a:spcBef>
              <a:spcAft>
                <a:spcPts val="0"/>
              </a:spcAft>
              <a:buSzPts val="2800"/>
              <a:buNone/>
              <a:defRPr sz="2400"/>
            </a:lvl5pPr>
            <a:lvl6pPr lvl="5">
              <a:spcBef>
                <a:spcPts val="0"/>
              </a:spcBef>
              <a:spcAft>
                <a:spcPts val="0"/>
              </a:spcAft>
              <a:buSzPts val="2800"/>
              <a:buNone/>
              <a:defRPr sz="2400"/>
            </a:lvl6pPr>
            <a:lvl7pPr lvl="6">
              <a:spcBef>
                <a:spcPts val="0"/>
              </a:spcBef>
              <a:spcAft>
                <a:spcPts val="0"/>
              </a:spcAft>
              <a:buSzPts val="2800"/>
              <a:buNone/>
              <a:defRPr sz="2400"/>
            </a:lvl7pPr>
            <a:lvl8pPr lvl="7">
              <a:spcBef>
                <a:spcPts val="0"/>
              </a:spcBef>
              <a:spcAft>
                <a:spcPts val="0"/>
              </a:spcAft>
              <a:buSzPts val="2800"/>
              <a:buNone/>
              <a:defRPr sz="2400"/>
            </a:lvl8pPr>
            <a:lvl9pPr lvl="8">
              <a:spcBef>
                <a:spcPts val="0"/>
              </a:spcBef>
              <a:spcAft>
                <a:spcPts val="0"/>
              </a:spcAft>
              <a:buSzPts val="2800"/>
              <a:buNone/>
              <a:defRPr sz="2400"/>
            </a:lvl9pPr>
          </a:lstStyle>
          <a:p>
            <a:endParaRPr/>
          </a:p>
        </p:txBody>
      </p:sp>
      <p:sp>
        <p:nvSpPr>
          <p:cNvPr id="55" name="Google Shape;55;p13"/>
          <p:cNvSpPr txBox="1">
            <a:spLocks noGrp="1"/>
          </p:cNvSpPr>
          <p:nvPr>
            <p:ph type="body" idx="1"/>
          </p:nvPr>
        </p:nvSpPr>
        <p:spPr>
          <a:xfrm>
            <a:off x="609600" y="1709110"/>
            <a:ext cx="10972800" cy="4700729"/>
          </a:xfrm>
          <a:prstGeom prst="rect">
            <a:avLst/>
          </a:prstGeom>
          <a:noFill/>
          <a:ln>
            <a:noFill/>
          </a:ln>
        </p:spPr>
        <p:txBody>
          <a:bodyPr spcFirstLastPara="1" wrap="square" lIns="91425" tIns="45700" rIns="91425" bIns="45700" anchor="t" anchorCtr="0">
            <a:noAutofit/>
          </a:bodyPr>
          <a:lstStyle>
            <a:lvl1pPr marL="609585" lvl="0" indent="-541853" algn="l">
              <a:spcBef>
                <a:spcPts val="747"/>
              </a:spcBef>
              <a:spcAft>
                <a:spcPts val="0"/>
              </a:spcAft>
              <a:buClr>
                <a:schemeClr val="dk1"/>
              </a:buClr>
              <a:buSzPts val="2800"/>
              <a:buChar char="●"/>
              <a:defRPr sz="3733"/>
            </a:lvl1pPr>
            <a:lvl2pPr marL="1219170" lvl="1" indent="-457189" algn="l">
              <a:spcBef>
                <a:spcPts val="2133"/>
              </a:spcBef>
              <a:spcAft>
                <a:spcPts val="0"/>
              </a:spcAft>
              <a:buClr>
                <a:schemeClr val="dk1"/>
              </a:buClr>
              <a:buSzPts val="1800"/>
              <a:buChar char="○"/>
              <a:defRPr/>
            </a:lvl2pPr>
            <a:lvl3pPr marL="1828754" lvl="2" indent="-457189" algn="l">
              <a:spcBef>
                <a:spcPts val="2133"/>
              </a:spcBef>
              <a:spcAft>
                <a:spcPts val="0"/>
              </a:spcAft>
              <a:buClr>
                <a:schemeClr val="dk1"/>
              </a:buClr>
              <a:buSzPts val="1800"/>
              <a:buChar char="■"/>
              <a:defRPr/>
            </a:lvl3pPr>
            <a:lvl4pPr marL="2438339" lvl="3" indent="-457189" algn="l">
              <a:spcBef>
                <a:spcPts val="2133"/>
              </a:spcBef>
              <a:spcAft>
                <a:spcPts val="0"/>
              </a:spcAft>
              <a:buClr>
                <a:schemeClr val="dk1"/>
              </a:buClr>
              <a:buSzPts val="1800"/>
              <a:buChar char="●"/>
              <a:defRPr/>
            </a:lvl4pPr>
            <a:lvl5pPr marL="3047924" lvl="4" indent="-457189" algn="l">
              <a:spcBef>
                <a:spcPts val="2133"/>
              </a:spcBef>
              <a:spcAft>
                <a:spcPts val="0"/>
              </a:spcAft>
              <a:buClr>
                <a:schemeClr val="dk1"/>
              </a:buClr>
              <a:buSzPts val="1800"/>
              <a:buChar char="○"/>
              <a:defRPr/>
            </a:lvl5pPr>
            <a:lvl6pPr marL="3657509" lvl="5" indent="-457189" algn="l">
              <a:spcBef>
                <a:spcPts val="2133"/>
              </a:spcBef>
              <a:spcAft>
                <a:spcPts val="0"/>
              </a:spcAft>
              <a:buClr>
                <a:schemeClr val="dk1"/>
              </a:buClr>
              <a:buSzPts val="1800"/>
              <a:buChar char="■"/>
              <a:defRPr/>
            </a:lvl6pPr>
            <a:lvl7pPr marL="4267093" lvl="6" indent="-457189" algn="l">
              <a:spcBef>
                <a:spcPts val="2133"/>
              </a:spcBef>
              <a:spcAft>
                <a:spcPts val="0"/>
              </a:spcAft>
              <a:buClr>
                <a:schemeClr val="dk1"/>
              </a:buClr>
              <a:buSzPts val="1800"/>
              <a:buChar char="●"/>
              <a:defRPr/>
            </a:lvl7pPr>
            <a:lvl8pPr marL="4876678" lvl="7" indent="-457189" algn="l">
              <a:spcBef>
                <a:spcPts val="2133"/>
              </a:spcBef>
              <a:spcAft>
                <a:spcPts val="0"/>
              </a:spcAft>
              <a:buClr>
                <a:schemeClr val="dk1"/>
              </a:buClr>
              <a:buSzPts val="1800"/>
              <a:buChar char="○"/>
              <a:defRPr/>
            </a:lvl8pPr>
            <a:lvl9pPr marL="5486263" lvl="8" indent="-457189" algn="l">
              <a:spcBef>
                <a:spcPts val="2133"/>
              </a:spcBef>
              <a:spcAft>
                <a:spcPts val="2133"/>
              </a:spcAft>
              <a:buClr>
                <a:schemeClr val="dk1"/>
              </a:buClr>
              <a:buSzPts val="1800"/>
              <a:buChar char="■"/>
              <a:defRPr/>
            </a:lvl9pPr>
          </a:lstStyle>
          <a:p>
            <a:endParaRPr/>
          </a:p>
        </p:txBody>
      </p:sp>
      <p:sp>
        <p:nvSpPr>
          <p:cNvPr id="56" name="Google Shape;56;p13"/>
          <p:cNvSpPr/>
          <p:nvPr/>
        </p:nvSpPr>
        <p:spPr>
          <a:xfrm>
            <a:off x="11677157" y="6409841"/>
            <a:ext cx="514844" cy="356633"/>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57" name="Google Shape;57;p13"/>
          <p:cNvSpPr txBox="1"/>
          <p:nvPr/>
        </p:nvSpPr>
        <p:spPr>
          <a:xfrm>
            <a:off x="11438921" y="6475990"/>
            <a:ext cx="694752" cy="187109"/>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lt1"/>
                </a:solidFill>
                <a:latin typeface="Cambria"/>
                <a:ea typeface="Cambria"/>
                <a:cs typeface="Cambria"/>
                <a:sym typeface="Cambria"/>
              </a:rPr>
              <a:pPr marL="0" marR="0" lvl="0" indent="0" algn="r" rtl="0">
                <a:spcBef>
                  <a:spcPts val="0"/>
                </a:spcBef>
                <a:spcAft>
                  <a:spcPts val="0"/>
                </a:spcAft>
                <a:buNone/>
              </a:pPr>
              <a:t>‹#›</a:t>
            </a:fld>
            <a:endParaRPr sz="1200" b="0" i="0" u="none" strike="noStrike" cap="none">
              <a:solidFill>
                <a:schemeClr val="lt1"/>
              </a:solidFill>
              <a:latin typeface="Cambria"/>
              <a:ea typeface="Cambria"/>
              <a:cs typeface="Cambria"/>
              <a:sym typeface="Cambria"/>
            </a:endParaRPr>
          </a:p>
        </p:txBody>
      </p:sp>
      <p:pic>
        <p:nvPicPr>
          <p:cNvPr id="58" name="Google Shape;58;p13" descr="Global Biodiversity Information Facility"/>
          <p:cNvPicPr preferRelativeResize="0"/>
          <p:nvPr/>
        </p:nvPicPr>
        <p:blipFill>
          <a:blip r:embed="rId2">
            <a:alphaModFix/>
          </a:blip>
          <a:stretch>
            <a:fillRect/>
          </a:stretch>
        </p:blipFill>
        <p:spPr>
          <a:xfrm>
            <a:off x="595766" y="6275265"/>
            <a:ext cx="857100" cy="418236"/>
          </a:xfrm>
          <a:prstGeom prst="rect">
            <a:avLst/>
          </a:prstGeom>
          <a:noFill/>
          <a:ln>
            <a:noFill/>
          </a:ln>
        </p:spPr>
      </p:pic>
      <p:pic>
        <p:nvPicPr>
          <p:cNvPr id="59" name="Google Shape;59;p13" descr="Integrated Digitized Collections"/>
          <p:cNvPicPr preferRelativeResize="0"/>
          <p:nvPr/>
        </p:nvPicPr>
        <p:blipFill>
          <a:blip r:embed="rId3">
            <a:alphaModFix/>
          </a:blip>
          <a:stretch>
            <a:fillRect/>
          </a:stretch>
        </p:blipFill>
        <p:spPr>
          <a:xfrm>
            <a:off x="1619132" y="6316535"/>
            <a:ext cx="1090000" cy="335695"/>
          </a:xfrm>
          <a:prstGeom prst="rect">
            <a:avLst/>
          </a:prstGeom>
          <a:noFill/>
          <a:ln>
            <a:noFill/>
          </a:ln>
        </p:spPr>
      </p:pic>
      <p:pic>
        <p:nvPicPr>
          <p:cNvPr id="60" name="Google Shape;60;p13"/>
          <p:cNvPicPr preferRelativeResize="0"/>
          <p:nvPr/>
        </p:nvPicPr>
        <p:blipFill rotWithShape="1">
          <a:blip r:embed="rId4">
            <a:alphaModFix/>
          </a:blip>
          <a:srcRect t="20303" b="18780"/>
          <a:stretch/>
        </p:blipFill>
        <p:spPr>
          <a:xfrm>
            <a:off x="2875400" y="6275266"/>
            <a:ext cx="1217613" cy="418233"/>
          </a:xfrm>
          <a:prstGeom prst="rect">
            <a:avLst/>
          </a:prstGeom>
          <a:noFill/>
          <a:ln>
            <a:noFill/>
          </a:ln>
        </p:spPr>
      </p:pic>
    </p:spTree>
    <p:extLst>
      <p:ext uri="{BB962C8B-B14F-4D97-AF65-F5344CB8AC3E}">
        <p14:creationId xmlns:p14="http://schemas.microsoft.com/office/powerpoint/2010/main" val="35632512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61"/>
        <p:cNvGrpSpPr/>
        <p:nvPr/>
      </p:nvGrpSpPr>
      <p:grpSpPr>
        <a:xfrm>
          <a:off x="0" y="0"/>
          <a:ext cx="0" cy="0"/>
          <a:chOff x="0" y="0"/>
          <a:chExt cx="0" cy="0"/>
        </a:xfrm>
      </p:grpSpPr>
      <p:sp>
        <p:nvSpPr>
          <p:cNvPr id="62" name="Google Shape;62;p14"/>
          <p:cNvSpPr/>
          <p:nvPr/>
        </p:nvSpPr>
        <p:spPr>
          <a:xfrm>
            <a:off x="303521" y="721277"/>
            <a:ext cx="11627608" cy="5926357"/>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63" name="Google Shape;63;p14"/>
          <p:cNvSpPr txBox="1">
            <a:spLocks noGrp="1"/>
          </p:cNvSpPr>
          <p:nvPr>
            <p:ph type="title"/>
          </p:nvPr>
        </p:nvSpPr>
        <p:spPr>
          <a:xfrm>
            <a:off x="609600" y="912163"/>
            <a:ext cx="10972800" cy="80344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2800"/>
              <a:buFont typeface="Helvetica Neue"/>
              <a:buNone/>
              <a:defRPr sz="3733"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2800"/>
              <a:buNone/>
              <a:defRPr sz="2400"/>
            </a:lvl2pPr>
            <a:lvl3pPr lvl="2">
              <a:spcBef>
                <a:spcPts val="0"/>
              </a:spcBef>
              <a:spcAft>
                <a:spcPts val="0"/>
              </a:spcAft>
              <a:buSzPts val="2800"/>
              <a:buNone/>
              <a:defRPr sz="2400"/>
            </a:lvl3pPr>
            <a:lvl4pPr lvl="3">
              <a:spcBef>
                <a:spcPts val="0"/>
              </a:spcBef>
              <a:spcAft>
                <a:spcPts val="0"/>
              </a:spcAft>
              <a:buSzPts val="2800"/>
              <a:buNone/>
              <a:defRPr sz="2400"/>
            </a:lvl4pPr>
            <a:lvl5pPr lvl="4">
              <a:spcBef>
                <a:spcPts val="0"/>
              </a:spcBef>
              <a:spcAft>
                <a:spcPts val="0"/>
              </a:spcAft>
              <a:buSzPts val="2800"/>
              <a:buNone/>
              <a:defRPr sz="2400"/>
            </a:lvl5pPr>
            <a:lvl6pPr lvl="5">
              <a:spcBef>
                <a:spcPts val="0"/>
              </a:spcBef>
              <a:spcAft>
                <a:spcPts val="0"/>
              </a:spcAft>
              <a:buSzPts val="2800"/>
              <a:buNone/>
              <a:defRPr sz="2400"/>
            </a:lvl6pPr>
            <a:lvl7pPr lvl="6">
              <a:spcBef>
                <a:spcPts val="0"/>
              </a:spcBef>
              <a:spcAft>
                <a:spcPts val="0"/>
              </a:spcAft>
              <a:buSzPts val="2800"/>
              <a:buNone/>
              <a:defRPr sz="2400"/>
            </a:lvl7pPr>
            <a:lvl8pPr lvl="7">
              <a:spcBef>
                <a:spcPts val="0"/>
              </a:spcBef>
              <a:spcAft>
                <a:spcPts val="0"/>
              </a:spcAft>
              <a:buSzPts val="2800"/>
              <a:buNone/>
              <a:defRPr sz="2400"/>
            </a:lvl8pPr>
            <a:lvl9pPr lvl="8">
              <a:spcBef>
                <a:spcPts val="0"/>
              </a:spcBef>
              <a:spcAft>
                <a:spcPts val="0"/>
              </a:spcAft>
              <a:buSzPts val="2800"/>
              <a:buNone/>
              <a:defRPr sz="2400"/>
            </a:lvl9pPr>
          </a:lstStyle>
          <a:p>
            <a:endParaRPr/>
          </a:p>
        </p:txBody>
      </p:sp>
      <p:sp>
        <p:nvSpPr>
          <p:cNvPr id="64" name="Google Shape;64;p14"/>
          <p:cNvSpPr/>
          <p:nvPr/>
        </p:nvSpPr>
        <p:spPr>
          <a:xfrm>
            <a:off x="11677157" y="6409841"/>
            <a:ext cx="514844" cy="356633"/>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65" name="Google Shape;65;p14"/>
          <p:cNvSpPr txBox="1"/>
          <p:nvPr/>
        </p:nvSpPr>
        <p:spPr>
          <a:xfrm>
            <a:off x="11438921" y="6475990"/>
            <a:ext cx="694752" cy="187109"/>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lt1"/>
                </a:solidFill>
                <a:latin typeface="Cambria"/>
                <a:ea typeface="Cambria"/>
                <a:cs typeface="Cambria"/>
                <a:sym typeface="Cambria"/>
              </a:rPr>
              <a:pPr marL="0" marR="0" lvl="0" indent="0" algn="r" rtl="0">
                <a:spcBef>
                  <a:spcPts val="0"/>
                </a:spcBef>
                <a:spcAft>
                  <a:spcPts val="0"/>
                </a:spcAft>
                <a:buNone/>
              </a:pPr>
              <a:t>‹#›</a:t>
            </a:fld>
            <a:endParaRPr sz="1200" b="0" i="0" u="none" strike="noStrike" cap="none">
              <a:solidFill>
                <a:schemeClr val="lt1"/>
              </a:solidFill>
              <a:latin typeface="Cambria"/>
              <a:ea typeface="Cambria"/>
              <a:cs typeface="Cambria"/>
              <a:sym typeface="Cambria"/>
            </a:endParaRPr>
          </a:p>
        </p:txBody>
      </p:sp>
      <p:pic>
        <p:nvPicPr>
          <p:cNvPr id="66" name="Google Shape;66;p14" descr="Global Biodiversity Information Facility"/>
          <p:cNvPicPr preferRelativeResize="0"/>
          <p:nvPr/>
        </p:nvPicPr>
        <p:blipFill>
          <a:blip r:embed="rId2">
            <a:alphaModFix/>
          </a:blip>
          <a:stretch>
            <a:fillRect/>
          </a:stretch>
        </p:blipFill>
        <p:spPr>
          <a:xfrm>
            <a:off x="595766" y="6275265"/>
            <a:ext cx="857100" cy="418236"/>
          </a:xfrm>
          <a:prstGeom prst="rect">
            <a:avLst/>
          </a:prstGeom>
          <a:noFill/>
          <a:ln>
            <a:noFill/>
          </a:ln>
        </p:spPr>
      </p:pic>
      <p:pic>
        <p:nvPicPr>
          <p:cNvPr id="67" name="Google Shape;67;p14" descr="Integrated Digitized Collections"/>
          <p:cNvPicPr preferRelativeResize="0"/>
          <p:nvPr/>
        </p:nvPicPr>
        <p:blipFill>
          <a:blip r:embed="rId3">
            <a:alphaModFix/>
          </a:blip>
          <a:stretch>
            <a:fillRect/>
          </a:stretch>
        </p:blipFill>
        <p:spPr>
          <a:xfrm>
            <a:off x="1619132" y="6316535"/>
            <a:ext cx="1090000" cy="335695"/>
          </a:xfrm>
          <a:prstGeom prst="rect">
            <a:avLst/>
          </a:prstGeom>
          <a:noFill/>
          <a:ln>
            <a:noFill/>
          </a:ln>
        </p:spPr>
      </p:pic>
      <p:pic>
        <p:nvPicPr>
          <p:cNvPr id="68" name="Google Shape;68;p14"/>
          <p:cNvPicPr preferRelativeResize="0"/>
          <p:nvPr/>
        </p:nvPicPr>
        <p:blipFill rotWithShape="1">
          <a:blip r:embed="rId4">
            <a:alphaModFix/>
          </a:blip>
          <a:srcRect t="20303" b="18780"/>
          <a:stretch/>
        </p:blipFill>
        <p:spPr>
          <a:xfrm>
            <a:off x="2875400" y="6275266"/>
            <a:ext cx="1217613" cy="418233"/>
          </a:xfrm>
          <a:prstGeom prst="rect">
            <a:avLst/>
          </a:prstGeom>
          <a:noFill/>
          <a:ln>
            <a:noFill/>
          </a:ln>
        </p:spPr>
      </p:pic>
    </p:spTree>
    <p:extLst>
      <p:ext uri="{BB962C8B-B14F-4D97-AF65-F5344CB8AC3E}">
        <p14:creationId xmlns:p14="http://schemas.microsoft.com/office/powerpoint/2010/main" val="2566025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9"/>
        <p:cNvGrpSpPr/>
        <p:nvPr/>
      </p:nvGrpSpPr>
      <p:grpSpPr>
        <a:xfrm>
          <a:off x="0" y="0"/>
          <a:ext cx="0" cy="0"/>
          <a:chOff x="0" y="0"/>
          <a:chExt cx="0" cy="0"/>
        </a:xfrm>
      </p:grpSpPr>
      <p:sp>
        <p:nvSpPr>
          <p:cNvPr id="70" name="Google Shape;70;p15"/>
          <p:cNvSpPr/>
          <p:nvPr/>
        </p:nvSpPr>
        <p:spPr>
          <a:xfrm>
            <a:off x="303521" y="721277"/>
            <a:ext cx="11627608" cy="5926357"/>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1" name="Google Shape;71;p15"/>
          <p:cNvSpPr txBox="1">
            <a:spLocks noGrp="1"/>
          </p:cNvSpPr>
          <p:nvPr>
            <p:ph type="title"/>
          </p:nvPr>
        </p:nvSpPr>
        <p:spPr>
          <a:xfrm>
            <a:off x="609600" y="968927"/>
            <a:ext cx="10972800" cy="80344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2800"/>
              <a:buFont typeface="Helvetica Neue"/>
              <a:buNone/>
              <a:defRPr sz="3733"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2800"/>
              <a:buNone/>
              <a:defRPr sz="2400"/>
            </a:lvl2pPr>
            <a:lvl3pPr lvl="2">
              <a:spcBef>
                <a:spcPts val="0"/>
              </a:spcBef>
              <a:spcAft>
                <a:spcPts val="0"/>
              </a:spcAft>
              <a:buSzPts val="2800"/>
              <a:buNone/>
              <a:defRPr sz="2400"/>
            </a:lvl3pPr>
            <a:lvl4pPr lvl="3">
              <a:spcBef>
                <a:spcPts val="0"/>
              </a:spcBef>
              <a:spcAft>
                <a:spcPts val="0"/>
              </a:spcAft>
              <a:buSzPts val="2800"/>
              <a:buNone/>
              <a:defRPr sz="2400"/>
            </a:lvl4pPr>
            <a:lvl5pPr lvl="4">
              <a:spcBef>
                <a:spcPts val="0"/>
              </a:spcBef>
              <a:spcAft>
                <a:spcPts val="0"/>
              </a:spcAft>
              <a:buSzPts val="2800"/>
              <a:buNone/>
              <a:defRPr sz="2400"/>
            </a:lvl5pPr>
            <a:lvl6pPr lvl="5">
              <a:spcBef>
                <a:spcPts val="0"/>
              </a:spcBef>
              <a:spcAft>
                <a:spcPts val="0"/>
              </a:spcAft>
              <a:buSzPts val="2800"/>
              <a:buNone/>
              <a:defRPr sz="2400"/>
            </a:lvl6pPr>
            <a:lvl7pPr lvl="6">
              <a:spcBef>
                <a:spcPts val="0"/>
              </a:spcBef>
              <a:spcAft>
                <a:spcPts val="0"/>
              </a:spcAft>
              <a:buSzPts val="2800"/>
              <a:buNone/>
              <a:defRPr sz="2400"/>
            </a:lvl7pPr>
            <a:lvl8pPr lvl="7">
              <a:spcBef>
                <a:spcPts val="0"/>
              </a:spcBef>
              <a:spcAft>
                <a:spcPts val="0"/>
              </a:spcAft>
              <a:buSzPts val="2800"/>
              <a:buNone/>
              <a:defRPr sz="2400"/>
            </a:lvl8pPr>
            <a:lvl9pPr lvl="8">
              <a:spcBef>
                <a:spcPts val="0"/>
              </a:spcBef>
              <a:spcAft>
                <a:spcPts val="0"/>
              </a:spcAft>
              <a:buSzPts val="2800"/>
              <a:buNone/>
              <a:defRPr sz="2400"/>
            </a:lvl9pPr>
          </a:lstStyle>
          <a:p>
            <a:endParaRPr/>
          </a:p>
        </p:txBody>
      </p:sp>
      <p:sp>
        <p:nvSpPr>
          <p:cNvPr id="72" name="Google Shape;72;p15"/>
          <p:cNvSpPr txBox="1">
            <a:spLocks noGrp="1"/>
          </p:cNvSpPr>
          <p:nvPr>
            <p:ph type="body" idx="1"/>
          </p:nvPr>
        </p:nvSpPr>
        <p:spPr>
          <a:xfrm>
            <a:off x="609600" y="1907407"/>
            <a:ext cx="5386917" cy="397959"/>
          </a:xfrm>
          <a:prstGeom prst="rect">
            <a:avLst/>
          </a:prstGeom>
          <a:noFill/>
          <a:ln>
            <a:noFill/>
          </a:ln>
        </p:spPr>
        <p:txBody>
          <a:bodyPr spcFirstLastPara="1" wrap="square" lIns="91425" tIns="45700" rIns="91425" bIns="45700" anchor="b" anchorCtr="0">
            <a:noAutofit/>
          </a:bodyPr>
          <a:lstStyle>
            <a:lvl1pPr marL="609585" lvl="0" indent="-304792" algn="l">
              <a:spcBef>
                <a:spcPts val="480"/>
              </a:spcBef>
              <a:spcAft>
                <a:spcPts val="0"/>
              </a:spcAft>
              <a:buClr>
                <a:schemeClr val="dk1"/>
              </a:buClr>
              <a:buSzPts val="1800"/>
              <a:buNone/>
              <a:defRPr sz="2400" b="1"/>
            </a:lvl1pPr>
            <a:lvl2pPr marL="1219170" lvl="1" indent="-304792" algn="l">
              <a:spcBef>
                <a:spcPts val="2133"/>
              </a:spcBef>
              <a:spcAft>
                <a:spcPts val="0"/>
              </a:spcAft>
              <a:buClr>
                <a:schemeClr val="dk1"/>
              </a:buClr>
              <a:buSzPts val="2000"/>
              <a:buNone/>
              <a:defRPr sz="2667" b="1"/>
            </a:lvl2pPr>
            <a:lvl3pPr marL="1828754" lvl="2" indent="-304792" algn="l">
              <a:spcBef>
                <a:spcPts val="2133"/>
              </a:spcBef>
              <a:spcAft>
                <a:spcPts val="0"/>
              </a:spcAft>
              <a:buClr>
                <a:schemeClr val="dk1"/>
              </a:buClr>
              <a:buSzPts val="1800"/>
              <a:buNone/>
              <a:defRPr sz="2400" b="1"/>
            </a:lvl3pPr>
            <a:lvl4pPr marL="2438339" lvl="3" indent="-304792" algn="l">
              <a:spcBef>
                <a:spcPts val="2133"/>
              </a:spcBef>
              <a:spcAft>
                <a:spcPts val="0"/>
              </a:spcAft>
              <a:buClr>
                <a:schemeClr val="dk1"/>
              </a:buClr>
              <a:buSzPts val="1600"/>
              <a:buNone/>
              <a:defRPr sz="2133" b="1"/>
            </a:lvl4pPr>
            <a:lvl5pPr marL="3047924" lvl="4" indent="-304792" algn="l">
              <a:spcBef>
                <a:spcPts val="2133"/>
              </a:spcBef>
              <a:spcAft>
                <a:spcPts val="0"/>
              </a:spcAft>
              <a:buClr>
                <a:schemeClr val="dk1"/>
              </a:buClr>
              <a:buSzPts val="1600"/>
              <a:buNone/>
              <a:defRPr sz="2133" b="1"/>
            </a:lvl5pPr>
            <a:lvl6pPr marL="3657509" lvl="5" indent="-304792" algn="l">
              <a:spcBef>
                <a:spcPts val="2133"/>
              </a:spcBef>
              <a:spcAft>
                <a:spcPts val="0"/>
              </a:spcAft>
              <a:buClr>
                <a:schemeClr val="dk1"/>
              </a:buClr>
              <a:buSzPts val="1600"/>
              <a:buNone/>
              <a:defRPr sz="2133" b="1"/>
            </a:lvl6pPr>
            <a:lvl7pPr marL="4267093" lvl="6" indent="-304792" algn="l">
              <a:spcBef>
                <a:spcPts val="2133"/>
              </a:spcBef>
              <a:spcAft>
                <a:spcPts val="0"/>
              </a:spcAft>
              <a:buClr>
                <a:schemeClr val="dk1"/>
              </a:buClr>
              <a:buSzPts val="1600"/>
              <a:buNone/>
              <a:defRPr sz="2133" b="1"/>
            </a:lvl7pPr>
            <a:lvl8pPr marL="4876678" lvl="7" indent="-304792" algn="l">
              <a:spcBef>
                <a:spcPts val="2133"/>
              </a:spcBef>
              <a:spcAft>
                <a:spcPts val="0"/>
              </a:spcAft>
              <a:buClr>
                <a:schemeClr val="dk1"/>
              </a:buClr>
              <a:buSzPts val="1600"/>
              <a:buNone/>
              <a:defRPr sz="2133" b="1"/>
            </a:lvl8pPr>
            <a:lvl9pPr marL="5486263" lvl="8" indent="-304792" algn="l">
              <a:spcBef>
                <a:spcPts val="2133"/>
              </a:spcBef>
              <a:spcAft>
                <a:spcPts val="2133"/>
              </a:spcAft>
              <a:buClr>
                <a:schemeClr val="dk1"/>
              </a:buClr>
              <a:buSzPts val="1600"/>
              <a:buNone/>
              <a:defRPr sz="2133" b="1"/>
            </a:lvl9pPr>
          </a:lstStyle>
          <a:p>
            <a:endParaRPr/>
          </a:p>
        </p:txBody>
      </p:sp>
      <p:sp>
        <p:nvSpPr>
          <p:cNvPr id="73" name="Google Shape;73;p15"/>
          <p:cNvSpPr txBox="1">
            <a:spLocks noGrp="1"/>
          </p:cNvSpPr>
          <p:nvPr>
            <p:ph type="body" idx="2"/>
          </p:nvPr>
        </p:nvSpPr>
        <p:spPr>
          <a:xfrm>
            <a:off x="609600" y="2446068"/>
            <a:ext cx="5386917" cy="3680097"/>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2133"/>
              </a:spcBef>
              <a:spcAft>
                <a:spcPts val="0"/>
              </a:spcAft>
              <a:buClr>
                <a:schemeClr val="dk1"/>
              </a:buClr>
              <a:buSzPts val="2000"/>
              <a:buChar char="○"/>
              <a:defRPr sz="2667"/>
            </a:lvl2pPr>
            <a:lvl3pPr marL="1828754" lvl="2" indent="-457189" algn="l">
              <a:spcBef>
                <a:spcPts val="2133"/>
              </a:spcBef>
              <a:spcAft>
                <a:spcPts val="0"/>
              </a:spcAft>
              <a:buClr>
                <a:schemeClr val="dk1"/>
              </a:buClr>
              <a:buSzPts val="1800"/>
              <a:buChar char="■"/>
              <a:defRPr sz="2400"/>
            </a:lvl3pPr>
            <a:lvl4pPr marL="2438339" lvl="3" indent="-440256" algn="l">
              <a:spcBef>
                <a:spcPts val="2133"/>
              </a:spcBef>
              <a:spcAft>
                <a:spcPts val="0"/>
              </a:spcAft>
              <a:buClr>
                <a:schemeClr val="dk1"/>
              </a:buClr>
              <a:buSzPts val="1600"/>
              <a:buChar char="●"/>
              <a:defRPr sz="2133"/>
            </a:lvl4pPr>
            <a:lvl5pPr marL="3047924" lvl="4" indent="-440256" algn="l">
              <a:spcBef>
                <a:spcPts val="2133"/>
              </a:spcBef>
              <a:spcAft>
                <a:spcPts val="0"/>
              </a:spcAft>
              <a:buClr>
                <a:schemeClr val="dk1"/>
              </a:buClr>
              <a:buSzPts val="1600"/>
              <a:buChar char="○"/>
              <a:defRPr sz="2133"/>
            </a:lvl5pPr>
            <a:lvl6pPr marL="3657509" lvl="5" indent="-440256" algn="l">
              <a:spcBef>
                <a:spcPts val="2133"/>
              </a:spcBef>
              <a:spcAft>
                <a:spcPts val="0"/>
              </a:spcAft>
              <a:buClr>
                <a:schemeClr val="dk1"/>
              </a:buClr>
              <a:buSzPts val="1600"/>
              <a:buChar char="■"/>
              <a:defRPr sz="2133"/>
            </a:lvl6pPr>
            <a:lvl7pPr marL="4267093" lvl="6" indent="-440256" algn="l">
              <a:spcBef>
                <a:spcPts val="2133"/>
              </a:spcBef>
              <a:spcAft>
                <a:spcPts val="0"/>
              </a:spcAft>
              <a:buClr>
                <a:schemeClr val="dk1"/>
              </a:buClr>
              <a:buSzPts val="1600"/>
              <a:buChar char="●"/>
              <a:defRPr sz="2133"/>
            </a:lvl7pPr>
            <a:lvl8pPr marL="4876678" lvl="7" indent="-440256" algn="l">
              <a:spcBef>
                <a:spcPts val="2133"/>
              </a:spcBef>
              <a:spcAft>
                <a:spcPts val="0"/>
              </a:spcAft>
              <a:buClr>
                <a:schemeClr val="dk1"/>
              </a:buClr>
              <a:buSzPts val="1600"/>
              <a:buChar char="○"/>
              <a:defRPr sz="2133"/>
            </a:lvl8pPr>
            <a:lvl9pPr marL="5486263" lvl="8" indent="-440256" algn="l">
              <a:spcBef>
                <a:spcPts val="2133"/>
              </a:spcBef>
              <a:spcAft>
                <a:spcPts val="2133"/>
              </a:spcAft>
              <a:buClr>
                <a:schemeClr val="dk1"/>
              </a:buClr>
              <a:buSzPts val="1600"/>
              <a:buChar char="■"/>
              <a:defRPr sz="2133"/>
            </a:lvl9pPr>
          </a:lstStyle>
          <a:p>
            <a:endParaRPr/>
          </a:p>
        </p:txBody>
      </p:sp>
      <p:sp>
        <p:nvSpPr>
          <p:cNvPr id="74" name="Google Shape;74;p15"/>
          <p:cNvSpPr txBox="1">
            <a:spLocks noGrp="1"/>
          </p:cNvSpPr>
          <p:nvPr>
            <p:ph type="body" idx="3"/>
          </p:nvPr>
        </p:nvSpPr>
        <p:spPr>
          <a:xfrm>
            <a:off x="6193368" y="1907407"/>
            <a:ext cx="5389033" cy="397959"/>
          </a:xfrm>
          <a:prstGeom prst="rect">
            <a:avLst/>
          </a:prstGeom>
          <a:noFill/>
          <a:ln>
            <a:noFill/>
          </a:ln>
        </p:spPr>
        <p:txBody>
          <a:bodyPr spcFirstLastPara="1" wrap="square" lIns="91425" tIns="45700" rIns="91425" bIns="45700" anchor="b" anchorCtr="0">
            <a:noAutofit/>
          </a:bodyPr>
          <a:lstStyle>
            <a:lvl1pPr marL="609585" lvl="0" indent="-304792" algn="l">
              <a:spcBef>
                <a:spcPts val="480"/>
              </a:spcBef>
              <a:spcAft>
                <a:spcPts val="0"/>
              </a:spcAft>
              <a:buClr>
                <a:schemeClr val="dk1"/>
              </a:buClr>
              <a:buSzPts val="1800"/>
              <a:buNone/>
              <a:defRPr sz="2400" b="1"/>
            </a:lvl1pPr>
            <a:lvl2pPr marL="1219170" lvl="1" indent="-304792" algn="l">
              <a:spcBef>
                <a:spcPts val="2133"/>
              </a:spcBef>
              <a:spcAft>
                <a:spcPts val="0"/>
              </a:spcAft>
              <a:buClr>
                <a:schemeClr val="dk1"/>
              </a:buClr>
              <a:buSzPts val="2000"/>
              <a:buNone/>
              <a:defRPr sz="2667" b="1"/>
            </a:lvl2pPr>
            <a:lvl3pPr marL="1828754" lvl="2" indent="-304792" algn="l">
              <a:spcBef>
                <a:spcPts val="2133"/>
              </a:spcBef>
              <a:spcAft>
                <a:spcPts val="0"/>
              </a:spcAft>
              <a:buClr>
                <a:schemeClr val="dk1"/>
              </a:buClr>
              <a:buSzPts val="1800"/>
              <a:buNone/>
              <a:defRPr sz="2400" b="1"/>
            </a:lvl3pPr>
            <a:lvl4pPr marL="2438339" lvl="3" indent="-304792" algn="l">
              <a:spcBef>
                <a:spcPts val="2133"/>
              </a:spcBef>
              <a:spcAft>
                <a:spcPts val="0"/>
              </a:spcAft>
              <a:buClr>
                <a:schemeClr val="dk1"/>
              </a:buClr>
              <a:buSzPts val="1600"/>
              <a:buNone/>
              <a:defRPr sz="2133" b="1"/>
            </a:lvl4pPr>
            <a:lvl5pPr marL="3047924" lvl="4" indent="-304792" algn="l">
              <a:spcBef>
                <a:spcPts val="2133"/>
              </a:spcBef>
              <a:spcAft>
                <a:spcPts val="0"/>
              </a:spcAft>
              <a:buClr>
                <a:schemeClr val="dk1"/>
              </a:buClr>
              <a:buSzPts val="1600"/>
              <a:buNone/>
              <a:defRPr sz="2133" b="1"/>
            </a:lvl5pPr>
            <a:lvl6pPr marL="3657509" lvl="5" indent="-304792" algn="l">
              <a:spcBef>
                <a:spcPts val="2133"/>
              </a:spcBef>
              <a:spcAft>
                <a:spcPts val="0"/>
              </a:spcAft>
              <a:buClr>
                <a:schemeClr val="dk1"/>
              </a:buClr>
              <a:buSzPts val="1600"/>
              <a:buNone/>
              <a:defRPr sz="2133" b="1"/>
            </a:lvl6pPr>
            <a:lvl7pPr marL="4267093" lvl="6" indent="-304792" algn="l">
              <a:spcBef>
                <a:spcPts val="2133"/>
              </a:spcBef>
              <a:spcAft>
                <a:spcPts val="0"/>
              </a:spcAft>
              <a:buClr>
                <a:schemeClr val="dk1"/>
              </a:buClr>
              <a:buSzPts val="1600"/>
              <a:buNone/>
              <a:defRPr sz="2133" b="1"/>
            </a:lvl7pPr>
            <a:lvl8pPr marL="4876678" lvl="7" indent="-304792" algn="l">
              <a:spcBef>
                <a:spcPts val="2133"/>
              </a:spcBef>
              <a:spcAft>
                <a:spcPts val="0"/>
              </a:spcAft>
              <a:buClr>
                <a:schemeClr val="dk1"/>
              </a:buClr>
              <a:buSzPts val="1600"/>
              <a:buNone/>
              <a:defRPr sz="2133" b="1"/>
            </a:lvl8pPr>
            <a:lvl9pPr marL="5486263" lvl="8" indent="-304792" algn="l">
              <a:spcBef>
                <a:spcPts val="2133"/>
              </a:spcBef>
              <a:spcAft>
                <a:spcPts val="2133"/>
              </a:spcAft>
              <a:buClr>
                <a:schemeClr val="dk1"/>
              </a:buClr>
              <a:buSzPts val="1600"/>
              <a:buNone/>
              <a:defRPr sz="2133" b="1"/>
            </a:lvl9pPr>
          </a:lstStyle>
          <a:p>
            <a:endParaRPr/>
          </a:p>
        </p:txBody>
      </p:sp>
      <p:sp>
        <p:nvSpPr>
          <p:cNvPr id="75" name="Google Shape;75;p15"/>
          <p:cNvSpPr txBox="1">
            <a:spLocks noGrp="1"/>
          </p:cNvSpPr>
          <p:nvPr>
            <p:ph type="body" idx="4"/>
          </p:nvPr>
        </p:nvSpPr>
        <p:spPr>
          <a:xfrm>
            <a:off x="6193368" y="2446068"/>
            <a:ext cx="5389033" cy="3680097"/>
          </a:xfrm>
          <a:prstGeom prst="rect">
            <a:avLst/>
          </a:prstGeom>
          <a:noFill/>
          <a:ln>
            <a:noFill/>
          </a:ln>
        </p:spPr>
        <p:txBody>
          <a:bodyPr spcFirstLastPara="1" wrap="square" lIns="91425" tIns="45700" rIns="91425" bIns="45700" anchor="t" anchorCtr="0">
            <a:noAutofit/>
          </a:bodyPr>
          <a:lstStyle>
            <a:lvl1pPr marL="609585" lvl="0" indent="-507987" algn="l">
              <a:spcBef>
                <a:spcPts val="640"/>
              </a:spcBef>
              <a:spcAft>
                <a:spcPts val="0"/>
              </a:spcAft>
              <a:buClr>
                <a:schemeClr val="dk1"/>
              </a:buClr>
              <a:buSzPts val="2400"/>
              <a:buChar char="●"/>
              <a:defRPr sz="3200"/>
            </a:lvl1pPr>
            <a:lvl2pPr marL="1219170" lvl="1" indent="-474121" algn="l">
              <a:spcBef>
                <a:spcPts val="2133"/>
              </a:spcBef>
              <a:spcAft>
                <a:spcPts val="0"/>
              </a:spcAft>
              <a:buClr>
                <a:schemeClr val="dk1"/>
              </a:buClr>
              <a:buSzPts val="2000"/>
              <a:buChar char="○"/>
              <a:defRPr sz="2667"/>
            </a:lvl2pPr>
            <a:lvl3pPr marL="1828754" lvl="2" indent="-457189" algn="l">
              <a:spcBef>
                <a:spcPts val="2133"/>
              </a:spcBef>
              <a:spcAft>
                <a:spcPts val="0"/>
              </a:spcAft>
              <a:buClr>
                <a:schemeClr val="dk1"/>
              </a:buClr>
              <a:buSzPts val="1800"/>
              <a:buChar char="■"/>
              <a:defRPr sz="2400"/>
            </a:lvl3pPr>
            <a:lvl4pPr marL="2438339" lvl="3" indent="-440256" algn="l">
              <a:spcBef>
                <a:spcPts val="2133"/>
              </a:spcBef>
              <a:spcAft>
                <a:spcPts val="0"/>
              </a:spcAft>
              <a:buClr>
                <a:schemeClr val="dk1"/>
              </a:buClr>
              <a:buSzPts val="1600"/>
              <a:buChar char="●"/>
              <a:defRPr sz="2133"/>
            </a:lvl4pPr>
            <a:lvl5pPr marL="3047924" lvl="4" indent="-440256" algn="l">
              <a:spcBef>
                <a:spcPts val="2133"/>
              </a:spcBef>
              <a:spcAft>
                <a:spcPts val="0"/>
              </a:spcAft>
              <a:buClr>
                <a:schemeClr val="dk1"/>
              </a:buClr>
              <a:buSzPts val="1600"/>
              <a:buChar char="○"/>
              <a:defRPr sz="2133"/>
            </a:lvl5pPr>
            <a:lvl6pPr marL="3657509" lvl="5" indent="-440256" algn="l">
              <a:spcBef>
                <a:spcPts val="2133"/>
              </a:spcBef>
              <a:spcAft>
                <a:spcPts val="0"/>
              </a:spcAft>
              <a:buClr>
                <a:schemeClr val="dk1"/>
              </a:buClr>
              <a:buSzPts val="1600"/>
              <a:buChar char="■"/>
              <a:defRPr sz="2133"/>
            </a:lvl6pPr>
            <a:lvl7pPr marL="4267093" lvl="6" indent="-440256" algn="l">
              <a:spcBef>
                <a:spcPts val="2133"/>
              </a:spcBef>
              <a:spcAft>
                <a:spcPts val="0"/>
              </a:spcAft>
              <a:buClr>
                <a:schemeClr val="dk1"/>
              </a:buClr>
              <a:buSzPts val="1600"/>
              <a:buChar char="●"/>
              <a:defRPr sz="2133"/>
            </a:lvl7pPr>
            <a:lvl8pPr marL="4876678" lvl="7" indent="-440256" algn="l">
              <a:spcBef>
                <a:spcPts val="2133"/>
              </a:spcBef>
              <a:spcAft>
                <a:spcPts val="0"/>
              </a:spcAft>
              <a:buClr>
                <a:schemeClr val="dk1"/>
              </a:buClr>
              <a:buSzPts val="1600"/>
              <a:buChar char="○"/>
              <a:defRPr sz="2133"/>
            </a:lvl8pPr>
            <a:lvl9pPr marL="5486263" lvl="8" indent="-440256" algn="l">
              <a:spcBef>
                <a:spcPts val="2133"/>
              </a:spcBef>
              <a:spcAft>
                <a:spcPts val="2133"/>
              </a:spcAft>
              <a:buClr>
                <a:schemeClr val="dk1"/>
              </a:buClr>
              <a:buSzPts val="1600"/>
              <a:buChar char="■"/>
              <a:defRPr sz="2133"/>
            </a:lvl9pPr>
          </a:lstStyle>
          <a:p>
            <a:endParaRPr/>
          </a:p>
        </p:txBody>
      </p:sp>
      <p:sp>
        <p:nvSpPr>
          <p:cNvPr id="76" name="Google Shape;76;p15"/>
          <p:cNvSpPr/>
          <p:nvPr/>
        </p:nvSpPr>
        <p:spPr>
          <a:xfrm>
            <a:off x="11677157" y="6409841"/>
            <a:ext cx="514844" cy="356633"/>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7" name="Google Shape;77;p15"/>
          <p:cNvSpPr txBox="1"/>
          <p:nvPr/>
        </p:nvSpPr>
        <p:spPr>
          <a:xfrm>
            <a:off x="11438921" y="6475990"/>
            <a:ext cx="694752" cy="187109"/>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a:solidFill>
                  <a:schemeClr val="lt1"/>
                </a:solidFill>
                <a:latin typeface="Cambria"/>
                <a:ea typeface="Cambria"/>
                <a:cs typeface="Cambria"/>
                <a:sym typeface="Cambria"/>
              </a:rPr>
              <a:pPr marL="0" marR="0" lvl="0" indent="0" algn="r" rtl="0">
                <a:spcBef>
                  <a:spcPts val="0"/>
                </a:spcBef>
                <a:spcAft>
                  <a:spcPts val="0"/>
                </a:spcAft>
                <a:buNone/>
              </a:pPr>
              <a:t>‹#›</a:t>
            </a:fld>
            <a:endParaRPr sz="1200">
              <a:solidFill>
                <a:schemeClr val="lt1"/>
              </a:solidFill>
              <a:latin typeface="Cambria"/>
              <a:ea typeface="Cambria"/>
              <a:cs typeface="Cambria"/>
              <a:sym typeface="Cambria"/>
            </a:endParaRPr>
          </a:p>
        </p:txBody>
      </p:sp>
      <p:pic>
        <p:nvPicPr>
          <p:cNvPr id="78" name="Google Shape;78;p15" descr="Global Biodiversity Information Facility"/>
          <p:cNvPicPr preferRelativeResize="0"/>
          <p:nvPr/>
        </p:nvPicPr>
        <p:blipFill>
          <a:blip r:embed="rId2">
            <a:alphaModFix/>
          </a:blip>
          <a:stretch>
            <a:fillRect/>
          </a:stretch>
        </p:blipFill>
        <p:spPr>
          <a:xfrm>
            <a:off x="595766" y="6275265"/>
            <a:ext cx="857100" cy="418236"/>
          </a:xfrm>
          <a:prstGeom prst="rect">
            <a:avLst/>
          </a:prstGeom>
          <a:noFill/>
          <a:ln>
            <a:noFill/>
          </a:ln>
        </p:spPr>
      </p:pic>
      <p:pic>
        <p:nvPicPr>
          <p:cNvPr id="79" name="Google Shape;79;p15" descr="Integrated Digitized Collections"/>
          <p:cNvPicPr preferRelativeResize="0"/>
          <p:nvPr/>
        </p:nvPicPr>
        <p:blipFill>
          <a:blip r:embed="rId3">
            <a:alphaModFix/>
          </a:blip>
          <a:stretch>
            <a:fillRect/>
          </a:stretch>
        </p:blipFill>
        <p:spPr>
          <a:xfrm>
            <a:off x="1619132" y="6316535"/>
            <a:ext cx="1090000" cy="335695"/>
          </a:xfrm>
          <a:prstGeom prst="rect">
            <a:avLst/>
          </a:prstGeom>
          <a:noFill/>
          <a:ln>
            <a:noFill/>
          </a:ln>
        </p:spPr>
      </p:pic>
      <p:pic>
        <p:nvPicPr>
          <p:cNvPr id="80" name="Google Shape;80;p15"/>
          <p:cNvPicPr preferRelativeResize="0"/>
          <p:nvPr/>
        </p:nvPicPr>
        <p:blipFill rotWithShape="1">
          <a:blip r:embed="rId4">
            <a:alphaModFix/>
          </a:blip>
          <a:srcRect t="20303" b="18780"/>
          <a:stretch/>
        </p:blipFill>
        <p:spPr>
          <a:xfrm>
            <a:off x="2875400" y="6275266"/>
            <a:ext cx="1217613" cy="418233"/>
          </a:xfrm>
          <a:prstGeom prst="rect">
            <a:avLst/>
          </a:prstGeom>
          <a:noFill/>
          <a:ln>
            <a:noFill/>
          </a:ln>
        </p:spPr>
      </p:pic>
    </p:spTree>
    <p:extLst>
      <p:ext uri="{BB962C8B-B14F-4D97-AF65-F5344CB8AC3E}">
        <p14:creationId xmlns:p14="http://schemas.microsoft.com/office/powerpoint/2010/main" val="1680606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5"/>
        <p:cNvGrpSpPr/>
        <p:nvPr/>
      </p:nvGrpSpPr>
      <p:grpSpPr>
        <a:xfrm>
          <a:off x="0" y="0"/>
          <a:ext cx="0" cy="0"/>
          <a:chOff x="0" y="0"/>
          <a:chExt cx="0" cy="0"/>
        </a:xfrm>
      </p:grpSpPr>
      <p:sp>
        <p:nvSpPr>
          <p:cNvPr id="86" name="Google Shape;86;p17"/>
          <p:cNvSpPr/>
          <p:nvPr/>
        </p:nvSpPr>
        <p:spPr>
          <a:xfrm>
            <a:off x="0" y="713740"/>
            <a:ext cx="12192000" cy="4639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87" name="Google Shape;87;p17"/>
          <p:cNvSpPr txBox="1">
            <a:spLocks noGrp="1"/>
          </p:cNvSpPr>
          <p:nvPr>
            <p:ph type="ctrTitle"/>
          </p:nvPr>
        </p:nvSpPr>
        <p:spPr>
          <a:xfrm>
            <a:off x="914400" y="1406783"/>
            <a:ext cx="10363200" cy="941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600"/>
              <a:buFont typeface="Helvetica Neue"/>
              <a:buNone/>
              <a:defRPr sz="4800" b="1"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88" name="Google Shape;88;p17"/>
          <p:cNvSpPr txBox="1">
            <a:spLocks noGrp="1"/>
          </p:cNvSpPr>
          <p:nvPr>
            <p:ph type="subTitle" idx="1"/>
          </p:nvPr>
        </p:nvSpPr>
        <p:spPr>
          <a:xfrm>
            <a:off x="914400" y="3352389"/>
            <a:ext cx="8534400" cy="1410000"/>
          </a:xfrm>
          <a:prstGeom prst="rect">
            <a:avLst/>
          </a:prstGeom>
          <a:noFill/>
          <a:ln>
            <a:noFill/>
          </a:ln>
        </p:spPr>
        <p:txBody>
          <a:bodyPr spcFirstLastPara="1" wrap="square" lIns="91425" tIns="45700" rIns="91425" bIns="45700" anchor="t" anchorCtr="0">
            <a:noAutofit/>
          </a:bodyPr>
          <a:lstStyle>
            <a:lvl1pPr lvl="0" algn="l" rtl="0">
              <a:spcBef>
                <a:spcPts val="587"/>
              </a:spcBef>
              <a:spcAft>
                <a:spcPts val="0"/>
              </a:spcAft>
              <a:buClr>
                <a:srgbClr val="262626"/>
              </a:buClr>
              <a:buSzPts val="2200"/>
              <a:buNone/>
              <a:defRPr sz="2933">
                <a:solidFill>
                  <a:srgbClr val="262626"/>
                </a:solidFill>
                <a:latin typeface="Cambria"/>
                <a:ea typeface="Cambria"/>
                <a:cs typeface="Cambria"/>
                <a:sym typeface="Cambria"/>
              </a:defRPr>
            </a:lvl1pPr>
            <a:lvl2pPr lvl="1" algn="ctr" rtl="0">
              <a:spcBef>
                <a:spcPts val="747"/>
              </a:spcBef>
              <a:spcAft>
                <a:spcPts val="0"/>
              </a:spcAft>
              <a:buClr>
                <a:srgbClr val="888888"/>
              </a:buClr>
              <a:buSzPts val="2800"/>
              <a:buNone/>
              <a:defRPr>
                <a:solidFill>
                  <a:srgbClr val="888888"/>
                </a:solidFill>
              </a:defRPr>
            </a:lvl2pPr>
            <a:lvl3pPr lvl="2" algn="ctr" rtl="0">
              <a:spcBef>
                <a:spcPts val="640"/>
              </a:spcBef>
              <a:spcAft>
                <a:spcPts val="0"/>
              </a:spcAft>
              <a:buClr>
                <a:srgbClr val="888888"/>
              </a:buClr>
              <a:buSzPts val="2400"/>
              <a:buNone/>
              <a:defRPr>
                <a:solidFill>
                  <a:srgbClr val="888888"/>
                </a:solidFill>
              </a:defRPr>
            </a:lvl3pPr>
            <a:lvl4pPr lvl="3" algn="ctr" rtl="0">
              <a:spcBef>
                <a:spcPts val="533"/>
              </a:spcBef>
              <a:spcAft>
                <a:spcPts val="0"/>
              </a:spcAft>
              <a:buClr>
                <a:srgbClr val="888888"/>
              </a:buClr>
              <a:buSzPts val="2000"/>
              <a:buNone/>
              <a:defRPr>
                <a:solidFill>
                  <a:srgbClr val="888888"/>
                </a:solidFill>
              </a:defRPr>
            </a:lvl4pPr>
            <a:lvl5pPr lvl="4" algn="ctr" rtl="0">
              <a:spcBef>
                <a:spcPts val="533"/>
              </a:spcBef>
              <a:spcAft>
                <a:spcPts val="0"/>
              </a:spcAft>
              <a:buClr>
                <a:srgbClr val="888888"/>
              </a:buClr>
              <a:buSzPts val="2000"/>
              <a:buNone/>
              <a:defRPr>
                <a:solidFill>
                  <a:srgbClr val="888888"/>
                </a:solidFill>
              </a:defRPr>
            </a:lvl5pPr>
            <a:lvl6pPr lvl="5" algn="ctr" rtl="0">
              <a:spcBef>
                <a:spcPts val="533"/>
              </a:spcBef>
              <a:spcAft>
                <a:spcPts val="0"/>
              </a:spcAft>
              <a:buClr>
                <a:srgbClr val="888888"/>
              </a:buClr>
              <a:buSzPts val="2000"/>
              <a:buNone/>
              <a:defRPr>
                <a:solidFill>
                  <a:srgbClr val="888888"/>
                </a:solidFill>
              </a:defRPr>
            </a:lvl6pPr>
            <a:lvl7pPr lvl="6" algn="ctr" rtl="0">
              <a:spcBef>
                <a:spcPts val="533"/>
              </a:spcBef>
              <a:spcAft>
                <a:spcPts val="0"/>
              </a:spcAft>
              <a:buClr>
                <a:srgbClr val="888888"/>
              </a:buClr>
              <a:buSzPts val="2000"/>
              <a:buNone/>
              <a:defRPr>
                <a:solidFill>
                  <a:srgbClr val="888888"/>
                </a:solidFill>
              </a:defRPr>
            </a:lvl7pPr>
            <a:lvl8pPr lvl="7" algn="ctr" rtl="0">
              <a:spcBef>
                <a:spcPts val="533"/>
              </a:spcBef>
              <a:spcAft>
                <a:spcPts val="0"/>
              </a:spcAft>
              <a:buClr>
                <a:srgbClr val="888888"/>
              </a:buClr>
              <a:buSzPts val="2000"/>
              <a:buNone/>
              <a:defRPr>
                <a:solidFill>
                  <a:srgbClr val="888888"/>
                </a:solidFill>
              </a:defRPr>
            </a:lvl8pPr>
            <a:lvl9pPr lvl="8" algn="ctr" rtl="0">
              <a:spcBef>
                <a:spcPts val="533"/>
              </a:spcBef>
              <a:spcAft>
                <a:spcPts val="0"/>
              </a:spcAft>
              <a:buClr>
                <a:srgbClr val="888888"/>
              </a:buClr>
              <a:buSzPts val="2000"/>
              <a:buNone/>
              <a:defRPr>
                <a:solidFill>
                  <a:srgbClr val="888888"/>
                </a:solidFill>
              </a:defRPr>
            </a:lvl9pPr>
          </a:lstStyle>
          <a:p>
            <a:endParaRPr/>
          </a:p>
        </p:txBody>
      </p:sp>
      <p:sp>
        <p:nvSpPr>
          <p:cNvPr id="89" name="Google Shape;89;p17"/>
          <p:cNvSpPr txBox="1"/>
          <p:nvPr/>
        </p:nvSpPr>
        <p:spPr>
          <a:xfrm>
            <a:off x="4667045" y="6083883"/>
            <a:ext cx="7160400" cy="64600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en" sz="1200" b="0" i="1" u="none" strike="noStrike" cap="none">
                <a:solidFill>
                  <a:schemeClr val="dk1"/>
                </a:solidFill>
                <a:latin typeface="Calibri"/>
                <a:ea typeface="Calibri"/>
                <a:cs typeface="Calibri"/>
                <a:sym typeface="Calibri"/>
              </a:rPr>
              <a:t>iDigBio is funded by grants from the National Science Foundation's Advancing Digitization of Biodiversity Collections Program [DBI-1115210 (2011-2018) and DBI-1547229 (2016-2021)]. Any opinions, findings, and conclusions or recommendations expressed in this material are those of the author(s) and do not necessarily reflect the views of the National Science Foundation.</a:t>
            </a:r>
            <a:endParaRPr sz="1400" b="0" i="0" u="none" strike="noStrike" cap="none">
              <a:solidFill>
                <a:schemeClr val="dk1"/>
              </a:solidFill>
              <a:latin typeface="Calibri"/>
              <a:ea typeface="Calibri"/>
              <a:cs typeface="Calibri"/>
              <a:sym typeface="Calibri"/>
            </a:endParaRPr>
          </a:p>
        </p:txBody>
      </p:sp>
      <p:sp>
        <p:nvSpPr>
          <p:cNvPr id="90" name="Google Shape;90;p17"/>
          <p:cNvSpPr/>
          <p:nvPr/>
        </p:nvSpPr>
        <p:spPr>
          <a:xfrm>
            <a:off x="-1" y="0"/>
            <a:ext cx="12192000" cy="841200"/>
          </a:xfrm>
          <a:prstGeom prst="rect">
            <a:avLst/>
          </a:prstGeom>
          <a:solidFill>
            <a:srgbClr val="27272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pic>
        <p:nvPicPr>
          <p:cNvPr id="91" name="Google Shape;91;p17"/>
          <p:cNvPicPr preferRelativeResize="0"/>
          <p:nvPr/>
        </p:nvPicPr>
        <p:blipFill rotWithShape="1">
          <a:blip r:embed="rId2">
            <a:alphaModFix/>
          </a:blip>
          <a:srcRect/>
          <a:stretch/>
        </p:blipFill>
        <p:spPr>
          <a:xfrm>
            <a:off x="303522" y="123191"/>
            <a:ext cx="1935188" cy="590551"/>
          </a:xfrm>
          <a:prstGeom prst="rect">
            <a:avLst/>
          </a:prstGeom>
          <a:noFill/>
          <a:ln>
            <a:noFill/>
          </a:ln>
        </p:spPr>
      </p:pic>
      <p:sp>
        <p:nvSpPr>
          <p:cNvPr id="92" name="Google Shape;92;p17"/>
          <p:cNvSpPr/>
          <p:nvPr/>
        </p:nvSpPr>
        <p:spPr>
          <a:xfrm>
            <a:off x="0" y="0"/>
            <a:ext cx="12192000" cy="856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pic>
        <p:nvPicPr>
          <p:cNvPr id="93" name="Google Shape;93;p17" descr="IdigBio-logo-bigger.jpg"/>
          <p:cNvPicPr preferRelativeResize="0"/>
          <p:nvPr/>
        </p:nvPicPr>
        <p:blipFill rotWithShape="1">
          <a:blip r:embed="rId3">
            <a:alphaModFix/>
          </a:blip>
          <a:srcRect/>
          <a:stretch/>
        </p:blipFill>
        <p:spPr>
          <a:xfrm>
            <a:off x="650239" y="6161390"/>
            <a:ext cx="2436691" cy="513031"/>
          </a:xfrm>
          <a:prstGeom prst="rect">
            <a:avLst/>
          </a:prstGeom>
          <a:noFill/>
          <a:ln>
            <a:noFill/>
          </a:ln>
        </p:spPr>
      </p:pic>
      <p:pic>
        <p:nvPicPr>
          <p:cNvPr id="94" name="Google Shape;94;p17" descr="Asset 8.jpg"/>
          <p:cNvPicPr preferRelativeResize="0"/>
          <p:nvPr/>
        </p:nvPicPr>
        <p:blipFill rotWithShape="1">
          <a:blip r:embed="rId4">
            <a:alphaModFix/>
          </a:blip>
          <a:srcRect/>
          <a:stretch/>
        </p:blipFill>
        <p:spPr>
          <a:xfrm>
            <a:off x="245007" y="155022"/>
            <a:ext cx="8686803" cy="701537"/>
          </a:xfrm>
          <a:prstGeom prst="rect">
            <a:avLst/>
          </a:prstGeom>
          <a:noFill/>
          <a:ln>
            <a:noFill/>
          </a:ln>
        </p:spPr>
      </p:pic>
    </p:spTree>
    <p:extLst>
      <p:ext uri="{BB962C8B-B14F-4D97-AF65-F5344CB8AC3E}">
        <p14:creationId xmlns:p14="http://schemas.microsoft.com/office/powerpoint/2010/main" val="40123368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5"/>
        <p:cNvGrpSpPr/>
        <p:nvPr/>
      </p:nvGrpSpPr>
      <p:grpSpPr>
        <a:xfrm>
          <a:off x="0" y="0"/>
          <a:ext cx="0" cy="0"/>
          <a:chOff x="0" y="0"/>
          <a:chExt cx="0" cy="0"/>
        </a:xfrm>
      </p:grpSpPr>
      <p:sp>
        <p:nvSpPr>
          <p:cNvPr id="96" name="Google Shape;96;p18"/>
          <p:cNvSpPr/>
          <p:nvPr/>
        </p:nvSpPr>
        <p:spPr>
          <a:xfrm>
            <a:off x="303521" y="721277"/>
            <a:ext cx="11627600" cy="5926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97" name="Google Shape;97;p18"/>
          <p:cNvSpPr txBox="1">
            <a:spLocks noGrp="1"/>
          </p:cNvSpPr>
          <p:nvPr>
            <p:ph type="title"/>
          </p:nvPr>
        </p:nvSpPr>
        <p:spPr>
          <a:xfrm>
            <a:off x="609600" y="973137"/>
            <a:ext cx="10972800" cy="571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2800"/>
              <a:buFont typeface="Helvetica Neue"/>
              <a:buNone/>
              <a:defRPr sz="3733" b="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98" name="Google Shape;98;p18"/>
          <p:cNvSpPr txBox="1">
            <a:spLocks noGrp="1"/>
          </p:cNvSpPr>
          <p:nvPr>
            <p:ph type="body" idx="1"/>
          </p:nvPr>
        </p:nvSpPr>
        <p:spPr>
          <a:xfrm>
            <a:off x="609600" y="1709109"/>
            <a:ext cx="10972800" cy="4700800"/>
          </a:xfrm>
          <a:prstGeom prst="rect">
            <a:avLst/>
          </a:prstGeom>
          <a:noFill/>
          <a:ln>
            <a:noFill/>
          </a:ln>
        </p:spPr>
        <p:txBody>
          <a:bodyPr spcFirstLastPara="1" wrap="square" lIns="91425" tIns="45700" rIns="91425" bIns="45700" anchor="t" anchorCtr="0">
            <a:noAutofit/>
          </a:bodyPr>
          <a:lstStyle>
            <a:lvl1pPr marL="609585" lvl="0" indent="-541853" algn="l" rtl="0">
              <a:spcBef>
                <a:spcPts val="747"/>
              </a:spcBef>
              <a:spcAft>
                <a:spcPts val="0"/>
              </a:spcAft>
              <a:buClr>
                <a:schemeClr val="dk1"/>
              </a:buClr>
              <a:buSzPts val="2800"/>
              <a:buChar char="•"/>
              <a:defRPr sz="3733"/>
            </a:lvl1pPr>
            <a:lvl2pPr marL="1219170" lvl="1" indent="-457189" algn="l" rtl="0">
              <a:spcBef>
                <a:spcPts val="480"/>
              </a:spcBef>
              <a:spcAft>
                <a:spcPts val="0"/>
              </a:spcAft>
              <a:buClr>
                <a:schemeClr val="dk1"/>
              </a:buClr>
              <a:buSzPts val="1800"/>
              <a:buChar char="–"/>
              <a:defRPr/>
            </a:lvl2pPr>
            <a:lvl3pPr marL="1828754" lvl="2" indent="-457189" algn="l" rtl="0">
              <a:spcBef>
                <a:spcPts val="480"/>
              </a:spcBef>
              <a:spcAft>
                <a:spcPts val="0"/>
              </a:spcAft>
              <a:buClr>
                <a:schemeClr val="dk1"/>
              </a:buClr>
              <a:buSzPts val="1800"/>
              <a:buChar char="•"/>
              <a:defRPr/>
            </a:lvl3pPr>
            <a:lvl4pPr marL="2438339" lvl="3" indent="-457189" algn="l" rtl="0">
              <a:spcBef>
                <a:spcPts val="480"/>
              </a:spcBef>
              <a:spcAft>
                <a:spcPts val="0"/>
              </a:spcAft>
              <a:buClr>
                <a:schemeClr val="dk1"/>
              </a:buClr>
              <a:buSzPts val="1800"/>
              <a:buChar char="–"/>
              <a:defRPr/>
            </a:lvl4pPr>
            <a:lvl5pPr marL="3047924" lvl="4" indent="-457189" algn="l" rtl="0">
              <a:spcBef>
                <a:spcPts val="480"/>
              </a:spcBef>
              <a:spcAft>
                <a:spcPts val="0"/>
              </a:spcAft>
              <a:buClr>
                <a:schemeClr val="dk1"/>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99" name="Google Shape;99;p18"/>
          <p:cNvSpPr/>
          <p:nvPr/>
        </p:nvSpPr>
        <p:spPr>
          <a:xfrm>
            <a:off x="11677156" y="6409840"/>
            <a:ext cx="514800" cy="356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0" name="Google Shape;100;p18"/>
          <p:cNvSpPr txBox="1"/>
          <p:nvPr/>
        </p:nvSpPr>
        <p:spPr>
          <a:xfrm>
            <a:off x="11438921" y="6475989"/>
            <a:ext cx="694800" cy="187200"/>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lt1"/>
                </a:solidFill>
                <a:latin typeface="Cambria"/>
                <a:ea typeface="Cambria"/>
                <a:cs typeface="Cambria"/>
                <a:sym typeface="Cambria"/>
              </a:rPr>
              <a:pPr marL="0" marR="0" lvl="0" indent="0" algn="r" rtl="0">
                <a:spcBef>
                  <a:spcPts val="0"/>
                </a:spcBef>
                <a:spcAft>
                  <a:spcPts val="0"/>
                </a:spcAft>
                <a:buNone/>
              </a:pPr>
              <a:t>‹#›</a:t>
            </a:fld>
            <a:endParaRPr sz="12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1521272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19"/>
          <p:cNvSpPr/>
          <p:nvPr/>
        </p:nvSpPr>
        <p:spPr>
          <a:xfrm>
            <a:off x="303521" y="721277"/>
            <a:ext cx="11627600" cy="5926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3" name="Google Shape;103;p19"/>
          <p:cNvSpPr/>
          <p:nvPr/>
        </p:nvSpPr>
        <p:spPr>
          <a:xfrm>
            <a:off x="11677156" y="6409840"/>
            <a:ext cx="514800" cy="356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04" name="Google Shape;104;p19"/>
          <p:cNvSpPr txBox="1"/>
          <p:nvPr/>
        </p:nvSpPr>
        <p:spPr>
          <a:xfrm>
            <a:off x="11438921" y="6475989"/>
            <a:ext cx="694800" cy="187200"/>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lt1"/>
                </a:solidFill>
                <a:latin typeface="Cambria"/>
                <a:ea typeface="Cambria"/>
                <a:cs typeface="Cambria"/>
                <a:sym typeface="Cambria"/>
              </a:rPr>
              <a:pPr marL="0" marR="0" lvl="0" indent="0" algn="r" rtl="0">
                <a:spcBef>
                  <a:spcPts val="0"/>
                </a:spcBef>
                <a:spcAft>
                  <a:spcPts val="0"/>
                </a:spcAft>
                <a:buNone/>
              </a:pPr>
              <a:t>‹#›</a:t>
            </a:fld>
            <a:endParaRPr sz="1200"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497622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5"/>
        <p:cNvGrpSpPr/>
        <p:nvPr/>
      </p:nvGrpSpPr>
      <p:grpSpPr>
        <a:xfrm>
          <a:off x="0" y="0"/>
          <a:ext cx="0" cy="0"/>
          <a:chOff x="0" y="0"/>
          <a:chExt cx="0" cy="0"/>
        </a:xfrm>
      </p:grpSpPr>
      <p:sp>
        <p:nvSpPr>
          <p:cNvPr id="106" name="Google Shape;106;p20"/>
          <p:cNvSpPr/>
          <p:nvPr/>
        </p:nvSpPr>
        <p:spPr>
          <a:xfrm>
            <a:off x="303521" y="721277"/>
            <a:ext cx="11627600" cy="5926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7" name="Google Shape;107;p20"/>
          <p:cNvSpPr txBox="1">
            <a:spLocks noGrp="1"/>
          </p:cNvSpPr>
          <p:nvPr>
            <p:ph type="title"/>
          </p:nvPr>
        </p:nvSpPr>
        <p:spPr>
          <a:xfrm>
            <a:off x="609600" y="912163"/>
            <a:ext cx="10972800" cy="803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2800"/>
              <a:buFont typeface="Helvetica Neue"/>
              <a:buNone/>
              <a:defRPr sz="3733" b="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08" name="Google Shape;108;p20"/>
          <p:cNvSpPr/>
          <p:nvPr/>
        </p:nvSpPr>
        <p:spPr>
          <a:xfrm>
            <a:off x="11677156" y="6409840"/>
            <a:ext cx="514800" cy="356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9" name="Google Shape;109;p20"/>
          <p:cNvSpPr txBox="1"/>
          <p:nvPr/>
        </p:nvSpPr>
        <p:spPr>
          <a:xfrm>
            <a:off x="11438921" y="6475989"/>
            <a:ext cx="694800" cy="187200"/>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a:solidFill>
                  <a:schemeClr val="lt1"/>
                </a:solidFill>
                <a:latin typeface="Cambria"/>
                <a:ea typeface="Cambria"/>
                <a:cs typeface="Cambria"/>
                <a:sym typeface="Cambria"/>
              </a:rPr>
              <a:pPr marL="0" marR="0" lvl="0" indent="0" algn="r" rtl="0">
                <a:spcBef>
                  <a:spcPts val="0"/>
                </a:spcBef>
                <a:spcAft>
                  <a:spcPts val="0"/>
                </a:spcAft>
                <a:buNone/>
              </a:pPr>
              <a:t>‹#›</a:t>
            </a:fld>
            <a:endParaRPr sz="1200">
              <a:solidFill>
                <a:schemeClr val="lt1"/>
              </a:solidFill>
              <a:latin typeface="Cambria"/>
              <a:ea typeface="Cambria"/>
              <a:cs typeface="Cambria"/>
              <a:sym typeface="Cambria"/>
            </a:endParaRPr>
          </a:p>
        </p:txBody>
      </p:sp>
      <p:pic>
        <p:nvPicPr>
          <p:cNvPr id="110" name="Google Shape;110;p20" descr="Arctic Data Center"/>
          <p:cNvPicPr preferRelativeResize="0"/>
          <p:nvPr/>
        </p:nvPicPr>
        <p:blipFill>
          <a:blip r:embed="rId2">
            <a:alphaModFix/>
          </a:blip>
          <a:stretch>
            <a:fillRect/>
          </a:stretch>
        </p:blipFill>
        <p:spPr>
          <a:xfrm>
            <a:off x="546735" y="6330600"/>
            <a:ext cx="570700" cy="313867"/>
          </a:xfrm>
          <a:prstGeom prst="rect">
            <a:avLst/>
          </a:prstGeom>
          <a:noFill/>
          <a:ln>
            <a:noFill/>
          </a:ln>
        </p:spPr>
      </p:pic>
      <p:pic>
        <p:nvPicPr>
          <p:cNvPr id="111" name="Google Shape;111;p20" descr="Data ONE"/>
          <p:cNvPicPr preferRelativeResize="0"/>
          <p:nvPr/>
        </p:nvPicPr>
        <p:blipFill>
          <a:blip r:embed="rId3">
            <a:alphaModFix/>
          </a:blip>
          <a:stretch>
            <a:fillRect/>
          </a:stretch>
        </p:blipFill>
        <p:spPr>
          <a:xfrm>
            <a:off x="1234425" y="6356733"/>
            <a:ext cx="1090011" cy="261600"/>
          </a:xfrm>
          <a:prstGeom prst="rect">
            <a:avLst/>
          </a:prstGeom>
          <a:noFill/>
          <a:ln>
            <a:noFill/>
          </a:ln>
        </p:spPr>
      </p:pic>
      <p:pic>
        <p:nvPicPr>
          <p:cNvPr id="112" name="Google Shape;112;p20" descr="Environmental Data Initiative"/>
          <p:cNvPicPr preferRelativeResize="0"/>
          <p:nvPr/>
        </p:nvPicPr>
        <p:blipFill rotWithShape="1">
          <a:blip r:embed="rId4">
            <a:alphaModFix/>
          </a:blip>
          <a:srcRect/>
          <a:stretch/>
        </p:blipFill>
        <p:spPr>
          <a:xfrm>
            <a:off x="2441425" y="6330595"/>
            <a:ext cx="313867" cy="313867"/>
          </a:xfrm>
          <a:prstGeom prst="rect">
            <a:avLst/>
          </a:prstGeom>
          <a:noFill/>
          <a:ln>
            <a:noFill/>
          </a:ln>
        </p:spPr>
      </p:pic>
      <p:pic>
        <p:nvPicPr>
          <p:cNvPr id="113" name="Google Shape;113;p20" descr="Earth Science Information Partners"/>
          <p:cNvPicPr preferRelativeResize="0"/>
          <p:nvPr/>
        </p:nvPicPr>
        <p:blipFill>
          <a:blip r:embed="rId5">
            <a:alphaModFix/>
          </a:blip>
          <a:stretch>
            <a:fillRect/>
          </a:stretch>
        </p:blipFill>
        <p:spPr>
          <a:xfrm>
            <a:off x="2872283" y="6389140"/>
            <a:ext cx="442300" cy="275491"/>
          </a:xfrm>
          <a:prstGeom prst="rect">
            <a:avLst/>
          </a:prstGeom>
          <a:noFill/>
          <a:ln>
            <a:noFill/>
          </a:ln>
        </p:spPr>
      </p:pic>
      <p:pic>
        <p:nvPicPr>
          <p:cNvPr id="114" name="Google Shape;114;p20" descr="Global Biodiversity Information Facility"/>
          <p:cNvPicPr preferRelativeResize="0"/>
          <p:nvPr/>
        </p:nvPicPr>
        <p:blipFill>
          <a:blip r:embed="rId6">
            <a:alphaModFix/>
          </a:blip>
          <a:stretch>
            <a:fillRect/>
          </a:stretch>
        </p:blipFill>
        <p:spPr>
          <a:xfrm>
            <a:off x="3431573" y="6346095"/>
            <a:ext cx="740967" cy="361588"/>
          </a:xfrm>
          <a:prstGeom prst="rect">
            <a:avLst/>
          </a:prstGeom>
          <a:noFill/>
          <a:ln>
            <a:noFill/>
          </a:ln>
        </p:spPr>
      </p:pic>
      <p:pic>
        <p:nvPicPr>
          <p:cNvPr id="115" name="Google Shape;115;p20" descr="Integrated Digitized Collections"/>
          <p:cNvPicPr preferRelativeResize="0"/>
          <p:nvPr/>
        </p:nvPicPr>
        <p:blipFill>
          <a:blip r:embed="rId7">
            <a:alphaModFix/>
          </a:blip>
          <a:stretch>
            <a:fillRect/>
          </a:stretch>
        </p:blipFill>
        <p:spPr>
          <a:xfrm>
            <a:off x="4289529" y="6394890"/>
            <a:ext cx="857100" cy="263993"/>
          </a:xfrm>
          <a:prstGeom prst="rect">
            <a:avLst/>
          </a:prstGeom>
          <a:noFill/>
          <a:ln>
            <a:noFill/>
          </a:ln>
        </p:spPr>
      </p:pic>
      <p:pic>
        <p:nvPicPr>
          <p:cNvPr id="116" name="Google Shape;116;p20"/>
          <p:cNvPicPr preferRelativeResize="0"/>
          <p:nvPr/>
        </p:nvPicPr>
        <p:blipFill rotWithShape="1">
          <a:blip r:embed="rId8">
            <a:alphaModFix/>
          </a:blip>
          <a:srcRect t="20303" b="18780"/>
          <a:stretch/>
        </p:blipFill>
        <p:spPr>
          <a:xfrm>
            <a:off x="5263633" y="6325278"/>
            <a:ext cx="1090000" cy="374399"/>
          </a:xfrm>
          <a:prstGeom prst="rect">
            <a:avLst/>
          </a:prstGeom>
          <a:noFill/>
          <a:ln>
            <a:noFill/>
          </a:ln>
        </p:spPr>
      </p:pic>
    </p:spTree>
    <p:extLst>
      <p:ext uri="{BB962C8B-B14F-4D97-AF65-F5344CB8AC3E}">
        <p14:creationId xmlns:p14="http://schemas.microsoft.com/office/powerpoint/2010/main" val="3137041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03448" y="685800"/>
            <a:ext cx="3095673" cy="5492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6" name="Content Placeholder 2"/>
          <p:cNvSpPr>
            <a:spLocks noGrp="1"/>
          </p:cNvSpPr>
          <p:nvPr>
            <p:ph idx="10"/>
          </p:nvPr>
        </p:nvSpPr>
        <p:spPr>
          <a:xfrm>
            <a:off x="8471877" y="685800"/>
            <a:ext cx="3110523" cy="5492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2"/>
          <p:cNvSpPr>
            <a:spLocks noGrp="1"/>
          </p:cNvSpPr>
          <p:nvPr>
            <p:ph type="body" sz="quarter" idx="11"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2699902237"/>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7"/>
        <p:cNvGrpSpPr/>
        <p:nvPr/>
      </p:nvGrpSpPr>
      <p:grpSpPr>
        <a:xfrm>
          <a:off x="0" y="0"/>
          <a:ext cx="0" cy="0"/>
          <a:chOff x="0" y="0"/>
          <a:chExt cx="0" cy="0"/>
        </a:xfrm>
      </p:grpSpPr>
      <p:sp>
        <p:nvSpPr>
          <p:cNvPr id="118" name="Google Shape;118;p21"/>
          <p:cNvSpPr/>
          <p:nvPr/>
        </p:nvSpPr>
        <p:spPr>
          <a:xfrm>
            <a:off x="303521" y="721277"/>
            <a:ext cx="11627600" cy="5926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19" name="Google Shape;119;p21"/>
          <p:cNvSpPr txBox="1">
            <a:spLocks noGrp="1"/>
          </p:cNvSpPr>
          <p:nvPr>
            <p:ph type="title"/>
          </p:nvPr>
        </p:nvSpPr>
        <p:spPr>
          <a:xfrm>
            <a:off x="609600" y="962941"/>
            <a:ext cx="10972800" cy="670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2800"/>
              <a:buFont typeface="Helvetica Neue"/>
              <a:buNone/>
              <a:defRPr sz="3733" b="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20" name="Google Shape;120;p21"/>
          <p:cNvSpPr txBox="1">
            <a:spLocks noGrp="1"/>
          </p:cNvSpPr>
          <p:nvPr>
            <p:ph type="body" idx="1"/>
          </p:nvPr>
        </p:nvSpPr>
        <p:spPr>
          <a:xfrm>
            <a:off x="609600" y="1850228"/>
            <a:ext cx="5384800" cy="4506000"/>
          </a:xfrm>
          <a:prstGeom prst="rect">
            <a:avLst/>
          </a:prstGeom>
          <a:noFill/>
          <a:ln>
            <a:noFill/>
          </a:ln>
        </p:spPr>
        <p:txBody>
          <a:bodyPr spcFirstLastPara="1" wrap="square" lIns="91425" tIns="45700" rIns="91425" bIns="45700" anchor="t" anchorCtr="0">
            <a:noAutofit/>
          </a:bodyPr>
          <a:lstStyle>
            <a:lvl1pPr marL="609585" lvl="0" indent="-541853" algn="l" rtl="0">
              <a:spcBef>
                <a:spcPts val="747"/>
              </a:spcBef>
              <a:spcAft>
                <a:spcPts val="0"/>
              </a:spcAft>
              <a:buClr>
                <a:schemeClr val="dk1"/>
              </a:buClr>
              <a:buSzPts val="2800"/>
              <a:buChar char="•"/>
              <a:defRPr sz="3733"/>
            </a:lvl1pPr>
            <a:lvl2pPr marL="1219170" lvl="1" indent="-507987" algn="l" rtl="0">
              <a:spcBef>
                <a:spcPts val="640"/>
              </a:spcBef>
              <a:spcAft>
                <a:spcPts val="0"/>
              </a:spcAft>
              <a:buClr>
                <a:schemeClr val="dk1"/>
              </a:buClr>
              <a:buSzPts val="2400"/>
              <a:buChar char="–"/>
              <a:defRPr sz="3200"/>
            </a:lvl2pPr>
            <a:lvl3pPr marL="1828754" lvl="2" indent="-474121" algn="l" rtl="0">
              <a:spcBef>
                <a:spcPts val="533"/>
              </a:spcBef>
              <a:spcAft>
                <a:spcPts val="0"/>
              </a:spcAft>
              <a:buClr>
                <a:schemeClr val="dk1"/>
              </a:buClr>
              <a:buSzPts val="2000"/>
              <a:buChar char="•"/>
              <a:defRPr sz="2667"/>
            </a:lvl3pPr>
            <a:lvl4pPr marL="2438339" lvl="3" indent="-457189" algn="l" rtl="0">
              <a:spcBef>
                <a:spcPts val="480"/>
              </a:spcBef>
              <a:spcAft>
                <a:spcPts val="0"/>
              </a:spcAft>
              <a:buClr>
                <a:schemeClr val="dk1"/>
              </a:buClr>
              <a:buSzPts val="1800"/>
              <a:buChar char="–"/>
              <a:defRPr sz="2400"/>
            </a:lvl4pPr>
            <a:lvl5pPr marL="3047924" lvl="4" indent="-457189" algn="l" rtl="0">
              <a:spcBef>
                <a:spcPts val="480"/>
              </a:spcBef>
              <a:spcAft>
                <a:spcPts val="0"/>
              </a:spcAft>
              <a:buClr>
                <a:schemeClr val="dk1"/>
              </a:buClr>
              <a:buSzPts val="1800"/>
              <a:buChar char="»"/>
              <a:defRPr sz="2400"/>
            </a:lvl5pPr>
            <a:lvl6pPr marL="3657509" lvl="5" indent="-457189" algn="l" rtl="0">
              <a:spcBef>
                <a:spcPts val="480"/>
              </a:spcBef>
              <a:spcAft>
                <a:spcPts val="0"/>
              </a:spcAft>
              <a:buClr>
                <a:schemeClr val="dk1"/>
              </a:buClr>
              <a:buSzPts val="1800"/>
              <a:buChar char="•"/>
              <a:defRPr sz="2400"/>
            </a:lvl6pPr>
            <a:lvl7pPr marL="4267093" lvl="6" indent="-457189" algn="l" rtl="0">
              <a:spcBef>
                <a:spcPts val="480"/>
              </a:spcBef>
              <a:spcAft>
                <a:spcPts val="0"/>
              </a:spcAft>
              <a:buClr>
                <a:schemeClr val="dk1"/>
              </a:buClr>
              <a:buSzPts val="1800"/>
              <a:buChar char="•"/>
              <a:defRPr sz="2400"/>
            </a:lvl7pPr>
            <a:lvl8pPr marL="4876678" lvl="7" indent="-457189" algn="l" rtl="0">
              <a:spcBef>
                <a:spcPts val="480"/>
              </a:spcBef>
              <a:spcAft>
                <a:spcPts val="0"/>
              </a:spcAft>
              <a:buClr>
                <a:schemeClr val="dk1"/>
              </a:buClr>
              <a:buSzPts val="1800"/>
              <a:buChar char="•"/>
              <a:defRPr sz="2400"/>
            </a:lvl8pPr>
            <a:lvl9pPr marL="5486263" lvl="8" indent="-457189" algn="l" rtl="0">
              <a:spcBef>
                <a:spcPts val="480"/>
              </a:spcBef>
              <a:spcAft>
                <a:spcPts val="0"/>
              </a:spcAft>
              <a:buClr>
                <a:schemeClr val="dk1"/>
              </a:buClr>
              <a:buSzPts val="1800"/>
              <a:buChar char="•"/>
              <a:defRPr sz="2400"/>
            </a:lvl9pPr>
          </a:lstStyle>
          <a:p>
            <a:endParaRPr/>
          </a:p>
        </p:txBody>
      </p:sp>
      <p:sp>
        <p:nvSpPr>
          <p:cNvPr id="121" name="Google Shape;121;p21"/>
          <p:cNvSpPr txBox="1">
            <a:spLocks noGrp="1"/>
          </p:cNvSpPr>
          <p:nvPr>
            <p:ph type="body" idx="2"/>
          </p:nvPr>
        </p:nvSpPr>
        <p:spPr>
          <a:xfrm>
            <a:off x="6197600" y="1850228"/>
            <a:ext cx="5384800" cy="4506000"/>
          </a:xfrm>
          <a:prstGeom prst="rect">
            <a:avLst/>
          </a:prstGeom>
          <a:noFill/>
          <a:ln>
            <a:noFill/>
          </a:ln>
        </p:spPr>
        <p:txBody>
          <a:bodyPr spcFirstLastPara="1" wrap="square" lIns="91425" tIns="45700" rIns="91425" bIns="45700" anchor="t" anchorCtr="0">
            <a:noAutofit/>
          </a:bodyPr>
          <a:lstStyle>
            <a:lvl1pPr marL="609585" lvl="0" indent="-541853" algn="l" rtl="0">
              <a:spcBef>
                <a:spcPts val="747"/>
              </a:spcBef>
              <a:spcAft>
                <a:spcPts val="0"/>
              </a:spcAft>
              <a:buClr>
                <a:schemeClr val="dk1"/>
              </a:buClr>
              <a:buSzPts val="2800"/>
              <a:buChar char="•"/>
              <a:defRPr sz="3733"/>
            </a:lvl1pPr>
            <a:lvl2pPr marL="1219170" lvl="1" indent="-507987" algn="l" rtl="0">
              <a:spcBef>
                <a:spcPts val="640"/>
              </a:spcBef>
              <a:spcAft>
                <a:spcPts val="0"/>
              </a:spcAft>
              <a:buClr>
                <a:schemeClr val="dk1"/>
              </a:buClr>
              <a:buSzPts val="2400"/>
              <a:buChar char="–"/>
              <a:defRPr sz="3200"/>
            </a:lvl2pPr>
            <a:lvl3pPr marL="1828754" lvl="2" indent="-474121" algn="l" rtl="0">
              <a:spcBef>
                <a:spcPts val="533"/>
              </a:spcBef>
              <a:spcAft>
                <a:spcPts val="0"/>
              </a:spcAft>
              <a:buClr>
                <a:schemeClr val="dk1"/>
              </a:buClr>
              <a:buSzPts val="2000"/>
              <a:buChar char="•"/>
              <a:defRPr sz="2667"/>
            </a:lvl3pPr>
            <a:lvl4pPr marL="2438339" lvl="3" indent="-457189" algn="l" rtl="0">
              <a:spcBef>
                <a:spcPts val="480"/>
              </a:spcBef>
              <a:spcAft>
                <a:spcPts val="0"/>
              </a:spcAft>
              <a:buClr>
                <a:schemeClr val="dk1"/>
              </a:buClr>
              <a:buSzPts val="1800"/>
              <a:buChar char="–"/>
              <a:defRPr sz="2400"/>
            </a:lvl4pPr>
            <a:lvl5pPr marL="3047924" lvl="4" indent="-457189" algn="l" rtl="0">
              <a:spcBef>
                <a:spcPts val="480"/>
              </a:spcBef>
              <a:spcAft>
                <a:spcPts val="0"/>
              </a:spcAft>
              <a:buClr>
                <a:schemeClr val="dk1"/>
              </a:buClr>
              <a:buSzPts val="1800"/>
              <a:buChar char="»"/>
              <a:defRPr sz="2400"/>
            </a:lvl5pPr>
            <a:lvl6pPr marL="3657509" lvl="5" indent="-457189" algn="l" rtl="0">
              <a:spcBef>
                <a:spcPts val="480"/>
              </a:spcBef>
              <a:spcAft>
                <a:spcPts val="0"/>
              </a:spcAft>
              <a:buClr>
                <a:schemeClr val="dk1"/>
              </a:buClr>
              <a:buSzPts val="1800"/>
              <a:buChar char="•"/>
              <a:defRPr sz="2400"/>
            </a:lvl6pPr>
            <a:lvl7pPr marL="4267093" lvl="6" indent="-457189" algn="l" rtl="0">
              <a:spcBef>
                <a:spcPts val="480"/>
              </a:spcBef>
              <a:spcAft>
                <a:spcPts val="0"/>
              </a:spcAft>
              <a:buClr>
                <a:schemeClr val="dk1"/>
              </a:buClr>
              <a:buSzPts val="1800"/>
              <a:buChar char="•"/>
              <a:defRPr sz="2400"/>
            </a:lvl7pPr>
            <a:lvl8pPr marL="4876678" lvl="7" indent="-457189" algn="l" rtl="0">
              <a:spcBef>
                <a:spcPts val="480"/>
              </a:spcBef>
              <a:spcAft>
                <a:spcPts val="0"/>
              </a:spcAft>
              <a:buClr>
                <a:schemeClr val="dk1"/>
              </a:buClr>
              <a:buSzPts val="1800"/>
              <a:buChar char="•"/>
              <a:defRPr sz="2400"/>
            </a:lvl8pPr>
            <a:lvl9pPr marL="5486263" lvl="8" indent="-457189" algn="l" rtl="0">
              <a:spcBef>
                <a:spcPts val="480"/>
              </a:spcBef>
              <a:spcAft>
                <a:spcPts val="0"/>
              </a:spcAft>
              <a:buClr>
                <a:schemeClr val="dk1"/>
              </a:buClr>
              <a:buSzPts val="1800"/>
              <a:buChar char="•"/>
              <a:defRPr sz="2400"/>
            </a:lvl9pPr>
          </a:lstStyle>
          <a:p>
            <a:endParaRPr/>
          </a:p>
        </p:txBody>
      </p:sp>
      <p:sp>
        <p:nvSpPr>
          <p:cNvPr id="122" name="Google Shape;122;p21"/>
          <p:cNvSpPr txBox="1"/>
          <p:nvPr/>
        </p:nvSpPr>
        <p:spPr>
          <a:xfrm>
            <a:off x="11438921" y="5887849"/>
            <a:ext cx="694800" cy="365200"/>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endParaRPr sz="1600">
              <a:solidFill>
                <a:schemeClr val="lt1"/>
              </a:solidFill>
              <a:latin typeface="Cambria"/>
              <a:ea typeface="Cambria"/>
              <a:cs typeface="Cambria"/>
              <a:sym typeface="Cambria"/>
            </a:endParaRPr>
          </a:p>
        </p:txBody>
      </p:sp>
      <p:sp>
        <p:nvSpPr>
          <p:cNvPr id="123" name="Google Shape;123;p21"/>
          <p:cNvSpPr/>
          <p:nvPr/>
        </p:nvSpPr>
        <p:spPr>
          <a:xfrm>
            <a:off x="11677156" y="6409840"/>
            <a:ext cx="514800" cy="356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4" name="Google Shape;124;p21"/>
          <p:cNvSpPr txBox="1"/>
          <p:nvPr/>
        </p:nvSpPr>
        <p:spPr>
          <a:xfrm>
            <a:off x="11438921" y="6475989"/>
            <a:ext cx="694800" cy="187200"/>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a:solidFill>
                  <a:schemeClr val="lt1"/>
                </a:solidFill>
                <a:latin typeface="Cambria"/>
                <a:ea typeface="Cambria"/>
                <a:cs typeface="Cambria"/>
                <a:sym typeface="Cambria"/>
              </a:rPr>
              <a:pPr marL="0" marR="0" lvl="0" indent="0" algn="r" rtl="0">
                <a:spcBef>
                  <a:spcPts val="0"/>
                </a:spcBef>
                <a:spcAft>
                  <a:spcPts val="0"/>
                </a:spcAft>
                <a:buNone/>
              </a:pPr>
              <a:t>‹#›</a:t>
            </a:fld>
            <a:endParaRPr sz="1200">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12189612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5"/>
        <p:cNvGrpSpPr/>
        <p:nvPr/>
      </p:nvGrpSpPr>
      <p:grpSpPr>
        <a:xfrm>
          <a:off x="0" y="0"/>
          <a:ext cx="0" cy="0"/>
          <a:chOff x="0" y="0"/>
          <a:chExt cx="0" cy="0"/>
        </a:xfrm>
      </p:grpSpPr>
      <p:sp>
        <p:nvSpPr>
          <p:cNvPr id="126" name="Google Shape;126;p22"/>
          <p:cNvSpPr/>
          <p:nvPr/>
        </p:nvSpPr>
        <p:spPr>
          <a:xfrm>
            <a:off x="303521" y="721277"/>
            <a:ext cx="11627600" cy="5926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27" name="Google Shape;127;p22"/>
          <p:cNvSpPr txBox="1">
            <a:spLocks noGrp="1"/>
          </p:cNvSpPr>
          <p:nvPr>
            <p:ph type="title"/>
          </p:nvPr>
        </p:nvSpPr>
        <p:spPr>
          <a:xfrm>
            <a:off x="609600" y="968927"/>
            <a:ext cx="10972800" cy="803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2800"/>
              <a:buFont typeface="Helvetica Neue"/>
              <a:buNone/>
              <a:defRPr sz="3733" b="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28" name="Google Shape;128;p22"/>
          <p:cNvSpPr txBox="1">
            <a:spLocks noGrp="1"/>
          </p:cNvSpPr>
          <p:nvPr>
            <p:ph type="body" idx="1"/>
          </p:nvPr>
        </p:nvSpPr>
        <p:spPr>
          <a:xfrm>
            <a:off x="609600" y="1907407"/>
            <a:ext cx="5386800" cy="398000"/>
          </a:xfrm>
          <a:prstGeom prst="rect">
            <a:avLst/>
          </a:prstGeom>
          <a:noFill/>
          <a:ln>
            <a:noFill/>
          </a:ln>
        </p:spPr>
        <p:txBody>
          <a:bodyPr spcFirstLastPara="1" wrap="square" lIns="91425" tIns="45700" rIns="91425" bIns="45700" anchor="b" anchorCtr="0">
            <a:noAutofit/>
          </a:bodyPr>
          <a:lstStyle>
            <a:lvl1pPr marL="609585" lvl="0" indent="-304792" algn="l" rtl="0">
              <a:spcBef>
                <a:spcPts val="480"/>
              </a:spcBef>
              <a:spcAft>
                <a:spcPts val="0"/>
              </a:spcAft>
              <a:buClr>
                <a:schemeClr val="dk1"/>
              </a:buClr>
              <a:buSzPts val="1800"/>
              <a:buNone/>
              <a:defRPr sz="2400" b="1"/>
            </a:lvl1pPr>
            <a:lvl2pPr marL="1219170" lvl="1" indent="-304792" algn="l" rtl="0">
              <a:spcBef>
                <a:spcPts val="533"/>
              </a:spcBef>
              <a:spcAft>
                <a:spcPts val="0"/>
              </a:spcAft>
              <a:buClr>
                <a:schemeClr val="dk1"/>
              </a:buClr>
              <a:buSzPts val="2000"/>
              <a:buNone/>
              <a:defRPr sz="2667" b="1"/>
            </a:lvl2pPr>
            <a:lvl3pPr marL="1828754" lvl="2" indent="-304792" algn="l" rtl="0">
              <a:spcBef>
                <a:spcPts val="480"/>
              </a:spcBef>
              <a:spcAft>
                <a:spcPts val="0"/>
              </a:spcAft>
              <a:buClr>
                <a:schemeClr val="dk1"/>
              </a:buClr>
              <a:buSzPts val="1800"/>
              <a:buNone/>
              <a:defRPr sz="2400" b="1"/>
            </a:lvl3pPr>
            <a:lvl4pPr marL="2438339" lvl="3" indent="-304792" algn="l" rtl="0">
              <a:spcBef>
                <a:spcPts val="427"/>
              </a:spcBef>
              <a:spcAft>
                <a:spcPts val="0"/>
              </a:spcAft>
              <a:buClr>
                <a:schemeClr val="dk1"/>
              </a:buClr>
              <a:buSzPts val="1600"/>
              <a:buNone/>
              <a:defRPr sz="2133" b="1"/>
            </a:lvl4pPr>
            <a:lvl5pPr marL="3047924" lvl="4" indent="-304792" algn="l" rtl="0">
              <a:spcBef>
                <a:spcPts val="427"/>
              </a:spcBef>
              <a:spcAft>
                <a:spcPts val="0"/>
              </a:spcAft>
              <a:buClr>
                <a:schemeClr val="dk1"/>
              </a:buClr>
              <a:buSzPts val="1600"/>
              <a:buNone/>
              <a:defRPr sz="2133" b="1"/>
            </a:lvl5pPr>
            <a:lvl6pPr marL="3657509" lvl="5" indent="-304792" algn="l" rtl="0">
              <a:spcBef>
                <a:spcPts val="427"/>
              </a:spcBef>
              <a:spcAft>
                <a:spcPts val="0"/>
              </a:spcAft>
              <a:buClr>
                <a:schemeClr val="dk1"/>
              </a:buClr>
              <a:buSzPts val="1600"/>
              <a:buNone/>
              <a:defRPr sz="2133" b="1"/>
            </a:lvl6pPr>
            <a:lvl7pPr marL="4267093" lvl="6" indent="-304792" algn="l" rtl="0">
              <a:spcBef>
                <a:spcPts val="427"/>
              </a:spcBef>
              <a:spcAft>
                <a:spcPts val="0"/>
              </a:spcAft>
              <a:buClr>
                <a:schemeClr val="dk1"/>
              </a:buClr>
              <a:buSzPts val="1600"/>
              <a:buNone/>
              <a:defRPr sz="2133" b="1"/>
            </a:lvl7pPr>
            <a:lvl8pPr marL="4876678" lvl="7" indent="-304792" algn="l" rtl="0">
              <a:spcBef>
                <a:spcPts val="427"/>
              </a:spcBef>
              <a:spcAft>
                <a:spcPts val="0"/>
              </a:spcAft>
              <a:buClr>
                <a:schemeClr val="dk1"/>
              </a:buClr>
              <a:buSzPts val="1600"/>
              <a:buNone/>
              <a:defRPr sz="2133" b="1"/>
            </a:lvl8pPr>
            <a:lvl9pPr marL="5486263" lvl="8" indent="-304792" algn="l" rtl="0">
              <a:spcBef>
                <a:spcPts val="427"/>
              </a:spcBef>
              <a:spcAft>
                <a:spcPts val="0"/>
              </a:spcAft>
              <a:buClr>
                <a:schemeClr val="dk1"/>
              </a:buClr>
              <a:buSzPts val="1600"/>
              <a:buNone/>
              <a:defRPr sz="2133" b="1"/>
            </a:lvl9pPr>
          </a:lstStyle>
          <a:p>
            <a:endParaRPr/>
          </a:p>
        </p:txBody>
      </p:sp>
      <p:sp>
        <p:nvSpPr>
          <p:cNvPr id="129" name="Google Shape;129;p22"/>
          <p:cNvSpPr txBox="1">
            <a:spLocks noGrp="1"/>
          </p:cNvSpPr>
          <p:nvPr>
            <p:ph type="body" idx="2"/>
          </p:nvPr>
        </p:nvSpPr>
        <p:spPr>
          <a:xfrm>
            <a:off x="609600" y="2446067"/>
            <a:ext cx="5386800" cy="3680000"/>
          </a:xfrm>
          <a:prstGeom prst="rect">
            <a:avLst/>
          </a:prstGeom>
          <a:noFill/>
          <a:ln>
            <a:noFill/>
          </a:ln>
        </p:spPr>
        <p:txBody>
          <a:bodyPr spcFirstLastPara="1" wrap="square" lIns="91425" tIns="45700" rIns="91425" bIns="45700" anchor="t" anchorCtr="0">
            <a:noAutofit/>
          </a:bodyPr>
          <a:lstStyle>
            <a:lvl1pPr marL="609585" lvl="0" indent="-507987" algn="l" rtl="0">
              <a:spcBef>
                <a:spcPts val="640"/>
              </a:spcBef>
              <a:spcAft>
                <a:spcPts val="0"/>
              </a:spcAft>
              <a:buClr>
                <a:schemeClr val="dk1"/>
              </a:buClr>
              <a:buSzPts val="2400"/>
              <a:buChar char="•"/>
              <a:defRPr sz="3200"/>
            </a:lvl1pPr>
            <a:lvl2pPr marL="1219170" lvl="1" indent="-474121" algn="l" rtl="0">
              <a:spcBef>
                <a:spcPts val="533"/>
              </a:spcBef>
              <a:spcAft>
                <a:spcPts val="0"/>
              </a:spcAft>
              <a:buClr>
                <a:schemeClr val="dk1"/>
              </a:buClr>
              <a:buSzPts val="2000"/>
              <a:buChar char="–"/>
              <a:defRPr sz="2667"/>
            </a:lvl2pPr>
            <a:lvl3pPr marL="1828754" lvl="2" indent="-457189" algn="l" rtl="0">
              <a:spcBef>
                <a:spcPts val="480"/>
              </a:spcBef>
              <a:spcAft>
                <a:spcPts val="0"/>
              </a:spcAft>
              <a:buClr>
                <a:schemeClr val="dk1"/>
              </a:buClr>
              <a:buSzPts val="1800"/>
              <a:buChar char="•"/>
              <a:defRPr sz="2400"/>
            </a:lvl3pPr>
            <a:lvl4pPr marL="2438339" lvl="3" indent="-440256" algn="l" rtl="0">
              <a:spcBef>
                <a:spcPts val="427"/>
              </a:spcBef>
              <a:spcAft>
                <a:spcPts val="0"/>
              </a:spcAft>
              <a:buClr>
                <a:schemeClr val="dk1"/>
              </a:buClr>
              <a:buSzPts val="1600"/>
              <a:buChar char="–"/>
              <a:defRPr sz="2133"/>
            </a:lvl4pPr>
            <a:lvl5pPr marL="3047924" lvl="4" indent="-440256" algn="l" rtl="0">
              <a:spcBef>
                <a:spcPts val="427"/>
              </a:spcBef>
              <a:spcAft>
                <a:spcPts val="0"/>
              </a:spcAft>
              <a:buClr>
                <a:schemeClr val="dk1"/>
              </a:buClr>
              <a:buSzPts val="1600"/>
              <a:buChar char="»"/>
              <a:defRPr sz="2133"/>
            </a:lvl5pPr>
            <a:lvl6pPr marL="3657509" lvl="5" indent="-440256" algn="l" rtl="0">
              <a:spcBef>
                <a:spcPts val="427"/>
              </a:spcBef>
              <a:spcAft>
                <a:spcPts val="0"/>
              </a:spcAft>
              <a:buClr>
                <a:schemeClr val="dk1"/>
              </a:buClr>
              <a:buSzPts val="1600"/>
              <a:buChar char="•"/>
              <a:defRPr sz="2133"/>
            </a:lvl6pPr>
            <a:lvl7pPr marL="4267093" lvl="6" indent="-440256" algn="l" rtl="0">
              <a:spcBef>
                <a:spcPts val="427"/>
              </a:spcBef>
              <a:spcAft>
                <a:spcPts val="0"/>
              </a:spcAft>
              <a:buClr>
                <a:schemeClr val="dk1"/>
              </a:buClr>
              <a:buSzPts val="1600"/>
              <a:buChar char="•"/>
              <a:defRPr sz="2133"/>
            </a:lvl7pPr>
            <a:lvl8pPr marL="4876678" lvl="7" indent="-440256" algn="l" rtl="0">
              <a:spcBef>
                <a:spcPts val="427"/>
              </a:spcBef>
              <a:spcAft>
                <a:spcPts val="0"/>
              </a:spcAft>
              <a:buClr>
                <a:schemeClr val="dk1"/>
              </a:buClr>
              <a:buSzPts val="1600"/>
              <a:buChar char="•"/>
              <a:defRPr sz="2133"/>
            </a:lvl8pPr>
            <a:lvl9pPr marL="5486263" lvl="8" indent="-440256" algn="l" rtl="0">
              <a:spcBef>
                <a:spcPts val="427"/>
              </a:spcBef>
              <a:spcAft>
                <a:spcPts val="0"/>
              </a:spcAft>
              <a:buClr>
                <a:schemeClr val="dk1"/>
              </a:buClr>
              <a:buSzPts val="1600"/>
              <a:buChar char="•"/>
              <a:defRPr sz="2133"/>
            </a:lvl9pPr>
          </a:lstStyle>
          <a:p>
            <a:endParaRPr/>
          </a:p>
        </p:txBody>
      </p:sp>
      <p:sp>
        <p:nvSpPr>
          <p:cNvPr id="130" name="Google Shape;130;p22"/>
          <p:cNvSpPr txBox="1">
            <a:spLocks noGrp="1"/>
          </p:cNvSpPr>
          <p:nvPr>
            <p:ph type="body" idx="3"/>
          </p:nvPr>
        </p:nvSpPr>
        <p:spPr>
          <a:xfrm>
            <a:off x="6193367" y="1907407"/>
            <a:ext cx="5389200" cy="398000"/>
          </a:xfrm>
          <a:prstGeom prst="rect">
            <a:avLst/>
          </a:prstGeom>
          <a:noFill/>
          <a:ln>
            <a:noFill/>
          </a:ln>
        </p:spPr>
        <p:txBody>
          <a:bodyPr spcFirstLastPara="1" wrap="square" lIns="91425" tIns="45700" rIns="91425" bIns="45700" anchor="b" anchorCtr="0">
            <a:noAutofit/>
          </a:bodyPr>
          <a:lstStyle>
            <a:lvl1pPr marL="609585" lvl="0" indent="-304792" algn="l" rtl="0">
              <a:spcBef>
                <a:spcPts val="480"/>
              </a:spcBef>
              <a:spcAft>
                <a:spcPts val="0"/>
              </a:spcAft>
              <a:buClr>
                <a:schemeClr val="dk1"/>
              </a:buClr>
              <a:buSzPts val="1800"/>
              <a:buNone/>
              <a:defRPr sz="2400" b="1"/>
            </a:lvl1pPr>
            <a:lvl2pPr marL="1219170" lvl="1" indent="-304792" algn="l" rtl="0">
              <a:spcBef>
                <a:spcPts val="533"/>
              </a:spcBef>
              <a:spcAft>
                <a:spcPts val="0"/>
              </a:spcAft>
              <a:buClr>
                <a:schemeClr val="dk1"/>
              </a:buClr>
              <a:buSzPts val="2000"/>
              <a:buNone/>
              <a:defRPr sz="2667" b="1"/>
            </a:lvl2pPr>
            <a:lvl3pPr marL="1828754" lvl="2" indent="-304792" algn="l" rtl="0">
              <a:spcBef>
                <a:spcPts val="480"/>
              </a:spcBef>
              <a:spcAft>
                <a:spcPts val="0"/>
              </a:spcAft>
              <a:buClr>
                <a:schemeClr val="dk1"/>
              </a:buClr>
              <a:buSzPts val="1800"/>
              <a:buNone/>
              <a:defRPr sz="2400" b="1"/>
            </a:lvl3pPr>
            <a:lvl4pPr marL="2438339" lvl="3" indent="-304792" algn="l" rtl="0">
              <a:spcBef>
                <a:spcPts val="427"/>
              </a:spcBef>
              <a:spcAft>
                <a:spcPts val="0"/>
              </a:spcAft>
              <a:buClr>
                <a:schemeClr val="dk1"/>
              </a:buClr>
              <a:buSzPts val="1600"/>
              <a:buNone/>
              <a:defRPr sz="2133" b="1"/>
            </a:lvl4pPr>
            <a:lvl5pPr marL="3047924" lvl="4" indent="-304792" algn="l" rtl="0">
              <a:spcBef>
                <a:spcPts val="427"/>
              </a:spcBef>
              <a:spcAft>
                <a:spcPts val="0"/>
              </a:spcAft>
              <a:buClr>
                <a:schemeClr val="dk1"/>
              </a:buClr>
              <a:buSzPts val="1600"/>
              <a:buNone/>
              <a:defRPr sz="2133" b="1"/>
            </a:lvl5pPr>
            <a:lvl6pPr marL="3657509" lvl="5" indent="-304792" algn="l" rtl="0">
              <a:spcBef>
                <a:spcPts val="427"/>
              </a:spcBef>
              <a:spcAft>
                <a:spcPts val="0"/>
              </a:spcAft>
              <a:buClr>
                <a:schemeClr val="dk1"/>
              </a:buClr>
              <a:buSzPts val="1600"/>
              <a:buNone/>
              <a:defRPr sz="2133" b="1"/>
            </a:lvl6pPr>
            <a:lvl7pPr marL="4267093" lvl="6" indent="-304792" algn="l" rtl="0">
              <a:spcBef>
                <a:spcPts val="427"/>
              </a:spcBef>
              <a:spcAft>
                <a:spcPts val="0"/>
              </a:spcAft>
              <a:buClr>
                <a:schemeClr val="dk1"/>
              </a:buClr>
              <a:buSzPts val="1600"/>
              <a:buNone/>
              <a:defRPr sz="2133" b="1"/>
            </a:lvl7pPr>
            <a:lvl8pPr marL="4876678" lvl="7" indent="-304792" algn="l" rtl="0">
              <a:spcBef>
                <a:spcPts val="427"/>
              </a:spcBef>
              <a:spcAft>
                <a:spcPts val="0"/>
              </a:spcAft>
              <a:buClr>
                <a:schemeClr val="dk1"/>
              </a:buClr>
              <a:buSzPts val="1600"/>
              <a:buNone/>
              <a:defRPr sz="2133" b="1"/>
            </a:lvl8pPr>
            <a:lvl9pPr marL="5486263" lvl="8" indent="-304792" algn="l" rtl="0">
              <a:spcBef>
                <a:spcPts val="427"/>
              </a:spcBef>
              <a:spcAft>
                <a:spcPts val="0"/>
              </a:spcAft>
              <a:buClr>
                <a:schemeClr val="dk1"/>
              </a:buClr>
              <a:buSzPts val="1600"/>
              <a:buNone/>
              <a:defRPr sz="2133" b="1"/>
            </a:lvl9pPr>
          </a:lstStyle>
          <a:p>
            <a:endParaRPr/>
          </a:p>
        </p:txBody>
      </p:sp>
      <p:sp>
        <p:nvSpPr>
          <p:cNvPr id="131" name="Google Shape;131;p22"/>
          <p:cNvSpPr txBox="1">
            <a:spLocks noGrp="1"/>
          </p:cNvSpPr>
          <p:nvPr>
            <p:ph type="body" idx="4"/>
          </p:nvPr>
        </p:nvSpPr>
        <p:spPr>
          <a:xfrm>
            <a:off x="6193367" y="2446067"/>
            <a:ext cx="5389200" cy="3680000"/>
          </a:xfrm>
          <a:prstGeom prst="rect">
            <a:avLst/>
          </a:prstGeom>
          <a:noFill/>
          <a:ln>
            <a:noFill/>
          </a:ln>
        </p:spPr>
        <p:txBody>
          <a:bodyPr spcFirstLastPara="1" wrap="square" lIns="91425" tIns="45700" rIns="91425" bIns="45700" anchor="t" anchorCtr="0">
            <a:noAutofit/>
          </a:bodyPr>
          <a:lstStyle>
            <a:lvl1pPr marL="609585" lvl="0" indent="-507987" algn="l" rtl="0">
              <a:spcBef>
                <a:spcPts val="640"/>
              </a:spcBef>
              <a:spcAft>
                <a:spcPts val="0"/>
              </a:spcAft>
              <a:buClr>
                <a:schemeClr val="dk1"/>
              </a:buClr>
              <a:buSzPts val="2400"/>
              <a:buChar char="•"/>
              <a:defRPr sz="3200"/>
            </a:lvl1pPr>
            <a:lvl2pPr marL="1219170" lvl="1" indent="-474121" algn="l" rtl="0">
              <a:spcBef>
                <a:spcPts val="533"/>
              </a:spcBef>
              <a:spcAft>
                <a:spcPts val="0"/>
              </a:spcAft>
              <a:buClr>
                <a:schemeClr val="dk1"/>
              </a:buClr>
              <a:buSzPts val="2000"/>
              <a:buChar char="–"/>
              <a:defRPr sz="2667"/>
            </a:lvl2pPr>
            <a:lvl3pPr marL="1828754" lvl="2" indent="-457189" algn="l" rtl="0">
              <a:spcBef>
                <a:spcPts val="480"/>
              </a:spcBef>
              <a:spcAft>
                <a:spcPts val="0"/>
              </a:spcAft>
              <a:buClr>
                <a:schemeClr val="dk1"/>
              </a:buClr>
              <a:buSzPts val="1800"/>
              <a:buChar char="•"/>
              <a:defRPr sz="2400"/>
            </a:lvl3pPr>
            <a:lvl4pPr marL="2438339" lvl="3" indent="-440256" algn="l" rtl="0">
              <a:spcBef>
                <a:spcPts val="427"/>
              </a:spcBef>
              <a:spcAft>
                <a:spcPts val="0"/>
              </a:spcAft>
              <a:buClr>
                <a:schemeClr val="dk1"/>
              </a:buClr>
              <a:buSzPts val="1600"/>
              <a:buChar char="–"/>
              <a:defRPr sz="2133"/>
            </a:lvl4pPr>
            <a:lvl5pPr marL="3047924" lvl="4" indent="-440256" algn="l" rtl="0">
              <a:spcBef>
                <a:spcPts val="427"/>
              </a:spcBef>
              <a:spcAft>
                <a:spcPts val="0"/>
              </a:spcAft>
              <a:buClr>
                <a:schemeClr val="dk1"/>
              </a:buClr>
              <a:buSzPts val="1600"/>
              <a:buChar char="»"/>
              <a:defRPr sz="2133"/>
            </a:lvl5pPr>
            <a:lvl6pPr marL="3657509" lvl="5" indent="-440256" algn="l" rtl="0">
              <a:spcBef>
                <a:spcPts val="427"/>
              </a:spcBef>
              <a:spcAft>
                <a:spcPts val="0"/>
              </a:spcAft>
              <a:buClr>
                <a:schemeClr val="dk1"/>
              </a:buClr>
              <a:buSzPts val="1600"/>
              <a:buChar char="•"/>
              <a:defRPr sz="2133"/>
            </a:lvl6pPr>
            <a:lvl7pPr marL="4267093" lvl="6" indent="-440256" algn="l" rtl="0">
              <a:spcBef>
                <a:spcPts val="427"/>
              </a:spcBef>
              <a:spcAft>
                <a:spcPts val="0"/>
              </a:spcAft>
              <a:buClr>
                <a:schemeClr val="dk1"/>
              </a:buClr>
              <a:buSzPts val="1600"/>
              <a:buChar char="•"/>
              <a:defRPr sz="2133"/>
            </a:lvl7pPr>
            <a:lvl8pPr marL="4876678" lvl="7" indent="-440256" algn="l" rtl="0">
              <a:spcBef>
                <a:spcPts val="427"/>
              </a:spcBef>
              <a:spcAft>
                <a:spcPts val="0"/>
              </a:spcAft>
              <a:buClr>
                <a:schemeClr val="dk1"/>
              </a:buClr>
              <a:buSzPts val="1600"/>
              <a:buChar char="•"/>
              <a:defRPr sz="2133"/>
            </a:lvl8pPr>
            <a:lvl9pPr marL="5486263" lvl="8" indent="-440256" algn="l" rtl="0">
              <a:spcBef>
                <a:spcPts val="427"/>
              </a:spcBef>
              <a:spcAft>
                <a:spcPts val="0"/>
              </a:spcAft>
              <a:buClr>
                <a:schemeClr val="dk1"/>
              </a:buClr>
              <a:buSzPts val="1600"/>
              <a:buChar char="•"/>
              <a:defRPr sz="2133"/>
            </a:lvl9pPr>
          </a:lstStyle>
          <a:p>
            <a:endParaRPr/>
          </a:p>
        </p:txBody>
      </p:sp>
      <p:sp>
        <p:nvSpPr>
          <p:cNvPr id="132" name="Google Shape;132;p22"/>
          <p:cNvSpPr/>
          <p:nvPr/>
        </p:nvSpPr>
        <p:spPr>
          <a:xfrm>
            <a:off x="11677156" y="6409840"/>
            <a:ext cx="514800" cy="356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3" name="Google Shape;133;p22"/>
          <p:cNvSpPr txBox="1"/>
          <p:nvPr/>
        </p:nvSpPr>
        <p:spPr>
          <a:xfrm>
            <a:off x="11438921" y="6475989"/>
            <a:ext cx="694800" cy="187200"/>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a:solidFill>
                  <a:schemeClr val="lt1"/>
                </a:solidFill>
                <a:latin typeface="Cambria"/>
                <a:ea typeface="Cambria"/>
                <a:cs typeface="Cambria"/>
                <a:sym typeface="Cambria"/>
              </a:rPr>
              <a:pPr marL="0" marR="0" lvl="0" indent="0" algn="r" rtl="0">
                <a:spcBef>
                  <a:spcPts val="0"/>
                </a:spcBef>
                <a:spcAft>
                  <a:spcPts val="0"/>
                </a:spcAft>
                <a:buNone/>
              </a:pPr>
              <a:t>‹#›</a:t>
            </a:fld>
            <a:endParaRPr sz="1200">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6753076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nclusion Slide">
  <p:cSld name="Conclusion Slide">
    <p:spTree>
      <p:nvGrpSpPr>
        <p:cNvPr id="1" name="Shape 134"/>
        <p:cNvGrpSpPr/>
        <p:nvPr/>
      </p:nvGrpSpPr>
      <p:grpSpPr>
        <a:xfrm>
          <a:off x="0" y="0"/>
          <a:ext cx="0" cy="0"/>
          <a:chOff x="0" y="0"/>
          <a:chExt cx="0" cy="0"/>
        </a:xfrm>
      </p:grpSpPr>
      <p:sp>
        <p:nvSpPr>
          <p:cNvPr id="135" name="Google Shape;135;p23"/>
          <p:cNvSpPr/>
          <p:nvPr/>
        </p:nvSpPr>
        <p:spPr>
          <a:xfrm>
            <a:off x="0" y="856559"/>
            <a:ext cx="12192000" cy="4639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6" name="Google Shape;136;p23"/>
          <p:cNvSpPr/>
          <p:nvPr/>
        </p:nvSpPr>
        <p:spPr>
          <a:xfrm>
            <a:off x="0" y="-24256"/>
            <a:ext cx="12192000" cy="8808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7" name="Google Shape;137;p23"/>
          <p:cNvSpPr txBox="1">
            <a:spLocks noGrp="1"/>
          </p:cNvSpPr>
          <p:nvPr>
            <p:ph type="ctrTitle"/>
          </p:nvPr>
        </p:nvSpPr>
        <p:spPr>
          <a:xfrm>
            <a:off x="914400" y="1406783"/>
            <a:ext cx="10363200" cy="941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600"/>
              <a:buFont typeface="Helvetica Neue"/>
              <a:buNone/>
              <a:defRPr sz="4800" b="1"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pic>
        <p:nvPicPr>
          <p:cNvPr id="138" name="Google Shape;138;p23"/>
          <p:cNvPicPr preferRelativeResize="0"/>
          <p:nvPr/>
        </p:nvPicPr>
        <p:blipFill rotWithShape="1">
          <a:blip r:embed="rId2">
            <a:alphaModFix/>
          </a:blip>
          <a:srcRect/>
          <a:stretch/>
        </p:blipFill>
        <p:spPr>
          <a:xfrm>
            <a:off x="303522" y="123191"/>
            <a:ext cx="1935188" cy="590551"/>
          </a:xfrm>
          <a:prstGeom prst="rect">
            <a:avLst/>
          </a:prstGeom>
          <a:noFill/>
          <a:ln>
            <a:noFill/>
          </a:ln>
        </p:spPr>
      </p:pic>
      <p:sp>
        <p:nvSpPr>
          <p:cNvPr id="139" name="Google Shape;139;p23"/>
          <p:cNvSpPr/>
          <p:nvPr/>
        </p:nvSpPr>
        <p:spPr>
          <a:xfrm>
            <a:off x="0" y="-24256"/>
            <a:ext cx="12192000" cy="8808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aseline="-25000">
              <a:solidFill>
                <a:schemeClr val="lt1"/>
              </a:solidFill>
              <a:latin typeface="Calibri"/>
              <a:ea typeface="Calibri"/>
              <a:cs typeface="Calibri"/>
              <a:sym typeface="Calibri"/>
            </a:endParaRPr>
          </a:p>
        </p:txBody>
      </p:sp>
      <p:sp>
        <p:nvSpPr>
          <p:cNvPr id="140" name="Google Shape;140;p23"/>
          <p:cNvSpPr txBox="1"/>
          <p:nvPr/>
        </p:nvSpPr>
        <p:spPr>
          <a:xfrm>
            <a:off x="4667045" y="5924561"/>
            <a:ext cx="7160400" cy="80800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en" sz="1200" i="1">
                <a:solidFill>
                  <a:schemeClr val="dk1"/>
                </a:solidFill>
                <a:latin typeface="Calibri"/>
                <a:ea typeface="Calibri"/>
                <a:cs typeface="Calibri"/>
                <a:sym typeface="Calibri"/>
              </a:rPr>
              <a:t>iDigBio is funded by grants from the National Science Foundation’s Advancing Digitization of Biodiversity Collections Program.  Any opinions, findings, and conclusions or recommendations expressed in this material are those of the author(s) and do not necessarily reflect the views of the National Science Foundation. All images used with permission or are free from copyright.</a:t>
            </a:r>
            <a:endParaRPr sz="2400"/>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141" name="Google Shape;141;p23" descr="green bar.jpg"/>
          <p:cNvPicPr preferRelativeResize="0"/>
          <p:nvPr/>
        </p:nvPicPr>
        <p:blipFill/>
        <p:spPr>
          <a:xfrm rot="10800000" flipH="1">
            <a:off x="0" y="6667717"/>
            <a:ext cx="12192000" cy="236000"/>
          </a:xfrm>
          <a:prstGeom prst="rect">
            <a:avLst/>
          </a:prstGeom>
          <a:solidFill>
            <a:srgbClr val="FFFFFF"/>
          </a:solidFill>
          <a:ln>
            <a:noFill/>
          </a:ln>
        </p:spPr>
      </p:pic>
      <p:pic>
        <p:nvPicPr>
          <p:cNvPr id="142" name="Google Shape;142;p23" descr="IdigBio-logo-bigger.jpg"/>
          <p:cNvPicPr preferRelativeResize="0"/>
          <p:nvPr/>
        </p:nvPicPr>
        <p:blipFill rotWithShape="1">
          <a:blip r:embed="rId3">
            <a:alphaModFix/>
          </a:blip>
          <a:srcRect/>
          <a:stretch/>
        </p:blipFill>
        <p:spPr>
          <a:xfrm>
            <a:off x="650239" y="6002069"/>
            <a:ext cx="2436691" cy="513031"/>
          </a:xfrm>
          <a:prstGeom prst="rect">
            <a:avLst/>
          </a:prstGeom>
          <a:noFill/>
          <a:ln>
            <a:noFill/>
          </a:ln>
        </p:spPr>
      </p:pic>
      <p:pic>
        <p:nvPicPr>
          <p:cNvPr id="143" name="Google Shape;143;p23" descr="Asset 12.jpg"/>
          <p:cNvPicPr preferRelativeResize="0"/>
          <p:nvPr/>
        </p:nvPicPr>
        <p:blipFill rotWithShape="1">
          <a:blip r:embed="rId4">
            <a:alphaModFix/>
          </a:blip>
          <a:srcRect/>
          <a:stretch/>
        </p:blipFill>
        <p:spPr>
          <a:xfrm>
            <a:off x="274322" y="203478"/>
            <a:ext cx="8694417" cy="435388"/>
          </a:xfrm>
          <a:prstGeom prst="rect">
            <a:avLst/>
          </a:prstGeom>
          <a:noFill/>
          <a:ln>
            <a:noFill/>
          </a:ln>
        </p:spPr>
      </p:pic>
      <p:pic>
        <p:nvPicPr>
          <p:cNvPr id="144" name="Google Shape;144;p23">
            <a:hlinkClick r:id="rId5"/>
          </p:cNvPr>
          <p:cNvPicPr preferRelativeResize="0"/>
          <p:nvPr/>
        </p:nvPicPr>
        <p:blipFill rotWithShape="1">
          <a:blip r:embed="rId6">
            <a:alphaModFix/>
          </a:blip>
          <a:srcRect/>
          <a:stretch/>
        </p:blipFill>
        <p:spPr>
          <a:xfrm>
            <a:off x="4768648" y="3497563"/>
            <a:ext cx="406400" cy="406400"/>
          </a:xfrm>
          <a:prstGeom prst="rect">
            <a:avLst/>
          </a:prstGeom>
          <a:noFill/>
          <a:ln>
            <a:noFill/>
          </a:ln>
        </p:spPr>
      </p:pic>
      <p:pic>
        <p:nvPicPr>
          <p:cNvPr id="145" name="Google Shape;145;p23">
            <a:hlinkClick r:id="rId7"/>
          </p:cNvPr>
          <p:cNvPicPr preferRelativeResize="0"/>
          <p:nvPr/>
        </p:nvPicPr>
        <p:blipFill rotWithShape="1">
          <a:blip r:embed="rId8">
            <a:alphaModFix/>
          </a:blip>
          <a:srcRect/>
          <a:stretch/>
        </p:blipFill>
        <p:spPr>
          <a:xfrm>
            <a:off x="4768648" y="3961421"/>
            <a:ext cx="406400" cy="406400"/>
          </a:xfrm>
          <a:prstGeom prst="rect">
            <a:avLst/>
          </a:prstGeom>
          <a:noFill/>
          <a:ln>
            <a:noFill/>
          </a:ln>
        </p:spPr>
      </p:pic>
      <p:pic>
        <p:nvPicPr>
          <p:cNvPr id="146" name="Google Shape;146;p23">
            <a:hlinkClick r:id="rId9"/>
          </p:cNvPr>
          <p:cNvPicPr preferRelativeResize="0"/>
          <p:nvPr/>
        </p:nvPicPr>
        <p:blipFill rotWithShape="1">
          <a:blip r:embed="rId10">
            <a:alphaModFix/>
          </a:blip>
          <a:srcRect l="13621" r="12189"/>
          <a:stretch/>
        </p:blipFill>
        <p:spPr>
          <a:xfrm>
            <a:off x="4774498" y="4424979"/>
            <a:ext cx="536017" cy="406400"/>
          </a:xfrm>
          <a:prstGeom prst="rect">
            <a:avLst/>
          </a:prstGeom>
          <a:noFill/>
          <a:ln>
            <a:noFill/>
          </a:ln>
        </p:spPr>
      </p:pic>
      <p:pic>
        <p:nvPicPr>
          <p:cNvPr id="147" name="Google Shape;147;p23">
            <a:hlinkClick r:id="rId11"/>
          </p:cNvPr>
          <p:cNvPicPr preferRelativeResize="0"/>
          <p:nvPr/>
        </p:nvPicPr>
        <p:blipFill rotWithShape="1">
          <a:blip r:embed="rId12">
            <a:alphaModFix/>
          </a:blip>
          <a:srcRect/>
          <a:stretch/>
        </p:blipFill>
        <p:spPr>
          <a:xfrm>
            <a:off x="4774498" y="4893067"/>
            <a:ext cx="412807" cy="412807"/>
          </a:xfrm>
          <a:prstGeom prst="rect">
            <a:avLst/>
          </a:prstGeom>
          <a:noFill/>
          <a:ln>
            <a:noFill/>
          </a:ln>
        </p:spPr>
      </p:pic>
      <p:pic>
        <p:nvPicPr>
          <p:cNvPr id="148" name="Google Shape;148;p23">
            <a:hlinkClick r:id="rId13"/>
          </p:cNvPr>
          <p:cNvPicPr preferRelativeResize="0"/>
          <p:nvPr/>
        </p:nvPicPr>
        <p:blipFill rotWithShape="1">
          <a:blip r:embed="rId14">
            <a:alphaModFix/>
          </a:blip>
          <a:srcRect/>
          <a:stretch/>
        </p:blipFill>
        <p:spPr>
          <a:xfrm>
            <a:off x="4768648" y="5382231"/>
            <a:ext cx="406400" cy="406400"/>
          </a:xfrm>
          <a:prstGeom prst="rect">
            <a:avLst/>
          </a:prstGeom>
          <a:noFill/>
          <a:ln>
            <a:noFill/>
          </a:ln>
        </p:spPr>
      </p:pic>
      <p:sp>
        <p:nvSpPr>
          <p:cNvPr id="149" name="Google Shape;149;p23"/>
          <p:cNvSpPr txBox="1"/>
          <p:nvPr/>
        </p:nvSpPr>
        <p:spPr>
          <a:xfrm>
            <a:off x="1090487" y="5268799"/>
            <a:ext cx="2832800" cy="36920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en" sz="2400">
                <a:solidFill>
                  <a:srgbClr val="000000"/>
                </a:solidFill>
                <a:latin typeface="Helvetica Neue"/>
                <a:ea typeface="Helvetica Neue"/>
                <a:cs typeface="Helvetica Neue"/>
                <a:sym typeface="Helvetica Neue"/>
              </a:rPr>
              <a:t>www.idigbio.org</a:t>
            </a:r>
            <a:endParaRPr sz="2400">
              <a:solidFill>
                <a:srgbClr val="000000"/>
              </a:solidFill>
              <a:latin typeface="Helvetica Neue"/>
              <a:ea typeface="Helvetica Neue"/>
              <a:cs typeface="Helvetica Neue"/>
              <a:sym typeface="Helvetica Neue"/>
            </a:endParaRPr>
          </a:p>
        </p:txBody>
      </p:sp>
      <p:grpSp>
        <p:nvGrpSpPr>
          <p:cNvPr id="150" name="Google Shape;150;p23"/>
          <p:cNvGrpSpPr/>
          <p:nvPr/>
        </p:nvGrpSpPr>
        <p:grpSpPr>
          <a:xfrm>
            <a:off x="1845526" y="4439693"/>
            <a:ext cx="1291109" cy="830112"/>
            <a:chOff x="1252080" y="2742784"/>
            <a:chExt cx="968332" cy="830112"/>
          </a:xfrm>
        </p:grpSpPr>
        <p:pic>
          <p:nvPicPr>
            <p:cNvPr id="151" name="Google Shape;151;p23" descr="idigbio_logo_rgb.eps"/>
            <p:cNvPicPr preferRelativeResize="0"/>
            <p:nvPr/>
          </p:nvPicPr>
          <p:blipFill rotWithShape="1">
            <a:blip r:embed="rId15">
              <a:alphaModFix/>
            </a:blip>
            <a:srcRect r="67768"/>
            <a:stretch/>
          </p:blipFill>
          <p:spPr>
            <a:xfrm>
              <a:off x="1252080" y="2742784"/>
              <a:ext cx="861292" cy="830112"/>
            </a:xfrm>
            <a:prstGeom prst="rect">
              <a:avLst/>
            </a:prstGeom>
            <a:noFill/>
            <a:ln>
              <a:noFill/>
            </a:ln>
          </p:spPr>
        </p:pic>
        <p:sp>
          <p:nvSpPr>
            <p:cNvPr id="152" name="Google Shape;152;p23"/>
            <p:cNvSpPr/>
            <p:nvPr/>
          </p:nvSpPr>
          <p:spPr>
            <a:xfrm>
              <a:off x="1946212" y="3362190"/>
              <a:ext cx="274200" cy="210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sp>
        <p:nvSpPr>
          <p:cNvPr id="153" name="Google Shape;153;p23"/>
          <p:cNvSpPr txBox="1"/>
          <p:nvPr/>
        </p:nvSpPr>
        <p:spPr>
          <a:xfrm>
            <a:off x="5495073" y="3322269"/>
            <a:ext cx="7191200" cy="2677600"/>
          </a:xfrm>
          <a:prstGeom prst="rect">
            <a:avLst/>
          </a:prstGeom>
          <a:noFill/>
          <a:ln>
            <a:noFill/>
          </a:ln>
        </p:spPr>
        <p:txBody>
          <a:bodyPr spcFirstLastPara="1" wrap="square" lIns="121900" tIns="60933" rIns="121900" bIns="60933" anchor="t" anchorCtr="0">
            <a:noAutofit/>
          </a:bodyPr>
          <a:lstStyle/>
          <a:p>
            <a:pPr marL="0" marR="0" lvl="0" indent="0" algn="l" rtl="0">
              <a:lnSpc>
                <a:spcPct val="225000"/>
              </a:lnSpc>
              <a:spcBef>
                <a:spcPts val="0"/>
              </a:spcBef>
              <a:spcAft>
                <a:spcPts val="0"/>
              </a:spcAft>
              <a:buNone/>
            </a:pPr>
            <a:r>
              <a:rPr lang="en" sz="2133">
                <a:solidFill>
                  <a:srgbClr val="000000"/>
                </a:solidFill>
                <a:latin typeface="Cambria"/>
                <a:ea typeface="Cambria"/>
                <a:cs typeface="Cambria"/>
                <a:sym typeface="Cambria"/>
              </a:rPr>
              <a:t>facebook.com/iDigBio</a:t>
            </a:r>
            <a:endParaRPr sz="2133">
              <a:solidFill>
                <a:srgbClr val="000000"/>
              </a:solidFill>
              <a:latin typeface="Cambria"/>
              <a:ea typeface="Cambria"/>
              <a:cs typeface="Cambria"/>
              <a:sym typeface="Cambria"/>
            </a:endParaRPr>
          </a:p>
          <a:p>
            <a:pPr marL="0" marR="0" lvl="0" indent="0" algn="l" rtl="0">
              <a:lnSpc>
                <a:spcPct val="225000"/>
              </a:lnSpc>
              <a:spcBef>
                <a:spcPts val="0"/>
              </a:spcBef>
              <a:spcAft>
                <a:spcPts val="0"/>
              </a:spcAft>
              <a:buNone/>
            </a:pPr>
            <a:r>
              <a:rPr lang="en" sz="2133">
                <a:solidFill>
                  <a:srgbClr val="000000"/>
                </a:solidFill>
                <a:latin typeface="Cambria"/>
                <a:ea typeface="Cambria"/>
                <a:cs typeface="Cambria"/>
                <a:sym typeface="Cambria"/>
              </a:rPr>
              <a:t>twitter.com/iDigBio</a:t>
            </a:r>
            <a:endParaRPr sz="2133">
              <a:solidFill>
                <a:srgbClr val="000000"/>
              </a:solidFill>
              <a:latin typeface="Cambria"/>
              <a:ea typeface="Cambria"/>
              <a:cs typeface="Cambria"/>
              <a:sym typeface="Cambria"/>
            </a:endParaRPr>
          </a:p>
          <a:p>
            <a:pPr marL="0" marR="0" lvl="0" indent="0" algn="l" rtl="0">
              <a:lnSpc>
                <a:spcPct val="225000"/>
              </a:lnSpc>
              <a:spcBef>
                <a:spcPts val="0"/>
              </a:spcBef>
              <a:spcAft>
                <a:spcPts val="0"/>
              </a:spcAft>
              <a:buNone/>
            </a:pPr>
            <a:r>
              <a:rPr lang="en" sz="2133">
                <a:solidFill>
                  <a:srgbClr val="000000"/>
                </a:solidFill>
                <a:latin typeface="Cambria"/>
                <a:ea typeface="Cambria"/>
                <a:cs typeface="Cambria"/>
                <a:sym typeface="Cambria"/>
              </a:rPr>
              <a:t>vimeo.com/idigbio</a:t>
            </a:r>
            <a:endParaRPr sz="2133">
              <a:solidFill>
                <a:srgbClr val="000000"/>
              </a:solidFill>
              <a:latin typeface="Cambria"/>
              <a:ea typeface="Cambria"/>
              <a:cs typeface="Cambria"/>
              <a:sym typeface="Cambria"/>
            </a:endParaRPr>
          </a:p>
          <a:p>
            <a:pPr marL="0" marR="0" lvl="0" indent="0" algn="l" rtl="0">
              <a:lnSpc>
                <a:spcPct val="225000"/>
              </a:lnSpc>
              <a:spcBef>
                <a:spcPts val="0"/>
              </a:spcBef>
              <a:spcAft>
                <a:spcPts val="0"/>
              </a:spcAft>
              <a:buNone/>
            </a:pPr>
            <a:r>
              <a:rPr lang="en" sz="2133">
                <a:solidFill>
                  <a:srgbClr val="000000"/>
                </a:solidFill>
                <a:latin typeface="Cambria"/>
                <a:ea typeface="Cambria"/>
                <a:cs typeface="Cambria"/>
                <a:sym typeface="Cambria"/>
              </a:rPr>
              <a:t>idigbio.org/rss-feed.xml</a:t>
            </a:r>
            <a:endParaRPr sz="2133">
              <a:solidFill>
                <a:srgbClr val="000000"/>
              </a:solidFill>
              <a:latin typeface="Cambria"/>
              <a:ea typeface="Cambria"/>
              <a:cs typeface="Cambria"/>
              <a:sym typeface="Cambria"/>
            </a:endParaRPr>
          </a:p>
          <a:p>
            <a:pPr marL="0" marR="0" lvl="0" indent="0" algn="l" rtl="0">
              <a:lnSpc>
                <a:spcPct val="225000"/>
              </a:lnSpc>
              <a:spcBef>
                <a:spcPts val="0"/>
              </a:spcBef>
              <a:spcAft>
                <a:spcPts val="0"/>
              </a:spcAft>
              <a:buNone/>
            </a:pPr>
            <a:r>
              <a:rPr lang="en" sz="2133">
                <a:solidFill>
                  <a:srgbClr val="000000"/>
                </a:solidFill>
                <a:latin typeface="Cambria"/>
                <a:ea typeface="Cambria"/>
                <a:cs typeface="Cambria"/>
                <a:sym typeface="Cambria"/>
              </a:rPr>
              <a:t>webcal://www.idigbio.org/events-calendar/export.ics</a:t>
            </a:r>
            <a:endParaRPr sz="2133">
              <a:solidFill>
                <a:srgbClr val="000000"/>
              </a:solidFill>
              <a:latin typeface="Cambria"/>
              <a:ea typeface="Cambria"/>
              <a:cs typeface="Cambria"/>
              <a:sym typeface="Cambria"/>
            </a:endParaRPr>
          </a:p>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972800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54"/>
        <p:cNvGrpSpPr/>
        <p:nvPr/>
      </p:nvGrpSpPr>
      <p:grpSpPr>
        <a:xfrm>
          <a:off x="0" y="0"/>
          <a:ext cx="0" cy="0"/>
          <a:chOff x="0" y="0"/>
          <a:chExt cx="0" cy="0"/>
        </a:xfrm>
      </p:grpSpPr>
      <p:sp>
        <p:nvSpPr>
          <p:cNvPr id="155" name="Google Shape;155;p24"/>
          <p:cNvSpPr/>
          <p:nvPr/>
        </p:nvSpPr>
        <p:spPr>
          <a:xfrm>
            <a:off x="303521" y="721277"/>
            <a:ext cx="11627600" cy="5926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56" name="Google Shape;156;p24"/>
          <p:cNvSpPr txBox="1">
            <a:spLocks noGrp="1"/>
          </p:cNvSpPr>
          <p:nvPr>
            <p:ph type="title"/>
          </p:nvPr>
        </p:nvSpPr>
        <p:spPr>
          <a:xfrm>
            <a:off x="609600" y="900863"/>
            <a:ext cx="4011200" cy="708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Helvetica Neue"/>
              <a:buNone/>
              <a:defRPr sz="2667" b="1"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57" name="Google Shape;157;p24"/>
          <p:cNvSpPr txBox="1">
            <a:spLocks noGrp="1"/>
          </p:cNvSpPr>
          <p:nvPr>
            <p:ph type="body" idx="1"/>
          </p:nvPr>
        </p:nvSpPr>
        <p:spPr>
          <a:xfrm>
            <a:off x="4766733" y="900863"/>
            <a:ext cx="6815600" cy="5567600"/>
          </a:xfrm>
          <a:prstGeom prst="rect">
            <a:avLst/>
          </a:prstGeom>
          <a:noFill/>
          <a:ln>
            <a:noFill/>
          </a:ln>
        </p:spPr>
        <p:txBody>
          <a:bodyPr spcFirstLastPara="1" wrap="square" lIns="91425" tIns="45700" rIns="91425" bIns="45700" anchor="t" anchorCtr="0">
            <a:noAutofit/>
          </a:bodyPr>
          <a:lstStyle>
            <a:lvl1pPr marL="609585" lvl="0" indent="-575719" algn="l" rtl="0">
              <a:spcBef>
                <a:spcPts val="853"/>
              </a:spcBef>
              <a:spcAft>
                <a:spcPts val="0"/>
              </a:spcAft>
              <a:buClr>
                <a:schemeClr val="dk1"/>
              </a:buClr>
              <a:buSzPts val="3200"/>
              <a:buChar char="•"/>
              <a:defRPr sz="4267"/>
            </a:lvl1pPr>
            <a:lvl2pPr marL="1219170" lvl="1" indent="-541853" algn="l" rtl="0">
              <a:spcBef>
                <a:spcPts val="747"/>
              </a:spcBef>
              <a:spcAft>
                <a:spcPts val="0"/>
              </a:spcAft>
              <a:buClr>
                <a:schemeClr val="dk1"/>
              </a:buClr>
              <a:buSzPts val="2800"/>
              <a:buChar char="–"/>
              <a:defRPr sz="3733"/>
            </a:lvl2pPr>
            <a:lvl3pPr marL="1828754" lvl="2" indent="-507987" algn="l" rtl="0">
              <a:spcBef>
                <a:spcPts val="640"/>
              </a:spcBef>
              <a:spcAft>
                <a:spcPts val="0"/>
              </a:spcAft>
              <a:buClr>
                <a:schemeClr val="dk1"/>
              </a:buClr>
              <a:buSzPts val="2400"/>
              <a:buChar char="•"/>
              <a:defRPr sz="3200"/>
            </a:lvl3pPr>
            <a:lvl4pPr marL="2438339" lvl="3" indent="-474121" algn="l" rtl="0">
              <a:spcBef>
                <a:spcPts val="533"/>
              </a:spcBef>
              <a:spcAft>
                <a:spcPts val="0"/>
              </a:spcAft>
              <a:buClr>
                <a:schemeClr val="dk1"/>
              </a:buClr>
              <a:buSzPts val="2000"/>
              <a:buChar char="–"/>
              <a:defRPr sz="2667"/>
            </a:lvl4pPr>
            <a:lvl5pPr marL="3047924" lvl="4" indent="-474121" algn="l" rtl="0">
              <a:spcBef>
                <a:spcPts val="533"/>
              </a:spcBef>
              <a:spcAft>
                <a:spcPts val="0"/>
              </a:spcAft>
              <a:buClr>
                <a:schemeClr val="dk1"/>
              </a:buClr>
              <a:buSzPts val="2000"/>
              <a:buChar char="»"/>
              <a:defRPr sz="2667"/>
            </a:lvl5pPr>
            <a:lvl6pPr marL="3657509" lvl="5" indent="-474121" algn="l" rtl="0">
              <a:spcBef>
                <a:spcPts val="533"/>
              </a:spcBef>
              <a:spcAft>
                <a:spcPts val="0"/>
              </a:spcAft>
              <a:buClr>
                <a:schemeClr val="dk1"/>
              </a:buClr>
              <a:buSzPts val="2000"/>
              <a:buChar char="•"/>
              <a:defRPr sz="2667"/>
            </a:lvl6pPr>
            <a:lvl7pPr marL="4267093" lvl="6" indent="-474121" algn="l" rtl="0">
              <a:spcBef>
                <a:spcPts val="533"/>
              </a:spcBef>
              <a:spcAft>
                <a:spcPts val="0"/>
              </a:spcAft>
              <a:buClr>
                <a:schemeClr val="dk1"/>
              </a:buClr>
              <a:buSzPts val="2000"/>
              <a:buChar char="•"/>
              <a:defRPr sz="2667"/>
            </a:lvl7pPr>
            <a:lvl8pPr marL="4876678" lvl="7" indent="-474121" algn="l" rtl="0">
              <a:spcBef>
                <a:spcPts val="533"/>
              </a:spcBef>
              <a:spcAft>
                <a:spcPts val="0"/>
              </a:spcAft>
              <a:buClr>
                <a:schemeClr val="dk1"/>
              </a:buClr>
              <a:buSzPts val="2000"/>
              <a:buChar char="•"/>
              <a:defRPr sz="2667"/>
            </a:lvl8pPr>
            <a:lvl9pPr marL="5486263" lvl="8" indent="-474121" algn="l" rtl="0">
              <a:spcBef>
                <a:spcPts val="533"/>
              </a:spcBef>
              <a:spcAft>
                <a:spcPts val="0"/>
              </a:spcAft>
              <a:buClr>
                <a:schemeClr val="dk1"/>
              </a:buClr>
              <a:buSzPts val="2000"/>
              <a:buChar char="•"/>
              <a:defRPr sz="2667"/>
            </a:lvl9pPr>
          </a:lstStyle>
          <a:p>
            <a:endParaRPr/>
          </a:p>
        </p:txBody>
      </p:sp>
      <p:sp>
        <p:nvSpPr>
          <p:cNvPr id="158" name="Google Shape;158;p24"/>
          <p:cNvSpPr txBox="1">
            <a:spLocks noGrp="1"/>
          </p:cNvSpPr>
          <p:nvPr>
            <p:ph type="body" idx="2"/>
          </p:nvPr>
        </p:nvSpPr>
        <p:spPr>
          <a:xfrm>
            <a:off x="609600" y="1803189"/>
            <a:ext cx="4011200" cy="4665200"/>
          </a:xfrm>
          <a:prstGeom prst="rect">
            <a:avLst/>
          </a:prstGeom>
          <a:noFill/>
          <a:ln>
            <a:noFill/>
          </a:ln>
        </p:spPr>
        <p:txBody>
          <a:bodyPr spcFirstLastPara="1" wrap="square" lIns="91425" tIns="45700" rIns="91425" bIns="45700" anchor="t" anchorCtr="0">
            <a:noAutofit/>
          </a:bodyPr>
          <a:lstStyle>
            <a:lvl1pPr marL="609585" lvl="0" indent="-304792" algn="l" rtl="0">
              <a:spcBef>
                <a:spcPts val="373"/>
              </a:spcBef>
              <a:spcAft>
                <a:spcPts val="0"/>
              </a:spcAft>
              <a:buClr>
                <a:schemeClr val="dk1"/>
              </a:buClr>
              <a:buSzPts val="1400"/>
              <a:buNone/>
              <a:defRPr sz="1867">
                <a:latin typeface="Cambria"/>
                <a:ea typeface="Cambria"/>
                <a:cs typeface="Cambria"/>
                <a:sym typeface="Cambria"/>
              </a:defRPr>
            </a:lvl1pPr>
            <a:lvl2pPr marL="1219170" lvl="1" indent="-304792" algn="l" rtl="0">
              <a:spcBef>
                <a:spcPts val="320"/>
              </a:spcBef>
              <a:spcAft>
                <a:spcPts val="0"/>
              </a:spcAft>
              <a:buClr>
                <a:schemeClr val="dk1"/>
              </a:buClr>
              <a:buSzPts val="1200"/>
              <a:buNone/>
              <a:defRPr sz="1600"/>
            </a:lvl2pPr>
            <a:lvl3pPr marL="1828754" lvl="2" indent="-304792" algn="l" rtl="0">
              <a:spcBef>
                <a:spcPts val="267"/>
              </a:spcBef>
              <a:spcAft>
                <a:spcPts val="0"/>
              </a:spcAft>
              <a:buClr>
                <a:schemeClr val="dk1"/>
              </a:buClr>
              <a:buSzPts val="1000"/>
              <a:buNone/>
              <a:defRPr sz="1333"/>
            </a:lvl3pPr>
            <a:lvl4pPr marL="2438339" lvl="3" indent="-304792" algn="l" rtl="0">
              <a:spcBef>
                <a:spcPts val="240"/>
              </a:spcBef>
              <a:spcAft>
                <a:spcPts val="0"/>
              </a:spcAft>
              <a:buClr>
                <a:schemeClr val="dk1"/>
              </a:buClr>
              <a:buSzPts val="900"/>
              <a:buNone/>
              <a:defRPr sz="1200"/>
            </a:lvl4pPr>
            <a:lvl5pPr marL="3047924" lvl="4" indent="-304792" algn="l" rtl="0">
              <a:spcBef>
                <a:spcPts val="240"/>
              </a:spcBef>
              <a:spcAft>
                <a:spcPts val="0"/>
              </a:spcAft>
              <a:buClr>
                <a:schemeClr val="dk1"/>
              </a:buClr>
              <a:buSzPts val="900"/>
              <a:buNone/>
              <a:defRPr sz="1200"/>
            </a:lvl5pPr>
            <a:lvl6pPr marL="3657509" lvl="5" indent="-304792" algn="l" rtl="0">
              <a:spcBef>
                <a:spcPts val="240"/>
              </a:spcBef>
              <a:spcAft>
                <a:spcPts val="0"/>
              </a:spcAft>
              <a:buClr>
                <a:schemeClr val="dk1"/>
              </a:buClr>
              <a:buSzPts val="900"/>
              <a:buNone/>
              <a:defRPr sz="1200"/>
            </a:lvl6pPr>
            <a:lvl7pPr marL="4267093" lvl="6" indent="-304792" algn="l" rtl="0">
              <a:spcBef>
                <a:spcPts val="240"/>
              </a:spcBef>
              <a:spcAft>
                <a:spcPts val="0"/>
              </a:spcAft>
              <a:buClr>
                <a:schemeClr val="dk1"/>
              </a:buClr>
              <a:buSzPts val="900"/>
              <a:buNone/>
              <a:defRPr sz="1200"/>
            </a:lvl7pPr>
            <a:lvl8pPr marL="4876678" lvl="7" indent="-304792" algn="l" rtl="0">
              <a:spcBef>
                <a:spcPts val="240"/>
              </a:spcBef>
              <a:spcAft>
                <a:spcPts val="0"/>
              </a:spcAft>
              <a:buClr>
                <a:schemeClr val="dk1"/>
              </a:buClr>
              <a:buSzPts val="900"/>
              <a:buNone/>
              <a:defRPr sz="1200"/>
            </a:lvl8pPr>
            <a:lvl9pPr marL="5486263" lvl="8" indent="-304792" algn="l" rtl="0">
              <a:spcBef>
                <a:spcPts val="240"/>
              </a:spcBef>
              <a:spcAft>
                <a:spcPts val="0"/>
              </a:spcAft>
              <a:buClr>
                <a:schemeClr val="dk1"/>
              </a:buClr>
              <a:buSzPts val="900"/>
              <a:buNone/>
              <a:defRPr sz="1200"/>
            </a:lvl9pPr>
          </a:lstStyle>
          <a:p>
            <a:endParaRPr/>
          </a:p>
        </p:txBody>
      </p:sp>
      <p:sp>
        <p:nvSpPr>
          <p:cNvPr id="159" name="Google Shape;159;p24"/>
          <p:cNvSpPr/>
          <p:nvPr/>
        </p:nvSpPr>
        <p:spPr>
          <a:xfrm>
            <a:off x="11677156" y="6409840"/>
            <a:ext cx="514800" cy="356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0" name="Google Shape;160;p24"/>
          <p:cNvSpPr txBox="1"/>
          <p:nvPr/>
        </p:nvSpPr>
        <p:spPr>
          <a:xfrm>
            <a:off x="11438921" y="6475989"/>
            <a:ext cx="694800" cy="187200"/>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a:solidFill>
                  <a:schemeClr val="lt1"/>
                </a:solidFill>
                <a:latin typeface="Cambria"/>
                <a:ea typeface="Cambria"/>
                <a:cs typeface="Cambria"/>
                <a:sym typeface="Cambria"/>
              </a:rPr>
              <a:pPr marL="0" marR="0" lvl="0" indent="0" algn="r" rtl="0">
                <a:spcBef>
                  <a:spcPts val="0"/>
                </a:spcBef>
                <a:spcAft>
                  <a:spcPts val="0"/>
                </a:spcAft>
                <a:buNone/>
              </a:pPr>
              <a:t>‹#›</a:t>
            </a:fld>
            <a:endParaRPr sz="1200">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1404854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61"/>
        <p:cNvGrpSpPr/>
        <p:nvPr/>
      </p:nvGrpSpPr>
      <p:grpSpPr>
        <a:xfrm>
          <a:off x="0" y="0"/>
          <a:ext cx="0" cy="0"/>
          <a:chOff x="0" y="0"/>
          <a:chExt cx="0" cy="0"/>
        </a:xfrm>
      </p:grpSpPr>
      <p:sp>
        <p:nvSpPr>
          <p:cNvPr id="162" name="Google Shape;162;p25"/>
          <p:cNvSpPr/>
          <p:nvPr/>
        </p:nvSpPr>
        <p:spPr>
          <a:xfrm>
            <a:off x="303521" y="721277"/>
            <a:ext cx="11627600" cy="5926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3" name="Google Shape;163;p25"/>
          <p:cNvSpPr txBox="1">
            <a:spLocks noGrp="1"/>
          </p:cNvSpPr>
          <p:nvPr>
            <p:ph type="title"/>
          </p:nvPr>
        </p:nvSpPr>
        <p:spPr>
          <a:xfrm>
            <a:off x="834339" y="5482639"/>
            <a:ext cx="7315200" cy="405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667"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64" name="Google Shape;164;p25"/>
          <p:cNvSpPr>
            <a:spLocks noGrp="1"/>
          </p:cNvSpPr>
          <p:nvPr>
            <p:ph type="pic" idx="2"/>
          </p:nvPr>
        </p:nvSpPr>
        <p:spPr>
          <a:xfrm>
            <a:off x="834339" y="987833"/>
            <a:ext cx="10604400" cy="4379600"/>
          </a:xfrm>
          <a:prstGeom prst="rect">
            <a:avLst/>
          </a:prstGeom>
          <a:noFill/>
          <a:ln>
            <a:noFill/>
          </a:ln>
        </p:spPr>
        <p:txBody>
          <a:bodyPr spcFirstLastPara="1" wrap="square" lIns="91425" tIns="45700" rIns="91425" bIns="45700" anchor="t" anchorCtr="0">
            <a:noAutofit/>
          </a:bodyPr>
          <a:lstStyle>
            <a:lvl1pPr marR="0" lvl="0" algn="l" rtl="0">
              <a:spcBef>
                <a:spcPts val="853"/>
              </a:spcBef>
              <a:spcAft>
                <a:spcPts val="0"/>
              </a:spcAft>
              <a:buClr>
                <a:schemeClr val="dk1"/>
              </a:buClr>
              <a:buSzPts val="3200"/>
              <a:buFont typeface="Arial"/>
              <a:buNone/>
              <a:defRPr sz="4267" b="0" i="0" u="none" strike="noStrike" cap="none">
                <a:solidFill>
                  <a:schemeClr val="dk1"/>
                </a:solidFill>
                <a:latin typeface="Helvetica Neue"/>
                <a:ea typeface="Helvetica Neue"/>
                <a:cs typeface="Helvetica Neue"/>
                <a:sym typeface="Helvetica Neue"/>
              </a:defRPr>
            </a:lvl1pPr>
            <a:lvl2pPr marR="0" lvl="1" algn="l" rtl="0">
              <a:spcBef>
                <a:spcPts val="747"/>
              </a:spcBef>
              <a:spcAft>
                <a:spcPts val="0"/>
              </a:spcAft>
              <a:buClr>
                <a:schemeClr val="dk1"/>
              </a:buClr>
              <a:buSzPts val="2800"/>
              <a:buFont typeface="Arial"/>
              <a:buNone/>
              <a:defRPr sz="3733" b="0" i="0" u="none" strike="noStrike" cap="none">
                <a:solidFill>
                  <a:schemeClr val="dk1"/>
                </a:solidFill>
                <a:latin typeface="Palatino Linotype"/>
                <a:ea typeface="Palatino Linotype"/>
                <a:cs typeface="Palatino Linotype"/>
                <a:sym typeface="Palatino Linotype"/>
              </a:defRPr>
            </a:lvl2pPr>
            <a:lvl3pPr marR="0" lvl="2" algn="l" rtl="0">
              <a:spcBef>
                <a:spcPts val="640"/>
              </a:spcBef>
              <a:spcAft>
                <a:spcPts val="0"/>
              </a:spcAft>
              <a:buClr>
                <a:schemeClr val="dk1"/>
              </a:buClr>
              <a:buSzPts val="2400"/>
              <a:buFont typeface="Arial"/>
              <a:buNone/>
              <a:defRPr sz="3200" b="0" i="0" u="none" strike="noStrike" cap="none">
                <a:solidFill>
                  <a:schemeClr val="dk1"/>
                </a:solidFill>
                <a:latin typeface="Palatino Linotype"/>
                <a:ea typeface="Palatino Linotype"/>
                <a:cs typeface="Palatino Linotype"/>
                <a:sym typeface="Palatino Linotype"/>
              </a:defRPr>
            </a:lvl3pPr>
            <a:lvl4pPr marR="0" lvl="3" algn="l" rtl="0">
              <a:spcBef>
                <a:spcPts val="533"/>
              </a:spcBef>
              <a:spcAft>
                <a:spcPts val="0"/>
              </a:spcAft>
              <a:buClr>
                <a:schemeClr val="dk1"/>
              </a:buClr>
              <a:buSzPts val="2000"/>
              <a:buFont typeface="Arial"/>
              <a:buNone/>
              <a:defRPr sz="2667" b="0" i="0" u="none" strike="noStrike" cap="none">
                <a:solidFill>
                  <a:schemeClr val="dk1"/>
                </a:solidFill>
                <a:latin typeface="Palatino Linotype"/>
                <a:ea typeface="Palatino Linotype"/>
                <a:cs typeface="Palatino Linotype"/>
                <a:sym typeface="Palatino Linotype"/>
              </a:defRPr>
            </a:lvl4pPr>
            <a:lvl5pPr marR="0" lvl="4" algn="l" rtl="0">
              <a:spcBef>
                <a:spcPts val="533"/>
              </a:spcBef>
              <a:spcAft>
                <a:spcPts val="0"/>
              </a:spcAft>
              <a:buClr>
                <a:schemeClr val="dk1"/>
              </a:buClr>
              <a:buSzPts val="2000"/>
              <a:buFont typeface="Arial"/>
              <a:buNone/>
              <a:defRPr sz="2667" b="0" i="0" u="none" strike="noStrike" cap="none">
                <a:solidFill>
                  <a:schemeClr val="dk1"/>
                </a:solidFill>
                <a:latin typeface="Palatino Linotype"/>
                <a:ea typeface="Palatino Linotype"/>
                <a:cs typeface="Palatino Linotype"/>
                <a:sym typeface="Palatino Linotype"/>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165" name="Google Shape;165;p25"/>
          <p:cNvSpPr txBox="1">
            <a:spLocks noGrp="1"/>
          </p:cNvSpPr>
          <p:nvPr>
            <p:ph type="body" idx="1"/>
          </p:nvPr>
        </p:nvSpPr>
        <p:spPr>
          <a:xfrm>
            <a:off x="834339" y="5887849"/>
            <a:ext cx="7315200" cy="520400"/>
          </a:xfrm>
          <a:prstGeom prst="rect">
            <a:avLst/>
          </a:prstGeom>
          <a:noFill/>
          <a:ln>
            <a:noFill/>
          </a:ln>
        </p:spPr>
        <p:txBody>
          <a:bodyPr spcFirstLastPara="1" wrap="square" lIns="91425" tIns="45700" rIns="91425" bIns="45700" anchor="t" anchorCtr="0">
            <a:noAutofit/>
          </a:bodyPr>
          <a:lstStyle>
            <a:lvl1pPr marL="609585" lvl="0" indent="-304792" algn="l" rtl="0">
              <a:spcBef>
                <a:spcPts val="373"/>
              </a:spcBef>
              <a:spcAft>
                <a:spcPts val="0"/>
              </a:spcAft>
              <a:buClr>
                <a:schemeClr val="dk1"/>
              </a:buClr>
              <a:buSzPts val="1400"/>
              <a:buNone/>
              <a:defRPr sz="1867"/>
            </a:lvl1pPr>
            <a:lvl2pPr marL="1219170" lvl="1" indent="-304792" algn="l" rtl="0">
              <a:spcBef>
                <a:spcPts val="320"/>
              </a:spcBef>
              <a:spcAft>
                <a:spcPts val="0"/>
              </a:spcAft>
              <a:buClr>
                <a:schemeClr val="dk1"/>
              </a:buClr>
              <a:buSzPts val="1200"/>
              <a:buNone/>
              <a:defRPr sz="1600"/>
            </a:lvl2pPr>
            <a:lvl3pPr marL="1828754" lvl="2" indent="-304792" algn="l" rtl="0">
              <a:spcBef>
                <a:spcPts val="267"/>
              </a:spcBef>
              <a:spcAft>
                <a:spcPts val="0"/>
              </a:spcAft>
              <a:buClr>
                <a:schemeClr val="dk1"/>
              </a:buClr>
              <a:buSzPts val="1000"/>
              <a:buNone/>
              <a:defRPr sz="1333"/>
            </a:lvl3pPr>
            <a:lvl4pPr marL="2438339" lvl="3" indent="-304792" algn="l" rtl="0">
              <a:spcBef>
                <a:spcPts val="240"/>
              </a:spcBef>
              <a:spcAft>
                <a:spcPts val="0"/>
              </a:spcAft>
              <a:buClr>
                <a:schemeClr val="dk1"/>
              </a:buClr>
              <a:buSzPts val="900"/>
              <a:buNone/>
              <a:defRPr sz="1200"/>
            </a:lvl4pPr>
            <a:lvl5pPr marL="3047924" lvl="4" indent="-304792" algn="l" rtl="0">
              <a:spcBef>
                <a:spcPts val="240"/>
              </a:spcBef>
              <a:spcAft>
                <a:spcPts val="0"/>
              </a:spcAft>
              <a:buClr>
                <a:schemeClr val="dk1"/>
              </a:buClr>
              <a:buSzPts val="900"/>
              <a:buNone/>
              <a:defRPr sz="1200"/>
            </a:lvl5pPr>
            <a:lvl6pPr marL="3657509" lvl="5" indent="-304792" algn="l" rtl="0">
              <a:spcBef>
                <a:spcPts val="240"/>
              </a:spcBef>
              <a:spcAft>
                <a:spcPts val="0"/>
              </a:spcAft>
              <a:buClr>
                <a:schemeClr val="dk1"/>
              </a:buClr>
              <a:buSzPts val="900"/>
              <a:buNone/>
              <a:defRPr sz="1200"/>
            </a:lvl6pPr>
            <a:lvl7pPr marL="4267093" lvl="6" indent="-304792" algn="l" rtl="0">
              <a:spcBef>
                <a:spcPts val="240"/>
              </a:spcBef>
              <a:spcAft>
                <a:spcPts val="0"/>
              </a:spcAft>
              <a:buClr>
                <a:schemeClr val="dk1"/>
              </a:buClr>
              <a:buSzPts val="900"/>
              <a:buNone/>
              <a:defRPr sz="1200"/>
            </a:lvl7pPr>
            <a:lvl8pPr marL="4876678" lvl="7" indent="-304792" algn="l" rtl="0">
              <a:spcBef>
                <a:spcPts val="240"/>
              </a:spcBef>
              <a:spcAft>
                <a:spcPts val="0"/>
              </a:spcAft>
              <a:buClr>
                <a:schemeClr val="dk1"/>
              </a:buClr>
              <a:buSzPts val="900"/>
              <a:buNone/>
              <a:defRPr sz="1200"/>
            </a:lvl8pPr>
            <a:lvl9pPr marL="5486263" lvl="8" indent="-304792" algn="l" rtl="0">
              <a:spcBef>
                <a:spcPts val="240"/>
              </a:spcBef>
              <a:spcAft>
                <a:spcPts val="0"/>
              </a:spcAft>
              <a:buClr>
                <a:schemeClr val="dk1"/>
              </a:buClr>
              <a:buSzPts val="900"/>
              <a:buNone/>
              <a:defRPr sz="1200"/>
            </a:lvl9pPr>
          </a:lstStyle>
          <a:p>
            <a:endParaRPr/>
          </a:p>
        </p:txBody>
      </p:sp>
      <p:sp>
        <p:nvSpPr>
          <p:cNvPr id="166" name="Google Shape;166;p25"/>
          <p:cNvSpPr/>
          <p:nvPr/>
        </p:nvSpPr>
        <p:spPr>
          <a:xfrm>
            <a:off x="11677156" y="6409840"/>
            <a:ext cx="514800" cy="356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67" name="Google Shape;167;p25"/>
          <p:cNvSpPr txBox="1"/>
          <p:nvPr/>
        </p:nvSpPr>
        <p:spPr>
          <a:xfrm>
            <a:off x="11438921" y="6475989"/>
            <a:ext cx="694800" cy="187200"/>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a:solidFill>
                  <a:schemeClr val="lt1"/>
                </a:solidFill>
                <a:latin typeface="Cambria"/>
                <a:ea typeface="Cambria"/>
                <a:cs typeface="Cambria"/>
                <a:sym typeface="Cambria"/>
              </a:rPr>
              <a:pPr marL="0" marR="0" lvl="0" indent="0" algn="r" rtl="0">
                <a:spcBef>
                  <a:spcPts val="0"/>
                </a:spcBef>
                <a:spcAft>
                  <a:spcPts val="0"/>
                </a:spcAft>
                <a:buNone/>
              </a:pPr>
              <a:t>‹#›</a:t>
            </a:fld>
            <a:endParaRPr sz="1200">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42925537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68"/>
        <p:cNvGrpSpPr/>
        <p:nvPr/>
      </p:nvGrpSpPr>
      <p:grpSpPr>
        <a:xfrm>
          <a:off x="0" y="0"/>
          <a:ext cx="0" cy="0"/>
          <a:chOff x="0" y="0"/>
          <a:chExt cx="0" cy="0"/>
        </a:xfrm>
      </p:grpSpPr>
      <p:sp>
        <p:nvSpPr>
          <p:cNvPr id="169" name="Google Shape;169;p26"/>
          <p:cNvSpPr/>
          <p:nvPr/>
        </p:nvSpPr>
        <p:spPr>
          <a:xfrm>
            <a:off x="303521" y="721277"/>
            <a:ext cx="11627600" cy="5926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70" name="Google Shape;170;p26"/>
          <p:cNvSpPr txBox="1">
            <a:spLocks noGrp="1"/>
          </p:cNvSpPr>
          <p:nvPr>
            <p:ph type="body" idx="1"/>
          </p:nvPr>
        </p:nvSpPr>
        <p:spPr>
          <a:xfrm rot="5400000">
            <a:off x="3882200" y="-1343971"/>
            <a:ext cx="4427600" cy="10972800"/>
          </a:xfrm>
          <a:prstGeom prst="rect">
            <a:avLst/>
          </a:prstGeom>
          <a:noFill/>
          <a:ln>
            <a:noFill/>
          </a:ln>
        </p:spPr>
        <p:txBody>
          <a:bodyPr spcFirstLastPara="1" wrap="square" lIns="91425" tIns="45700" rIns="91425" bIns="45700" anchor="t" anchorCtr="0">
            <a:noAutofit/>
          </a:bodyPr>
          <a:lstStyle>
            <a:lvl1pPr marL="609585" lvl="0" indent="-457189" algn="l" rtl="0">
              <a:spcBef>
                <a:spcPts val="480"/>
              </a:spcBef>
              <a:spcAft>
                <a:spcPts val="0"/>
              </a:spcAft>
              <a:buClr>
                <a:schemeClr val="dk1"/>
              </a:buClr>
              <a:buSzPts val="1800"/>
              <a:buChar char="•"/>
              <a:defRPr/>
            </a:lvl1pPr>
            <a:lvl2pPr marL="1219170" lvl="1" indent="-457189" algn="l" rtl="0">
              <a:spcBef>
                <a:spcPts val="480"/>
              </a:spcBef>
              <a:spcAft>
                <a:spcPts val="0"/>
              </a:spcAft>
              <a:buClr>
                <a:schemeClr val="dk1"/>
              </a:buClr>
              <a:buSzPts val="1800"/>
              <a:buChar char="–"/>
              <a:defRPr/>
            </a:lvl2pPr>
            <a:lvl3pPr marL="1828754" lvl="2" indent="-457189" algn="l" rtl="0">
              <a:spcBef>
                <a:spcPts val="480"/>
              </a:spcBef>
              <a:spcAft>
                <a:spcPts val="0"/>
              </a:spcAft>
              <a:buClr>
                <a:schemeClr val="dk1"/>
              </a:buClr>
              <a:buSzPts val="1800"/>
              <a:buChar char="•"/>
              <a:defRPr/>
            </a:lvl3pPr>
            <a:lvl4pPr marL="2438339" lvl="3" indent="-457189" algn="l" rtl="0">
              <a:spcBef>
                <a:spcPts val="480"/>
              </a:spcBef>
              <a:spcAft>
                <a:spcPts val="0"/>
              </a:spcAft>
              <a:buClr>
                <a:schemeClr val="dk1"/>
              </a:buClr>
              <a:buSzPts val="1800"/>
              <a:buChar char="–"/>
              <a:defRPr/>
            </a:lvl4pPr>
            <a:lvl5pPr marL="3047924" lvl="4" indent="-457189" algn="l" rtl="0">
              <a:spcBef>
                <a:spcPts val="480"/>
              </a:spcBef>
              <a:spcAft>
                <a:spcPts val="0"/>
              </a:spcAft>
              <a:buClr>
                <a:schemeClr val="dk1"/>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71" name="Google Shape;171;p26"/>
          <p:cNvSpPr txBox="1">
            <a:spLocks noGrp="1"/>
          </p:cNvSpPr>
          <p:nvPr>
            <p:ph type="title"/>
          </p:nvPr>
        </p:nvSpPr>
        <p:spPr>
          <a:xfrm>
            <a:off x="609600" y="953245"/>
            <a:ext cx="10972800" cy="803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2800"/>
              <a:buFont typeface="Helvetica Neue"/>
              <a:buNone/>
              <a:defRPr sz="3733" b="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72" name="Google Shape;172;p26"/>
          <p:cNvSpPr/>
          <p:nvPr/>
        </p:nvSpPr>
        <p:spPr>
          <a:xfrm>
            <a:off x="11677156" y="6409840"/>
            <a:ext cx="514800" cy="356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73" name="Google Shape;173;p26"/>
          <p:cNvSpPr txBox="1"/>
          <p:nvPr/>
        </p:nvSpPr>
        <p:spPr>
          <a:xfrm>
            <a:off x="11438921" y="6475989"/>
            <a:ext cx="694800" cy="187200"/>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a:solidFill>
                  <a:schemeClr val="lt1"/>
                </a:solidFill>
                <a:latin typeface="Cambria"/>
                <a:ea typeface="Cambria"/>
                <a:cs typeface="Cambria"/>
                <a:sym typeface="Cambria"/>
              </a:rPr>
              <a:pPr marL="0" marR="0" lvl="0" indent="0" algn="r" rtl="0">
                <a:spcBef>
                  <a:spcPts val="0"/>
                </a:spcBef>
                <a:spcAft>
                  <a:spcPts val="0"/>
                </a:spcAft>
                <a:buNone/>
              </a:pPr>
              <a:t>‹#›</a:t>
            </a:fld>
            <a:endParaRPr sz="1200">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8113397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4"/>
        <p:cNvGrpSpPr/>
        <p:nvPr/>
      </p:nvGrpSpPr>
      <p:grpSpPr>
        <a:xfrm>
          <a:off x="0" y="0"/>
          <a:ext cx="0" cy="0"/>
          <a:chOff x="0" y="0"/>
          <a:chExt cx="0" cy="0"/>
        </a:xfrm>
      </p:grpSpPr>
      <p:sp>
        <p:nvSpPr>
          <p:cNvPr id="175" name="Google Shape;175;p27"/>
          <p:cNvSpPr/>
          <p:nvPr/>
        </p:nvSpPr>
        <p:spPr>
          <a:xfrm>
            <a:off x="303521" y="721277"/>
            <a:ext cx="11627600" cy="5926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76" name="Google Shape;176;p27"/>
          <p:cNvSpPr txBox="1">
            <a:spLocks noGrp="1"/>
          </p:cNvSpPr>
          <p:nvPr>
            <p:ph type="title"/>
          </p:nvPr>
        </p:nvSpPr>
        <p:spPr>
          <a:xfrm rot="5400000">
            <a:off x="7220643" y="2512356"/>
            <a:ext cx="5462800" cy="2225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Helvetica Neue"/>
              <a:buNone/>
              <a:defRPr sz="4267" b="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177" name="Google Shape;177;p27"/>
          <p:cNvSpPr txBox="1">
            <a:spLocks noGrp="1"/>
          </p:cNvSpPr>
          <p:nvPr>
            <p:ph type="body" idx="1"/>
          </p:nvPr>
        </p:nvSpPr>
        <p:spPr>
          <a:xfrm rot="5400000">
            <a:off x="1891400" y="-388044"/>
            <a:ext cx="5462800" cy="8026400"/>
          </a:xfrm>
          <a:prstGeom prst="rect">
            <a:avLst/>
          </a:prstGeom>
          <a:noFill/>
          <a:ln>
            <a:noFill/>
          </a:ln>
        </p:spPr>
        <p:txBody>
          <a:bodyPr spcFirstLastPara="1" wrap="square" lIns="91425" tIns="45700" rIns="91425" bIns="45700" anchor="t" anchorCtr="0">
            <a:noAutofit/>
          </a:bodyPr>
          <a:lstStyle>
            <a:lvl1pPr marL="609585" lvl="0" indent="-457189" algn="l" rtl="0">
              <a:spcBef>
                <a:spcPts val="480"/>
              </a:spcBef>
              <a:spcAft>
                <a:spcPts val="0"/>
              </a:spcAft>
              <a:buClr>
                <a:schemeClr val="dk1"/>
              </a:buClr>
              <a:buSzPts val="1800"/>
              <a:buChar char="•"/>
              <a:defRPr/>
            </a:lvl1pPr>
            <a:lvl2pPr marL="1219170" lvl="1" indent="-457189" algn="l" rtl="0">
              <a:spcBef>
                <a:spcPts val="480"/>
              </a:spcBef>
              <a:spcAft>
                <a:spcPts val="0"/>
              </a:spcAft>
              <a:buClr>
                <a:schemeClr val="dk1"/>
              </a:buClr>
              <a:buSzPts val="1800"/>
              <a:buChar char="–"/>
              <a:defRPr/>
            </a:lvl2pPr>
            <a:lvl3pPr marL="1828754" lvl="2" indent="-457189" algn="l" rtl="0">
              <a:spcBef>
                <a:spcPts val="480"/>
              </a:spcBef>
              <a:spcAft>
                <a:spcPts val="0"/>
              </a:spcAft>
              <a:buClr>
                <a:schemeClr val="dk1"/>
              </a:buClr>
              <a:buSzPts val="1800"/>
              <a:buChar char="•"/>
              <a:defRPr/>
            </a:lvl3pPr>
            <a:lvl4pPr marL="2438339" lvl="3" indent="-457189" algn="l" rtl="0">
              <a:spcBef>
                <a:spcPts val="480"/>
              </a:spcBef>
              <a:spcAft>
                <a:spcPts val="0"/>
              </a:spcAft>
              <a:buClr>
                <a:schemeClr val="dk1"/>
              </a:buClr>
              <a:buSzPts val="1800"/>
              <a:buChar char="–"/>
              <a:defRPr/>
            </a:lvl4pPr>
            <a:lvl5pPr marL="3047924" lvl="4" indent="-457189" algn="l" rtl="0">
              <a:spcBef>
                <a:spcPts val="480"/>
              </a:spcBef>
              <a:spcAft>
                <a:spcPts val="0"/>
              </a:spcAft>
              <a:buClr>
                <a:schemeClr val="dk1"/>
              </a:buClr>
              <a:buSzPts val="1800"/>
              <a:buChar char="»"/>
              <a:defRPr/>
            </a:lvl5pPr>
            <a:lvl6pPr marL="3657509" lvl="5" indent="-457189" algn="l" rtl="0">
              <a:spcBef>
                <a:spcPts val="480"/>
              </a:spcBef>
              <a:spcAft>
                <a:spcPts val="0"/>
              </a:spcAft>
              <a:buClr>
                <a:schemeClr val="dk1"/>
              </a:buClr>
              <a:buSzPts val="1800"/>
              <a:buChar char="•"/>
              <a:defRPr/>
            </a:lvl6pPr>
            <a:lvl7pPr marL="4267093" lvl="6" indent="-457189" algn="l" rtl="0">
              <a:spcBef>
                <a:spcPts val="480"/>
              </a:spcBef>
              <a:spcAft>
                <a:spcPts val="0"/>
              </a:spcAft>
              <a:buClr>
                <a:schemeClr val="dk1"/>
              </a:buClr>
              <a:buSzPts val="1800"/>
              <a:buChar char="•"/>
              <a:defRPr/>
            </a:lvl7pPr>
            <a:lvl8pPr marL="4876678" lvl="7" indent="-457189" algn="l" rtl="0">
              <a:spcBef>
                <a:spcPts val="480"/>
              </a:spcBef>
              <a:spcAft>
                <a:spcPts val="0"/>
              </a:spcAft>
              <a:buClr>
                <a:schemeClr val="dk1"/>
              </a:buClr>
              <a:buSzPts val="1800"/>
              <a:buChar char="•"/>
              <a:defRPr/>
            </a:lvl8pPr>
            <a:lvl9pPr marL="5486263" lvl="8" indent="-457189" algn="l" rtl="0">
              <a:spcBef>
                <a:spcPts val="480"/>
              </a:spcBef>
              <a:spcAft>
                <a:spcPts val="0"/>
              </a:spcAft>
              <a:buClr>
                <a:schemeClr val="dk1"/>
              </a:buClr>
              <a:buSzPts val="1800"/>
              <a:buChar char="•"/>
              <a:defRPr/>
            </a:lvl9pPr>
          </a:lstStyle>
          <a:p>
            <a:endParaRPr/>
          </a:p>
        </p:txBody>
      </p:sp>
      <p:sp>
        <p:nvSpPr>
          <p:cNvPr id="178" name="Google Shape;178;p27"/>
          <p:cNvSpPr/>
          <p:nvPr/>
        </p:nvSpPr>
        <p:spPr>
          <a:xfrm>
            <a:off x="11677156" y="6409840"/>
            <a:ext cx="514800" cy="356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79" name="Google Shape;179;p27"/>
          <p:cNvSpPr txBox="1"/>
          <p:nvPr/>
        </p:nvSpPr>
        <p:spPr>
          <a:xfrm>
            <a:off x="11438921" y="6475989"/>
            <a:ext cx="694800" cy="187200"/>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None/>
            </a:pPr>
            <a:fld id="{00000000-1234-1234-1234-123412341234}" type="slidenum">
              <a:rPr lang="en" sz="1200">
                <a:solidFill>
                  <a:schemeClr val="lt1"/>
                </a:solidFill>
                <a:latin typeface="Cambria"/>
                <a:ea typeface="Cambria"/>
                <a:cs typeface="Cambria"/>
                <a:sym typeface="Cambria"/>
              </a:rPr>
              <a:pPr marL="0" marR="0" lvl="0" indent="0" algn="r" rtl="0">
                <a:spcBef>
                  <a:spcPts val="0"/>
                </a:spcBef>
                <a:spcAft>
                  <a:spcPts val="0"/>
                </a:spcAft>
                <a:buNone/>
              </a:pPr>
              <a:t>‹#›</a:t>
            </a:fld>
            <a:endParaRPr sz="1200">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3291786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80"/>
        <p:cNvGrpSpPr/>
        <p:nvPr/>
      </p:nvGrpSpPr>
      <p:grpSpPr>
        <a:xfrm>
          <a:off x="0" y="0"/>
          <a:ext cx="0" cy="0"/>
          <a:chOff x="0" y="0"/>
          <a:chExt cx="0" cy="0"/>
        </a:xfrm>
      </p:grpSpPr>
      <p:sp>
        <p:nvSpPr>
          <p:cNvPr id="181" name="Google Shape;181;p28"/>
          <p:cNvSpPr/>
          <p:nvPr/>
        </p:nvSpPr>
        <p:spPr>
          <a:xfrm>
            <a:off x="303521" y="721277"/>
            <a:ext cx="11627600" cy="59264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Clr>
                <a:schemeClr val="dk1"/>
              </a:buClr>
              <a:buSzPts val="1800"/>
              <a:buFont typeface="Calibri"/>
              <a:buNone/>
            </a:pPr>
            <a:endParaRPr sz="2400">
              <a:solidFill>
                <a:schemeClr val="lt1"/>
              </a:solidFill>
              <a:latin typeface="Calibri"/>
              <a:ea typeface="Calibri"/>
              <a:cs typeface="Calibri"/>
              <a:sym typeface="Calibri"/>
            </a:endParaRPr>
          </a:p>
        </p:txBody>
      </p:sp>
      <p:sp>
        <p:nvSpPr>
          <p:cNvPr id="182" name="Google Shape;182;p28"/>
          <p:cNvSpPr txBox="1">
            <a:spLocks noGrp="1"/>
          </p:cNvSpPr>
          <p:nvPr>
            <p:ph type="title"/>
          </p:nvPr>
        </p:nvSpPr>
        <p:spPr>
          <a:xfrm>
            <a:off x="609600" y="912163"/>
            <a:ext cx="10972800" cy="8032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Clr>
                <a:schemeClr val="dk1"/>
              </a:buClr>
              <a:buSzPts val="2800"/>
              <a:buFont typeface="Helvetica Neue"/>
              <a:buNone/>
              <a:defRPr sz="3733" b="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400"/>
              <a:buFont typeface="Arial"/>
              <a:buNone/>
              <a:defRPr sz="2400"/>
            </a:lvl2pPr>
            <a:lvl3pPr lvl="2" rtl="0">
              <a:spcBef>
                <a:spcPts val="0"/>
              </a:spcBef>
              <a:spcAft>
                <a:spcPts val="0"/>
              </a:spcAft>
              <a:buSzPts val="1400"/>
              <a:buFont typeface="Arial"/>
              <a:buNone/>
              <a:defRPr sz="2400"/>
            </a:lvl3pPr>
            <a:lvl4pPr lvl="3" rtl="0">
              <a:spcBef>
                <a:spcPts val="0"/>
              </a:spcBef>
              <a:spcAft>
                <a:spcPts val="0"/>
              </a:spcAft>
              <a:buSzPts val="1400"/>
              <a:buFont typeface="Arial"/>
              <a:buNone/>
              <a:defRPr sz="2400"/>
            </a:lvl4pPr>
            <a:lvl5pPr lvl="4" rtl="0">
              <a:spcBef>
                <a:spcPts val="0"/>
              </a:spcBef>
              <a:spcAft>
                <a:spcPts val="0"/>
              </a:spcAft>
              <a:buSzPts val="1400"/>
              <a:buFont typeface="Arial"/>
              <a:buNone/>
              <a:defRPr sz="2400"/>
            </a:lvl5pPr>
            <a:lvl6pPr lvl="5" rtl="0">
              <a:spcBef>
                <a:spcPts val="0"/>
              </a:spcBef>
              <a:spcAft>
                <a:spcPts val="0"/>
              </a:spcAft>
              <a:buSzPts val="1400"/>
              <a:buFont typeface="Arial"/>
              <a:buNone/>
              <a:defRPr sz="2400"/>
            </a:lvl6pPr>
            <a:lvl7pPr lvl="6" rtl="0">
              <a:spcBef>
                <a:spcPts val="0"/>
              </a:spcBef>
              <a:spcAft>
                <a:spcPts val="0"/>
              </a:spcAft>
              <a:buSzPts val="1400"/>
              <a:buFont typeface="Arial"/>
              <a:buNone/>
              <a:defRPr sz="2400"/>
            </a:lvl7pPr>
            <a:lvl8pPr lvl="7" rtl="0">
              <a:spcBef>
                <a:spcPts val="0"/>
              </a:spcBef>
              <a:spcAft>
                <a:spcPts val="0"/>
              </a:spcAft>
              <a:buSzPts val="1400"/>
              <a:buFont typeface="Arial"/>
              <a:buNone/>
              <a:defRPr sz="2400"/>
            </a:lvl8pPr>
            <a:lvl9pPr lvl="8" rtl="0">
              <a:spcBef>
                <a:spcPts val="0"/>
              </a:spcBef>
              <a:spcAft>
                <a:spcPts val="0"/>
              </a:spcAft>
              <a:buSzPts val="1400"/>
              <a:buFont typeface="Arial"/>
              <a:buNone/>
              <a:defRPr sz="2400"/>
            </a:lvl9pPr>
          </a:lstStyle>
          <a:p>
            <a:endParaRPr/>
          </a:p>
        </p:txBody>
      </p:sp>
      <p:sp>
        <p:nvSpPr>
          <p:cNvPr id="183" name="Google Shape;183;p28"/>
          <p:cNvSpPr/>
          <p:nvPr/>
        </p:nvSpPr>
        <p:spPr>
          <a:xfrm>
            <a:off x="11677156" y="6409840"/>
            <a:ext cx="514800" cy="3568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Clr>
                <a:schemeClr val="dk1"/>
              </a:buClr>
              <a:buSzPts val="1800"/>
              <a:buFont typeface="Calibri"/>
              <a:buNone/>
            </a:pPr>
            <a:endParaRPr sz="2400">
              <a:solidFill>
                <a:schemeClr val="lt1"/>
              </a:solidFill>
              <a:latin typeface="Calibri"/>
              <a:ea typeface="Calibri"/>
              <a:cs typeface="Calibri"/>
              <a:sym typeface="Calibri"/>
            </a:endParaRPr>
          </a:p>
        </p:txBody>
      </p:sp>
      <p:sp>
        <p:nvSpPr>
          <p:cNvPr id="184" name="Google Shape;184;p28"/>
          <p:cNvSpPr txBox="1"/>
          <p:nvPr/>
        </p:nvSpPr>
        <p:spPr>
          <a:xfrm>
            <a:off x="11438921" y="6475989"/>
            <a:ext cx="694800" cy="187200"/>
          </a:xfrm>
          <a:prstGeom prst="rect">
            <a:avLst/>
          </a:prstGeom>
          <a:noFill/>
          <a:ln>
            <a:noFill/>
          </a:ln>
        </p:spPr>
        <p:txBody>
          <a:bodyPr spcFirstLastPara="1" wrap="square" lIns="121900" tIns="60933" rIns="121900" bIns="60933" anchor="ctr" anchorCtr="0">
            <a:noAutofit/>
          </a:bodyPr>
          <a:lstStyle/>
          <a:p>
            <a:pPr marL="0" marR="0" lvl="0" indent="0" algn="r" rtl="0">
              <a:spcBef>
                <a:spcPts val="0"/>
              </a:spcBef>
              <a:spcAft>
                <a:spcPts val="0"/>
              </a:spcAft>
              <a:buClr>
                <a:schemeClr val="lt1"/>
              </a:buClr>
              <a:buSzPts val="900"/>
              <a:buFont typeface="Cambria"/>
              <a:buNone/>
            </a:pPr>
            <a:fld id="{00000000-1234-1234-1234-123412341234}" type="slidenum">
              <a:rPr lang="en" sz="1200">
                <a:solidFill>
                  <a:schemeClr val="lt1"/>
                </a:solidFill>
                <a:latin typeface="Cambria"/>
                <a:ea typeface="Cambria"/>
                <a:cs typeface="Cambria"/>
                <a:sym typeface="Cambria"/>
              </a:rPr>
              <a:pPr marL="0" marR="0" lvl="0" indent="0" algn="r" rtl="0">
                <a:spcBef>
                  <a:spcPts val="0"/>
                </a:spcBef>
                <a:spcAft>
                  <a:spcPts val="0"/>
                </a:spcAft>
                <a:buClr>
                  <a:schemeClr val="lt1"/>
                </a:buClr>
                <a:buSzPts val="900"/>
                <a:buFont typeface="Cambria"/>
                <a:buNone/>
              </a:pPr>
              <a:t>‹#›</a:t>
            </a:fld>
            <a:endParaRPr sz="1200">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23088504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89"/>
        <p:cNvGrpSpPr/>
        <p:nvPr/>
      </p:nvGrpSpPr>
      <p:grpSpPr>
        <a:xfrm>
          <a:off x="0" y="0"/>
          <a:ext cx="0" cy="0"/>
          <a:chOff x="0" y="0"/>
          <a:chExt cx="0" cy="0"/>
        </a:xfrm>
      </p:grpSpPr>
      <p:sp>
        <p:nvSpPr>
          <p:cNvPr id="190" name="Google Shape;190;p30"/>
          <p:cNvSpPr/>
          <p:nvPr/>
        </p:nvSpPr>
        <p:spPr>
          <a:xfrm>
            <a:off x="0" y="713740"/>
            <a:ext cx="12192000" cy="46392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91" name="Google Shape;191;p30"/>
          <p:cNvSpPr txBox="1">
            <a:spLocks noGrp="1"/>
          </p:cNvSpPr>
          <p:nvPr>
            <p:ph type="ctrTitle"/>
          </p:nvPr>
        </p:nvSpPr>
        <p:spPr>
          <a:xfrm>
            <a:off x="914400" y="1797195"/>
            <a:ext cx="10363200" cy="941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2700"/>
              <a:buFont typeface="Helvetica Neue"/>
              <a:buNone/>
              <a:defRPr sz="360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192" name="Google Shape;192;p30"/>
          <p:cNvSpPr txBox="1">
            <a:spLocks noGrp="1"/>
          </p:cNvSpPr>
          <p:nvPr>
            <p:ph type="subTitle" idx="1"/>
          </p:nvPr>
        </p:nvSpPr>
        <p:spPr>
          <a:xfrm>
            <a:off x="914400" y="3352389"/>
            <a:ext cx="8534400" cy="1410000"/>
          </a:xfrm>
          <a:prstGeom prst="rect">
            <a:avLst/>
          </a:prstGeom>
          <a:noFill/>
          <a:ln>
            <a:noFill/>
          </a:ln>
        </p:spPr>
        <p:txBody>
          <a:bodyPr spcFirstLastPara="1" wrap="square" lIns="68575" tIns="34275" rIns="68575" bIns="34275" anchor="t" anchorCtr="0">
            <a:noAutofit/>
          </a:bodyPr>
          <a:lstStyle>
            <a:lvl1pPr lvl="0" algn="l" rtl="0">
              <a:spcBef>
                <a:spcPts val="400"/>
              </a:spcBef>
              <a:spcAft>
                <a:spcPts val="0"/>
              </a:spcAft>
              <a:buClr>
                <a:srgbClr val="262626"/>
              </a:buClr>
              <a:buSzPts val="1700"/>
              <a:buNone/>
              <a:defRPr sz="2267">
                <a:solidFill>
                  <a:srgbClr val="262626"/>
                </a:solidFill>
                <a:latin typeface="Cambria"/>
                <a:ea typeface="Cambria"/>
                <a:cs typeface="Cambria"/>
                <a:sym typeface="Cambria"/>
              </a:defRPr>
            </a:lvl1pPr>
            <a:lvl2pPr lvl="1" algn="ctr" rtl="0">
              <a:spcBef>
                <a:spcPts val="533"/>
              </a:spcBef>
              <a:spcAft>
                <a:spcPts val="0"/>
              </a:spcAft>
              <a:buClr>
                <a:srgbClr val="888888"/>
              </a:buClr>
              <a:buSzPts val="2100"/>
              <a:buNone/>
              <a:defRPr>
                <a:solidFill>
                  <a:srgbClr val="888888"/>
                </a:solidFill>
              </a:defRPr>
            </a:lvl2pPr>
            <a:lvl3pPr lvl="2" algn="ctr" rtl="0">
              <a:spcBef>
                <a:spcPts val="533"/>
              </a:spcBef>
              <a:spcAft>
                <a:spcPts val="0"/>
              </a:spcAft>
              <a:buClr>
                <a:srgbClr val="888888"/>
              </a:buClr>
              <a:buSzPts val="1800"/>
              <a:buNone/>
              <a:defRPr>
                <a:solidFill>
                  <a:srgbClr val="888888"/>
                </a:solidFill>
              </a:defRPr>
            </a:lvl3pPr>
            <a:lvl4pPr lvl="3" algn="ctr" rtl="0">
              <a:spcBef>
                <a:spcPts val="400"/>
              </a:spcBef>
              <a:spcAft>
                <a:spcPts val="0"/>
              </a:spcAft>
              <a:buClr>
                <a:srgbClr val="888888"/>
              </a:buClr>
              <a:buSzPts val="1500"/>
              <a:buNone/>
              <a:defRPr>
                <a:solidFill>
                  <a:srgbClr val="888888"/>
                </a:solidFill>
              </a:defRPr>
            </a:lvl4pPr>
            <a:lvl5pPr lvl="4" algn="ctr" rtl="0">
              <a:spcBef>
                <a:spcPts val="400"/>
              </a:spcBef>
              <a:spcAft>
                <a:spcPts val="0"/>
              </a:spcAft>
              <a:buClr>
                <a:srgbClr val="888888"/>
              </a:buClr>
              <a:buSzPts val="1500"/>
              <a:buNone/>
              <a:defRPr>
                <a:solidFill>
                  <a:srgbClr val="888888"/>
                </a:solidFill>
              </a:defRPr>
            </a:lvl5pPr>
            <a:lvl6pPr lvl="5" algn="ctr" rtl="0">
              <a:spcBef>
                <a:spcPts val="400"/>
              </a:spcBef>
              <a:spcAft>
                <a:spcPts val="0"/>
              </a:spcAft>
              <a:buClr>
                <a:srgbClr val="888888"/>
              </a:buClr>
              <a:buSzPts val="1500"/>
              <a:buNone/>
              <a:defRPr>
                <a:solidFill>
                  <a:srgbClr val="888888"/>
                </a:solidFill>
              </a:defRPr>
            </a:lvl6pPr>
            <a:lvl7pPr lvl="6" algn="ctr" rtl="0">
              <a:spcBef>
                <a:spcPts val="400"/>
              </a:spcBef>
              <a:spcAft>
                <a:spcPts val="0"/>
              </a:spcAft>
              <a:buClr>
                <a:srgbClr val="888888"/>
              </a:buClr>
              <a:buSzPts val="1500"/>
              <a:buNone/>
              <a:defRPr>
                <a:solidFill>
                  <a:srgbClr val="888888"/>
                </a:solidFill>
              </a:defRPr>
            </a:lvl7pPr>
            <a:lvl8pPr lvl="7" algn="ctr" rtl="0">
              <a:spcBef>
                <a:spcPts val="400"/>
              </a:spcBef>
              <a:spcAft>
                <a:spcPts val="0"/>
              </a:spcAft>
              <a:buClr>
                <a:srgbClr val="888888"/>
              </a:buClr>
              <a:buSzPts val="1500"/>
              <a:buNone/>
              <a:defRPr>
                <a:solidFill>
                  <a:srgbClr val="888888"/>
                </a:solidFill>
              </a:defRPr>
            </a:lvl8pPr>
            <a:lvl9pPr lvl="8" algn="ctr" rtl="0">
              <a:spcBef>
                <a:spcPts val="400"/>
              </a:spcBef>
              <a:spcAft>
                <a:spcPts val="0"/>
              </a:spcAft>
              <a:buClr>
                <a:srgbClr val="888888"/>
              </a:buClr>
              <a:buSzPts val="1500"/>
              <a:buNone/>
              <a:defRPr>
                <a:solidFill>
                  <a:srgbClr val="888888"/>
                </a:solidFill>
              </a:defRPr>
            </a:lvl9pPr>
          </a:lstStyle>
          <a:p>
            <a:endParaRPr/>
          </a:p>
        </p:txBody>
      </p:sp>
      <p:sp>
        <p:nvSpPr>
          <p:cNvPr id="193" name="Google Shape;193;p30"/>
          <p:cNvSpPr txBox="1"/>
          <p:nvPr/>
        </p:nvSpPr>
        <p:spPr>
          <a:xfrm>
            <a:off x="4667048" y="5924563"/>
            <a:ext cx="7160400" cy="5080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r>
              <a:rPr lang="en" sz="933" b="0" i="1" u="none" strike="noStrike" cap="none">
                <a:solidFill>
                  <a:schemeClr val="dk1"/>
                </a:solidFill>
                <a:latin typeface="Calibri"/>
                <a:ea typeface="Calibri"/>
                <a:cs typeface="Calibri"/>
                <a:sym typeface="Calibri"/>
              </a:rPr>
              <a:t>iDigBio is funded by grants from the National Science Foundation's Advancing Digitization of Biodiversity Collections Program [DBI-1115210 (2011-2018) and DBI-1547229 (2016-2021)]. Any opinions, findings, and conclusions or recommendations expressed in this material are those of the author(s) and do not necessarily reflect the views of the National Science Foundation.</a:t>
            </a:r>
            <a:endParaRPr sz="1067" b="0" i="0" u="none" strike="noStrike" cap="none">
              <a:solidFill>
                <a:schemeClr val="dk1"/>
              </a:solidFill>
              <a:latin typeface="Calibri"/>
              <a:ea typeface="Calibri"/>
              <a:cs typeface="Calibri"/>
              <a:sym typeface="Calibri"/>
            </a:endParaRPr>
          </a:p>
        </p:txBody>
      </p:sp>
      <p:sp>
        <p:nvSpPr>
          <p:cNvPr id="194" name="Google Shape;194;p30"/>
          <p:cNvSpPr/>
          <p:nvPr/>
        </p:nvSpPr>
        <p:spPr>
          <a:xfrm>
            <a:off x="-1" y="0"/>
            <a:ext cx="12192000" cy="841200"/>
          </a:xfrm>
          <a:prstGeom prst="rect">
            <a:avLst/>
          </a:prstGeom>
          <a:solidFill>
            <a:srgbClr val="272727"/>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195" name="Google Shape;195;p30"/>
          <p:cNvPicPr preferRelativeResize="0"/>
          <p:nvPr/>
        </p:nvPicPr>
        <p:blipFill rotWithShape="1">
          <a:blip r:embed="rId2">
            <a:alphaModFix/>
          </a:blip>
          <a:srcRect/>
          <a:stretch/>
        </p:blipFill>
        <p:spPr>
          <a:xfrm>
            <a:off x="303525" y="123191"/>
            <a:ext cx="2580249" cy="590549"/>
          </a:xfrm>
          <a:prstGeom prst="rect">
            <a:avLst/>
          </a:prstGeom>
          <a:noFill/>
          <a:ln>
            <a:noFill/>
          </a:ln>
        </p:spPr>
      </p:pic>
      <p:sp>
        <p:nvSpPr>
          <p:cNvPr id="196" name="Google Shape;196;p30"/>
          <p:cNvSpPr/>
          <p:nvPr/>
        </p:nvSpPr>
        <p:spPr>
          <a:xfrm>
            <a:off x="0" y="0"/>
            <a:ext cx="12192000" cy="8564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197" name="Google Shape;197;p30" descr="green bar.jpg"/>
          <p:cNvPicPr preferRelativeResize="0"/>
          <p:nvPr/>
        </p:nvPicPr>
        <p:blipFill rotWithShape="1">
          <a:blip r:embed="rId3">
            <a:alphaModFix/>
          </a:blip>
          <a:srcRect/>
          <a:stretch/>
        </p:blipFill>
        <p:spPr>
          <a:xfrm rot="10800000" flipH="1">
            <a:off x="1" y="6667501"/>
            <a:ext cx="12191999" cy="236217"/>
          </a:xfrm>
          <a:prstGeom prst="rect">
            <a:avLst/>
          </a:prstGeom>
          <a:noFill/>
          <a:ln>
            <a:noFill/>
          </a:ln>
        </p:spPr>
      </p:pic>
      <p:pic>
        <p:nvPicPr>
          <p:cNvPr id="198" name="Google Shape;198;p30" descr="IdigBio-logo-bigger.jpg"/>
          <p:cNvPicPr preferRelativeResize="0"/>
          <p:nvPr/>
        </p:nvPicPr>
        <p:blipFill rotWithShape="1">
          <a:blip r:embed="rId4">
            <a:alphaModFix/>
          </a:blip>
          <a:srcRect/>
          <a:stretch/>
        </p:blipFill>
        <p:spPr>
          <a:xfrm>
            <a:off x="547497" y="5847954"/>
            <a:ext cx="2904619" cy="611553"/>
          </a:xfrm>
          <a:prstGeom prst="rect">
            <a:avLst/>
          </a:prstGeom>
          <a:noFill/>
          <a:ln>
            <a:noFill/>
          </a:ln>
        </p:spPr>
      </p:pic>
      <p:pic>
        <p:nvPicPr>
          <p:cNvPr id="199" name="Google Shape;199;p30" descr="Asset 8.jpg"/>
          <p:cNvPicPr preferRelativeResize="0"/>
          <p:nvPr/>
        </p:nvPicPr>
        <p:blipFill rotWithShape="1">
          <a:blip r:embed="rId5">
            <a:alphaModFix/>
          </a:blip>
          <a:srcRect/>
          <a:stretch/>
        </p:blipFill>
        <p:spPr>
          <a:xfrm>
            <a:off x="245007" y="155022"/>
            <a:ext cx="11704315" cy="945229"/>
          </a:xfrm>
          <a:prstGeom prst="rect">
            <a:avLst/>
          </a:prstGeom>
          <a:noFill/>
          <a:ln>
            <a:noFill/>
          </a:ln>
        </p:spPr>
      </p:pic>
    </p:spTree>
    <p:extLst>
      <p:ext uri="{BB962C8B-B14F-4D97-AF65-F5344CB8AC3E}">
        <p14:creationId xmlns:p14="http://schemas.microsoft.com/office/powerpoint/2010/main" val="41657289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0"/>
        <p:cNvGrpSpPr/>
        <p:nvPr/>
      </p:nvGrpSpPr>
      <p:grpSpPr>
        <a:xfrm>
          <a:off x="0" y="0"/>
          <a:ext cx="0" cy="0"/>
          <a:chOff x="0" y="0"/>
          <a:chExt cx="0" cy="0"/>
        </a:xfrm>
      </p:grpSpPr>
      <p:sp>
        <p:nvSpPr>
          <p:cNvPr id="201" name="Google Shape;201;p31"/>
          <p:cNvSpPr/>
          <p:nvPr/>
        </p:nvSpPr>
        <p:spPr>
          <a:xfrm>
            <a:off x="303521" y="777773"/>
            <a:ext cx="11627600" cy="59264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02" name="Google Shape;202;p31"/>
          <p:cNvSpPr/>
          <p:nvPr/>
        </p:nvSpPr>
        <p:spPr>
          <a:xfrm>
            <a:off x="11677157" y="6409840"/>
            <a:ext cx="514800" cy="3568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03" name="Google Shape;203;p31"/>
          <p:cNvSpPr txBox="1"/>
          <p:nvPr/>
        </p:nvSpPr>
        <p:spPr>
          <a:xfrm>
            <a:off x="11438921" y="6475992"/>
            <a:ext cx="694800" cy="1872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n" sz="933" b="0" i="0" u="none" strike="noStrike" cap="none">
                <a:solidFill>
                  <a:schemeClr val="lt1"/>
                </a:solidFill>
                <a:latin typeface="Cambria"/>
                <a:ea typeface="Cambria"/>
                <a:cs typeface="Cambria"/>
                <a:sym typeface="Cambria"/>
              </a:rPr>
              <a:pPr marL="0" marR="0" lvl="0" indent="0" algn="r" rtl="0">
                <a:spcBef>
                  <a:spcPts val="0"/>
                </a:spcBef>
                <a:spcAft>
                  <a:spcPts val="0"/>
                </a:spcAft>
                <a:buNone/>
              </a:pPr>
              <a:t>‹#›</a:t>
            </a:fld>
            <a:endParaRPr sz="933"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588416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2"/>
          <p:cNvSpPr>
            <a:spLocks noGrp="1"/>
          </p:cNvSpPr>
          <p:nvPr>
            <p:ph idx="1"/>
          </p:nvPr>
        </p:nvSpPr>
        <p:spPr>
          <a:xfrm>
            <a:off x="5103448"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0"/>
          </p:nvPr>
        </p:nvSpPr>
        <p:spPr>
          <a:xfrm>
            <a:off x="8471877" y="3429000"/>
            <a:ext cx="311052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2"/>
          <p:cNvSpPr>
            <a:spLocks noGrp="1"/>
          </p:cNvSpPr>
          <p:nvPr>
            <p:ph type="body" sz="quarter" idx="11" hasCustomPrompt="1"/>
          </p:nvPr>
        </p:nvSpPr>
        <p:spPr>
          <a:xfrm>
            <a:off x="1735017" y="6407150"/>
            <a:ext cx="8985049" cy="450850"/>
          </a:xfrm>
        </p:spPr>
        <p:txBody>
          <a:bodyPr/>
          <a:lstStyle>
            <a:lvl1pPr>
              <a:lnSpc>
                <a:spcPct val="85000"/>
              </a:lnSpc>
              <a:buFontTx/>
              <a:buNone/>
              <a:defRPr sz="900" i="0">
                <a:solidFill>
                  <a:schemeClr val="bg2"/>
                </a:solidFill>
                <a:latin typeface="Arial Narrow"/>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dirty="0" smtClean="0"/>
              <a:t>Click to insert attribution</a:t>
            </a:r>
            <a:endParaRPr lang="en-US" dirty="0"/>
          </a:p>
        </p:txBody>
      </p:sp>
    </p:spTree>
    <p:extLst>
      <p:ext uri="{BB962C8B-B14F-4D97-AF65-F5344CB8AC3E}">
        <p14:creationId xmlns:p14="http://schemas.microsoft.com/office/powerpoint/2010/main" val="335977384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4"/>
        <p:cNvGrpSpPr/>
        <p:nvPr/>
      </p:nvGrpSpPr>
      <p:grpSpPr>
        <a:xfrm>
          <a:off x="0" y="0"/>
          <a:ext cx="0" cy="0"/>
          <a:chOff x="0" y="0"/>
          <a:chExt cx="0" cy="0"/>
        </a:xfrm>
      </p:grpSpPr>
      <p:sp>
        <p:nvSpPr>
          <p:cNvPr id="205" name="Google Shape;205;p32"/>
          <p:cNvSpPr/>
          <p:nvPr/>
        </p:nvSpPr>
        <p:spPr>
          <a:xfrm>
            <a:off x="303521" y="777773"/>
            <a:ext cx="11627600" cy="59264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06" name="Google Shape;206;p32"/>
          <p:cNvSpPr txBox="1">
            <a:spLocks noGrp="1"/>
          </p:cNvSpPr>
          <p:nvPr>
            <p:ph type="title"/>
          </p:nvPr>
        </p:nvSpPr>
        <p:spPr>
          <a:xfrm>
            <a:off x="609600" y="912167"/>
            <a:ext cx="10972800" cy="803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2400"/>
              <a:buFont typeface="Helvetica Neue"/>
              <a:buNone/>
              <a:defRPr sz="320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207" name="Google Shape;207;p32"/>
          <p:cNvSpPr/>
          <p:nvPr/>
        </p:nvSpPr>
        <p:spPr>
          <a:xfrm>
            <a:off x="11677157" y="6409840"/>
            <a:ext cx="514800" cy="3568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08" name="Google Shape;208;p32"/>
          <p:cNvSpPr txBox="1"/>
          <p:nvPr/>
        </p:nvSpPr>
        <p:spPr>
          <a:xfrm>
            <a:off x="11438921" y="6475992"/>
            <a:ext cx="694800" cy="1872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n" sz="933" b="0" i="0" u="none" strike="noStrike" cap="none">
                <a:solidFill>
                  <a:schemeClr val="lt1"/>
                </a:solidFill>
                <a:latin typeface="Cambria"/>
                <a:ea typeface="Cambria"/>
                <a:cs typeface="Cambria"/>
                <a:sym typeface="Cambria"/>
              </a:rPr>
              <a:pPr marL="0" marR="0" lvl="0" indent="0" algn="r" rtl="0">
                <a:spcBef>
                  <a:spcPts val="0"/>
                </a:spcBef>
                <a:spcAft>
                  <a:spcPts val="0"/>
                </a:spcAft>
                <a:buNone/>
              </a:pPr>
              <a:t>‹#›</a:t>
            </a:fld>
            <a:endParaRPr sz="933"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7387770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9"/>
        <p:cNvGrpSpPr/>
        <p:nvPr/>
      </p:nvGrpSpPr>
      <p:grpSpPr>
        <a:xfrm>
          <a:off x="0" y="0"/>
          <a:ext cx="0" cy="0"/>
          <a:chOff x="0" y="0"/>
          <a:chExt cx="0" cy="0"/>
        </a:xfrm>
      </p:grpSpPr>
      <p:sp>
        <p:nvSpPr>
          <p:cNvPr id="210" name="Google Shape;210;p33"/>
          <p:cNvSpPr/>
          <p:nvPr/>
        </p:nvSpPr>
        <p:spPr>
          <a:xfrm>
            <a:off x="337421" y="789077"/>
            <a:ext cx="11627600" cy="59264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11" name="Google Shape;211;p33"/>
          <p:cNvSpPr txBox="1">
            <a:spLocks noGrp="1"/>
          </p:cNvSpPr>
          <p:nvPr>
            <p:ph type="title"/>
          </p:nvPr>
        </p:nvSpPr>
        <p:spPr>
          <a:xfrm>
            <a:off x="609600" y="973137"/>
            <a:ext cx="10972800" cy="571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2400"/>
              <a:buFont typeface="Helvetica Neue"/>
              <a:buNone/>
              <a:defRPr sz="320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212" name="Google Shape;212;p33"/>
          <p:cNvSpPr txBox="1">
            <a:spLocks noGrp="1"/>
          </p:cNvSpPr>
          <p:nvPr>
            <p:ph type="body" idx="1"/>
          </p:nvPr>
        </p:nvSpPr>
        <p:spPr>
          <a:xfrm>
            <a:off x="609600" y="1709109"/>
            <a:ext cx="10972800" cy="4700800"/>
          </a:xfrm>
          <a:prstGeom prst="rect">
            <a:avLst/>
          </a:prstGeom>
          <a:noFill/>
          <a:ln>
            <a:noFill/>
          </a:ln>
        </p:spPr>
        <p:txBody>
          <a:bodyPr spcFirstLastPara="1" wrap="square" lIns="68575" tIns="34275" rIns="68575" bIns="34275" anchor="t" anchorCtr="0">
            <a:noAutofit/>
          </a:bodyPr>
          <a:lstStyle>
            <a:lvl1pPr marL="609585" lvl="0" indent="-423323" algn="l" rtl="0">
              <a:spcBef>
                <a:spcPts val="400"/>
              </a:spcBef>
              <a:spcAft>
                <a:spcPts val="0"/>
              </a:spcAft>
              <a:buClr>
                <a:schemeClr val="dk1"/>
              </a:buClr>
              <a:buSzPts val="1400"/>
              <a:buChar char="•"/>
              <a:defRPr/>
            </a:lvl1pPr>
            <a:lvl2pPr marL="1219170" lvl="1" indent="-423323" algn="l" rtl="0">
              <a:spcBef>
                <a:spcPts val="400"/>
              </a:spcBef>
              <a:spcAft>
                <a:spcPts val="0"/>
              </a:spcAft>
              <a:buClr>
                <a:schemeClr val="dk1"/>
              </a:buClr>
              <a:buSzPts val="1400"/>
              <a:buChar char="–"/>
              <a:defRPr/>
            </a:lvl2pPr>
            <a:lvl3pPr marL="1828754" lvl="2" indent="-423323" algn="l" rtl="0">
              <a:spcBef>
                <a:spcPts val="400"/>
              </a:spcBef>
              <a:spcAft>
                <a:spcPts val="0"/>
              </a:spcAft>
              <a:buClr>
                <a:schemeClr val="dk1"/>
              </a:buClr>
              <a:buSzPts val="1400"/>
              <a:buChar char="•"/>
              <a:defRPr/>
            </a:lvl3pPr>
            <a:lvl4pPr marL="2438339" lvl="3" indent="-423323" algn="l" rtl="0">
              <a:spcBef>
                <a:spcPts val="400"/>
              </a:spcBef>
              <a:spcAft>
                <a:spcPts val="0"/>
              </a:spcAft>
              <a:buClr>
                <a:schemeClr val="dk1"/>
              </a:buClr>
              <a:buSzPts val="1400"/>
              <a:buChar char="–"/>
              <a:defRPr/>
            </a:lvl4pPr>
            <a:lvl5pPr marL="3047924" lvl="4" indent="-423323" algn="l" rtl="0">
              <a:spcBef>
                <a:spcPts val="400"/>
              </a:spcBef>
              <a:spcAft>
                <a:spcPts val="0"/>
              </a:spcAft>
              <a:buClr>
                <a:schemeClr val="dk1"/>
              </a:buClr>
              <a:buSzPts val="1400"/>
              <a:buChar char="»"/>
              <a:defRPr/>
            </a:lvl5pPr>
            <a:lvl6pPr marL="3657509" lvl="5" indent="-423323" algn="l" rtl="0">
              <a:spcBef>
                <a:spcPts val="400"/>
              </a:spcBef>
              <a:spcAft>
                <a:spcPts val="0"/>
              </a:spcAft>
              <a:buClr>
                <a:schemeClr val="dk1"/>
              </a:buClr>
              <a:buSzPts val="1400"/>
              <a:buChar char="•"/>
              <a:defRPr/>
            </a:lvl6pPr>
            <a:lvl7pPr marL="4267093" lvl="6" indent="-423323" algn="l" rtl="0">
              <a:spcBef>
                <a:spcPts val="400"/>
              </a:spcBef>
              <a:spcAft>
                <a:spcPts val="0"/>
              </a:spcAft>
              <a:buClr>
                <a:schemeClr val="dk1"/>
              </a:buClr>
              <a:buSzPts val="1400"/>
              <a:buChar char="•"/>
              <a:defRPr/>
            </a:lvl7pPr>
            <a:lvl8pPr marL="4876678" lvl="7" indent="-423323" algn="l" rtl="0">
              <a:spcBef>
                <a:spcPts val="400"/>
              </a:spcBef>
              <a:spcAft>
                <a:spcPts val="0"/>
              </a:spcAft>
              <a:buClr>
                <a:schemeClr val="dk1"/>
              </a:buClr>
              <a:buSzPts val="1400"/>
              <a:buChar char="•"/>
              <a:defRPr/>
            </a:lvl8pPr>
            <a:lvl9pPr marL="5486263" lvl="8" indent="-423323" algn="l" rtl="0">
              <a:spcBef>
                <a:spcPts val="400"/>
              </a:spcBef>
              <a:spcAft>
                <a:spcPts val="0"/>
              </a:spcAft>
              <a:buClr>
                <a:schemeClr val="dk1"/>
              </a:buClr>
              <a:buSzPts val="1400"/>
              <a:buChar char="•"/>
              <a:defRPr/>
            </a:lvl9pPr>
          </a:lstStyle>
          <a:p>
            <a:endParaRPr/>
          </a:p>
        </p:txBody>
      </p:sp>
      <p:sp>
        <p:nvSpPr>
          <p:cNvPr id="213" name="Google Shape;213;p33"/>
          <p:cNvSpPr/>
          <p:nvPr/>
        </p:nvSpPr>
        <p:spPr>
          <a:xfrm>
            <a:off x="11677157" y="6409840"/>
            <a:ext cx="514800" cy="3568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14" name="Google Shape;214;p33"/>
          <p:cNvSpPr txBox="1"/>
          <p:nvPr/>
        </p:nvSpPr>
        <p:spPr>
          <a:xfrm>
            <a:off x="11438921" y="6475992"/>
            <a:ext cx="694800" cy="1872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n" sz="933" b="0" i="0" u="none" strike="noStrike" cap="none">
                <a:solidFill>
                  <a:schemeClr val="lt1"/>
                </a:solidFill>
                <a:latin typeface="Cambria"/>
                <a:ea typeface="Cambria"/>
                <a:cs typeface="Cambria"/>
                <a:sym typeface="Cambria"/>
              </a:rPr>
              <a:pPr marL="0" marR="0" lvl="0" indent="0" algn="r" rtl="0">
                <a:spcBef>
                  <a:spcPts val="0"/>
                </a:spcBef>
                <a:spcAft>
                  <a:spcPts val="0"/>
                </a:spcAft>
                <a:buNone/>
              </a:pPr>
              <a:t>‹#›</a:t>
            </a:fld>
            <a:endParaRPr sz="933" b="0" i="0" u="none" strike="noStrike" cap="none">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21774304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clusion Slide">
  <p:cSld name="Conclusion Slide">
    <p:spTree>
      <p:nvGrpSpPr>
        <p:cNvPr id="1" name="Shape 215"/>
        <p:cNvGrpSpPr/>
        <p:nvPr/>
      </p:nvGrpSpPr>
      <p:grpSpPr>
        <a:xfrm>
          <a:off x="0" y="0"/>
          <a:ext cx="0" cy="0"/>
          <a:chOff x="0" y="0"/>
          <a:chExt cx="0" cy="0"/>
        </a:xfrm>
      </p:grpSpPr>
      <p:sp>
        <p:nvSpPr>
          <p:cNvPr id="216" name="Google Shape;216;p34"/>
          <p:cNvSpPr/>
          <p:nvPr/>
        </p:nvSpPr>
        <p:spPr>
          <a:xfrm>
            <a:off x="0" y="856559"/>
            <a:ext cx="12192000" cy="46392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17" name="Google Shape;217;p34"/>
          <p:cNvSpPr/>
          <p:nvPr/>
        </p:nvSpPr>
        <p:spPr>
          <a:xfrm>
            <a:off x="0" y="-24256"/>
            <a:ext cx="12192000" cy="880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18" name="Google Shape;218;p34"/>
          <p:cNvSpPr txBox="1">
            <a:spLocks noGrp="1"/>
          </p:cNvSpPr>
          <p:nvPr>
            <p:ph type="ctrTitle"/>
          </p:nvPr>
        </p:nvSpPr>
        <p:spPr>
          <a:xfrm>
            <a:off x="914400" y="1406783"/>
            <a:ext cx="10363200" cy="9412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2700"/>
              <a:buFont typeface="Helvetica Neue"/>
              <a:buNone/>
              <a:defRPr sz="360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pic>
        <p:nvPicPr>
          <p:cNvPr id="219" name="Google Shape;219;p34">
            <a:hlinkClick r:id="rId2"/>
          </p:cNvPr>
          <p:cNvPicPr preferRelativeResize="0"/>
          <p:nvPr/>
        </p:nvPicPr>
        <p:blipFill rotWithShape="1">
          <a:blip r:embed="rId3">
            <a:alphaModFix/>
          </a:blip>
          <a:srcRect/>
          <a:stretch/>
        </p:blipFill>
        <p:spPr>
          <a:xfrm>
            <a:off x="4276465" y="3182828"/>
            <a:ext cx="402336" cy="402336"/>
          </a:xfrm>
          <a:prstGeom prst="rect">
            <a:avLst/>
          </a:prstGeom>
          <a:noFill/>
          <a:ln>
            <a:noFill/>
          </a:ln>
        </p:spPr>
      </p:pic>
      <p:pic>
        <p:nvPicPr>
          <p:cNvPr id="220" name="Google Shape;220;p34">
            <a:hlinkClick r:id="rId4"/>
          </p:cNvPr>
          <p:cNvPicPr preferRelativeResize="0"/>
          <p:nvPr/>
        </p:nvPicPr>
        <p:blipFill rotWithShape="1">
          <a:blip r:embed="rId5">
            <a:alphaModFix/>
          </a:blip>
          <a:srcRect/>
          <a:stretch/>
        </p:blipFill>
        <p:spPr>
          <a:xfrm>
            <a:off x="4276465" y="3679141"/>
            <a:ext cx="402336" cy="402336"/>
          </a:xfrm>
          <a:prstGeom prst="rect">
            <a:avLst/>
          </a:prstGeom>
          <a:noFill/>
          <a:ln>
            <a:noFill/>
          </a:ln>
        </p:spPr>
      </p:pic>
      <p:pic>
        <p:nvPicPr>
          <p:cNvPr id="221" name="Google Shape;221;p34">
            <a:hlinkClick r:id="rId6"/>
          </p:cNvPr>
          <p:cNvPicPr preferRelativeResize="0"/>
          <p:nvPr/>
        </p:nvPicPr>
        <p:blipFill rotWithShape="1">
          <a:blip r:embed="rId7">
            <a:alphaModFix/>
          </a:blip>
          <a:srcRect/>
          <a:stretch/>
        </p:blipFill>
        <p:spPr>
          <a:xfrm>
            <a:off x="4276465" y="4175453"/>
            <a:ext cx="402336" cy="301752"/>
          </a:xfrm>
          <a:prstGeom prst="rect">
            <a:avLst/>
          </a:prstGeom>
          <a:noFill/>
          <a:ln>
            <a:noFill/>
          </a:ln>
        </p:spPr>
      </p:pic>
      <p:pic>
        <p:nvPicPr>
          <p:cNvPr id="222" name="Google Shape;222;p34">
            <a:hlinkClick r:id="rId8"/>
          </p:cNvPr>
          <p:cNvPicPr preferRelativeResize="0"/>
          <p:nvPr/>
        </p:nvPicPr>
        <p:blipFill rotWithShape="1">
          <a:blip r:embed="rId9">
            <a:alphaModFix/>
          </a:blip>
          <a:srcRect/>
          <a:stretch/>
        </p:blipFill>
        <p:spPr>
          <a:xfrm>
            <a:off x="4276465" y="4571183"/>
            <a:ext cx="402336" cy="402336"/>
          </a:xfrm>
          <a:prstGeom prst="rect">
            <a:avLst/>
          </a:prstGeom>
          <a:noFill/>
          <a:ln>
            <a:noFill/>
          </a:ln>
        </p:spPr>
      </p:pic>
      <p:pic>
        <p:nvPicPr>
          <p:cNvPr id="223" name="Google Shape;223;p34">
            <a:hlinkClick r:id="rId10"/>
          </p:cNvPr>
          <p:cNvPicPr preferRelativeResize="0"/>
          <p:nvPr/>
        </p:nvPicPr>
        <p:blipFill rotWithShape="1">
          <a:blip r:embed="rId11">
            <a:alphaModFix/>
          </a:blip>
          <a:srcRect/>
          <a:stretch/>
        </p:blipFill>
        <p:spPr>
          <a:xfrm>
            <a:off x="4276465" y="5067496"/>
            <a:ext cx="402336" cy="402336"/>
          </a:xfrm>
          <a:prstGeom prst="rect">
            <a:avLst/>
          </a:prstGeom>
          <a:noFill/>
          <a:ln>
            <a:noFill/>
          </a:ln>
        </p:spPr>
      </p:pic>
      <p:sp>
        <p:nvSpPr>
          <p:cNvPr id="224" name="Google Shape;224;p34"/>
          <p:cNvSpPr txBox="1"/>
          <p:nvPr/>
        </p:nvSpPr>
        <p:spPr>
          <a:xfrm>
            <a:off x="978333" y="5060033"/>
            <a:ext cx="2058400" cy="3692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r>
              <a:rPr lang="en" sz="1867" b="1" i="0" u="none" strike="noStrike" cap="none">
                <a:solidFill>
                  <a:schemeClr val="dk1"/>
                </a:solidFill>
                <a:latin typeface="Helvetica Neue"/>
                <a:ea typeface="Helvetica Neue"/>
                <a:cs typeface="Helvetica Neue"/>
                <a:sym typeface="Helvetica Neue"/>
              </a:rPr>
              <a:t>www.idigbio.org</a:t>
            </a:r>
            <a:endParaRPr sz="1867" b="1" i="0">
              <a:solidFill>
                <a:schemeClr val="dk1"/>
              </a:solidFill>
              <a:latin typeface="Helvetica Neue"/>
              <a:ea typeface="Helvetica Neue"/>
              <a:cs typeface="Helvetica Neue"/>
              <a:sym typeface="Helvetica Neue"/>
            </a:endParaRPr>
          </a:p>
        </p:txBody>
      </p:sp>
      <p:grpSp>
        <p:nvGrpSpPr>
          <p:cNvPr id="225" name="Google Shape;225;p34"/>
          <p:cNvGrpSpPr/>
          <p:nvPr/>
        </p:nvGrpSpPr>
        <p:grpSpPr>
          <a:xfrm>
            <a:off x="1440671" y="4097377"/>
            <a:ext cx="1133725" cy="920976"/>
            <a:chOff x="1252082" y="2742784"/>
            <a:chExt cx="850294" cy="920976"/>
          </a:xfrm>
        </p:grpSpPr>
        <p:pic>
          <p:nvPicPr>
            <p:cNvPr id="226" name="Google Shape;226;p34" descr="idigbio_logo_rgb.eps"/>
            <p:cNvPicPr preferRelativeResize="0"/>
            <p:nvPr/>
          </p:nvPicPr>
          <p:blipFill rotWithShape="1">
            <a:blip r:embed="rId12">
              <a:alphaModFix/>
            </a:blip>
            <a:srcRect r="67904"/>
            <a:stretch/>
          </p:blipFill>
          <p:spPr>
            <a:xfrm>
              <a:off x="1252082" y="2742784"/>
              <a:ext cx="713152" cy="920976"/>
            </a:xfrm>
            <a:prstGeom prst="rect">
              <a:avLst/>
            </a:prstGeom>
            <a:noFill/>
            <a:ln>
              <a:noFill/>
            </a:ln>
          </p:spPr>
        </p:pic>
        <p:sp>
          <p:nvSpPr>
            <p:cNvPr id="227" name="Google Shape;227;p34"/>
            <p:cNvSpPr/>
            <p:nvPr/>
          </p:nvSpPr>
          <p:spPr>
            <a:xfrm>
              <a:off x="1828176" y="3453056"/>
              <a:ext cx="274200" cy="210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grpSp>
      <p:sp>
        <p:nvSpPr>
          <p:cNvPr id="228" name="Google Shape;228;p34"/>
          <p:cNvSpPr txBox="1"/>
          <p:nvPr/>
        </p:nvSpPr>
        <p:spPr>
          <a:xfrm>
            <a:off x="4682812" y="3058905"/>
            <a:ext cx="7191200" cy="2677600"/>
          </a:xfrm>
          <a:prstGeom prst="rect">
            <a:avLst/>
          </a:prstGeom>
          <a:noFill/>
          <a:ln>
            <a:noFill/>
          </a:ln>
        </p:spPr>
        <p:txBody>
          <a:bodyPr spcFirstLastPara="1" wrap="square" lIns="91433" tIns="45700" rIns="91433" bIns="45700" anchor="t" anchorCtr="0">
            <a:noAutofit/>
          </a:bodyPr>
          <a:lstStyle/>
          <a:p>
            <a:pPr marL="0" marR="0" lvl="0" indent="0" algn="l" rtl="0">
              <a:lnSpc>
                <a:spcPct val="225000"/>
              </a:lnSpc>
              <a:spcBef>
                <a:spcPts val="0"/>
              </a:spcBef>
              <a:spcAft>
                <a:spcPts val="0"/>
              </a:spcAft>
              <a:buNone/>
            </a:pPr>
            <a:r>
              <a:rPr lang="en" sz="1600">
                <a:solidFill>
                  <a:schemeClr val="dk1"/>
                </a:solidFill>
                <a:latin typeface="Cambria"/>
                <a:ea typeface="Cambria"/>
                <a:cs typeface="Cambria"/>
                <a:sym typeface="Cambria"/>
              </a:rPr>
              <a:t>facebook.com/iDigBio</a:t>
            </a:r>
            <a:endParaRPr sz="1600">
              <a:solidFill>
                <a:schemeClr val="dk1"/>
              </a:solidFill>
              <a:latin typeface="Cambria"/>
              <a:ea typeface="Cambria"/>
              <a:cs typeface="Cambria"/>
              <a:sym typeface="Cambria"/>
            </a:endParaRPr>
          </a:p>
          <a:p>
            <a:pPr marL="0" marR="0" lvl="0" indent="0" algn="l" rtl="0">
              <a:lnSpc>
                <a:spcPct val="225000"/>
              </a:lnSpc>
              <a:spcBef>
                <a:spcPts val="0"/>
              </a:spcBef>
              <a:spcAft>
                <a:spcPts val="0"/>
              </a:spcAft>
              <a:buNone/>
            </a:pPr>
            <a:r>
              <a:rPr lang="en" sz="1600">
                <a:solidFill>
                  <a:schemeClr val="dk1"/>
                </a:solidFill>
                <a:latin typeface="Cambria"/>
                <a:ea typeface="Cambria"/>
                <a:cs typeface="Cambria"/>
                <a:sym typeface="Cambria"/>
              </a:rPr>
              <a:t>twitter.com/iDigBio</a:t>
            </a:r>
            <a:endParaRPr sz="1600">
              <a:solidFill>
                <a:schemeClr val="dk1"/>
              </a:solidFill>
              <a:latin typeface="Cambria"/>
              <a:ea typeface="Cambria"/>
              <a:cs typeface="Cambria"/>
              <a:sym typeface="Cambria"/>
            </a:endParaRPr>
          </a:p>
          <a:p>
            <a:pPr marL="0" marR="0" lvl="0" indent="0" algn="l" rtl="0">
              <a:lnSpc>
                <a:spcPct val="225000"/>
              </a:lnSpc>
              <a:spcBef>
                <a:spcPts val="0"/>
              </a:spcBef>
              <a:spcAft>
                <a:spcPts val="0"/>
              </a:spcAft>
              <a:buNone/>
            </a:pPr>
            <a:r>
              <a:rPr lang="en" sz="1600">
                <a:solidFill>
                  <a:schemeClr val="dk1"/>
                </a:solidFill>
                <a:latin typeface="Cambria"/>
                <a:ea typeface="Cambria"/>
                <a:cs typeface="Cambria"/>
                <a:sym typeface="Cambria"/>
              </a:rPr>
              <a:t>vimeo.com/idigbio</a:t>
            </a:r>
            <a:endParaRPr sz="1600">
              <a:solidFill>
                <a:schemeClr val="dk1"/>
              </a:solidFill>
              <a:latin typeface="Cambria"/>
              <a:ea typeface="Cambria"/>
              <a:cs typeface="Cambria"/>
              <a:sym typeface="Cambria"/>
            </a:endParaRPr>
          </a:p>
          <a:p>
            <a:pPr marL="0" marR="0" lvl="0" indent="0" algn="l" rtl="0">
              <a:lnSpc>
                <a:spcPct val="225000"/>
              </a:lnSpc>
              <a:spcBef>
                <a:spcPts val="0"/>
              </a:spcBef>
              <a:spcAft>
                <a:spcPts val="0"/>
              </a:spcAft>
              <a:buNone/>
            </a:pPr>
            <a:r>
              <a:rPr lang="en" sz="1600">
                <a:solidFill>
                  <a:schemeClr val="dk1"/>
                </a:solidFill>
                <a:latin typeface="Cambria"/>
                <a:ea typeface="Cambria"/>
                <a:cs typeface="Cambria"/>
                <a:sym typeface="Cambria"/>
              </a:rPr>
              <a:t>idigbio.org/rss-feed.xml</a:t>
            </a:r>
            <a:endParaRPr sz="1600">
              <a:solidFill>
                <a:schemeClr val="dk1"/>
              </a:solidFill>
              <a:latin typeface="Cambria"/>
              <a:ea typeface="Cambria"/>
              <a:cs typeface="Cambria"/>
              <a:sym typeface="Cambria"/>
            </a:endParaRPr>
          </a:p>
          <a:p>
            <a:pPr marL="0" marR="0" lvl="0" indent="0" algn="l" rtl="0">
              <a:lnSpc>
                <a:spcPct val="225000"/>
              </a:lnSpc>
              <a:spcBef>
                <a:spcPts val="0"/>
              </a:spcBef>
              <a:spcAft>
                <a:spcPts val="0"/>
              </a:spcAft>
              <a:buNone/>
            </a:pPr>
            <a:r>
              <a:rPr lang="en" sz="1600">
                <a:solidFill>
                  <a:schemeClr val="dk1"/>
                </a:solidFill>
                <a:latin typeface="Cambria"/>
                <a:ea typeface="Cambria"/>
                <a:cs typeface="Cambria"/>
                <a:sym typeface="Cambria"/>
              </a:rPr>
              <a:t>webcal://www.idigbio.org/events-calendar/export.ics</a:t>
            </a:r>
            <a:endParaRPr sz="1600">
              <a:solidFill>
                <a:schemeClr val="dk1"/>
              </a:solidFill>
              <a:latin typeface="Cambria"/>
              <a:ea typeface="Cambria"/>
              <a:cs typeface="Cambria"/>
              <a:sym typeface="Cambria"/>
            </a:endParaRPr>
          </a:p>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pic>
        <p:nvPicPr>
          <p:cNvPr id="229" name="Google Shape;229;p34"/>
          <p:cNvPicPr preferRelativeResize="0"/>
          <p:nvPr/>
        </p:nvPicPr>
        <p:blipFill rotWithShape="1">
          <a:blip r:embed="rId13">
            <a:alphaModFix/>
          </a:blip>
          <a:srcRect/>
          <a:stretch/>
        </p:blipFill>
        <p:spPr>
          <a:xfrm>
            <a:off x="303525" y="123191"/>
            <a:ext cx="2580249" cy="590549"/>
          </a:xfrm>
          <a:prstGeom prst="rect">
            <a:avLst/>
          </a:prstGeom>
          <a:noFill/>
          <a:ln>
            <a:noFill/>
          </a:ln>
        </p:spPr>
      </p:pic>
      <p:sp>
        <p:nvSpPr>
          <p:cNvPr id="230" name="Google Shape;230;p34"/>
          <p:cNvSpPr/>
          <p:nvPr/>
        </p:nvSpPr>
        <p:spPr>
          <a:xfrm>
            <a:off x="0" y="-24256"/>
            <a:ext cx="12192000" cy="8808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aseline="-25000">
              <a:solidFill>
                <a:schemeClr val="lt1"/>
              </a:solidFill>
              <a:latin typeface="Calibri"/>
              <a:ea typeface="Calibri"/>
              <a:cs typeface="Calibri"/>
              <a:sym typeface="Calibri"/>
            </a:endParaRPr>
          </a:p>
        </p:txBody>
      </p:sp>
      <p:sp>
        <p:nvSpPr>
          <p:cNvPr id="231" name="Google Shape;231;p34"/>
          <p:cNvSpPr txBox="1"/>
          <p:nvPr/>
        </p:nvSpPr>
        <p:spPr>
          <a:xfrm>
            <a:off x="4667048" y="5924563"/>
            <a:ext cx="7160400" cy="5080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r>
              <a:rPr lang="en" sz="933" i="1">
                <a:solidFill>
                  <a:schemeClr val="dk1"/>
                </a:solidFill>
                <a:latin typeface="Calibri"/>
                <a:ea typeface="Calibri"/>
                <a:cs typeface="Calibri"/>
                <a:sym typeface="Calibri"/>
              </a:rPr>
              <a:t>iDigBio is funded by grants from the National Science Foundation's Advancing Digitization of Biodiversity Collections Program [DBI-1115210 (2011-2018) and DBI-1547229 (2016-2021)]. Any opinions, findings, and conclusions or recommendations expressed in this material are those of the author(s) and do not necessarily reflect the views of the National Science Foundation.</a:t>
            </a:r>
            <a:endParaRPr sz="1067">
              <a:solidFill>
                <a:schemeClr val="dk1"/>
              </a:solidFill>
              <a:latin typeface="Calibri"/>
              <a:ea typeface="Calibri"/>
              <a:cs typeface="Calibri"/>
              <a:sym typeface="Calibri"/>
            </a:endParaRPr>
          </a:p>
        </p:txBody>
      </p:sp>
      <p:pic>
        <p:nvPicPr>
          <p:cNvPr id="232" name="Google Shape;232;p34" descr="green bar.jpg"/>
          <p:cNvPicPr preferRelativeResize="0"/>
          <p:nvPr/>
        </p:nvPicPr>
        <p:blipFill rotWithShape="1">
          <a:blip r:embed="rId14">
            <a:alphaModFix/>
          </a:blip>
          <a:srcRect r="537"/>
          <a:stretch/>
        </p:blipFill>
        <p:spPr>
          <a:xfrm rot="10800000" flipH="1">
            <a:off x="1" y="6667501"/>
            <a:ext cx="12191999" cy="236217"/>
          </a:xfrm>
          <a:prstGeom prst="rect">
            <a:avLst/>
          </a:prstGeom>
          <a:noFill/>
          <a:ln>
            <a:noFill/>
          </a:ln>
        </p:spPr>
      </p:pic>
      <p:pic>
        <p:nvPicPr>
          <p:cNvPr id="233" name="Google Shape;233;p34" descr="Asset 12.jpg"/>
          <p:cNvPicPr preferRelativeResize="0"/>
          <p:nvPr/>
        </p:nvPicPr>
        <p:blipFill rotWithShape="1">
          <a:blip r:embed="rId15">
            <a:alphaModFix/>
          </a:blip>
          <a:srcRect/>
          <a:stretch/>
        </p:blipFill>
        <p:spPr>
          <a:xfrm>
            <a:off x="243841" y="203481"/>
            <a:ext cx="11704321" cy="586113"/>
          </a:xfrm>
          <a:prstGeom prst="rect">
            <a:avLst/>
          </a:prstGeom>
          <a:noFill/>
          <a:ln>
            <a:noFill/>
          </a:ln>
        </p:spPr>
      </p:pic>
      <p:pic>
        <p:nvPicPr>
          <p:cNvPr id="234" name="Google Shape;234;p34" descr="IdigBio-logo-bigger.jpg"/>
          <p:cNvPicPr preferRelativeResize="0"/>
          <p:nvPr/>
        </p:nvPicPr>
        <p:blipFill rotWithShape="1">
          <a:blip r:embed="rId16">
            <a:alphaModFix/>
          </a:blip>
          <a:srcRect/>
          <a:stretch/>
        </p:blipFill>
        <p:spPr>
          <a:xfrm>
            <a:off x="547497" y="5847954"/>
            <a:ext cx="2904619" cy="611553"/>
          </a:xfrm>
          <a:prstGeom prst="rect">
            <a:avLst/>
          </a:prstGeom>
          <a:noFill/>
          <a:ln>
            <a:noFill/>
          </a:ln>
        </p:spPr>
      </p:pic>
    </p:spTree>
    <p:extLst>
      <p:ext uri="{BB962C8B-B14F-4D97-AF65-F5344CB8AC3E}">
        <p14:creationId xmlns:p14="http://schemas.microsoft.com/office/powerpoint/2010/main" val="3198068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5"/>
        <p:cNvGrpSpPr/>
        <p:nvPr/>
      </p:nvGrpSpPr>
      <p:grpSpPr>
        <a:xfrm>
          <a:off x="0" y="0"/>
          <a:ext cx="0" cy="0"/>
          <a:chOff x="0" y="0"/>
          <a:chExt cx="0" cy="0"/>
        </a:xfrm>
      </p:grpSpPr>
      <p:sp>
        <p:nvSpPr>
          <p:cNvPr id="236" name="Google Shape;236;p35"/>
          <p:cNvSpPr/>
          <p:nvPr/>
        </p:nvSpPr>
        <p:spPr>
          <a:xfrm>
            <a:off x="282188" y="840111"/>
            <a:ext cx="11627600" cy="59264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37" name="Google Shape;237;p35"/>
          <p:cNvSpPr txBox="1">
            <a:spLocks noGrp="1"/>
          </p:cNvSpPr>
          <p:nvPr>
            <p:ph type="title"/>
          </p:nvPr>
        </p:nvSpPr>
        <p:spPr>
          <a:xfrm>
            <a:off x="609600" y="962941"/>
            <a:ext cx="10972800" cy="6704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2400"/>
              <a:buFont typeface="Helvetica Neue"/>
              <a:buNone/>
              <a:defRPr sz="3200" b="1"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100"/>
              <a:buNone/>
              <a:defRPr sz="1867" b="1"/>
            </a:lvl2pPr>
            <a:lvl3pPr lvl="2" rtl="0">
              <a:spcBef>
                <a:spcPts val="0"/>
              </a:spcBef>
              <a:spcAft>
                <a:spcPts val="0"/>
              </a:spcAft>
              <a:buSzPts val="1100"/>
              <a:buNone/>
              <a:defRPr sz="1867" b="1"/>
            </a:lvl3pPr>
            <a:lvl4pPr lvl="3" rtl="0">
              <a:spcBef>
                <a:spcPts val="0"/>
              </a:spcBef>
              <a:spcAft>
                <a:spcPts val="0"/>
              </a:spcAft>
              <a:buSzPts val="1100"/>
              <a:buNone/>
              <a:defRPr sz="1867" b="1"/>
            </a:lvl4pPr>
            <a:lvl5pPr lvl="4" rtl="0">
              <a:spcBef>
                <a:spcPts val="0"/>
              </a:spcBef>
              <a:spcAft>
                <a:spcPts val="0"/>
              </a:spcAft>
              <a:buSzPts val="1100"/>
              <a:buNone/>
              <a:defRPr sz="1867" b="1"/>
            </a:lvl5pPr>
            <a:lvl6pPr lvl="5" rtl="0">
              <a:spcBef>
                <a:spcPts val="0"/>
              </a:spcBef>
              <a:spcAft>
                <a:spcPts val="0"/>
              </a:spcAft>
              <a:buSzPts val="1100"/>
              <a:buNone/>
              <a:defRPr sz="1867" b="1"/>
            </a:lvl6pPr>
            <a:lvl7pPr lvl="6" rtl="0">
              <a:spcBef>
                <a:spcPts val="0"/>
              </a:spcBef>
              <a:spcAft>
                <a:spcPts val="0"/>
              </a:spcAft>
              <a:buSzPts val="1100"/>
              <a:buNone/>
              <a:defRPr sz="1867" b="1"/>
            </a:lvl7pPr>
            <a:lvl8pPr lvl="7" rtl="0">
              <a:spcBef>
                <a:spcPts val="0"/>
              </a:spcBef>
              <a:spcAft>
                <a:spcPts val="0"/>
              </a:spcAft>
              <a:buSzPts val="1100"/>
              <a:buNone/>
              <a:defRPr sz="1867" b="1"/>
            </a:lvl8pPr>
            <a:lvl9pPr lvl="8" rtl="0">
              <a:spcBef>
                <a:spcPts val="0"/>
              </a:spcBef>
              <a:spcAft>
                <a:spcPts val="0"/>
              </a:spcAft>
              <a:buSzPts val="1100"/>
              <a:buNone/>
              <a:defRPr sz="1867" b="1"/>
            </a:lvl9pPr>
          </a:lstStyle>
          <a:p>
            <a:endParaRPr/>
          </a:p>
        </p:txBody>
      </p:sp>
      <p:sp>
        <p:nvSpPr>
          <p:cNvPr id="238" name="Google Shape;238;p35"/>
          <p:cNvSpPr txBox="1">
            <a:spLocks noGrp="1"/>
          </p:cNvSpPr>
          <p:nvPr>
            <p:ph type="body" idx="1"/>
          </p:nvPr>
        </p:nvSpPr>
        <p:spPr>
          <a:xfrm>
            <a:off x="609600" y="1850228"/>
            <a:ext cx="5384800" cy="4506000"/>
          </a:xfrm>
          <a:prstGeom prst="rect">
            <a:avLst/>
          </a:prstGeom>
          <a:noFill/>
          <a:ln>
            <a:noFill/>
          </a:ln>
        </p:spPr>
        <p:txBody>
          <a:bodyPr spcFirstLastPara="1" wrap="square" lIns="68575" tIns="34275" rIns="68575" bIns="34275" anchor="t" anchorCtr="0">
            <a:noAutofit/>
          </a:bodyPr>
          <a:lstStyle>
            <a:lvl1pPr marL="609585" lvl="0" indent="-482588" algn="l" rtl="0">
              <a:spcBef>
                <a:spcPts val="533"/>
              </a:spcBef>
              <a:spcAft>
                <a:spcPts val="0"/>
              </a:spcAft>
              <a:buClr>
                <a:schemeClr val="dk1"/>
              </a:buClr>
              <a:buSzPts val="2100"/>
              <a:buChar char="•"/>
              <a:defRPr sz="2800"/>
            </a:lvl1pPr>
            <a:lvl2pPr marL="1219170" lvl="1" indent="-457189" algn="l" rtl="0">
              <a:spcBef>
                <a:spcPts val="533"/>
              </a:spcBef>
              <a:spcAft>
                <a:spcPts val="0"/>
              </a:spcAft>
              <a:buClr>
                <a:schemeClr val="dk1"/>
              </a:buClr>
              <a:buSzPts val="1800"/>
              <a:buChar char="–"/>
              <a:defRPr sz="2400"/>
            </a:lvl2pPr>
            <a:lvl3pPr marL="1828754" lvl="2" indent="-431789" algn="l" rtl="0">
              <a:spcBef>
                <a:spcPts val="400"/>
              </a:spcBef>
              <a:spcAft>
                <a:spcPts val="0"/>
              </a:spcAft>
              <a:buClr>
                <a:schemeClr val="dk1"/>
              </a:buClr>
              <a:buSzPts val="1500"/>
              <a:buChar char="•"/>
              <a:defRPr sz="2000"/>
            </a:lvl3pPr>
            <a:lvl4pPr marL="2438339" lvl="3" indent="-423323" algn="l" rtl="0">
              <a:spcBef>
                <a:spcPts val="400"/>
              </a:spcBef>
              <a:spcAft>
                <a:spcPts val="0"/>
              </a:spcAft>
              <a:buClr>
                <a:schemeClr val="dk1"/>
              </a:buClr>
              <a:buSzPts val="1400"/>
              <a:buChar char="–"/>
              <a:defRPr sz="1867"/>
            </a:lvl4pPr>
            <a:lvl5pPr marL="3047924" lvl="4" indent="-423323" algn="l" rtl="0">
              <a:spcBef>
                <a:spcPts val="400"/>
              </a:spcBef>
              <a:spcAft>
                <a:spcPts val="0"/>
              </a:spcAft>
              <a:buClr>
                <a:schemeClr val="dk1"/>
              </a:buClr>
              <a:buSzPts val="1400"/>
              <a:buChar char="»"/>
              <a:defRPr sz="1867"/>
            </a:lvl5pPr>
            <a:lvl6pPr marL="3657509" lvl="5" indent="-423323" algn="l" rtl="0">
              <a:spcBef>
                <a:spcPts val="400"/>
              </a:spcBef>
              <a:spcAft>
                <a:spcPts val="0"/>
              </a:spcAft>
              <a:buClr>
                <a:schemeClr val="dk1"/>
              </a:buClr>
              <a:buSzPts val="1400"/>
              <a:buChar char="•"/>
              <a:defRPr sz="1867"/>
            </a:lvl6pPr>
            <a:lvl7pPr marL="4267093" lvl="6" indent="-423323" algn="l" rtl="0">
              <a:spcBef>
                <a:spcPts val="400"/>
              </a:spcBef>
              <a:spcAft>
                <a:spcPts val="0"/>
              </a:spcAft>
              <a:buClr>
                <a:schemeClr val="dk1"/>
              </a:buClr>
              <a:buSzPts val="1400"/>
              <a:buChar char="•"/>
              <a:defRPr sz="1867"/>
            </a:lvl7pPr>
            <a:lvl8pPr marL="4876678" lvl="7" indent="-423323" algn="l" rtl="0">
              <a:spcBef>
                <a:spcPts val="400"/>
              </a:spcBef>
              <a:spcAft>
                <a:spcPts val="0"/>
              </a:spcAft>
              <a:buClr>
                <a:schemeClr val="dk1"/>
              </a:buClr>
              <a:buSzPts val="1400"/>
              <a:buChar char="•"/>
              <a:defRPr sz="1867"/>
            </a:lvl8pPr>
            <a:lvl9pPr marL="5486263" lvl="8" indent="-423323" algn="l" rtl="0">
              <a:spcBef>
                <a:spcPts val="400"/>
              </a:spcBef>
              <a:spcAft>
                <a:spcPts val="0"/>
              </a:spcAft>
              <a:buClr>
                <a:schemeClr val="dk1"/>
              </a:buClr>
              <a:buSzPts val="1400"/>
              <a:buChar char="•"/>
              <a:defRPr sz="1867"/>
            </a:lvl9pPr>
          </a:lstStyle>
          <a:p>
            <a:endParaRPr/>
          </a:p>
        </p:txBody>
      </p:sp>
      <p:sp>
        <p:nvSpPr>
          <p:cNvPr id="239" name="Google Shape;239;p35"/>
          <p:cNvSpPr txBox="1">
            <a:spLocks noGrp="1"/>
          </p:cNvSpPr>
          <p:nvPr>
            <p:ph type="body" idx="2"/>
          </p:nvPr>
        </p:nvSpPr>
        <p:spPr>
          <a:xfrm>
            <a:off x="6197600" y="1850228"/>
            <a:ext cx="5384800" cy="4506000"/>
          </a:xfrm>
          <a:prstGeom prst="rect">
            <a:avLst/>
          </a:prstGeom>
          <a:noFill/>
          <a:ln>
            <a:noFill/>
          </a:ln>
        </p:spPr>
        <p:txBody>
          <a:bodyPr spcFirstLastPara="1" wrap="square" lIns="68575" tIns="34275" rIns="68575" bIns="34275" anchor="t" anchorCtr="0">
            <a:noAutofit/>
          </a:bodyPr>
          <a:lstStyle>
            <a:lvl1pPr marL="609585" lvl="0" indent="-482588" algn="l" rtl="0">
              <a:spcBef>
                <a:spcPts val="533"/>
              </a:spcBef>
              <a:spcAft>
                <a:spcPts val="0"/>
              </a:spcAft>
              <a:buClr>
                <a:schemeClr val="dk1"/>
              </a:buClr>
              <a:buSzPts val="2100"/>
              <a:buChar char="•"/>
              <a:defRPr sz="2800"/>
            </a:lvl1pPr>
            <a:lvl2pPr marL="1219170" lvl="1" indent="-457189" algn="l" rtl="0">
              <a:spcBef>
                <a:spcPts val="533"/>
              </a:spcBef>
              <a:spcAft>
                <a:spcPts val="0"/>
              </a:spcAft>
              <a:buClr>
                <a:schemeClr val="dk1"/>
              </a:buClr>
              <a:buSzPts val="1800"/>
              <a:buChar char="–"/>
              <a:defRPr sz="2400"/>
            </a:lvl2pPr>
            <a:lvl3pPr marL="1828754" lvl="2" indent="-431789" algn="l" rtl="0">
              <a:spcBef>
                <a:spcPts val="400"/>
              </a:spcBef>
              <a:spcAft>
                <a:spcPts val="0"/>
              </a:spcAft>
              <a:buClr>
                <a:schemeClr val="dk1"/>
              </a:buClr>
              <a:buSzPts val="1500"/>
              <a:buChar char="•"/>
              <a:defRPr sz="2000"/>
            </a:lvl3pPr>
            <a:lvl4pPr marL="2438339" lvl="3" indent="-423323" algn="l" rtl="0">
              <a:spcBef>
                <a:spcPts val="400"/>
              </a:spcBef>
              <a:spcAft>
                <a:spcPts val="0"/>
              </a:spcAft>
              <a:buClr>
                <a:schemeClr val="dk1"/>
              </a:buClr>
              <a:buSzPts val="1400"/>
              <a:buChar char="–"/>
              <a:defRPr sz="1867"/>
            </a:lvl4pPr>
            <a:lvl5pPr marL="3047924" lvl="4" indent="-423323" algn="l" rtl="0">
              <a:spcBef>
                <a:spcPts val="400"/>
              </a:spcBef>
              <a:spcAft>
                <a:spcPts val="0"/>
              </a:spcAft>
              <a:buClr>
                <a:schemeClr val="dk1"/>
              </a:buClr>
              <a:buSzPts val="1400"/>
              <a:buChar char="»"/>
              <a:defRPr sz="1867"/>
            </a:lvl5pPr>
            <a:lvl6pPr marL="3657509" lvl="5" indent="-423323" algn="l" rtl="0">
              <a:spcBef>
                <a:spcPts val="400"/>
              </a:spcBef>
              <a:spcAft>
                <a:spcPts val="0"/>
              </a:spcAft>
              <a:buClr>
                <a:schemeClr val="dk1"/>
              </a:buClr>
              <a:buSzPts val="1400"/>
              <a:buChar char="•"/>
              <a:defRPr sz="1867"/>
            </a:lvl6pPr>
            <a:lvl7pPr marL="4267093" lvl="6" indent="-423323" algn="l" rtl="0">
              <a:spcBef>
                <a:spcPts val="400"/>
              </a:spcBef>
              <a:spcAft>
                <a:spcPts val="0"/>
              </a:spcAft>
              <a:buClr>
                <a:schemeClr val="dk1"/>
              </a:buClr>
              <a:buSzPts val="1400"/>
              <a:buChar char="•"/>
              <a:defRPr sz="1867"/>
            </a:lvl7pPr>
            <a:lvl8pPr marL="4876678" lvl="7" indent="-423323" algn="l" rtl="0">
              <a:spcBef>
                <a:spcPts val="400"/>
              </a:spcBef>
              <a:spcAft>
                <a:spcPts val="0"/>
              </a:spcAft>
              <a:buClr>
                <a:schemeClr val="dk1"/>
              </a:buClr>
              <a:buSzPts val="1400"/>
              <a:buChar char="•"/>
              <a:defRPr sz="1867"/>
            </a:lvl8pPr>
            <a:lvl9pPr marL="5486263" lvl="8" indent="-423323" algn="l" rtl="0">
              <a:spcBef>
                <a:spcPts val="400"/>
              </a:spcBef>
              <a:spcAft>
                <a:spcPts val="0"/>
              </a:spcAft>
              <a:buClr>
                <a:schemeClr val="dk1"/>
              </a:buClr>
              <a:buSzPts val="1400"/>
              <a:buChar char="•"/>
              <a:defRPr sz="1867"/>
            </a:lvl9pPr>
          </a:lstStyle>
          <a:p>
            <a:endParaRPr/>
          </a:p>
        </p:txBody>
      </p:sp>
      <p:sp>
        <p:nvSpPr>
          <p:cNvPr id="240" name="Google Shape;240;p35"/>
          <p:cNvSpPr txBox="1"/>
          <p:nvPr/>
        </p:nvSpPr>
        <p:spPr>
          <a:xfrm>
            <a:off x="11438921" y="5887852"/>
            <a:ext cx="694800" cy="3652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endParaRPr sz="1200">
              <a:solidFill>
                <a:schemeClr val="lt1"/>
              </a:solidFill>
              <a:latin typeface="Cambria"/>
              <a:ea typeface="Cambria"/>
              <a:cs typeface="Cambria"/>
              <a:sym typeface="Cambria"/>
            </a:endParaRPr>
          </a:p>
        </p:txBody>
      </p:sp>
      <p:sp>
        <p:nvSpPr>
          <p:cNvPr id="241" name="Google Shape;241;p35"/>
          <p:cNvSpPr/>
          <p:nvPr/>
        </p:nvSpPr>
        <p:spPr>
          <a:xfrm>
            <a:off x="11677157" y="6409840"/>
            <a:ext cx="514800" cy="3568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42" name="Google Shape;242;p35"/>
          <p:cNvSpPr txBox="1"/>
          <p:nvPr/>
        </p:nvSpPr>
        <p:spPr>
          <a:xfrm>
            <a:off x="11438921" y="6475992"/>
            <a:ext cx="694800" cy="1872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n" sz="933">
                <a:solidFill>
                  <a:schemeClr val="lt1"/>
                </a:solidFill>
                <a:latin typeface="Cambria"/>
                <a:ea typeface="Cambria"/>
                <a:cs typeface="Cambria"/>
                <a:sym typeface="Cambria"/>
              </a:rPr>
              <a:pPr marL="0" marR="0" lvl="0" indent="0" algn="r" rtl="0">
                <a:spcBef>
                  <a:spcPts val="0"/>
                </a:spcBef>
                <a:spcAft>
                  <a:spcPts val="0"/>
                </a:spcAft>
                <a:buNone/>
              </a:pPr>
              <a:t>‹#›</a:t>
            </a:fld>
            <a:endParaRPr sz="933">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25010574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43"/>
        <p:cNvGrpSpPr/>
        <p:nvPr/>
      </p:nvGrpSpPr>
      <p:grpSpPr>
        <a:xfrm>
          <a:off x="0" y="0"/>
          <a:ext cx="0" cy="0"/>
          <a:chOff x="0" y="0"/>
          <a:chExt cx="0" cy="0"/>
        </a:xfrm>
      </p:grpSpPr>
      <p:sp>
        <p:nvSpPr>
          <p:cNvPr id="244" name="Google Shape;244;p36"/>
          <p:cNvSpPr/>
          <p:nvPr/>
        </p:nvSpPr>
        <p:spPr>
          <a:xfrm>
            <a:off x="282188" y="840111"/>
            <a:ext cx="11627600" cy="59264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45" name="Google Shape;245;p36"/>
          <p:cNvSpPr txBox="1">
            <a:spLocks noGrp="1"/>
          </p:cNvSpPr>
          <p:nvPr>
            <p:ph type="title"/>
          </p:nvPr>
        </p:nvSpPr>
        <p:spPr>
          <a:xfrm>
            <a:off x="609600" y="968929"/>
            <a:ext cx="10972800" cy="803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2400"/>
              <a:buFont typeface="Helvetica Neue"/>
              <a:buNone/>
              <a:defRPr sz="320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246" name="Google Shape;246;p36"/>
          <p:cNvSpPr txBox="1">
            <a:spLocks noGrp="1"/>
          </p:cNvSpPr>
          <p:nvPr>
            <p:ph type="body" idx="1"/>
          </p:nvPr>
        </p:nvSpPr>
        <p:spPr>
          <a:xfrm>
            <a:off x="609600" y="1907409"/>
            <a:ext cx="5386800" cy="398000"/>
          </a:xfrm>
          <a:prstGeom prst="rect">
            <a:avLst/>
          </a:prstGeom>
          <a:noFill/>
          <a:ln>
            <a:noFill/>
          </a:ln>
        </p:spPr>
        <p:txBody>
          <a:bodyPr spcFirstLastPara="1" wrap="square" lIns="68575" tIns="34275" rIns="68575" bIns="34275" anchor="b" anchorCtr="0">
            <a:noAutofit/>
          </a:bodyPr>
          <a:lstStyle>
            <a:lvl1pPr marL="609585" lvl="0" indent="-304792" algn="l" rtl="0">
              <a:spcBef>
                <a:spcPts val="400"/>
              </a:spcBef>
              <a:spcAft>
                <a:spcPts val="0"/>
              </a:spcAft>
              <a:buClr>
                <a:schemeClr val="dk1"/>
              </a:buClr>
              <a:buSzPts val="1400"/>
              <a:buNone/>
              <a:defRPr sz="1867" b="1"/>
            </a:lvl1pPr>
            <a:lvl2pPr marL="1219170" lvl="1" indent="-304792" algn="l" rtl="0">
              <a:spcBef>
                <a:spcPts val="400"/>
              </a:spcBef>
              <a:spcAft>
                <a:spcPts val="0"/>
              </a:spcAft>
              <a:buClr>
                <a:schemeClr val="dk1"/>
              </a:buClr>
              <a:buSzPts val="1500"/>
              <a:buNone/>
              <a:defRPr sz="2000" b="1"/>
            </a:lvl2pPr>
            <a:lvl3pPr marL="1828754" lvl="2" indent="-304792" algn="l" rtl="0">
              <a:spcBef>
                <a:spcPts val="400"/>
              </a:spcBef>
              <a:spcAft>
                <a:spcPts val="0"/>
              </a:spcAft>
              <a:buClr>
                <a:schemeClr val="dk1"/>
              </a:buClr>
              <a:buSzPts val="1400"/>
              <a:buNone/>
              <a:defRPr sz="1867" b="1"/>
            </a:lvl3pPr>
            <a:lvl4pPr marL="2438339" lvl="3" indent="-304792" algn="l" rtl="0">
              <a:spcBef>
                <a:spcPts val="267"/>
              </a:spcBef>
              <a:spcAft>
                <a:spcPts val="0"/>
              </a:spcAft>
              <a:buClr>
                <a:schemeClr val="dk1"/>
              </a:buClr>
              <a:buSzPts val="1200"/>
              <a:buNone/>
              <a:defRPr sz="1600" b="1"/>
            </a:lvl4pPr>
            <a:lvl5pPr marL="3047924" lvl="4" indent="-304792" algn="l" rtl="0">
              <a:spcBef>
                <a:spcPts val="267"/>
              </a:spcBef>
              <a:spcAft>
                <a:spcPts val="0"/>
              </a:spcAft>
              <a:buClr>
                <a:schemeClr val="dk1"/>
              </a:buClr>
              <a:buSzPts val="1200"/>
              <a:buNone/>
              <a:defRPr sz="1600" b="1"/>
            </a:lvl5pPr>
            <a:lvl6pPr marL="3657509" lvl="5" indent="-304792" algn="l" rtl="0">
              <a:spcBef>
                <a:spcPts val="267"/>
              </a:spcBef>
              <a:spcAft>
                <a:spcPts val="0"/>
              </a:spcAft>
              <a:buClr>
                <a:schemeClr val="dk1"/>
              </a:buClr>
              <a:buSzPts val="1200"/>
              <a:buNone/>
              <a:defRPr sz="1600" b="1"/>
            </a:lvl6pPr>
            <a:lvl7pPr marL="4267093" lvl="6" indent="-304792" algn="l" rtl="0">
              <a:spcBef>
                <a:spcPts val="267"/>
              </a:spcBef>
              <a:spcAft>
                <a:spcPts val="0"/>
              </a:spcAft>
              <a:buClr>
                <a:schemeClr val="dk1"/>
              </a:buClr>
              <a:buSzPts val="1200"/>
              <a:buNone/>
              <a:defRPr sz="1600" b="1"/>
            </a:lvl7pPr>
            <a:lvl8pPr marL="4876678" lvl="7" indent="-304792" algn="l" rtl="0">
              <a:spcBef>
                <a:spcPts val="267"/>
              </a:spcBef>
              <a:spcAft>
                <a:spcPts val="0"/>
              </a:spcAft>
              <a:buClr>
                <a:schemeClr val="dk1"/>
              </a:buClr>
              <a:buSzPts val="1200"/>
              <a:buNone/>
              <a:defRPr sz="1600" b="1"/>
            </a:lvl8pPr>
            <a:lvl9pPr marL="5486263" lvl="8" indent="-304792" algn="l" rtl="0">
              <a:spcBef>
                <a:spcPts val="267"/>
              </a:spcBef>
              <a:spcAft>
                <a:spcPts val="0"/>
              </a:spcAft>
              <a:buClr>
                <a:schemeClr val="dk1"/>
              </a:buClr>
              <a:buSzPts val="1200"/>
              <a:buNone/>
              <a:defRPr sz="1600" b="1"/>
            </a:lvl9pPr>
          </a:lstStyle>
          <a:p>
            <a:endParaRPr/>
          </a:p>
        </p:txBody>
      </p:sp>
      <p:sp>
        <p:nvSpPr>
          <p:cNvPr id="247" name="Google Shape;247;p36"/>
          <p:cNvSpPr txBox="1">
            <a:spLocks noGrp="1"/>
          </p:cNvSpPr>
          <p:nvPr>
            <p:ph type="body" idx="2"/>
          </p:nvPr>
        </p:nvSpPr>
        <p:spPr>
          <a:xfrm>
            <a:off x="609600" y="2446069"/>
            <a:ext cx="5386800" cy="3680000"/>
          </a:xfrm>
          <a:prstGeom prst="rect">
            <a:avLst/>
          </a:prstGeom>
          <a:noFill/>
          <a:ln>
            <a:noFill/>
          </a:ln>
        </p:spPr>
        <p:txBody>
          <a:bodyPr spcFirstLastPara="1" wrap="square" lIns="68575" tIns="34275" rIns="68575" bIns="34275" anchor="t" anchorCtr="0">
            <a:noAutofit/>
          </a:bodyPr>
          <a:lstStyle>
            <a:lvl1pPr marL="609585" lvl="0" indent="-457189" algn="l" rtl="0">
              <a:spcBef>
                <a:spcPts val="533"/>
              </a:spcBef>
              <a:spcAft>
                <a:spcPts val="0"/>
              </a:spcAft>
              <a:buClr>
                <a:schemeClr val="dk1"/>
              </a:buClr>
              <a:buSzPts val="1800"/>
              <a:buChar char="•"/>
              <a:defRPr sz="2400"/>
            </a:lvl1pPr>
            <a:lvl2pPr marL="1219170" lvl="1" indent="-431789" algn="l" rtl="0">
              <a:spcBef>
                <a:spcPts val="400"/>
              </a:spcBef>
              <a:spcAft>
                <a:spcPts val="0"/>
              </a:spcAft>
              <a:buClr>
                <a:schemeClr val="dk1"/>
              </a:buClr>
              <a:buSzPts val="1500"/>
              <a:buChar char="–"/>
              <a:defRPr sz="2000"/>
            </a:lvl2pPr>
            <a:lvl3pPr marL="1828754" lvl="2" indent="-423323" algn="l" rtl="0">
              <a:spcBef>
                <a:spcPts val="400"/>
              </a:spcBef>
              <a:spcAft>
                <a:spcPts val="0"/>
              </a:spcAft>
              <a:buClr>
                <a:schemeClr val="dk1"/>
              </a:buClr>
              <a:buSzPts val="1400"/>
              <a:buChar char="•"/>
              <a:defRPr sz="1867"/>
            </a:lvl3pPr>
            <a:lvl4pPr marL="2438339" lvl="3" indent="-406390" algn="l" rtl="0">
              <a:spcBef>
                <a:spcPts val="267"/>
              </a:spcBef>
              <a:spcAft>
                <a:spcPts val="0"/>
              </a:spcAft>
              <a:buClr>
                <a:schemeClr val="dk1"/>
              </a:buClr>
              <a:buSzPts val="1200"/>
              <a:buChar char="–"/>
              <a:defRPr sz="1600"/>
            </a:lvl4pPr>
            <a:lvl5pPr marL="3047924" lvl="4" indent="-406390" algn="l" rtl="0">
              <a:spcBef>
                <a:spcPts val="267"/>
              </a:spcBef>
              <a:spcAft>
                <a:spcPts val="0"/>
              </a:spcAft>
              <a:buClr>
                <a:schemeClr val="dk1"/>
              </a:buClr>
              <a:buSzPts val="1200"/>
              <a:buChar char="»"/>
              <a:defRPr sz="1600"/>
            </a:lvl5pPr>
            <a:lvl6pPr marL="3657509" lvl="5" indent="-406390" algn="l" rtl="0">
              <a:spcBef>
                <a:spcPts val="267"/>
              </a:spcBef>
              <a:spcAft>
                <a:spcPts val="0"/>
              </a:spcAft>
              <a:buClr>
                <a:schemeClr val="dk1"/>
              </a:buClr>
              <a:buSzPts val="1200"/>
              <a:buChar char="•"/>
              <a:defRPr sz="1600"/>
            </a:lvl6pPr>
            <a:lvl7pPr marL="4267093" lvl="6" indent="-406390" algn="l" rtl="0">
              <a:spcBef>
                <a:spcPts val="267"/>
              </a:spcBef>
              <a:spcAft>
                <a:spcPts val="0"/>
              </a:spcAft>
              <a:buClr>
                <a:schemeClr val="dk1"/>
              </a:buClr>
              <a:buSzPts val="1200"/>
              <a:buChar char="•"/>
              <a:defRPr sz="1600"/>
            </a:lvl7pPr>
            <a:lvl8pPr marL="4876678" lvl="7" indent="-406390" algn="l" rtl="0">
              <a:spcBef>
                <a:spcPts val="267"/>
              </a:spcBef>
              <a:spcAft>
                <a:spcPts val="0"/>
              </a:spcAft>
              <a:buClr>
                <a:schemeClr val="dk1"/>
              </a:buClr>
              <a:buSzPts val="1200"/>
              <a:buChar char="•"/>
              <a:defRPr sz="1600"/>
            </a:lvl8pPr>
            <a:lvl9pPr marL="5486263" lvl="8" indent="-406390" algn="l" rtl="0">
              <a:spcBef>
                <a:spcPts val="267"/>
              </a:spcBef>
              <a:spcAft>
                <a:spcPts val="0"/>
              </a:spcAft>
              <a:buClr>
                <a:schemeClr val="dk1"/>
              </a:buClr>
              <a:buSzPts val="1200"/>
              <a:buChar char="•"/>
              <a:defRPr sz="1600"/>
            </a:lvl9pPr>
          </a:lstStyle>
          <a:p>
            <a:endParaRPr/>
          </a:p>
        </p:txBody>
      </p:sp>
      <p:sp>
        <p:nvSpPr>
          <p:cNvPr id="248" name="Google Shape;248;p36"/>
          <p:cNvSpPr txBox="1">
            <a:spLocks noGrp="1"/>
          </p:cNvSpPr>
          <p:nvPr>
            <p:ph type="body" idx="3"/>
          </p:nvPr>
        </p:nvSpPr>
        <p:spPr>
          <a:xfrm>
            <a:off x="6193369" y="1907409"/>
            <a:ext cx="5389200" cy="398000"/>
          </a:xfrm>
          <a:prstGeom prst="rect">
            <a:avLst/>
          </a:prstGeom>
          <a:noFill/>
          <a:ln>
            <a:noFill/>
          </a:ln>
        </p:spPr>
        <p:txBody>
          <a:bodyPr spcFirstLastPara="1" wrap="square" lIns="68575" tIns="34275" rIns="68575" bIns="34275" anchor="b" anchorCtr="0">
            <a:noAutofit/>
          </a:bodyPr>
          <a:lstStyle>
            <a:lvl1pPr marL="609585" lvl="0" indent="-304792" algn="l" rtl="0">
              <a:spcBef>
                <a:spcPts val="400"/>
              </a:spcBef>
              <a:spcAft>
                <a:spcPts val="0"/>
              </a:spcAft>
              <a:buClr>
                <a:schemeClr val="dk1"/>
              </a:buClr>
              <a:buSzPts val="1400"/>
              <a:buNone/>
              <a:defRPr sz="1867" b="1"/>
            </a:lvl1pPr>
            <a:lvl2pPr marL="1219170" lvl="1" indent="-304792" algn="l" rtl="0">
              <a:spcBef>
                <a:spcPts val="400"/>
              </a:spcBef>
              <a:spcAft>
                <a:spcPts val="0"/>
              </a:spcAft>
              <a:buClr>
                <a:schemeClr val="dk1"/>
              </a:buClr>
              <a:buSzPts val="1500"/>
              <a:buNone/>
              <a:defRPr sz="2000" b="1"/>
            </a:lvl2pPr>
            <a:lvl3pPr marL="1828754" lvl="2" indent="-304792" algn="l" rtl="0">
              <a:spcBef>
                <a:spcPts val="400"/>
              </a:spcBef>
              <a:spcAft>
                <a:spcPts val="0"/>
              </a:spcAft>
              <a:buClr>
                <a:schemeClr val="dk1"/>
              </a:buClr>
              <a:buSzPts val="1400"/>
              <a:buNone/>
              <a:defRPr sz="1867" b="1"/>
            </a:lvl3pPr>
            <a:lvl4pPr marL="2438339" lvl="3" indent="-304792" algn="l" rtl="0">
              <a:spcBef>
                <a:spcPts val="267"/>
              </a:spcBef>
              <a:spcAft>
                <a:spcPts val="0"/>
              </a:spcAft>
              <a:buClr>
                <a:schemeClr val="dk1"/>
              </a:buClr>
              <a:buSzPts val="1200"/>
              <a:buNone/>
              <a:defRPr sz="1600" b="1"/>
            </a:lvl4pPr>
            <a:lvl5pPr marL="3047924" lvl="4" indent="-304792" algn="l" rtl="0">
              <a:spcBef>
                <a:spcPts val="267"/>
              </a:spcBef>
              <a:spcAft>
                <a:spcPts val="0"/>
              </a:spcAft>
              <a:buClr>
                <a:schemeClr val="dk1"/>
              </a:buClr>
              <a:buSzPts val="1200"/>
              <a:buNone/>
              <a:defRPr sz="1600" b="1"/>
            </a:lvl5pPr>
            <a:lvl6pPr marL="3657509" lvl="5" indent="-304792" algn="l" rtl="0">
              <a:spcBef>
                <a:spcPts val="267"/>
              </a:spcBef>
              <a:spcAft>
                <a:spcPts val="0"/>
              </a:spcAft>
              <a:buClr>
                <a:schemeClr val="dk1"/>
              </a:buClr>
              <a:buSzPts val="1200"/>
              <a:buNone/>
              <a:defRPr sz="1600" b="1"/>
            </a:lvl6pPr>
            <a:lvl7pPr marL="4267093" lvl="6" indent="-304792" algn="l" rtl="0">
              <a:spcBef>
                <a:spcPts val="267"/>
              </a:spcBef>
              <a:spcAft>
                <a:spcPts val="0"/>
              </a:spcAft>
              <a:buClr>
                <a:schemeClr val="dk1"/>
              </a:buClr>
              <a:buSzPts val="1200"/>
              <a:buNone/>
              <a:defRPr sz="1600" b="1"/>
            </a:lvl7pPr>
            <a:lvl8pPr marL="4876678" lvl="7" indent="-304792" algn="l" rtl="0">
              <a:spcBef>
                <a:spcPts val="267"/>
              </a:spcBef>
              <a:spcAft>
                <a:spcPts val="0"/>
              </a:spcAft>
              <a:buClr>
                <a:schemeClr val="dk1"/>
              </a:buClr>
              <a:buSzPts val="1200"/>
              <a:buNone/>
              <a:defRPr sz="1600" b="1"/>
            </a:lvl8pPr>
            <a:lvl9pPr marL="5486263" lvl="8" indent="-304792" algn="l" rtl="0">
              <a:spcBef>
                <a:spcPts val="267"/>
              </a:spcBef>
              <a:spcAft>
                <a:spcPts val="0"/>
              </a:spcAft>
              <a:buClr>
                <a:schemeClr val="dk1"/>
              </a:buClr>
              <a:buSzPts val="1200"/>
              <a:buNone/>
              <a:defRPr sz="1600" b="1"/>
            </a:lvl9pPr>
          </a:lstStyle>
          <a:p>
            <a:endParaRPr/>
          </a:p>
        </p:txBody>
      </p:sp>
      <p:sp>
        <p:nvSpPr>
          <p:cNvPr id="249" name="Google Shape;249;p36"/>
          <p:cNvSpPr txBox="1">
            <a:spLocks noGrp="1"/>
          </p:cNvSpPr>
          <p:nvPr>
            <p:ph type="body" idx="4"/>
          </p:nvPr>
        </p:nvSpPr>
        <p:spPr>
          <a:xfrm>
            <a:off x="6193369" y="2446069"/>
            <a:ext cx="5389200" cy="3680000"/>
          </a:xfrm>
          <a:prstGeom prst="rect">
            <a:avLst/>
          </a:prstGeom>
          <a:noFill/>
          <a:ln>
            <a:noFill/>
          </a:ln>
        </p:spPr>
        <p:txBody>
          <a:bodyPr spcFirstLastPara="1" wrap="square" lIns="68575" tIns="34275" rIns="68575" bIns="34275" anchor="t" anchorCtr="0">
            <a:noAutofit/>
          </a:bodyPr>
          <a:lstStyle>
            <a:lvl1pPr marL="609585" lvl="0" indent="-457189" algn="l" rtl="0">
              <a:spcBef>
                <a:spcPts val="533"/>
              </a:spcBef>
              <a:spcAft>
                <a:spcPts val="0"/>
              </a:spcAft>
              <a:buClr>
                <a:schemeClr val="dk1"/>
              </a:buClr>
              <a:buSzPts val="1800"/>
              <a:buChar char="•"/>
              <a:defRPr sz="2400"/>
            </a:lvl1pPr>
            <a:lvl2pPr marL="1219170" lvl="1" indent="-431789" algn="l" rtl="0">
              <a:spcBef>
                <a:spcPts val="400"/>
              </a:spcBef>
              <a:spcAft>
                <a:spcPts val="0"/>
              </a:spcAft>
              <a:buClr>
                <a:schemeClr val="dk1"/>
              </a:buClr>
              <a:buSzPts val="1500"/>
              <a:buChar char="–"/>
              <a:defRPr sz="2000"/>
            </a:lvl2pPr>
            <a:lvl3pPr marL="1828754" lvl="2" indent="-423323" algn="l" rtl="0">
              <a:spcBef>
                <a:spcPts val="400"/>
              </a:spcBef>
              <a:spcAft>
                <a:spcPts val="0"/>
              </a:spcAft>
              <a:buClr>
                <a:schemeClr val="dk1"/>
              </a:buClr>
              <a:buSzPts val="1400"/>
              <a:buChar char="•"/>
              <a:defRPr sz="1867"/>
            </a:lvl3pPr>
            <a:lvl4pPr marL="2438339" lvl="3" indent="-406390" algn="l" rtl="0">
              <a:spcBef>
                <a:spcPts val="267"/>
              </a:spcBef>
              <a:spcAft>
                <a:spcPts val="0"/>
              </a:spcAft>
              <a:buClr>
                <a:schemeClr val="dk1"/>
              </a:buClr>
              <a:buSzPts val="1200"/>
              <a:buChar char="–"/>
              <a:defRPr sz="1600"/>
            </a:lvl4pPr>
            <a:lvl5pPr marL="3047924" lvl="4" indent="-406390" algn="l" rtl="0">
              <a:spcBef>
                <a:spcPts val="267"/>
              </a:spcBef>
              <a:spcAft>
                <a:spcPts val="0"/>
              </a:spcAft>
              <a:buClr>
                <a:schemeClr val="dk1"/>
              </a:buClr>
              <a:buSzPts val="1200"/>
              <a:buChar char="»"/>
              <a:defRPr sz="1600"/>
            </a:lvl5pPr>
            <a:lvl6pPr marL="3657509" lvl="5" indent="-406390" algn="l" rtl="0">
              <a:spcBef>
                <a:spcPts val="267"/>
              </a:spcBef>
              <a:spcAft>
                <a:spcPts val="0"/>
              </a:spcAft>
              <a:buClr>
                <a:schemeClr val="dk1"/>
              </a:buClr>
              <a:buSzPts val="1200"/>
              <a:buChar char="•"/>
              <a:defRPr sz="1600"/>
            </a:lvl6pPr>
            <a:lvl7pPr marL="4267093" lvl="6" indent="-406390" algn="l" rtl="0">
              <a:spcBef>
                <a:spcPts val="267"/>
              </a:spcBef>
              <a:spcAft>
                <a:spcPts val="0"/>
              </a:spcAft>
              <a:buClr>
                <a:schemeClr val="dk1"/>
              </a:buClr>
              <a:buSzPts val="1200"/>
              <a:buChar char="•"/>
              <a:defRPr sz="1600"/>
            </a:lvl7pPr>
            <a:lvl8pPr marL="4876678" lvl="7" indent="-406390" algn="l" rtl="0">
              <a:spcBef>
                <a:spcPts val="267"/>
              </a:spcBef>
              <a:spcAft>
                <a:spcPts val="0"/>
              </a:spcAft>
              <a:buClr>
                <a:schemeClr val="dk1"/>
              </a:buClr>
              <a:buSzPts val="1200"/>
              <a:buChar char="•"/>
              <a:defRPr sz="1600"/>
            </a:lvl8pPr>
            <a:lvl9pPr marL="5486263" lvl="8" indent="-406390" algn="l" rtl="0">
              <a:spcBef>
                <a:spcPts val="267"/>
              </a:spcBef>
              <a:spcAft>
                <a:spcPts val="0"/>
              </a:spcAft>
              <a:buClr>
                <a:schemeClr val="dk1"/>
              </a:buClr>
              <a:buSzPts val="1200"/>
              <a:buChar char="•"/>
              <a:defRPr sz="1600"/>
            </a:lvl9pPr>
          </a:lstStyle>
          <a:p>
            <a:endParaRPr/>
          </a:p>
        </p:txBody>
      </p:sp>
      <p:sp>
        <p:nvSpPr>
          <p:cNvPr id="250" name="Google Shape;250;p36"/>
          <p:cNvSpPr/>
          <p:nvPr/>
        </p:nvSpPr>
        <p:spPr>
          <a:xfrm>
            <a:off x="11677157" y="6409840"/>
            <a:ext cx="514800" cy="3568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51" name="Google Shape;251;p36"/>
          <p:cNvSpPr txBox="1"/>
          <p:nvPr/>
        </p:nvSpPr>
        <p:spPr>
          <a:xfrm>
            <a:off x="11438921" y="6475992"/>
            <a:ext cx="694800" cy="1872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n" sz="933">
                <a:solidFill>
                  <a:schemeClr val="lt1"/>
                </a:solidFill>
                <a:latin typeface="Cambria"/>
                <a:ea typeface="Cambria"/>
                <a:cs typeface="Cambria"/>
                <a:sym typeface="Cambria"/>
              </a:rPr>
              <a:pPr marL="0" marR="0" lvl="0" indent="0" algn="r" rtl="0">
                <a:spcBef>
                  <a:spcPts val="0"/>
                </a:spcBef>
                <a:spcAft>
                  <a:spcPts val="0"/>
                </a:spcAft>
                <a:buNone/>
              </a:pPr>
              <a:t>‹#›</a:t>
            </a:fld>
            <a:endParaRPr sz="933">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35428889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52"/>
        <p:cNvGrpSpPr/>
        <p:nvPr/>
      </p:nvGrpSpPr>
      <p:grpSpPr>
        <a:xfrm>
          <a:off x="0" y="0"/>
          <a:ext cx="0" cy="0"/>
          <a:chOff x="0" y="0"/>
          <a:chExt cx="0" cy="0"/>
        </a:xfrm>
      </p:grpSpPr>
      <p:sp>
        <p:nvSpPr>
          <p:cNvPr id="253" name="Google Shape;253;p37"/>
          <p:cNvSpPr/>
          <p:nvPr/>
        </p:nvSpPr>
        <p:spPr>
          <a:xfrm>
            <a:off x="282188" y="840111"/>
            <a:ext cx="11627600" cy="59264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54" name="Google Shape;254;p37"/>
          <p:cNvSpPr txBox="1">
            <a:spLocks noGrp="1"/>
          </p:cNvSpPr>
          <p:nvPr>
            <p:ph type="title"/>
          </p:nvPr>
        </p:nvSpPr>
        <p:spPr>
          <a:xfrm>
            <a:off x="609603" y="900863"/>
            <a:ext cx="4011200" cy="7088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Clr>
                <a:schemeClr val="dk1"/>
              </a:buClr>
              <a:buSzPts val="1500"/>
              <a:buFont typeface="Helvetica Neue"/>
              <a:buNone/>
              <a:defRPr sz="200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255" name="Google Shape;255;p37"/>
          <p:cNvSpPr txBox="1">
            <a:spLocks noGrp="1"/>
          </p:cNvSpPr>
          <p:nvPr>
            <p:ph type="body" idx="1"/>
          </p:nvPr>
        </p:nvSpPr>
        <p:spPr>
          <a:xfrm>
            <a:off x="4766733" y="900863"/>
            <a:ext cx="6815600" cy="5567600"/>
          </a:xfrm>
          <a:prstGeom prst="rect">
            <a:avLst/>
          </a:prstGeom>
          <a:noFill/>
          <a:ln>
            <a:noFill/>
          </a:ln>
        </p:spPr>
        <p:txBody>
          <a:bodyPr spcFirstLastPara="1" wrap="square" lIns="68575" tIns="34275" rIns="68575" bIns="34275" anchor="t" anchorCtr="0">
            <a:noAutofit/>
          </a:bodyPr>
          <a:lstStyle>
            <a:lvl1pPr marL="609585" lvl="0" indent="-507987" algn="l" rtl="0">
              <a:spcBef>
                <a:spcPts val="667"/>
              </a:spcBef>
              <a:spcAft>
                <a:spcPts val="0"/>
              </a:spcAft>
              <a:buClr>
                <a:schemeClr val="dk1"/>
              </a:buClr>
              <a:buSzPts val="2400"/>
              <a:buChar char="•"/>
              <a:defRPr sz="3200"/>
            </a:lvl1pPr>
            <a:lvl2pPr marL="1219170" lvl="1" indent="-482588" algn="l" rtl="0">
              <a:spcBef>
                <a:spcPts val="533"/>
              </a:spcBef>
              <a:spcAft>
                <a:spcPts val="0"/>
              </a:spcAft>
              <a:buClr>
                <a:schemeClr val="dk1"/>
              </a:buClr>
              <a:buSzPts val="2100"/>
              <a:buChar char="–"/>
              <a:defRPr sz="2800"/>
            </a:lvl2pPr>
            <a:lvl3pPr marL="1828754" lvl="2" indent="-457189" algn="l" rtl="0">
              <a:spcBef>
                <a:spcPts val="533"/>
              </a:spcBef>
              <a:spcAft>
                <a:spcPts val="0"/>
              </a:spcAft>
              <a:buClr>
                <a:schemeClr val="dk1"/>
              </a:buClr>
              <a:buSzPts val="1800"/>
              <a:buChar char="•"/>
              <a:defRPr sz="2400"/>
            </a:lvl3pPr>
            <a:lvl4pPr marL="2438339" lvl="3" indent="-431789" algn="l" rtl="0">
              <a:spcBef>
                <a:spcPts val="400"/>
              </a:spcBef>
              <a:spcAft>
                <a:spcPts val="0"/>
              </a:spcAft>
              <a:buClr>
                <a:schemeClr val="dk1"/>
              </a:buClr>
              <a:buSzPts val="1500"/>
              <a:buChar char="–"/>
              <a:defRPr sz="2000"/>
            </a:lvl4pPr>
            <a:lvl5pPr marL="3047924" lvl="4" indent="-431789" algn="l" rtl="0">
              <a:spcBef>
                <a:spcPts val="400"/>
              </a:spcBef>
              <a:spcAft>
                <a:spcPts val="0"/>
              </a:spcAft>
              <a:buClr>
                <a:schemeClr val="dk1"/>
              </a:buClr>
              <a:buSzPts val="1500"/>
              <a:buChar char="»"/>
              <a:defRPr sz="2000"/>
            </a:lvl5pPr>
            <a:lvl6pPr marL="3657509" lvl="5" indent="-431789" algn="l" rtl="0">
              <a:spcBef>
                <a:spcPts val="400"/>
              </a:spcBef>
              <a:spcAft>
                <a:spcPts val="0"/>
              </a:spcAft>
              <a:buClr>
                <a:schemeClr val="dk1"/>
              </a:buClr>
              <a:buSzPts val="1500"/>
              <a:buChar char="•"/>
              <a:defRPr sz="2000"/>
            </a:lvl6pPr>
            <a:lvl7pPr marL="4267093" lvl="6" indent="-431789" algn="l" rtl="0">
              <a:spcBef>
                <a:spcPts val="400"/>
              </a:spcBef>
              <a:spcAft>
                <a:spcPts val="0"/>
              </a:spcAft>
              <a:buClr>
                <a:schemeClr val="dk1"/>
              </a:buClr>
              <a:buSzPts val="1500"/>
              <a:buChar char="•"/>
              <a:defRPr sz="2000"/>
            </a:lvl7pPr>
            <a:lvl8pPr marL="4876678" lvl="7" indent="-431789" algn="l" rtl="0">
              <a:spcBef>
                <a:spcPts val="400"/>
              </a:spcBef>
              <a:spcAft>
                <a:spcPts val="0"/>
              </a:spcAft>
              <a:buClr>
                <a:schemeClr val="dk1"/>
              </a:buClr>
              <a:buSzPts val="1500"/>
              <a:buChar char="•"/>
              <a:defRPr sz="2000"/>
            </a:lvl8pPr>
            <a:lvl9pPr marL="5486263" lvl="8" indent="-431789" algn="l" rtl="0">
              <a:spcBef>
                <a:spcPts val="400"/>
              </a:spcBef>
              <a:spcAft>
                <a:spcPts val="0"/>
              </a:spcAft>
              <a:buClr>
                <a:schemeClr val="dk1"/>
              </a:buClr>
              <a:buSzPts val="1500"/>
              <a:buChar char="•"/>
              <a:defRPr sz="2000"/>
            </a:lvl9pPr>
          </a:lstStyle>
          <a:p>
            <a:endParaRPr/>
          </a:p>
        </p:txBody>
      </p:sp>
      <p:sp>
        <p:nvSpPr>
          <p:cNvPr id="256" name="Google Shape;256;p37"/>
          <p:cNvSpPr txBox="1">
            <a:spLocks noGrp="1"/>
          </p:cNvSpPr>
          <p:nvPr>
            <p:ph type="body" idx="2"/>
          </p:nvPr>
        </p:nvSpPr>
        <p:spPr>
          <a:xfrm>
            <a:off x="609603" y="1803189"/>
            <a:ext cx="4011200" cy="4665200"/>
          </a:xfrm>
          <a:prstGeom prst="rect">
            <a:avLst/>
          </a:prstGeom>
          <a:noFill/>
          <a:ln>
            <a:noFill/>
          </a:ln>
        </p:spPr>
        <p:txBody>
          <a:bodyPr spcFirstLastPara="1" wrap="square" lIns="68575" tIns="34275" rIns="68575" bIns="34275" anchor="t" anchorCtr="0">
            <a:noAutofit/>
          </a:bodyPr>
          <a:lstStyle>
            <a:lvl1pPr marL="609585" lvl="0" indent="-304792" algn="l" rtl="0">
              <a:spcBef>
                <a:spcPts val="267"/>
              </a:spcBef>
              <a:spcAft>
                <a:spcPts val="0"/>
              </a:spcAft>
              <a:buClr>
                <a:schemeClr val="dk1"/>
              </a:buClr>
              <a:buSzPts val="1100"/>
              <a:buNone/>
              <a:defRPr sz="1467">
                <a:latin typeface="Cambria"/>
                <a:ea typeface="Cambria"/>
                <a:cs typeface="Cambria"/>
                <a:sym typeface="Cambria"/>
              </a:defRPr>
            </a:lvl1pPr>
            <a:lvl2pPr marL="1219170" lvl="1" indent="-304792" algn="l" rtl="0">
              <a:spcBef>
                <a:spcPts val="267"/>
              </a:spcBef>
              <a:spcAft>
                <a:spcPts val="0"/>
              </a:spcAft>
              <a:buClr>
                <a:schemeClr val="dk1"/>
              </a:buClr>
              <a:buSzPts val="900"/>
              <a:buNone/>
              <a:defRPr sz="1200"/>
            </a:lvl2pPr>
            <a:lvl3pPr marL="1828754" lvl="2" indent="-304792" algn="l" rtl="0">
              <a:spcBef>
                <a:spcPts val="267"/>
              </a:spcBef>
              <a:spcAft>
                <a:spcPts val="0"/>
              </a:spcAft>
              <a:buClr>
                <a:schemeClr val="dk1"/>
              </a:buClr>
              <a:buSzPts val="800"/>
              <a:buNone/>
              <a:defRPr sz="1067"/>
            </a:lvl3pPr>
            <a:lvl4pPr marL="2438339" lvl="3" indent="-304792" algn="l" rtl="0">
              <a:spcBef>
                <a:spcPts val="133"/>
              </a:spcBef>
              <a:spcAft>
                <a:spcPts val="0"/>
              </a:spcAft>
              <a:buClr>
                <a:schemeClr val="dk1"/>
              </a:buClr>
              <a:buSzPts val="700"/>
              <a:buNone/>
              <a:defRPr sz="933"/>
            </a:lvl4pPr>
            <a:lvl5pPr marL="3047924" lvl="4" indent="-304792" algn="l" rtl="0">
              <a:spcBef>
                <a:spcPts val="133"/>
              </a:spcBef>
              <a:spcAft>
                <a:spcPts val="0"/>
              </a:spcAft>
              <a:buClr>
                <a:schemeClr val="dk1"/>
              </a:buClr>
              <a:buSzPts val="700"/>
              <a:buNone/>
              <a:defRPr sz="933"/>
            </a:lvl5pPr>
            <a:lvl6pPr marL="3657509" lvl="5" indent="-304792" algn="l" rtl="0">
              <a:spcBef>
                <a:spcPts val="133"/>
              </a:spcBef>
              <a:spcAft>
                <a:spcPts val="0"/>
              </a:spcAft>
              <a:buClr>
                <a:schemeClr val="dk1"/>
              </a:buClr>
              <a:buSzPts val="700"/>
              <a:buNone/>
              <a:defRPr sz="933"/>
            </a:lvl6pPr>
            <a:lvl7pPr marL="4267093" lvl="6" indent="-304792" algn="l" rtl="0">
              <a:spcBef>
                <a:spcPts val="133"/>
              </a:spcBef>
              <a:spcAft>
                <a:spcPts val="0"/>
              </a:spcAft>
              <a:buClr>
                <a:schemeClr val="dk1"/>
              </a:buClr>
              <a:buSzPts val="700"/>
              <a:buNone/>
              <a:defRPr sz="933"/>
            </a:lvl7pPr>
            <a:lvl8pPr marL="4876678" lvl="7" indent="-304792" algn="l" rtl="0">
              <a:spcBef>
                <a:spcPts val="133"/>
              </a:spcBef>
              <a:spcAft>
                <a:spcPts val="0"/>
              </a:spcAft>
              <a:buClr>
                <a:schemeClr val="dk1"/>
              </a:buClr>
              <a:buSzPts val="700"/>
              <a:buNone/>
              <a:defRPr sz="933"/>
            </a:lvl8pPr>
            <a:lvl9pPr marL="5486263" lvl="8" indent="-304792" algn="l" rtl="0">
              <a:spcBef>
                <a:spcPts val="133"/>
              </a:spcBef>
              <a:spcAft>
                <a:spcPts val="0"/>
              </a:spcAft>
              <a:buClr>
                <a:schemeClr val="dk1"/>
              </a:buClr>
              <a:buSzPts val="700"/>
              <a:buNone/>
              <a:defRPr sz="933"/>
            </a:lvl9pPr>
          </a:lstStyle>
          <a:p>
            <a:endParaRPr/>
          </a:p>
        </p:txBody>
      </p:sp>
      <p:sp>
        <p:nvSpPr>
          <p:cNvPr id="257" name="Google Shape;257;p37"/>
          <p:cNvSpPr/>
          <p:nvPr/>
        </p:nvSpPr>
        <p:spPr>
          <a:xfrm>
            <a:off x="11677157" y="6409840"/>
            <a:ext cx="514800" cy="3568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58" name="Google Shape;258;p37"/>
          <p:cNvSpPr txBox="1"/>
          <p:nvPr/>
        </p:nvSpPr>
        <p:spPr>
          <a:xfrm>
            <a:off x="11438921" y="6475992"/>
            <a:ext cx="694800" cy="1872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n" sz="933">
                <a:solidFill>
                  <a:schemeClr val="lt1"/>
                </a:solidFill>
                <a:latin typeface="Cambria"/>
                <a:ea typeface="Cambria"/>
                <a:cs typeface="Cambria"/>
                <a:sym typeface="Cambria"/>
              </a:rPr>
              <a:pPr marL="0" marR="0" lvl="0" indent="0" algn="r" rtl="0">
                <a:spcBef>
                  <a:spcPts val="0"/>
                </a:spcBef>
                <a:spcAft>
                  <a:spcPts val="0"/>
                </a:spcAft>
                <a:buNone/>
              </a:pPr>
              <a:t>‹#›</a:t>
            </a:fld>
            <a:endParaRPr sz="933">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26776964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59"/>
        <p:cNvGrpSpPr/>
        <p:nvPr/>
      </p:nvGrpSpPr>
      <p:grpSpPr>
        <a:xfrm>
          <a:off x="0" y="0"/>
          <a:ext cx="0" cy="0"/>
          <a:chOff x="0" y="0"/>
          <a:chExt cx="0" cy="0"/>
        </a:xfrm>
      </p:grpSpPr>
      <p:sp>
        <p:nvSpPr>
          <p:cNvPr id="260" name="Google Shape;260;p38"/>
          <p:cNvSpPr/>
          <p:nvPr/>
        </p:nvSpPr>
        <p:spPr>
          <a:xfrm>
            <a:off x="322821" y="840111"/>
            <a:ext cx="11627600" cy="59264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61" name="Google Shape;261;p38"/>
          <p:cNvSpPr txBox="1">
            <a:spLocks noGrp="1"/>
          </p:cNvSpPr>
          <p:nvPr>
            <p:ph type="title"/>
          </p:nvPr>
        </p:nvSpPr>
        <p:spPr>
          <a:xfrm>
            <a:off x="834339" y="5482639"/>
            <a:ext cx="7315200" cy="4052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Clr>
                <a:schemeClr val="dk1"/>
              </a:buClr>
              <a:buSzPts val="1500"/>
              <a:buFont typeface="Calibri"/>
              <a:buNone/>
              <a:defRPr sz="2000" b="1"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262" name="Google Shape;262;p38"/>
          <p:cNvSpPr>
            <a:spLocks noGrp="1"/>
          </p:cNvSpPr>
          <p:nvPr>
            <p:ph type="pic" idx="2"/>
          </p:nvPr>
        </p:nvSpPr>
        <p:spPr>
          <a:xfrm>
            <a:off x="834341" y="987833"/>
            <a:ext cx="10604400" cy="4379600"/>
          </a:xfrm>
          <a:prstGeom prst="rect">
            <a:avLst/>
          </a:prstGeom>
          <a:noFill/>
          <a:ln>
            <a:noFill/>
          </a:ln>
        </p:spPr>
        <p:txBody>
          <a:bodyPr spcFirstLastPara="1" wrap="square" lIns="68575" tIns="34275" rIns="68575" bIns="34275" anchor="t" anchorCtr="0">
            <a:noAutofit/>
          </a:bodyPr>
          <a:lstStyle>
            <a:lvl1pPr marR="0" lvl="0" algn="l" rtl="0">
              <a:spcBef>
                <a:spcPts val="667"/>
              </a:spcBef>
              <a:spcAft>
                <a:spcPts val="0"/>
              </a:spcAft>
              <a:buClr>
                <a:schemeClr val="dk1"/>
              </a:buClr>
              <a:buSzPts val="2400"/>
              <a:buFont typeface="Arial"/>
              <a:buNone/>
              <a:defRPr sz="3200" b="0" i="0" u="none" strike="noStrike" cap="none">
                <a:solidFill>
                  <a:schemeClr val="dk1"/>
                </a:solidFill>
                <a:latin typeface="Helvetica Neue"/>
                <a:ea typeface="Helvetica Neue"/>
                <a:cs typeface="Helvetica Neue"/>
                <a:sym typeface="Helvetica Neue"/>
              </a:defRPr>
            </a:lvl1pPr>
            <a:lvl2pPr marR="0" lvl="1" algn="l" rtl="0">
              <a:spcBef>
                <a:spcPts val="533"/>
              </a:spcBef>
              <a:spcAft>
                <a:spcPts val="0"/>
              </a:spcAft>
              <a:buClr>
                <a:schemeClr val="dk1"/>
              </a:buClr>
              <a:buSzPts val="2100"/>
              <a:buFont typeface="Arial"/>
              <a:buNone/>
              <a:defRPr sz="2800" b="0" i="0" u="none" strike="noStrike" cap="none">
                <a:solidFill>
                  <a:schemeClr val="dk1"/>
                </a:solidFill>
                <a:latin typeface="Cambria"/>
                <a:ea typeface="Cambria"/>
                <a:cs typeface="Cambria"/>
                <a:sym typeface="Cambria"/>
              </a:defRPr>
            </a:lvl2pPr>
            <a:lvl3pPr marR="0" lvl="2" algn="l" rtl="0">
              <a:spcBef>
                <a:spcPts val="533"/>
              </a:spcBef>
              <a:spcAft>
                <a:spcPts val="0"/>
              </a:spcAft>
              <a:buClr>
                <a:schemeClr val="dk1"/>
              </a:buClr>
              <a:buSzPts val="1800"/>
              <a:buFont typeface="Arial"/>
              <a:buNone/>
              <a:defRPr sz="2400" b="0" i="0" u="none" strike="noStrike" cap="none">
                <a:solidFill>
                  <a:schemeClr val="dk1"/>
                </a:solidFill>
                <a:latin typeface="Cambria"/>
                <a:ea typeface="Cambria"/>
                <a:cs typeface="Cambria"/>
                <a:sym typeface="Cambria"/>
              </a:defRPr>
            </a:lvl3pPr>
            <a:lvl4pPr marR="0" lvl="3" algn="l" rtl="0">
              <a:spcBef>
                <a:spcPts val="400"/>
              </a:spcBef>
              <a:spcAft>
                <a:spcPts val="0"/>
              </a:spcAft>
              <a:buClr>
                <a:schemeClr val="dk1"/>
              </a:buClr>
              <a:buSzPts val="1500"/>
              <a:buFont typeface="Arial"/>
              <a:buNone/>
              <a:defRPr sz="2000" b="0" i="0" u="none" strike="noStrike" cap="none">
                <a:solidFill>
                  <a:schemeClr val="dk1"/>
                </a:solidFill>
                <a:latin typeface="Cambria"/>
                <a:ea typeface="Cambria"/>
                <a:cs typeface="Cambria"/>
                <a:sym typeface="Cambria"/>
              </a:defRPr>
            </a:lvl4pPr>
            <a:lvl5pPr marR="0" lvl="4" algn="l" rtl="0">
              <a:spcBef>
                <a:spcPts val="400"/>
              </a:spcBef>
              <a:spcAft>
                <a:spcPts val="0"/>
              </a:spcAft>
              <a:buClr>
                <a:schemeClr val="dk1"/>
              </a:buClr>
              <a:buSzPts val="1500"/>
              <a:buFont typeface="Arial"/>
              <a:buNone/>
              <a:defRPr sz="2000" b="0" i="0" u="none" strike="noStrike" cap="none">
                <a:solidFill>
                  <a:schemeClr val="dk1"/>
                </a:solidFill>
                <a:latin typeface="Cambria"/>
                <a:ea typeface="Cambria"/>
                <a:cs typeface="Cambria"/>
                <a:sym typeface="Cambria"/>
              </a:defRPr>
            </a:lvl5pPr>
            <a:lvl6pPr marR="0" lvl="5" algn="l" rtl="0">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63" name="Google Shape;263;p38"/>
          <p:cNvSpPr txBox="1">
            <a:spLocks noGrp="1"/>
          </p:cNvSpPr>
          <p:nvPr>
            <p:ph type="body" idx="1"/>
          </p:nvPr>
        </p:nvSpPr>
        <p:spPr>
          <a:xfrm>
            <a:off x="834339" y="5887852"/>
            <a:ext cx="7315200" cy="520400"/>
          </a:xfrm>
          <a:prstGeom prst="rect">
            <a:avLst/>
          </a:prstGeom>
          <a:noFill/>
          <a:ln>
            <a:noFill/>
          </a:ln>
        </p:spPr>
        <p:txBody>
          <a:bodyPr spcFirstLastPara="1" wrap="square" lIns="68575" tIns="34275" rIns="68575" bIns="34275" anchor="t" anchorCtr="0">
            <a:noAutofit/>
          </a:bodyPr>
          <a:lstStyle>
            <a:lvl1pPr marL="609585" lvl="0" indent="-304792" algn="l" rtl="0">
              <a:spcBef>
                <a:spcPts val="267"/>
              </a:spcBef>
              <a:spcAft>
                <a:spcPts val="0"/>
              </a:spcAft>
              <a:buClr>
                <a:schemeClr val="dk1"/>
              </a:buClr>
              <a:buSzPts val="1100"/>
              <a:buNone/>
              <a:defRPr sz="1467"/>
            </a:lvl1pPr>
            <a:lvl2pPr marL="1219170" lvl="1" indent="-304792" algn="l" rtl="0">
              <a:spcBef>
                <a:spcPts val="267"/>
              </a:spcBef>
              <a:spcAft>
                <a:spcPts val="0"/>
              </a:spcAft>
              <a:buClr>
                <a:schemeClr val="dk1"/>
              </a:buClr>
              <a:buSzPts val="900"/>
              <a:buNone/>
              <a:defRPr sz="1200"/>
            </a:lvl2pPr>
            <a:lvl3pPr marL="1828754" lvl="2" indent="-304792" algn="l" rtl="0">
              <a:spcBef>
                <a:spcPts val="267"/>
              </a:spcBef>
              <a:spcAft>
                <a:spcPts val="0"/>
              </a:spcAft>
              <a:buClr>
                <a:schemeClr val="dk1"/>
              </a:buClr>
              <a:buSzPts val="800"/>
              <a:buNone/>
              <a:defRPr sz="1067"/>
            </a:lvl3pPr>
            <a:lvl4pPr marL="2438339" lvl="3" indent="-304792" algn="l" rtl="0">
              <a:spcBef>
                <a:spcPts val="133"/>
              </a:spcBef>
              <a:spcAft>
                <a:spcPts val="0"/>
              </a:spcAft>
              <a:buClr>
                <a:schemeClr val="dk1"/>
              </a:buClr>
              <a:buSzPts val="700"/>
              <a:buNone/>
              <a:defRPr sz="933"/>
            </a:lvl4pPr>
            <a:lvl5pPr marL="3047924" lvl="4" indent="-304792" algn="l" rtl="0">
              <a:spcBef>
                <a:spcPts val="133"/>
              </a:spcBef>
              <a:spcAft>
                <a:spcPts val="0"/>
              </a:spcAft>
              <a:buClr>
                <a:schemeClr val="dk1"/>
              </a:buClr>
              <a:buSzPts val="700"/>
              <a:buNone/>
              <a:defRPr sz="933"/>
            </a:lvl5pPr>
            <a:lvl6pPr marL="3657509" lvl="5" indent="-304792" algn="l" rtl="0">
              <a:spcBef>
                <a:spcPts val="133"/>
              </a:spcBef>
              <a:spcAft>
                <a:spcPts val="0"/>
              </a:spcAft>
              <a:buClr>
                <a:schemeClr val="dk1"/>
              </a:buClr>
              <a:buSzPts val="700"/>
              <a:buNone/>
              <a:defRPr sz="933"/>
            </a:lvl6pPr>
            <a:lvl7pPr marL="4267093" lvl="6" indent="-304792" algn="l" rtl="0">
              <a:spcBef>
                <a:spcPts val="133"/>
              </a:spcBef>
              <a:spcAft>
                <a:spcPts val="0"/>
              </a:spcAft>
              <a:buClr>
                <a:schemeClr val="dk1"/>
              </a:buClr>
              <a:buSzPts val="700"/>
              <a:buNone/>
              <a:defRPr sz="933"/>
            </a:lvl7pPr>
            <a:lvl8pPr marL="4876678" lvl="7" indent="-304792" algn="l" rtl="0">
              <a:spcBef>
                <a:spcPts val="133"/>
              </a:spcBef>
              <a:spcAft>
                <a:spcPts val="0"/>
              </a:spcAft>
              <a:buClr>
                <a:schemeClr val="dk1"/>
              </a:buClr>
              <a:buSzPts val="700"/>
              <a:buNone/>
              <a:defRPr sz="933"/>
            </a:lvl8pPr>
            <a:lvl9pPr marL="5486263" lvl="8" indent="-304792" algn="l" rtl="0">
              <a:spcBef>
                <a:spcPts val="133"/>
              </a:spcBef>
              <a:spcAft>
                <a:spcPts val="0"/>
              </a:spcAft>
              <a:buClr>
                <a:schemeClr val="dk1"/>
              </a:buClr>
              <a:buSzPts val="700"/>
              <a:buNone/>
              <a:defRPr sz="933"/>
            </a:lvl9pPr>
          </a:lstStyle>
          <a:p>
            <a:endParaRPr/>
          </a:p>
        </p:txBody>
      </p:sp>
      <p:sp>
        <p:nvSpPr>
          <p:cNvPr id="264" name="Google Shape;264;p38"/>
          <p:cNvSpPr/>
          <p:nvPr/>
        </p:nvSpPr>
        <p:spPr>
          <a:xfrm>
            <a:off x="11677157" y="6409840"/>
            <a:ext cx="514800" cy="3568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65" name="Google Shape;265;p38"/>
          <p:cNvSpPr txBox="1"/>
          <p:nvPr/>
        </p:nvSpPr>
        <p:spPr>
          <a:xfrm>
            <a:off x="11438921" y="6475992"/>
            <a:ext cx="694800" cy="1872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n" sz="933">
                <a:solidFill>
                  <a:schemeClr val="lt1"/>
                </a:solidFill>
                <a:latin typeface="Cambria"/>
                <a:ea typeface="Cambria"/>
                <a:cs typeface="Cambria"/>
                <a:sym typeface="Cambria"/>
              </a:rPr>
              <a:pPr marL="0" marR="0" lvl="0" indent="0" algn="r" rtl="0">
                <a:spcBef>
                  <a:spcPts val="0"/>
                </a:spcBef>
                <a:spcAft>
                  <a:spcPts val="0"/>
                </a:spcAft>
                <a:buNone/>
              </a:pPr>
              <a:t>‹#›</a:t>
            </a:fld>
            <a:endParaRPr sz="933">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9515252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266"/>
        <p:cNvGrpSpPr/>
        <p:nvPr/>
      </p:nvGrpSpPr>
      <p:grpSpPr>
        <a:xfrm>
          <a:off x="0" y="0"/>
          <a:ext cx="0" cy="0"/>
          <a:chOff x="0" y="0"/>
          <a:chExt cx="0" cy="0"/>
        </a:xfrm>
      </p:grpSpPr>
      <p:sp>
        <p:nvSpPr>
          <p:cNvPr id="267" name="Google Shape;267;p39"/>
          <p:cNvSpPr/>
          <p:nvPr/>
        </p:nvSpPr>
        <p:spPr>
          <a:xfrm>
            <a:off x="327388" y="781944"/>
            <a:ext cx="11627600" cy="59264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68" name="Google Shape;268;p39"/>
          <p:cNvSpPr txBox="1">
            <a:spLocks noGrp="1"/>
          </p:cNvSpPr>
          <p:nvPr>
            <p:ph type="body" idx="1"/>
          </p:nvPr>
        </p:nvSpPr>
        <p:spPr>
          <a:xfrm rot="5400000">
            <a:off x="3882200" y="-1343971"/>
            <a:ext cx="4427600" cy="10972800"/>
          </a:xfrm>
          <a:prstGeom prst="rect">
            <a:avLst/>
          </a:prstGeom>
          <a:noFill/>
          <a:ln>
            <a:noFill/>
          </a:ln>
        </p:spPr>
        <p:txBody>
          <a:bodyPr spcFirstLastPara="1" wrap="square" lIns="68575" tIns="34275" rIns="68575" bIns="34275" anchor="t" anchorCtr="0">
            <a:noAutofit/>
          </a:bodyPr>
          <a:lstStyle>
            <a:lvl1pPr marL="609585" lvl="0" indent="-423323" algn="l" rtl="0">
              <a:spcBef>
                <a:spcPts val="400"/>
              </a:spcBef>
              <a:spcAft>
                <a:spcPts val="0"/>
              </a:spcAft>
              <a:buClr>
                <a:schemeClr val="dk1"/>
              </a:buClr>
              <a:buSzPts val="1400"/>
              <a:buChar char="•"/>
              <a:defRPr/>
            </a:lvl1pPr>
            <a:lvl2pPr marL="1219170" lvl="1" indent="-423323" algn="l" rtl="0">
              <a:spcBef>
                <a:spcPts val="400"/>
              </a:spcBef>
              <a:spcAft>
                <a:spcPts val="0"/>
              </a:spcAft>
              <a:buClr>
                <a:schemeClr val="dk1"/>
              </a:buClr>
              <a:buSzPts val="1400"/>
              <a:buChar char="–"/>
              <a:defRPr/>
            </a:lvl2pPr>
            <a:lvl3pPr marL="1828754" lvl="2" indent="-423323" algn="l" rtl="0">
              <a:spcBef>
                <a:spcPts val="400"/>
              </a:spcBef>
              <a:spcAft>
                <a:spcPts val="0"/>
              </a:spcAft>
              <a:buClr>
                <a:schemeClr val="dk1"/>
              </a:buClr>
              <a:buSzPts val="1400"/>
              <a:buChar char="•"/>
              <a:defRPr/>
            </a:lvl3pPr>
            <a:lvl4pPr marL="2438339" lvl="3" indent="-423323" algn="l" rtl="0">
              <a:spcBef>
                <a:spcPts val="400"/>
              </a:spcBef>
              <a:spcAft>
                <a:spcPts val="0"/>
              </a:spcAft>
              <a:buClr>
                <a:schemeClr val="dk1"/>
              </a:buClr>
              <a:buSzPts val="1400"/>
              <a:buChar char="–"/>
              <a:defRPr/>
            </a:lvl4pPr>
            <a:lvl5pPr marL="3047924" lvl="4" indent="-423323" algn="l" rtl="0">
              <a:spcBef>
                <a:spcPts val="400"/>
              </a:spcBef>
              <a:spcAft>
                <a:spcPts val="0"/>
              </a:spcAft>
              <a:buClr>
                <a:schemeClr val="dk1"/>
              </a:buClr>
              <a:buSzPts val="1400"/>
              <a:buChar char="»"/>
              <a:defRPr/>
            </a:lvl5pPr>
            <a:lvl6pPr marL="3657509" lvl="5" indent="-423323" algn="l" rtl="0">
              <a:spcBef>
                <a:spcPts val="400"/>
              </a:spcBef>
              <a:spcAft>
                <a:spcPts val="0"/>
              </a:spcAft>
              <a:buClr>
                <a:schemeClr val="dk1"/>
              </a:buClr>
              <a:buSzPts val="1400"/>
              <a:buChar char="•"/>
              <a:defRPr/>
            </a:lvl6pPr>
            <a:lvl7pPr marL="4267093" lvl="6" indent="-423323" algn="l" rtl="0">
              <a:spcBef>
                <a:spcPts val="400"/>
              </a:spcBef>
              <a:spcAft>
                <a:spcPts val="0"/>
              </a:spcAft>
              <a:buClr>
                <a:schemeClr val="dk1"/>
              </a:buClr>
              <a:buSzPts val="1400"/>
              <a:buChar char="•"/>
              <a:defRPr/>
            </a:lvl7pPr>
            <a:lvl8pPr marL="4876678" lvl="7" indent="-423323" algn="l" rtl="0">
              <a:spcBef>
                <a:spcPts val="400"/>
              </a:spcBef>
              <a:spcAft>
                <a:spcPts val="0"/>
              </a:spcAft>
              <a:buClr>
                <a:schemeClr val="dk1"/>
              </a:buClr>
              <a:buSzPts val="1400"/>
              <a:buChar char="•"/>
              <a:defRPr/>
            </a:lvl8pPr>
            <a:lvl9pPr marL="5486263" lvl="8" indent="-423323" algn="l" rtl="0">
              <a:spcBef>
                <a:spcPts val="400"/>
              </a:spcBef>
              <a:spcAft>
                <a:spcPts val="0"/>
              </a:spcAft>
              <a:buClr>
                <a:schemeClr val="dk1"/>
              </a:buClr>
              <a:buSzPts val="1400"/>
              <a:buChar char="•"/>
              <a:defRPr/>
            </a:lvl9pPr>
          </a:lstStyle>
          <a:p>
            <a:endParaRPr/>
          </a:p>
        </p:txBody>
      </p:sp>
      <p:sp>
        <p:nvSpPr>
          <p:cNvPr id="269" name="Google Shape;269;p39"/>
          <p:cNvSpPr txBox="1">
            <a:spLocks noGrp="1"/>
          </p:cNvSpPr>
          <p:nvPr>
            <p:ph type="title"/>
          </p:nvPr>
        </p:nvSpPr>
        <p:spPr>
          <a:xfrm>
            <a:off x="609600" y="953249"/>
            <a:ext cx="10972800" cy="803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2400"/>
              <a:buFont typeface="Helvetica Neue"/>
              <a:buNone/>
              <a:defRPr sz="320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270" name="Google Shape;270;p39"/>
          <p:cNvSpPr/>
          <p:nvPr/>
        </p:nvSpPr>
        <p:spPr>
          <a:xfrm>
            <a:off x="11677157" y="6409840"/>
            <a:ext cx="514800" cy="3568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71" name="Google Shape;271;p39"/>
          <p:cNvSpPr txBox="1"/>
          <p:nvPr/>
        </p:nvSpPr>
        <p:spPr>
          <a:xfrm>
            <a:off x="11438921" y="6475992"/>
            <a:ext cx="694800" cy="1872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n" sz="933">
                <a:solidFill>
                  <a:schemeClr val="lt1"/>
                </a:solidFill>
                <a:latin typeface="Cambria"/>
                <a:ea typeface="Cambria"/>
                <a:cs typeface="Cambria"/>
                <a:sym typeface="Cambria"/>
              </a:rPr>
              <a:pPr marL="0" marR="0" lvl="0" indent="0" algn="r" rtl="0">
                <a:spcBef>
                  <a:spcPts val="0"/>
                </a:spcBef>
                <a:spcAft>
                  <a:spcPts val="0"/>
                </a:spcAft>
                <a:buNone/>
              </a:pPr>
              <a:t>‹#›</a:t>
            </a:fld>
            <a:endParaRPr sz="933">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9173509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72"/>
        <p:cNvGrpSpPr/>
        <p:nvPr/>
      </p:nvGrpSpPr>
      <p:grpSpPr>
        <a:xfrm>
          <a:off x="0" y="0"/>
          <a:ext cx="0" cy="0"/>
          <a:chOff x="0" y="0"/>
          <a:chExt cx="0" cy="0"/>
        </a:xfrm>
      </p:grpSpPr>
      <p:sp>
        <p:nvSpPr>
          <p:cNvPr id="273" name="Google Shape;273;p40"/>
          <p:cNvSpPr/>
          <p:nvPr/>
        </p:nvSpPr>
        <p:spPr>
          <a:xfrm>
            <a:off x="303521" y="768167"/>
            <a:ext cx="11627600" cy="59264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74" name="Google Shape;274;p40"/>
          <p:cNvSpPr txBox="1">
            <a:spLocks noGrp="1"/>
          </p:cNvSpPr>
          <p:nvPr>
            <p:ph type="title"/>
          </p:nvPr>
        </p:nvSpPr>
        <p:spPr>
          <a:xfrm rot="5400000">
            <a:off x="7220844" y="2512156"/>
            <a:ext cx="5462400" cy="2225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2400"/>
              <a:buFont typeface="Helvetica Neue"/>
              <a:buNone/>
              <a:defRPr sz="3200"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275" name="Google Shape;275;p40"/>
          <p:cNvSpPr txBox="1">
            <a:spLocks noGrp="1"/>
          </p:cNvSpPr>
          <p:nvPr>
            <p:ph type="body" idx="1"/>
          </p:nvPr>
        </p:nvSpPr>
        <p:spPr>
          <a:xfrm rot="5400000">
            <a:off x="1891600" y="-388244"/>
            <a:ext cx="5462400" cy="8026400"/>
          </a:xfrm>
          <a:prstGeom prst="rect">
            <a:avLst/>
          </a:prstGeom>
          <a:noFill/>
          <a:ln>
            <a:noFill/>
          </a:ln>
        </p:spPr>
        <p:txBody>
          <a:bodyPr spcFirstLastPara="1" wrap="square" lIns="68575" tIns="34275" rIns="68575" bIns="34275" anchor="t" anchorCtr="0">
            <a:noAutofit/>
          </a:bodyPr>
          <a:lstStyle>
            <a:lvl1pPr marL="609585" lvl="0" indent="-423323" algn="l" rtl="0">
              <a:spcBef>
                <a:spcPts val="400"/>
              </a:spcBef>
              <a:spcAft>
                <a:spcPts val="0"/>
              </a:spcAft>
              <a:buClr>
                <a:schemeClr val="dk1"/>
              </a:buClr>
              <a:buSzPts val="1400"/>
              <a:buChar char="•"/>
              <a:defRPr/>
            </a:lvl1pPr>
            <a:lvl2pPr marL="1219170" lvl="1" indent="-423323" algn="l" rtl="0">
              <a:spcBef>
                <a:spcPts val="400"/>
              </a:spcBef>
              <a:spcAft>
                <a:spcPts val="0"/>
              </a:spcAft>
              <a:buClr>
                <a:schemeClr val="dk1"/>
              </a:buClr>
              <a:buSzPts val="1400"/>
              <a:buChar char="–"/>
              <a:defRPr/>
            </a:lvl2pPr>
            <a:lvl3pPr marL="1828754" lvl="2" indent="-423323" algn="l" rtl="0">
              <a:spcBef>
                <a:spcPts val="400"/>
              </a:spcBef>
              <a:spcAft>
                <a:spcPts val="0"/>
              </a:spcAft>
              <a:buClr>
                <a:schemeClr val="dk1"/>
              </a:buClr>
              <a:buSzPts val="1400"/>
              <a:buChar char="•"/>
              <a:defRPr/>
            </a:lvl3pPr>
            <a:lvl4pPr marL="2438339" lvl="3" indent="-423323" algn="l" rtl="0">
              <a:spcBef>
                <a:spcPts val="400"/>
              </a:spcBef>
              <a:spcAft>
                <a:spcPts val="0"/>
              </a:spcAft>
              <a:buClr>
                <a:schemeClr val="dk1"/>
              </a:buClr>
              <a:buSzPts val="1400"/>
              <a:buChar char="–"/>
              <a:defRPr/>
            </a:lvl4pPr>
            <a:lvl5pPr marL="3047924" lvl="4" indent="-423323" algn="l" rtl="0">
              <a:spcBef>
                <a:spcPts val="400"/>
              </a:spcBef>
              <a:spcAft>
                <a:spcPts val="0"/>
              </a:spcAft>
              <a:buClr>
                <a:schemeClr val="dk1"/>
              </a:buClr>
              <a:buSzPts val="1400"/>
              <a:buChar char="»"/>
              <a:defRPr/>
            </a:lvl5pPr>
            <a:lvl6pPr marL="3657509" lvl="5" indent="-423323" algn="l" rtl="0">
              <a:spcBef>
                <a:spcPts val="400"/>
              </a:spcBef>
              <a:spcAft>
                <a:spcPts val="0"/>
              </a:spcAft>
              <a:buClr>
                <a:schemeClr val="dk1"/>
              </a:buClr>
              <a:buSzPts val="1400"/>
              <a:buChar char="•"/>
              <a:defRPr/>
            </a:lvl6pPr>
            <a:lvl7pPr marL="4267093" lvl="6" indent="-423323" algn="l" rtl="0">
              <a:spcBef>
                <a:spcPts val="400"/>
              </a:spcBef>
              <a:spcAft>
                <a:spcPts val="0"/>
              </a:spcAft>
              <a:buClr>
                <a:schemeClr val="dk1"/>
              </a:buClr>
              <a:buSzPts val="1400"/>
              <a:buChar char="•"/>
              <a:defRPr/>
            </a:lvl7pPr>
            <a:lvl8pPr marL="4876678" lvl="7" indent="-423323" algn="l" rtl="0">
              <a:spcBef>
                <a:spcPts val="400"/>
              </a:spcBef>
              <a:spcAft>
                <a:spcPts val="0"/>
              </a:spcAft>
              <a:buClr>
                <a:schemeClr val="dk1"/>
              </a:buClr>
              <a:buSzPts val="1400"/>
              <a:buChar char="•"/>
              <a:defRPr/>
            </a:lvl8pPr>
            <a:lvl9pPr marL="5486263" lvl="8" indent="-423323" algn="l" rtl="0">
              <a:spcBef>
                <a:spcPts val="400"/>
              </a:spcBef>
              <a:spcAft>
                <a:spcPts val="0"/>
              </a:spcAft>
              <a:buClr>
                <a:schemeClr val="dk1"/>
              </a:buClr>
              <a:buSzPts val="1400"/>
              <a:buChar char="•"/>
              <a:defRPr/>
            </a:lvl9pPr>
          </a:lstStyle>
          <a:p>
            <a:endParaRPr/>
          </a:p>
        </p:txBody>
      </p:sp>
      <p:sp>
        <p:nvSpPr>
          <p:cNvPr id="276" name="Google Shape;276;p40"/>
          <p:cNvSpPr/>
          <p:nvPr/>
        </p:nvSpPr>
        <p:spPr>
          <a:xfrm>
            <a:off x="11677157" y="6409840"/>
            <a:ext cx="514800" cy="3568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277" name="Google Shape;277;p40"/>
          <p:cNvSpPr txBox="1"/>
          <p:nvPr/>
        </p:nvSpPr>
        <p:spPr>
          <a:xfrm>
            <a:off x="11438921" y="6475992"/>
            <a:ext cx="694800" cy="187200"/>
          </a:xfrm>
          <a:prstGeom prst="rect">
            <a:avLst/>
          </a:prstGeom>
          <a:noFill/>
          <a:ln>
            <a:noFill/>
          </a:ln>
        </p:spPr>
        <p:txBody>
          <a:bodyPr spcFirstLastPara="1" wrap="square" lIns="91433" tIns="45700" rIns="91433" bIns="45700" anchor="ctr" anchorCtr="0">
            <a:noAutofit/>
          </a:bodyPr>
          <a:lstStyle/>
          <a:p>
            <a:pPr marL="0" marR="0" lvl="0" indent="0" algn="r" rtl="0">
              <a:spcBef>
                <a:spcPts val="0"/>
              </a:spcBef>
              <a:spcAft>
                <a:spcPts val="0"/>
              </a:spcAft>
              <a:buNone/>
            </a:pPr>
            <a:fld id="{00000000-1234-1234-1234-123412341234}" type="slidenum">
              <a:rPr lang="en" sz="933">
                <a:solidFill>
                  <a:schemeClr val="lt1"/>
                </a:solidFill>
                <a:latin typeface="Cambria"/>
                <a:ea typeface="Cambria"/>
                <a:cs typeface="Cambria"/>
                <a:sym typeface="Cambria"/>
              </a:rPr>
              <a:pPr marL="0" marR="0" lvl="0" indent="0" algn="r" rtl="0">
                <a:spcBef>
                  <a:spcPts val="0"/>
                </a:spcBef>
                <a:spcAft>
                  <a:spcPts val="0"/>
                </a:spcAft>
                <a:buNone/>
              </a:pPr>
              <a:t>‹#›</a:t>
            </a:fld>
            <a:endParaRPr sz="933">
              <a:solidFill>
                <a:schemeClr val="lt1"/>
              </a:solidFill>
              <a:latin typeface="Cambria"/>
              <a:ea typeface="Cambria"/>
              <a:cs typeface="Cambria"/>
              <a:sym typeface="Cambria"/>
            </a:endParaRPr>
          </a:p>
        </p:txBody>
      </p:sp>
    </p:spTree>
    <p:extLst>
      <p:ext uri="{BB962C8B-B14F-4D97-AF65-F5344CB8AC3E}">
        <p14:creationId xmlns:p14="http://schemas.microsoft.com/office/powerpoint/2010/main" val="26091506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82"/>
        <p:cNvGrpSpPr/>
        <p:nvPr/>
      </p:nvGrpSpPr>
      <p:grpSpPr>
        <a:xfrm>
          <a:off x="0" y="0"/>
          <a:ext cx="0" cy="0"/>
          <a:chOff x="0" y="0"/>
          <a:chExt cx="0" cy="0"/>
        </a:xfrm>
      </p:grpSpPr>
      <p:sp>
        <p:nvSpPr>
          <p:cNvPr id="283" name="Google Shape;283;p4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4" name="Google Shape;284;p4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5" name="Google Shape;285;p4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83222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4" name="Content Placeholder 2"/>
          <p:cNvSpPr>
            <a:spLocks noGrp="1"/>
          </p:cNvSpPr>
          <p:nvPr>
            <p:ph idx="1"/>
          </p:nvPr>
        </p:nvSpPr>
        <p:spPr>
          <a:xfrm>
            <a:off x="5103448"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0"/>
          </p:nvPr>
        </p:nvSpPr>
        <p:spPr>
          <a:xfrm>
            <a:off x="8471877" y="3429000"/>
            <a:ext cx="311052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11"/>
          </p:nvPr>
        </p:nvSpPr>
        <p:spPr>
          <a:xfrm>
            <a:off x="1735017" y="3429000"/>
            <a:ext cx="3095673" cy="27495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2"/>
          <p:cNvSpPr>
            <a:spLocks noGrp="1"/>
          </p:cNvSpPr>
          <p:nvPr>
            <p:ph type="body" sz="quarter" idx="12" hasCustomPrompt="1"/>
          </p:nvPr>
        </p:nvSpPr>
        <p:spPr>
          <a:xfrm>
            <a:off x="1735017" y="6407150"/>
            <a:ext cx="8985049"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smtClean="0"/>
              <a:t>Click to insert attribution</a:t>
            </a:r>
            <a:endParaRPr lang="en-US" dirty="0"/>
          </a:p>
        </p:txBody>
      </p:sp>
    </p:spTree>
    <p:extLst>
      <p:ext uri="{BB962C8B-B14F-4D97-AF65-F5344CB8AC3E}">
        <p14:creationId xmlns:p14="http://schemas.microsoft.com/office/powerpoint/2010/main" val="159185828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6"/>
        <p:cNvGrpSpPr/>
        <p:nvPr/>
      </p:nvGrpSpPr>
      <p:grpSpPr>
        <a:xfrm>
          <a:off x="0" y="0"/>
          <a:ext cx="0" cy="0"/>
          <a:chOff x="0" y="0"/>
          <a:chExt cx="0" cy="0"/>
        </a:xfrm>
      </p:grpSpPr>
      <p:sp>
        <p:nvSpPr>
          <p:cNvPr id="287" name="Google Shape;287;p4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8" name="Google Shape;288;p4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89" name="Google Shape;289;p43" descr="Arctic Data Center"/>
          <p:cNvPicPr preferRelativeResize="0"/>
          <p:nvPr/>
        </p:nvPicPr>
        <p:blipFill>
          <a:blip r:embed="rId2">
            <a:alphaModFix/>
          </a:blip>
          <a:stretch>
            <a:fillRect/>
          </a:stretch>
        </p:blipFill>
        <p:spPr>
          <a:xfrm>
            <a:off x="737667" y="6330600"/>
            <a:ext cx="570700" cy="313867"/>
          </a:xfrm>
          <a:prstGeom prst="rect">
            <a:avLst/>
          </a:prstGeom>
          <a:noFill/>
          <a:ln>
            <a:noFill/>
          </a:ln>
        </p:spPr>
      </p:pic>
      <p:pic>
        <p:nvPicPr>
          <p:cNvPr id="290" name="Google Shape;290;p43" descr="Data ONE"/>
          <p:cNvPicPr preferRelativeResize="0"/>
          <p:nvPr/>
        </p:nvPicPr>
        <p:blipFill>
          <a:blip r:embed="rId3">
            <a:alphaModFix/>
          </a:blip>
          <a:stretch>
            <a:fillRect/>
          </a:stretch>
        </p:blipFill>
        <p:spPr>
          <a:xfrm>
            <a:off x="1425357" y="6356733"/>
            <a:ext cx="1090011" cy="261600"/>
          </a:xfrm>
          <a:prstGeom prst="rect">
            <a:avLst/>
          </a:prstGeom>
          <a:noFill/>
          <a:ln>
            <a:noFill/>
          </a:ln>
        </p:spPr>
      </p:pic>
      <p:pic>
        <p:nvPicPr>
          <p:cNvPr id="291" name="Google Shape;291;p43" descr="Environmental Data Initiative"/>
          <p:cNvPicPr preferRelativeResize="0"/>
          <p:nvPr/>
        </p:nvPicPr>
        <p:blipFill rotWithShape="1">
          <a:blip r:embed="rId4">
            <a:alphaModFix/>
          </a:blip>
          <a:srcRect/>
          <a:stretch/>
        </p:blipFill>
        <p:spPr>
          <a:xfrm>
            <a:off x="2632357" y="6330595"/>
            <a:ext cx="313867" cy="313867"/>
          </a:xfrm>
          <a:prstGeom prst="rect">
            <a:avLst/>
          </a:prstGeom>
          <a:noFill/>
          <a:ln>
            <a:noFill/>
          </a:ln>
        </p:spPr>
      </p:pic>
      <p:pic>
        <p:nvPicPr>
          <p:cNvPr id="292" name="Google Shape;292;p43" descr="Earth Science Information Partners"/>
          <p:cNvPicPr preferRelativeResize="0"/>
          <p:nvPr/>
        </p:nvPicPr>
        <p:blipFill>
          <a:blip r:embed="rId5">
            <a:alphaModFix/>
          </a:blip>
          <a:stretch>
            <a:fillRect/>
          </a:stretch>
        </p:blipFill>
        <p:spPr>
          <a:xfrm>
            <a:off x="3063214" y="6389140"/>
            <a:ext cx="442300" cy="275491"/>
          </a:xfrm>
          <a:prstGeom prst="rect">
            <a:avLst/>
          </a:prstGeom>
          <a:noFill/>
          <a:ln>
            <a:noFill/>
          </a:ln>
        </p:spPr>
      </p:pic>
      <p:pic>
        <p:nvPicPr>
          <p:cNvPr id="293" name="Google Shape;293;p43" descr="Global Biodiversity Information Facility"/>
          <p:cNvPicPr preferRelativeResize="0"/>
          <p:nvPr/>
        </p:nvPicPr>
        <p:blipFill>
          <a:blip r:embed="rId6">
            <a:alphaModFix/>
          </a:blip>
          <a:stretch>
            <a:fillRect/>
          </a:stretch>
        </p:blipFill>
        <p:spPr>
          <a:xfrm>
            <a:off x="3622505" y="6346095"/>
            <a:ext cx="740967" cy="361588"/>
          </a:xfrm>
          <a:prstGeom prst="rect">
            <a:avLst/>
          </a:prstGeom>
          <a:noFill/>
          <a:ln>
            <a:noFill/>
          </a:ln>
        </p:spPr>
      </p:pic>
      <p:pic>
        <p:nvPicPr>
          <p:cNvPr id="294" name="Google Shape;294;p43" descr="Integrated Digitized Collections"/>
          <p:cNvPicPr preferRelativeResize="0"/>
          <p:nvPr/>
        </p:nvPicPr>
        <p:blipFill>
          <a:blip r:embed="rId7">
            <a:alphaModFix/>
          </a:blip>
          <a:stretch>
            <a:fillRect/>
          </a:stretch>
        </p:blipFill>
        <p:spPr>
          <a:xfrm>
            <a:off x="4480461" y="6394890"/>
            <a:ext cx="857100" cy="263993"/>
          </a:xfrm>
          <a:prstGeom prst="rect">
            <a:avLst/>
          </a:prstGeom>
          <a:noFill/>
          <a:ln>
            <a:noFill/>
          </a:ln>
        </p:spPr>
      </p:pic>
      <p:pic>
        <p:nvPicPr>
          <p:cNvPr id="295" name="Google Shape;295;p43"/>
          <p:cNvPicPr preferRelativeResize="0"/>
          <p:nvPr/>
        </p:nvPicPr>
        <p:blipFill rotWithShape="1">
          <a:blip r:embed="rId8">
            <a:alphaModFix/>
          </a:blip>
          <a:srcRect t="20303" b="18780"/>
          <a:stretch/>
        </p:blipFill>
        <p:spPr>
          <a:xfrm>
            <a:off x="5292448" y="6325278"/>
            <a:ext cx="1090000" cy="374399"/>
          </a:xfrm>
          <a:prstGeom prst="rect">
            <a:avLst/>
          </a:prstGeom>
          <a:noFill/>
          <a:ln>
            <a:noFill/>
          </a:ln>
        </p:spPr>
      </p:pic>
    </p:spTree>
    <p:extLst>
      <p:ext uri="{BB962C8B-B14F-4D97-AF65-F5344CB8AC3E}">
        <p14:creationId xmlns:p14="http://schemas.microsoft.com/office/powerpoint/2010/main" val="7153614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8" name="Google Shape;298;p4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99" name="Google Shape;299;p4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300" name="Google Shape;300;p44" descr="Arctic Data Center"/>
          <p:cNvPicPr preferRelativeResize="0"/>
          <p:nvPr/>
        </p:nvPicPr>
        <p:blipFill>
          <a:blip r:embed="rId2">
            <a:alphaModFix/>
          </a:blip>
          <a:stretch>
            <a:fillRect/>
          </a:stretch>
        </p:blipFill>
        <p:spPr>
          <a:xfrm>
            <a:off x="546735" y="6330600"/>
            <a:ext cx="570700" cy="313867"/>
          </a:xfrm>
          <a:prstGeom prst="rect">
            <a:avLst/>
          </a:prstGeom>
          <a:noFill/>
          <a:ln>
            <a:noFill/>
          </a:ln>
        </p:spPr>
      </p:pic>
      <p:pic>
        <p:nvPicPr>
          <p:cNvPr id="301" name="Google Shape;301;p44" descr="Data ONE"/>
          <p:cNvPicPr preferRelativeResize="0"/>
          <p:nvPr/>
        </p:nvPicPr>
        <p:blipFill>
          <a:blip r:embed="rId3">
            <a:alphaModFix/>
          </a:blip>
          <a:stretch>
            <a:fillRect/>
          </a:stretch>
        </p:blipFill>
        <p:spPr>
          <a:xfrm>
            <a:off x="1234425" y="6356733"/>
            <a:ext cx="1090011" cy="261600"/>
          </a:xfrm>
          <a:prstGeom prst="rect">
            <a:avLst/>
          </a:prstGeom>
          <a:noFill/>
          <a:ln>
            <a:noFill/>
          </a:ln>
        </p:spPr>
      </p:pic>
      <p:pic>
        <p:nvPicPr>
          <p:cNvPr id="302" name="Google Shape;302;p44" descr="Environmental Data Initiative"/>
          <p:cNvPicPr preferRelativeResize="0"/>
          <p:nvPr/>
        </p:nvPicPr>
        <p:blipFill rotWithShape="1">
          <a:blip r:embed="rId4">
            <a:alphaModFix/>
          </a:blip>
          <a:srcRect/>
          <a:stretch/>
        </p:blipFill>
        <p:spPr>
          <a:xfrm>
            <a:off x="2441425" y="6330595"/>
            <a:ext cx="313867" cy="313867"/>
          </a:xfrm>
          <a:prstGeom prst="rect">
            <a:avLst/>
          </a:prstGeom>
          <a:noFill/>
          <a:ln>
            <a:noFill/>
          </a:ln>
        </p:spPr>
      </p:pic>
      <p:pic>
        <p:nvPicPr>
          <p:cNvPr id="303" name="Google Shape;303;p44" descr="Earth Science Information Partners"/>
          <p:cNvPicPr preferRelativeResize="0"/>
          <p:nvPr/>
        </p:nvPicPr>
        <p:blipFill>
          <a:blip r:embed="rId5">
            <a:alphaModFix/>
          </a:blip>
          <a:stretch>
            <a:fillRect/>
          </a:stretch>
        </p:blipFill>
        <p:spPr>
          <a:xfrm>
            <a:off x="2872283" y="6389140"/>
            <a:ext cx="442300" cy="275491"/>
          </a:xfrm>
          <a:prstGeom prst="rect">
            <a:avLst/>
          </a:prstGeom>
          <a:noFill/>
          <a:ln>
            <a:noFill/>
          </a:ln>
        </p:spPr>
      </p:pic>
      <p:pic>
        <p:nvPicPr>
          <p:cNvPr id="304" name="Google Shape;304;p44" descr="Global Biodiversity Information Facility"/>
          <p:cNvPicPr preferRelativeResize="0"/>
          <p:nvPr/>
        </p:nvPicPr>
        <p:blipFill>
          <a:blip r:embed="rId6">
            <a:alphaModFix/>
          </a:blip>
          <a:stretch>
            <a:fillRect/>
          </a:stretch>
        </p:blipFill>
        <p:spPr>
          <a:xfrm>
            <a:off x="3431573" y="6346095"/>
            <a:ext cx="740967" cy="361588"/>
          </a:xfrm>
          <a:prstGeom prst="rect">
            <a:avLst/>
          </a:prstGeom>
          <a:noFill/>
          <a:ln>
            <a:noFill/>
          </a:ln>
        </p:spPr>
      </p:pic>
      <p:pic>
        <p:nvPicPr>
          <p:cNvPr id="305" name="Google Shape;305;p44" descr="Integrated Digitized Collections"/>
          <p:cNvPicPr preferRelativeResize="0"/>
          <p:nvPr/>
        </p:nvPicPr>
        <p:blipFill>
          <a:blip r:embed="rId7">
            <a:alphaModFix/>
          </a:blip>
          <a:stretch>
            <a:fillRect/>
          </a:stretch>
        </p:blipFill>
        <p:spPr>
          <a:xfrm>
            <a:off x="4289529" y="6394890"/>
            <a:ext cx="857100" cy="263993"/>
          </a:xfrm>
          <a:prstGeom prst="rect">
            <a:avLst/>
          </a:prstGeom>
          <a:noFill/>
          <a:ln>
            <a:noFill/>
          </a:ln>
        </p:spPr>
      </p:pic>
      <p:pic>
        <p:nvPicPr>
          <p:cNvPr id="306" name="Google Shape;306;p44"/>
          <p:cNvPicPr preferRelativeResize="0"/>
          <p:nvPr/>
        </p:nvPicPr>
        <p:blipFill rotWithShape="1">
          <a:blip r:embed="rId8">
            <a:alphaModFix/>
          </a:blip>
          <a:srcRect t="20303" b="18780"/>
          <a:stretch/>
        </p:blipFill>
        <p:spPr>
          <a:xfrm>
            <a:off x="5263633" y="6325278"/>
            <a:ext cx="1090000" cy="374399"/>
          </a:xfrm>
          <a:prstGeom prst="rect">
            <a:avLst/>
          </a:prstGeom>
          <a:noFill/>
          <a:ln>
            <a:noFill/>
          </a:ln>
        </p:spPr>
      </p:pic>
    </p:spTree>
    <p:extLst>
      <p:ext uri="{BB962C8B-B14F-4D97-AF65-F5344CB8AC3E}">
        <p14:creationId xmlns:p14="http://schemas.microsoft.com/office/powerpoint/2010/main" val="12523234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7"/>
        <p:cNvGrpSpPr/>
        <p:nvPr/>
      </p:nvGrpSpPr>
      <p:grpSpPr>
        <a:xfrm>
          <a:off x="0" y="0"/>
          <a:ext cx="0" cy="0"/>
          <a:chOff x="0" y="0"/>
          <a:chExt cx="0" cy="0"/>
        </a:xfrm>
      </p:grpSpPr>
      <p:sp>
        <p:nvSpPr>
          <p:cNvPr id="308" name="Google Shape;308;p4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9" name="Google Shape;309;p4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10" name="Google Shape;310;p4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pic>
        <p:nvPicPr>
          <p:cNvPr id="311" name="Google Shape;311;p45" descr="Arctic Data Center"/>
          <p:cNvPicPr preferRelativeResize="0"/>
          <p:nvPr/>
        </p:nvPicPr>
        <p:blipFill>
          <a:blip r:embed="rId2">
            <a:alphaModFix/>
          </a:blip>
          <a:stretch>
            <a:fillRect/>
          </a:stretch>
        </p:blipFill>
        <p:spPr>
          <a:xfrm>
            <a:off x="559003" y="6330600"/>
            <a:ext cx="570700" cy="313867"/>
          </a:xfrm>
          <a:prstGeom prst="rect">
            <a:avLst/>
          </a:prstGeom>
          <a:noFill/>
          <a:ln>
            <a:noFill/>
          </a:ln>
        </p:spPr>
      </p:pic>
      <p:pic>
        <p:nvPicPr>
          <p:cNvPr id="312" name="Google Shape;312;p45" descr="Data ONE"/>
          <p:cNvPicPr preferRelativeResize="0"/>
          <p:nvPr/>
        </p:nvPicPr>
        <p:blipFill>
          <a:blip r:embed="rId3">
            <a:alphaModFix/>
          </a:blip>
          <a:stretch>
            <a:fillRect/>
          </a:stretch>
        </p:blipFill>
        <p:spPr>
          <a:xfrm>
            <a:off x="1246693" y="6356733"/>
            <a:ext cx="1090011" cy="261600"/>
          </a:xfrm>
          <a:prstGeom prst="rect">
            <a:avLst/>
          </a:prstGeom>
          <a:noFill/>
          <a:ln>
            <a:noFill/>
          </a:ln>
        </p:spPr>
      </p:pic>
      <p:pic>
        <p:nvPicPr>
          <p:cNvPr id="313" name="Google Shape;313;p45" descr="Environmental Data Initiative"/>
          <p:cNvPicPr preferRelativeResize="0"/>
          <p:nvPr/>
        </p:nvPicPr>
        <p:blipFill rotWithShape="1">
          <a:blip r:embed="rId4">
            <a:alphaModFix/>
          </a:blip>
          <a:srcRect/>
          <a:stretch/>
        </p:blipFill>
        <p:spPr>
          <a:xfrm>
            <a:off x="2453695" y="6330595"/>
            <a:ext cx="313867" cy="313867"/>
          </a:xfrm>
          <a:prstGeom prst="rect">
            <a:avLst/>
          </a:prstGeom>
          <a:noFill/>
          <a:ln>
            <a:noFill/>
          </a:ln>
        </p:spPr>
      </p:pic>
      <p:pic>
        <p:nvPicPr>
          <p:cNvPr id="314" name="Google Shape;314;p45" descr="Earth Science Information Partners"/>
          <p:cNvPicPr preferRelativeResize="0"/>
          <p:nvPr/>
        </p:nvPicPr>
        <p:blipFill>
          <a:blip r:embed="rId5">
            <a:alphaModFix/>
          </a:blip>
          <a:stretch>
            <a:fillRect/>
          </a:stretch>
        </p:blipFill>
        <p:spPr>
          <a:xfrm>
            <a:off x="2884551" y="6389140"/>
            <a:ext cx="442300" cy="275491"/>
          </a:xfrm>
          <a:prstGeom prst="rect">
            <a:avLst/>
          </a:prstGeom>
          <a:noFill/>
          <a:ln>
            <a:noFill/>
          </a:ln>
        </p:spPr>
      </p:pic>
      <p:pic>
        <p:nvPicPr>
          <p:cNvPr id="315" name="Google Shape;315;p45" descr="Global Biodiversity Information Facility"/>
          <p:cNvPicPr preferRelativeResize="0"/>
          <p:nvPr/>
        </p:nvPicPr>
        <p:blipFill>
          <a:blip r:embed="rId6">
            <a:alphaModFix/>
          </a:blip>
          <a:stretch>
            <a:fillRect/>
          </a:stretch>
        </p:blipFill>
        <p:spPr>
          <a:xfrm>
            <a:off x="3443840" y="6346095"/>
            <a:ext cx="740967" cy="361588"/>
          </a:xfrm>
          <a:prstGeom prst="rect">
            <a:avLst/>
          </a:prstGeom>
          <a:noFill/>
          <a:ln>
            <a:noFill/>
          </a:ln>
        </p:spPr>
      </p:pic>
      <p:pic>
        <p:nvPicPr>
          <p:cNvPr id="316" name="Google Shape;316;p45" descr="Integrated Digitized Collections"/>
          <p:cNvPicPr preferRelativeResize="0"/>
          <p:nvPr/>
        </p:nvPicPr>
        <p:blipFill>
          <a:blip r:embed="rId7">
            <a:alphaModFix/>
          </a:blip>
          <a:stretch>
            <a:fillRect/>
          </a:stretch>
        </p:blipFill>
        <p:spPr>
          <a:xfrm>
            <a:off x="4301798" y="6394890"/>
            <a:ext cx="857100" cy="263993"/>
          </a:xfrm>
          <a:prstGeom prst="rect">
            <a:avLst/>
          </a:prstGeom>
          <a:noFill/>
          <a:ln>
            <a:noFill/>
          </a:ln>
        </p:spPr>
      </p:pic>
      <p:pic>
        <p:nvPicPr>
          <p:cNvPr id="317" name="Google Shape;317;p45"/>
          <p:cNvPicPr preferRelativeResize="0"/>
          <p:nvPr/>
        </p:nvPicPr>
        <p:blipFill rotWithShape="1">
          <a:blip r:embed="rId8">
            <a:alphaModFix/>
          </a:blip>
          <a:srcRect t="20303" b="18780"/>
          <a:stretch/>
        </p:blipFill>
        <p:spPr>
          <a:xfrm>
            <a:off x="5263633" y="6325278"/>
            <a:ext cx="1090000" cy="374399"/>
          </a:xfrm>
          <a:prstGeom prst="rect">
            <a:avLst/>
          </a:prstGeom>
          <a:noFill/>
          <a:ln>
            <a:noFill/>
          </a:ln>
        </p:spPr>
      </p:pic>
    </p:spTree>
    <p:extLst>
      <p:ext uri="{BB962C8B-B14F-4D97-AF65-F5344CB8AC3E}">
        <p14:creationId xmlns:p14="http://schemas.microsoft.com/office/powerpoint/2010/main" val="36706525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8"/>
        <p:cNvGrpSpPr/>
        <p:nvPr/>
      </p:nvGrpSpPr>
      <p:grpSpPr>
        <a:xfrm>
          <a:off x="0" y="0"/>
          <a:ext cx="0" cy="0"/>
          <a:chOff x="0" y="0"/>
          <a:chExt cx="0" cy="0"/>
        </a:xfrm>
      </p:grpSpPr>
      <p:sp>
        <p:nvSpPr>
          <p:cNvPr id="319" name="Google Shape;319;p4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0" name="Google Shape;320;p4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321" name="Google Shape;321;p46" descr="Arctic Data Center"/>
          <p:cNvPicPr preferRelativeResize="0"/>
          <p:nvPr/>
        </p:nvPicPr>
        <p:blipFill>
          <a:blip r:embed="rId2">
            <a:alphaModFix/>
          </a:blip>
          <a:stretch>
            <a:fillRect/>
          </a:stretch>
        </p:blipFill>
        <p:spPr>
          <a:xfrm>
            <a:off x="559003" y="6330600"/>
            <a:ext cx="570700" cy="313867"/>
          </a:xfrm>
          <a:prstGeom prst="rect">
            <a:avLst/>
          </a:prstGeom>
          <a:noFill/>
          <a:ln>
            <a:noFill/>
          </a:ln>
        </p:spPr>
      </p:pic>
      <p:pic>
        <p:nvPicPr>
          <p:cNvPr id="322" name="Google Shape;322;p46" descr="Data ONE"/>
          <p:cNvPicPr preferRelativeResize="0"/>
          <p:nvPr/>
        </p:nvPicPr>
        <p:blipFill>
          <a:blip r:embed="rId3">
            <a:alphaModFix/>
          </a:blip>
          <a:stretch>
            <a:fillRect/>
          </a:stretch>
        </p:blipFill>
        <p:spPr>
          <a:xfrm>
            <a:off x="1246693" y="6356733"/>
            <a:ext cx="1090011" cy="261600"/>
          </a:xfrm>
          <a:prstGeom prst="rect">
            <a:avLst/>
          </a:prstGeom>
          <a:noFill/>
          <a:ln>
            <a:noFill/>
          </a:ln>
        </p:spPr>
      </p:pic>
      <p:pic>
        <p:nvPicPr>
          <p:cNvPr id="323" name="Google Shape;323;p46" descr="Environmental Data Initiative"/>
          <p:cNvPicPr preferRelativeResize="0"/>
          <p:nvPr/>
        </p:nvPicPr>
        <p:blipFill rotWithShape="1">
          <a:blip r:embed="rId4">
            <a:alphaModFix/>
          </a:blip>
          <a:srcRect/>
          <a:stretch/>
        </p:blipFill>
        <p:spPr>
          <a:xfrm>
            <a:off x="2453695" y="6330595"/>
            <a:ext cx="313867" cy="313867"/>
          </a:xfrm>
          <a:prstGeom prst="rect">
            <a:avLst/>
          </a:prstGeom>
          <a:noFill/>
          <a:ln>
            <a:noFill/>
          </a:ln>
        </p:spPr>
      </p:pic>
      <p:pic>
        <p:nvPicPr>
          <p:cNvPr id="324" name="Google Shape;324;p46" descr="Earth Science Information Partners"/>
          <p:cNvPicPr preferRelativeResize="0"/>
          <p:nvPr/>
        </p:nvPicPr>
        <p:blipFill>
          <a:blip r:embed="rId5">
            <a:alphaModFix/>
          </a:blip>
          <a:stretch>
            <a:fillRect/>
          </a:stretch>
        </p:blipFill>
        <p:spPr>
          <a:xfrm>
            <a:off x="2884551" y="6389140"/>
            <a:ext cx="442300" cy="275491"/>
          </a:xfrm>
          <a:prstGeom prst="rect">
            <a:avLst/>
          </a:prstGeom>
          <a:noFill/>
          <a:ln>
            <a:noFill/>
          </a:ln>
        </p:spPr>
      </p:pic>
      <p:pic>
        <p:nvPicPr>
          <p:cNvPr id="325" name="Google Shape;325;p46" descr="Global Biodiversity Information Facility"/>
          <p:cNvPicPr preferRelativeResize="0"/>
          <p:nvPr/>
        </p:nvPicPr>
        <p:blipFill>
          <a:blip r:embed="rId6">
            <a:alphaModFix/>
          </a:blip>
          <a:stretch>
            <a:fillRect/>
          </a:stretch>
        </p:blipFill>
        <p:spPr>
          <a:xfrm>
            <a:off x="3443840" y="6346095"/>
            <a:ext cx="740967" cy="361588"/>
          </a:xfrm>
          <a:prstGeom prst="rect">
            <a:avLst/>
          </a:prstGeom>
          <a:noFill/>
          <a:ln>
            <a:noFill/>
          </a:ln>
        </p:spPr>
      </p:pic>
      <p:pic>
        <p:nvPicPr>
          <p:cNvPr id="326" name="Google Shape;326;p46" descr="Integrated Digitized Collections"/>
          <p:cNvPicPr preferRelativeResize="0"/>
          <p:nvPr/>
        </p:nvPicPr>
        <p:blipFill>
          <a:blip r:embed="rId7">
            <a:alphaModFix/>
          </a:blip>
          <a:stretch>
            <a:fillRect/>
          </a:stretch>
        </p:blipFill>
        <p:spPr>
          <a:xfrm>
            <a:off x="4301798" y="6394890"/>
            <a:ext cx="857100" cy="263993"/>
          </a:xfrm>
          <a:prstGeom prst="rect">
            <a:avLst/>
          </a:prstGeom>
          <a:noFill/>
          <a:ln>
            <a:noFill/>
          </a:ln>
        </p:spPr>
      </p:pic>
      <p:pic>
        <p:nvPicPr>
          <p:cNvPr id="327" name="Google Shape;327;p46"/>
          <p:cNvPicPr preferRelativeResize="0"/>
          <p:nvPr/>
        </p:nvPicPr>
        <p:blipFill rotWithShape="1">
          <a:blip r:embed="rId8">
            <a:alphaModFix/>
          </a:blip>
          <a:srcRect t="20303" b="18780"/>
          <a:stretch/>
        </p:blipFill>
        <p:spPr>
          <a:xfrm>
            <a:off x="5263633" y="6325278"/>
            <a:ext cx="1090000" cy="374399"/>
          </a:xfrm>
          <a:prstGeom prst="rect">
            <a:avLst/>
          </a:prstGeom>
          <a:noFill/>
          <a:ln>
            <a:noFill/>
          </a:ln>
        </p:spPr>
      </p:pic>
    </p:spTree>
    <p:extLst>
      <p:ext uri="{BB962C8B-B14F-4D97-AF65-F5344CB8AC3E}">
        <p14:creationId xmlns:p14="http://schemas.microsoft.com/office/powerpoint/2010/main" val="37932149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8"/>
        <p:cNvGrpSpPr/>
        <p:nvPr/>
      </p:nvGrpSpPr>
      <p:grpSpPr>
        <a:xfrm>
          <a:off x="0" y="0"/>
          <a:ext cx="0" cy="0"/>
          <a:chOff x="0" y="0"/>
          <a:chExt cx="0" cy="0"/>
        </a:xfrm>
      </p:grpSpPr>
      <p:sp>
        <p:nvSpPr>
          <p:cNvPr id="329" name="Google Shape;329;p4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30" name="Google Shape;330;p4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31" name="Google Shape;331;p4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332" name="Google Shape;332;p47" descr="Arctic Data Center"/>
          <p:cNvPicPr preferRelativeResize="0"/>
          <p:nvPr/>
        </p:nvPicPr>
        <p:blipFill>
          <a:blip r:embed="rId2">
            <a:alphaModFix/>
          </a:blip>
          <a:stretch>
            <a:fillRect/>
          </a:stretch>
        </p:blipFill>
        <p:spPr>
          <a:xfrm>
            <a:off x="559003" y="6330600"/>
            <a:ext cx="570700" cy="313867"/>
          </a:xfrm>
          <a:prstGeom prst="rect">
            <a:avLst/>
          </a:prstGeom>
          <a:noFill/>
          <a:ln>
            <a:noFill/>
          </a:ln>
        </p:spPr>
      </p:pic>
      <p:pic>
        <p:nvPicPr>
          <p:cNvPr id="333" name="Google Shape;333;p47" descr="Data ONE"/>
          <p:cNvPicPr preferRelativeResize="0"/>
          <p:nvPr/>
        </p:nvPicPr>
        <p:blipFill>
          <a:blip r:embed="rId3">
            <a:alphaModFix/>
          </a:blip>
          <a:stretch>
            <a:fillRect/>
          </a:stretch>
        </p:blipFill>
        <p:spPr>
          <a:xfrm>
            <a:off x="1246693" y="6356733"/>
            <a:ext cx="1090011" cy="261600"/>
          </a:xfrm>
          <a:prstGeom prst="rect">
            <a:avLst/>
          </a:prstGeom>
          <a:noFill/>
          <a:ln>
            <a:noFill/>
          </a:ln>
        </p:spPr>
      </p:pic>
      <p:pic>
        <p:nvPicPr>
          <p:cNvPr id="334" name="Google Shape;334;p47" descr="Environmental Data Initiative"/>
          <p:cNvPicPr preferRelativeResize="0"/>
          <p:nvPr/>
        </p:nvPicPr>
        <p:blipFill rotWithShape="1">
          <a:blip r:embed="rId4">
            <a:alphaModFix/>
          </a:blip>
          <a:srcRect/>
          <a:stretch/>
        </p:blipFill>
        <p:spPr>
          <a:xfrm>
            <a:off x="2453695" y="6330595"/>
            <a:ext cx="313867" cy="313867"/>
          </a:xfrm>
          <a:prstGeom prst="rect">
            <a:avLst/>
          </a:prstGeom>
          <a:noFill/>
          <a:ln>
            <a:noFill/>
          </a:ln>
        </p:spPr>
      </p:pic>
      <p:pic>
        <p:nvPicPr>
          <p:cNvPr id="335" name="Google Shape;335;p47" descr="Earth Science Information Partners"/>
          <p:cNvPicPr preferRelativeResize="0"/>
          <p:nvPr/>
        </p:nvPicPr>
        <p:blipFill>
          <a:blip r:embed="rId5">
            <a:alphaModFix/>
          </a:blip>
          <a:stretch>
            <a:fillRect/>
          </a:stretch>
        </p:blipFill>
        <p:spPr>
          <a:xfrm>
            <a:off x="2884551" y="6389140"/>
            <a:ext cx="442300" cy="275491"/>
          </a:xfrm>
          <a:prstGeom prst="rect">
            <a:avLst/>
          </a:prstGeom>
          <a:noFill/>
          <a:ln>
            <a:noFill/>
          </a:ln>
        </p:spPr>
      </p:pic>
      <p:pic>
        <p:nvPicPr>
          <p:cNvPr id="336" name="Google Shape;336;p47" descr="Global Biodiversity Information Facility"/>
          <p:cNvPicPr preferRelativeResize="0"/>
          <p:nvPr/>
        </p:nvPicPr>
        <p:blipFill>
          <a:blip r:embed="rId6">
            <a:alphaModFix/>
          </a:blip>
          <a:stretch>
            <a:fillRect/>
          </a:stretch>
        </p:blipFill>
        <p:spPr>
          <a:xfrm>
            <a:off x="3443840" y="6346095"/>
            <a:ext cx="740967" cy="361588"/>
          </a:xfrm>
          <a:prstGeom prst="rect">
            <a:avLst/>
          </a:prstGeom>
          <a:noFill/>
          <a:ln>
            <a:noFill/>
          </a:ln>
        </p:spPr>
      </p:pic>
      <p:pic>
        <p:nvPicPr>
          <p:cNvPr id="337" name="Google Shape;337;p47" descr="Integrated Digitized Collections"/>
          <p:cNvPicPr preferRelativeResize="0"/>
          <p:nvPr/>
        </p:nvPicPr>
        <p:blipFill>
          <a:blip r:embed="rId7">
            <a:alphaModFix/>
          </a:blip>
          <a:stretch>
            <a:fillRect/>
          </a:stretch>
        </p:blipFill>
        <p:spPr>
          <a:xfrm>
            <a:off x="4301798" y="6394890"/>
            <a:ext cx="857100" cy="263993"/>
          </a:xfrm>
          <a:prstGeom prst="rect">
            <a:avLst/>
          </a:prstGeom>
          <a:noFill/>
          <a:ln>
            <a:noFill/>
          </a:ln>
        </p:spPr>
      </p:pic>
      <p:pic>
        <p:nvPicPr>
          <p:cNvPr id="338" name="Google Shape;338;p47"/>
          <p:cNvPicPr preferRelativeResize="0"/>
          <p:nvPr/>
        </p:nvPicPr>
        <p:blipFill rotWithShape="1">
          <a:blip r:embed="rId8">
            <a:alphaModFix/>
          </a:blip>
          <a:srcRect t="20303" b="18780"/>
          <a:stretch/>
        </p:blipFill>
        <p:spPr>
          <a:xfrm>
            <a:off x="5263633" y="6325278"/>
            <a:ext cx="1090000" cy="374399"/>
          </a:xfrm>
          <a:prstGeom prst="rect">
            <a:avLst/>
          </a:prstGeom>
          <a:noFill/>
          <a:ln>
            <a:noFill/>
          </a:ln>
        </p:spPr>
      </p:pic>
    </p:spTree>
    <p:extLst>
      <p:ext uri="{BB962C8B-B14F-4D97-AF65-F5344CB8AC3E}">
        <p14:creationId xmlns:p14="http://schemas.microsoft.com/office/powerpoint/2010/main" val="10936332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9"/>
        <p:cNvGrpSpPr/>
        <p:nvPr/>
      </p:nvGrpSpPr>
      <p:grpSpPr>
        <a:xfrm>
          <a:off x="0" y="0"/>
          <a:ext cx="0" cy="0"/>
          <a:chOff x="0" y="0"/>
          <a:chExt cx="0" cy="0"/>
        </a:xfrm>
      </p:grpSpPr>
      <p:sp>
        <p:nvSpPr>
          <p:cNvPr id="340" name="Google Shape;340;p4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41" name="Google Shape;341;p4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342" name="Google Shape;342;p48" descr="Arctic Data Center"/>
          <p:cNvPicPr preferRelativeResize="0"/>
          <p:nvPr/>
        </p:nvPicPr>
        <p:blipFill>
          <a:blip r:embed="rId2">
            <a:alphaModFix/>
          </a:blip>
          <a:stretch>
            <a:fillRect/>
          </a:stretch>
        </p:blipFill>
        <p:spPr>
          <a:xfrm>
            <a:off x="845402" y="6330600"/>
            <a:ext cx="570700" cy="313867"/>
          </a:xfrm>
          <a:prstGeom prst="rect">
            <a:avLst/>
          </a:prstGeom>
          <a:noFill/>
          <a:ln>
            <a:noFill/>
          </a:ln>
        </p:spPr>
      </p:pic>
      <p:pic>
        <p:nvPicPr>
          <p:cNvPr id="343" name="Google Shape;343;p48" descr="Data ONE"/>
          <p:cNvPicPr preferRelativeResize="0"/>
          <p:nvPr/>
        </p:nvPicPr>
        <p:blipFill>
          <a:blip r:embed="rId3">
            <a:alphaModFix/>
          </a:blip>
          <a:stretch>
            <a:fillRect/>
          </a:stretch>
        </p:blipFill>
        <p:spPr>
          <a:xfrm>
            <a:off x="1533091" y="6356733"/>
            <a:ext cx="1090011" cy="261600"/>
          </a:xfrm>
          <a:prstGeom prst="rect">
            <a:avLst/>
          </a:prstGeom>
          <a:noFill/>
          <a:ln>
            <a:noFill/>
          </a:ln>
        </p:spPr>
      </p:pic>
      <p:pic>
        <p:nvPicPr>
          <p:cNvPr id="344" name="Google Shape;344;p48" descr="Environmental Data Initiative"/>
          <p:cNvPicPr preferRelativeResize="0"/>
          <p:nvPr/>
        </p:nvPicPr>
        <p:blipFill rotWithShape="1">
          <a:blip r:embed="rId4">
            <a:alphaModFix/>
          </a:blip>
          <a:srcRect/>
          <a:stretch/>
        </p:blipFill>
        <p:spPr>
          <a:xfrm>
            <a:off x="2740092" y="6330595"/>
            <a:ext cx="313867" cy="313867"/>
          </a:xfrm>
          <a:prstGeom prst="rect">
            <a:avLst/>
          </a:prstGeom>
          <a:noFill/>
          <a:ln>
            <a:noFill/>
          </a:ln>
        </p:spPr>
      </p:pic>
      <p:pic>
        <p:nvPicPr>
          <p:cNvPr id="345" name="Google Shape;345;p48" descr="Earth Science Information Partners"/>
          <p:cNvPicPr preferRelativeResize="0"/>
          <p:nvPr/>
        </p:nvPicPr>
        <p:blipFill>
          <a:blip r:embed="rId5">
            <a:alphaModFix/>
          </a:blip>
          <a:stretch>
            <a:fillRect/>
          </a:stretch>
        </p:blipFill>
        <p:spPr>
          <a:xfrm>
            <a:off x="3170949" y="6389140"/>
            <a:ext cx="442300" cy="275491"/>
          </a:xfrm>
          <a:prstGeom prst="rect">
            <a:avLst/>
          </a:prstGeom>
          <a:noFill/>
          <a:ln>
            <a:noFill/>
          </a:ln>
        </p:spPr>
      </p:pic>
      <p:pic>
        <p:nvPicPr>
          <p:cNvPr id="346" name="Google Shape;346;p48" descr="Global Biodiversity Information Facility"/>
          <p:cNvPicPr preferRelativeResize="0"/>
          <p:nvPr/>
        </p:nvPicPr>
        <p:blipFill>
          <a:blip r:embed="rId6">
            <a:alphaModFix/>
          </a:blip>
          <a:stretch>
            <a:fillRect/>
          </a:stretch>
        </p:blipFill>
        <p:spPr>
          <a:xfrm>
            <a:off x="3730238" y="6346095"/>
            <a:ext cx="740967" cy="361588"/>
          </a:xfrm>
          <a:prstGeom prst="rect">
            <a:avLst/>
          </a:prstGeom>
          <a:noFill/>
          <a:ln>
            <a:noFill/>
          </a:ln>
        </p:spPr>
      </p:pic>
      <p:pic>
        <p:nvPicPr>
          <p:cNvPr id="347" name="Google Shape;347;p48" descr="Integrated Digitized Collections"/>
          <p:cNvPicPr preferRelativeResize="0"/>
          <p:nvPr/>
        </p:nvPicPr>
        <p:blipFill>
          <a:blip r:embed="rId7">
            <a:alphaModFix/>
          </a:blip>
          <a:stretch>
            <a:fillRect/>
          </a:stretch>
        </p:blipFill>
        <p:spPr>
          <a:xfrm>
            <a:off x="4588195" y="6394890"/>
            <a:ext cx="857100" cy="263993"/>
          </a:xfrm>
          <a:prstGeom prst="rect">
            <a:avLst/>
          </a:prstGeom>
          <a:noFill/>
          <a:ln>
            <a:noFill/>
          </a:ln>
        </p:spPr>
      </p:pic>
      <p:pic>
        <p:nvPicPr>
          <p:cNvPr id="348" name="Google Shape;348;p48"/>
          <p:cNvPicPr preferRelativeResize="0"/>
          <p:nvPr/>
        </p:nvPicPr>
        <p:blipFill rotWithShape="1">
          <a:blip r:embed="rId8">
            <a:alphaModFix/>
          </a:blip>
          <a:srcRect t="20303" b="18780"/>
          <a:stretch/>
        </p:blipFill>
        <p:spPr>
          <a:xfrm>
            <a:off x="5263633" y="6325278"/>
            <a:ext cx="1090000" cy="374399"/>
          </a:xfrm>
          <a:prstGeom prst="rect">
            <a:avLst/>
          </a:prstGeom>
          <a:noFill/>
          <a:ln>
            <a:noFill/>
          </a:ln>
        </p:spPr>
      </p:pic>
    </p:spTree>
    <p:extLst>
      <p:ext uri="{BB962C8B-B14F-4D97-AF65-F5344CB8AC3E}">
        <p14:creationId xmlns:p14="http://schemas.microsoft.com/office/powerpoint/2010/main" val="30511458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9"/>
        <p:cNvGrpSpPr/>
        <p:nvPr/>
      </p:nvGrpSpPr>
      <p:grpSpPr>
        <a:xfrm>
          <a:off x="0" y="0"/>
          <a:ext cx="0" cy="0"/>
          <a:chOff x="0" y="0"/>
          <a:chExt cx="0" cy="0"/>
        </a:xfrm>
      </p:grpSpPr>
      <p:sp>
        <p:nvSpPr>
          <p:cNvPr id="350" name="Google Shape;350;p49"/>
          <p:cNvSpPr/>
          <p:nvPr/>
        </p:nvSpPr>
        <p:spPr>
          <a:xfrm>
            <a:off x="6482900" y="-167"/>
            <a:ext cx="57092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4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2" name="Google Shape;352;p4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3" name="Google Shape;353;p4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54" name="Google Shape;354;p4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355" name="Google Shape;355;p49" descr="Arctic Data Center"/>
          <p:cNvPicPr preferRelativeResize="0"/>
          <p:nvPr/>
        </p:nvPicPr>
        <p:blipFill>
          <a:blip r:embed="rId2">
            <a:alphaModFix/>
          </a:blip>
          <a:stretch>
            <a:fillRect/>
          </a:stretch>
        </p:blipFill>
        <p:spPr>
          <a:xfrm>
            <a:off x="534467" y="6330600"/>
            <a:ext cx="570700" cy="313867"/>
          </a:xfrm>
          <a:prstGeom prst="rect">
            <a:avLst/>
          </a:prstGeom>
          <a:noFill/>
          <a:ln>
            <a:noFill/>
          </a:ln>
        </p:spPr>
      </p:pic>
      <p:pic>
        <p:nvPicPr>
          <p:cNvPr id="356" name="Google Shape;356;p49" descr="Data ONE"/>
          <p:cNvPicPr preferRelativeResize="0"/>
          <p:nvPr/>
        </p:nvPicPr>
        <p:blipFill>
          <a:blip r:embed="rId3">
            <a:alphaModFix/>
          </a:blip>
          <a:stretch>
            <a:fillRect/>
          </a:stretch>
        </p:blipFill>
        <p:spPr>
          <a:xfrm>
            <a:off x="1222157" y="6356733"/>
            <a:ext cx="1090011" cy="261600"/>
          </a:xfrm>
          <a:prstGeom prst="rect">
            <a:avLst/>
          </a:prstGeom>
          <a:noFill/>
          <a:ln>
            <a:noFill/>
          </a:ln>
        </p:spPr>
      </p:pic>
      <p:pic>
        <p:nvPicPr>
          <p:cNvPr id="357" name="Google Shape;357;p49" descr="Environmental Data Initiative"/>
          <p:cNvPicPr preferRelativeResize="0"/>
          <p:nvPr/>
        </p:nvPicPr>
        <p:blipFill rotWithShape="1">
          <a:blip r:embed="rId4">
            <a:alphaModFix/>
          </a:blip>
          <a:srcRect/>
          <a:stretch/>
        </p:blipFill>
        <p:spPr>
          <a:xfrm>
            <a:off x="2429157" y="6330595"/>
            <a:ext cx="313867" cy="313867"/>
          </a:xfrm>
          <a:prstGeom prst="rect">
            <a:avLst/>
          </a:prstGeom>
          <a:noFill/>
          <a:ln>
            <a:noFill/>
          </a:ln>
        </p:spPr>
      </p:pic>
      <p:pic>
        <p:nvPicPr>
          <p:cNvPr id="358" name="Google Shape;358;p49" descr="Earth Science Information Partners"/>
          <p:cNvPicPr preferRelativeResize="0"/>
          <p:nvPr/>
        </p:nvPicPr>
        <p:blipFill>
          <a:blip r:embed="rId5">
            <a:alphaModFix/>
          </a:blip>
          <a:stretch>
            <a:fillRect/>
          </a:stretch>
        </p:blipFill>
        <p:spPr>
          <a:xfrm>
            <a:off x="2860014" y="6389140"/>
            <a:ext cx="442300" cy="275491"/>
          </a:xfrm>
          <a:prstGeom prst="rect">
            <a:avLst/>
          </a:prstGeom>
          <a:noFill/>
          <a:ln>
            <a:noFill/>
          </a:ln>
        </p:spPr>
      </p:pic>
      <p:pic>
        <p:nvPicPr>
          <p:cNvPr id="359" name="Google Shape;359;p49" descr="Global Biodiversity Information Facility"/>
          <p:cNvPicPr preferRelativeResize="0"/>
          <p:nvPr/>
        </p:nvPicPr>
        <p:blipFill>
          <a:blip r:embed="rId6">
            <a:alphaModFix/>
          </a:blip>
          <a:stretch>
            <a:fillRect/>
          </a:stretch>
        </p:blipFill>
        <p:spPr>
          <a:xfrm>
            <a:off x="3419305" y="6346095"/>
            <a:ext cx="740967" cy="361588"/>
          </a:xfrm>
          <a:prstGeom prst="rect">
            <a:avLst/>
          </a:prstGeom>
          <a:noFill/>
          <a:ln>
            <a:noFill/>
          </a:ln>
        </p:spPr>
      </p:pic>
      <p:pic>
        <p:nvPicPr>
          <p:cNvPr id="360" name="Google Shape;360;p49" descr="Integrated Digitized Collections"/>
          <p:cNvPicPr preferRelativeResize="0"/>
          <p:nvPr/>
        </p:nvPicPr>
        <p:blipFill>
          <a:blip r:embed="rId7">
            <a:alphaModFix/>
          </a:blip>
          <a:stretch>
            <a:fillRect/>
          </a:stretch>
        </p:blipFill>
        <p:spPr>
          <a:xfrm>
            <a:off x="4277261" y="6394890"/>
            <a:ext cx="857100" cy="263993"/>
          </a:xfrm>
          <a:prstGeom prst="rect">
            <a:avLst/>
          </a:prstGeom>
          <a:noFill/>
          <a:ln>
            <a:noFill/>
          </a:ln>
        </p:spPr>
      </p:pic>
      <p:pic>
        <p:nvPicPr>
          <p:cNvPr id="361" name="Google Shape;361;p49"/>
          <p:cNvPicPr preferRelativeResize="0"/>
          <p:nvPr/>
        </p:nvPicPr>
        <p:blipFill rotWithShape="1">
          <a:blip r:embed="rId8">
            <a:alphaModFix/>
          </a:blip>
          <a:srcRect t="20303" b="18780"/>
          <a:stretch/>
        </p:blipFill>
        <p:spPr>
          <a:xfrm>
            <a:off x="5263633" y="6325278"/>
            <a:ext cx="1090000" cy="374399"/>
          </a:xfrm>
          <a:prstGeom prst="rect">
            <a:avLst/>
          </a:prstGeom>
          <a:noFill/>
          <a:ln>
            <a:noFill/>
          </a:ln>
        </p:spPr>
      </p:pic>
    </p:spTree>
    <p:extLst>
      <p:ext uri="{BB962C8B-B14F-4D97-AF65-F5344CB8AC3E}">
        <p14:creationId xmlns:p14="http://schemas.microsoft.com/office/powerpoint/2010/main" val="40564718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2"/>
        <p:cNvGrpSpPr/>
        <p:nvPr/>
      </p:nvGrpSpPr>
      <p:grpSpPr>
        <a:xfrm>
          <a:off x="0" y="0"/>
          <a:ext cx="0" cy="0"/>
          <a:chOff x="0" y="0"/>
          <a:chExt cx="0" cy="0"/>
        </a:xfrm>
      </p:grpSpPr>
      <p:sp>
        <p:nvSpPr>
          <p:cNvPr id="363" name="Google Shape;363;p5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364" name="Google Shape;364;p5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365" name="Google Shape;365;p50" descr="Arctic Data Center"/>
          <p:cNvPicPr preferRelativeResize="0"/>
          <p:nvPr/>
        </p:nvPicPr>
        <p:blipFill>
          <a:blip r:embed="rId2">
            <a:alphaModFix/>
          </a:blip>
          <a:stretch>
            <a:fillRect/>
          </a:stretch>
        </p:blipFill>
        <p:spPr>
          <a:xfrm>
            <a:off x="534467" y="6330600"/>
            <a:ext cx="570700" cy="313867"/>
          </a:xfrm>
          <a:prstGeom prst="rect">
            <a:avLst/>
          </a:prstGeom>
          <a:noFill/>
          <a:ln>
            <a:noFill/>
          </a:ln>
        </p:spPr>
      </p:pic>
      <p:pic>
        <p:nvPicPr>
          <p:cNvPr id="366" name="Google Shape;366;p50" descr="Data ONE"/>
          <p:cNvPicPr preferRelativeResize="0"/>
          <p:nvPr/>
        </p:nvPicPr>
        <p:blipFill>
          <a:blip r:embed="rId3">
            <a:alphaModFix/>
          </a:blip>
          <a:stretch>
            <a:fillRect/>
          </a:stretch>
        </p:blipFill>
        <p:spPr>
          <a:xfrm>
            <a:off x="1222157" y="6356733"/>
            <a:ext cx="1090011" cy="261600"/>
          </a:xfrm>
          <a:prstGeom prst="rect">
            <a:avLst/>
          </a:prstGeom>
          <a:noFill/>
          <a:ln>
            <a:noFill/>
          </a:ln>
        </p:spPr>
      </p:pic>
      <p:pic>
        <p:nvPicPr>
          <p:cNvPr id="367" name="Google Shape;367;p50" descr="Environmental Data Initiative"/>
          <p:cNvPicPr preferRelativeResize="0"/>
          <p:nvPr/>
        </p:nvPicPr>
        <p:blipFill rotWithShape="1">
          <a:blip r:embed="rId4">
            <a:alphaModFix/>
          </a:blip>
          <a:srcRect/>
          <a:stretch/>
        </p:blipFill>
        <p:spPr>
          <a:xfrm>
            <a:off x="2429157" y="6330595"/>
            <a:ext cx="313867" cy="313867"/>
          </a:xfrm>
          <a:prstGeom prst="rect">
            <a:avLst/>
          </a:prstGeom>
          <a:noFill/>
          <a:ln>
            <a:noFill/>
          </a:ln>
        </p:spPr>
      </p:pic>
      <p:pic>
        <p:nvPicPr>
          <p:cNvPr id="368" name="Google Shape;368;p50" descr="Earth Science Information Partners"/>
          <p:cNvPicPr preferRelativeResize="0"/>
          <p:nvPr/>
        </p:nvPicPr>
        <p:blipFill>
          <a:blip r:embed="rId5">
            <a:alphaModFix/>
          </a:blip>
          <a:stretch>
            <a:fillRect/>
          </a:stretch>
        </p:blipFill>
        <p:spPr>
          <a:xfrm>
            <a:off x="2860014" y="6389140"/>
            <a:ext cx="442300" cy="275491"/>
          </a:xfrm>
          <a:prstGeom prst="rect">
            <a:avLst/>
          </a:prstGeom>
          <a:noFill/>
          <a:ln>
            <a:noFill/>
          </a:ln>
        </p:spPr>
      </p:pic>
      <p:pic>
        <p:nvPicPr>
          <p:cNvPr id="369" name="Google Shape;369;p50" descr="Global Biodiversity Information Facility"/>
          <p:cNvPicPr preferRelativeResize="0"/>
          <p:nvPr/>
        </p:nvPicPr>
        <p:blipFill>
          <a:blip r:embed="rId6">
            <a:alphaModFix/>
          </a:blip>
          <a:stretch>
            <a:fillRect/>
          </a:stretch>
        </p:blipFill>
        <p:spPr>
          <a:xfrm>
            <a:off x="3419305" y="6346095"/>
            <a:ext cx="740967" cy="361588"/>
          </a:xfrm>
          <a:prstGeom prst="rect">
            <a:avLst/>
          </a:prstGeom>
          <a:noFill/>
          <a:ln>
            <a:noFill/>
          </a:ln>
        </p:spPr>
      </p:pic>
      <p:pic>
        <p:nvPicPr>
          <p:cNvPr id="370" name="Google Shape;370;p50" descr="Integrated Digitized Collections"/>
          <p:cNvPicPr preferRelativeResize="0"/>
          <p:nvPr/>
        </p:nvPicPr>
        <p:blipFill>
          <a:blip r:embed="rId7">
            <a:alphaModFix/>
          </a:blip>
          <a:stretch>
            <a:fillRect/>
          </a:stretch>
        </p:blipFill>
        <p:spPr>
          <a:xfrm>
            <a:off x="4277261" y="6394890"/>
            <a:ext cx="857100" cy="263993"/>
          </a:xfrm>
          <a:prstGeom prst="rect">
            <a:avLst/>
          </a:prstGeom>
          <a:noFill/>
          <a:ln>
            <a:noFill/>
          </a:ln>
        </p:spPr>
      </p:pic>
      <p:pic>
        <p:nvPicPr>
          <p:cNvPr id="371" name="Google Shape;371;p50"/>
          <p:cNvPicPr preferRelativeResize="0"/>
          <p:nvPr/>
        </p:nvPicPr>
        <p:blipFill rotWithShape="1">
          <a:blip r:embed="rId8">
            <a:alphaModFix/>
          </a:blip>
          <a:srcRect t="20303" b="18780"/>
          <a:stretch/>
        </p:blipFill>
        <p:spPr>
          <a:xfrm>
            <a:off x="5263633" y="6325278"/>
            <a:ext cx="1090000" cy="374399"/>
          </a:xfrm>
          <a:prstGeom prst="rect">
            <a:avLst/>
          </a:prstGeom>
          <a:noFill/>
          <a:ln>
            <a:noFill/>
          </a:ln>
        </p:spPr>
      </p:pic>
    </p:spTree>
    <p:extLst>
      <p:ext uri="{BB962C8B-B14F-4D97-AF65-F5344CB8AC3E}">
        <p14:creationId xmlns:p14="http://schemas.microsoft.com/office/powerpoint/2010/main" val="41164326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2"/>
        <p:cNvGrpSpPr/>
        <p:nvPr/>
      </p:nvGrpSpPr>
      <p:grpSpPr>
        <a:xfrm>
          <a:off x="0" y="0"/>
          <a:ext cx="0" cy="0"/>
          <a:chOff x="0" y="0"/>
          <a:chExt cx="0" cy="0"/>
        </a:xfrm>
      </p:grpSpPr>
      <p:sp>
        <p:nvSpPr>
          <p:cNvPr id="373" name="Google Shape;373;p51"/>
          <p:cNvSpPr txBox="1">
            <a:spLocks noGrp="1"/>
          </p:cNvSpPr>
          <p:nvPr>
            <p:ph type="title" hasCustomPrompt="1"/>
          </p:nvPr>
        </p:nvSpPr>
        <p:spPr>
          <a:xfrm>
            <a:off x="415600" y="11700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74" name="Google Shape;374;p51"/>
          <p:cNvSpPr txBox="1">
            <a:spLocks noGrp="1"/>
          </p:cNvSpPr>
          <p:nvPr>
            <p:ph type="body" idx="1"/>
          </p:nvPr>
        </p:nvSpPr>
        <p:spPr>
          <a:xfrm>
            <a:off x="415600" y="37965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375" name="Google Shape;375;p5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376" name="Google Shape;376;p51" descr="Arctic Data Center"/>
          <p:cNvPicPr preferRelativeResize="0"/>
          <p:nvPr/>
        </p:nvPicPr>
        <p:blipFill>
          <a:blip r:embed="rId2">
            <a:alphaModFix/>
          </a:blip>
          <a:stretch>
            <a:fillRect/>
          </a:stretch>
        </p:blipFill>
        <p:spPr>
          <a:xfrm>
            <a:off x="559003" y="6330600"/>
            <a:ext cx="570700" cy="313867"/>
          </a:xfrm>
          <a:prstGeom prst="rect">
            <a:avLst/>
          </a:prstGeom>
          <a:noFill/>
          <a:ln>
            <a:noFill/>
          </a:ln>
        </p:spPr>
      </p:pic>
      <p:pic>
        <p:nvPicPr>
          <p:cNvPr id="377" name="Google Shape;377;p51" descr="Data ONE"/>
          <p:cNvPicPr preferRelativeResize="0"/>
          <p:nvPr/>
        </p:nvPicPr>
        <p:blipFill>
          <a:blip r:embed="rId3">
            <a:alphaModFix/>
          </a:blip>
          <a:stretch>
            <a:fillRect/>
          </a:stretch>
        </p:blipFill>
        <p:spPr>
          <a:xfrm>
            <a:off x="1246693" y="6356733"/>
            <a:ext cx="1090011" cy="261600"/>
          </a:xfrm>
          <a:prstGeom prst="rect">
            <a:avLst/>
          </a:prstGeom>
          <a:noFill/>
          <a:ln>
            <a:noFill/>
          </a:ln>
        </p:spPr>
      </p:pic>
      <p:pic>
        <p:nvPicPr>
          <p:cNvPr id="378" name="Google Shape;378;p51" descr="Environmental Data Initiative"/>
          <p:cNvPicPr preferRelativeResize="0"/>
          <p:nvPr/>
        </p:nvPicPr>
        <p:blipFill rotWithShape="1">
          <a:blip r:embed="rId4">
            <a:alphaModFix/>
          </a:blip>
          <a:srcRect/>
          <a:stretch/>
        </p:blipFill>
        <p:spPr>
          <a:xfrm>
            <a:off x="2453695" y="6330595"/>
            <a:ext cx="313867" cy="313867"/>
          </a:xfrm>
          <a:prstGeom prst="rect">
            <a:avLst/>
          </a:prstGeom>
          <a:noFill/>
          <a:ln>
            <a:noFill/>
          </a:ln>
        </p:spPr>
      </p:pic>
      <p:pic>
        <p:nvPicPr>
          <p:cNvPr id="379" name="Google Shape;379;p51" descr="Earth Science Information Partners"/>
          <p:cNvPicPr preferRelativeResize="0"/>
          <p:nvPr/>
        </p:nvPicPr>
        <p:blipFill>
          <a:blip r:embed="rId5">
            <a:alphaModFix/>
          </a:blip>
          <a:stretch>
            <a:fillRect/>
          </a:stretch>
        </p:blipFill>
        <p:spPr>
          <a:xfrm>
            <a:off x="2884551" y="6389140"/>
            <a:ext cx="442300" cy="275491"/>
          </a:xfrm>
          <a:prstGeom prst="rect">
            <a:avLst/>
          </a:prstGeom>
          <a:noFill/>
          <a:ln>
            <a:noFill/>
          </a:ln>
        </p:spPr>
      </p:pic>
      <p:pic>
        <p:nvPicPr>
          <p:cNvPr id="380" name="Google Shape;380;p51" descr="Global Biodiversity Information Facility"/>
          <p:cNvPicPr preferRelativeResize="0"/>
          <p:nvPr/>
        </p:nvPicPr>
        <p:blipFill>
          <a:blip r:embed="rId6">
            <a:alphaModFix/>
          </a:blip>
          <a:stretch>
            <a:fillRect/>
          </a:stretch>
        </p:blipFill>
        <p:spPr>
          <a:xfrm>
            <a:off x="3443840" y="6346095"/>
            <a:ext cx="740967" cy="361588"/>
          </a:xfrm>
          <a:prstGeom prst="rect">
            <a:avLst/>
          </a:prstGeom>
          <a:noFill/>
          <a:ln>
            <a:noFill/>
          </a:ln>
        </p:spPr>
      </p:pic>
      <p:pic>
        <p:nvPicPr>
          <p:cNvPr id="381" name="Google Shape;381;p51" descr="Integrated Digitized Collections"/>
          <p:cNvPicPr preferRelativeResize="0"/>
          <p:nvPr/>
        </p:nvPicPr>
        <p:blipFill>
          <a:blip r:embed="rId7">
            <a:alphaModFix/>
          </a:blip>
          <a:stretch>
            <a:fillRect/>
          </a:stretch>
        </p:blipFill>
        <p:spPr>
          <a:xfrm>
            <a:off x="4301798" y="6394890"/>
            <a:ext cx="857100" cy="263993"/>
          </a:xfrm>
          <a:prstGeom prst="rect">
            <a:avLst/>
          </a:prstGeom>
          <a:noFill/>
          <a:ln>
            <a:noFill/>
          </a:ln>
        </p:spPr>
      </p:pic>
      <p:pic>
        <p:nvPicPr>
          <p:cNvPr id="382" name="Google Shape;382;p51"/>
          <p:cNvPicPr preferRelativeResize="0"/>
          <p:nvPr/>
        </p:nvPicPr>
        <p:blipFill rotWithShape="1">
          <a:blip r:embed="rId8">
            <a:alphaModFix/>
          </a:blip>
          <a:srcRect t="20303" b="18780"/>
          <a:stretch/>
        </p:blipFill>
        <p:spPr>
          <a:xfrm>
            <a:off x="5263633" y="6325278"/>
            <a:ext cx="1090000" cy="374399"/>
          </a:xfrm>
          <a:prstGeom prst="rect">
            <a:avLst/>
          </a:prstGeom>
          <a:noFill/>
          <a:ln>
            <a:noFill/>
          </a:ln>
        </p:spPr>
      </p:pic>
    </p:spTree>
    <p:extLst>
      <p:ext uri="{BB962C8B-B14F-4D97-AF65-F5344CB8AC3E}">
        <p14:creationId xmlns:p14="http://schemas.microsoft.com/office/powerpoint/2010/main" val="11000521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3"/>
        <p:cNvGrpSpPr/>
        <p:nvPr/>
      </p:nvGrpSpPr>
      <p:grpSpPr>
        <a:xfrm>
          <a:off x="0" y="0"/>
          <a:ext cx="0" cy="0"/>
          <a:chOff x="0" y="0"/>
          <a:chExt cx="0" cy="0"/>
        </a:xfrm>
      </p:grpSpPr>
    </p:spTree>
    <p:extLst>
      <p:ext uri="{BB962C8B-B14F-4D97-AF65-F5344CB8AC3E}">
        <p14:creationId xmlns:p14="http://schemas.microsoft.com/office/powerpoint/2010/main" val="2220311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31.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3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6.xml"/><Relationship Id="rId7" Type="http://schemas.openxmlformats.org/officeDocument/2006/relationships/tags" Target="../tags/tag1.xml"/><Relationship Id="rId12" Type="http://schemas.openxmlformats.org/officeDocument/2006/relationships/image" Target="../media/image6.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vmlDrawing" Target="../drawings/vmlDrawing1.vml"/><Relationship Id="rId11" Type="http://schemas.openxmlformats.org/officeDocument/2006/relationships/oleObject" Target="../embeddings/oleObject2.bin"/><Relationship Id="rId5" Type="http://schemas.openxmlformats.org/officeDocument/2006/relationships/theme" Target="../theme/theme3.xml"/><Relationship Id="rId10" Type="http://schemas.openxmlformats.org/officeDocument/2006/relationships/image" Target="../media/image5.emf"/><Relationship Id="rId4" Type="http://schemas.openxmlformats.org/officeDocument/2006/relationships/slideLayout" Target="../slideLayouts/slideLayout37.xml"/><Relationship Id="rId9"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14.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13.jpg"/><Relationship Id="rId2" Type="http://schemas.openxmlformats.org/officeDocument/2006/relationships/slideLayout" Target="../slideLayouts/slideLayout53.xml"/><Relationship Id="rId16" Type="http://schemas.openxmlformats.org/officeDocument/2006/relationships/image" Target="../media/image12.jp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5.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5.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8.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0"/>
            <a:ext cx="4242736" cy="1228028"/>
          </a:xfrm>
          <a:prstGeom prst="rect">
            <a:avLst/>
          </a:prstGeom>
        </p:spPr>
        <p:txBody>
          <a:bodyPr vert="horz" wrap="square" lIns="0" tIns="0" rIns="0" bIns="0" rtlCol="0" anchor="t">
            <a:noAutofit/>
          </a:bodyPr>
          <a:lstStyle/>
          <a:p>
            <a:r>
              <a:rPr lang="en-US" dirty="0" smtClean="0"/>
              <a:t>All Click To Edit Master Title Style</a:t>
            </a:r>
            <a:endParaRPr lang="en-US" dirty="0"/>
          </a:p>
        </p:txBody>
      </p:sp>
      <p:sp>
        <p:nvSpPr>
          <p:cNvPr id="3" name="Text Placeholder 2"/>
          <p:cNvSpPr>
            <a:spLocks noGrp="1"/>
          </p:cNvSpPr>
          <p:nvPr>
            <p:ph type="body" idx="1"/>
          </p:nvPr>
        </p:nvSpPr>
        <p:spPr>
          <a:xfrm>
            <a:off x="5105437" y="685800"/>
            <a:ext cx="6476963" cy="549275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a:p>
            <a:pPr lvl="5"/>
            <a:r>
              <a:rPr lang="en-US" dirty="0" smtClean="0"/>
              <a:t>Sixth level</a:t>
            </a:r>
          </a:p>
          <a:p>
            <a:pPr lvl="6"/>
            <a:r>
              <a:rPr lang="en-US" dirty="0" smtClean="0"/>
              <a:t>Seventh level</a:t>
            </a:r>
          </a:p>
          <a:p>
            <a:pPr lvl="7"/>
            <a:r>
              <a:rPr lang="en-US" dirty="0" smtClean="0"/>
              <a:t>More</a:t>
            </a:r>
          </a:p>
          <a:p>
            <a:pPr lvl="8"/>
            <a:r>
              <a:rPr lang="en-US" dirty="0" smtClean="0"/>
              <a:t>More</a:t>
            </a:r>
          </a:p>
        </p:txBody>
      </p:sp>
      <p:cxnSp>
        <p:nvCxnSpPr>
          <p:cNvPr id="69" name="Straight Connector 68"/>
          <p:cNvCxnSpPr/>
          <p:nvPr userDrawn="1"/>
        </p:nvCxnSpPr>
        <p:spPr>
          <a:xfrm>
            <a:off x="609600" y="460057"/>
            <a:ext cx="4242736"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5105437" y="460057"/>
            <a:ext cx="6476963"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11457366" y="6397716"/>
            <a:ext cx="125034" cy="123111"/>
          </a:xfrm>
          <a:prstGeom prst="rect">
            <a:avLst/>
          </a:prstGeom>
          <a:noFill/>
        </p:spPr>
        <p:txBody>
          <a:bodyPr wrap="none" lIns="0" tIns="0" rIns="0" bIns="0" rtlCol="0">
            <a:spAutoFit/>
          </a:bodyPr>
          <a:lstStyle/>
          <a:p>
            <a:pPr algn="r"/>
            <a:fld id="{2385CB4A-7E96-44CA-B116-B71B544B697D}" type="slidenum">
              <a:rPr lang="en-US" sz="800" smtClean="0">
                <a:solidFill>
                  <a:schemeClr val="bg2"/>
                </a:solidFill>
                <a:latin typeface="Arial"/>
              </a:rPr>
              <a:pPr algn="r"/>
              <a:t>‹#›</a:t>
            </a:fld>
            <a:endParaRPr lang="en-US" sz="800" dirty="0">
              <a:solidFill>
                <a:schemeClr val="bg2"/>
              </a:solidFill>
              <a:latin typeface="Arial"/>
            </a:endParaRPr>
          </a:p>
        </p:txBody>
      </p:sp>
      <p:sp>
        <p:nvSpPr>
          <p:cNvPr id="117" name="TextBox 116"/>
          <p:cNvSpPr txBox="1"/>
          <p:nvPr userDrawn="1"/>
        </p:nvSpPr>
        <p:spPr>
          <a:xfrm flipH="1">
            <a:off x="11259350" y="6397716"/>
            <a:ext cx="60959" cy="123111"/>
          </a:xfrm>
          <a:prstGeom prst="rect">
            <a:avLst/>
          </a:prstGeom>
          <a:noFill/>
        </p:spPr>
        <p:txBody>
          <a:bodyPr wrap="square" lIns="0" tIns="0" rIns="0" bIns="0" rtlCol="0">
            <a:spAutoFit/>
          </a:bodyPr>
          <a:lstStyle/>
          <a:p>
            <a:pPr algn="r"/>
            <a:r>
              <a:rPr lang="en-US" sz="800" dirty="0" smtClean="0">
                <a:solidFill>
                  <a:schemeClr val="bg2"/>
                </a:solidFill>
                <a:latin typeface="Arial"/>
              </a:rPr>
              <a:t>|</a:t>
            </a:r>
            <a:endParaRPr lang="en-US" sz="800" dirty="0">
              <a:solidFill>
                <a:schemeClr val="bg2"/>
              </a:solidFill>
              <a:latin typeface="Arial"/>
            </a:endParaRPr>
          </a:p>
        </p:txBody>
      </p:sp>
    </p:spTree>
    <p:extLst>
      <p:ext uri="{BB962C8B-B14F-4D97-AF65-F5344CB8AC3E}">
        <p14:creationId xmlns:p14="http://schemas.microsoft.com/office/powerpoint/2010/main" val="30146416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707" r:id="rId14"/>
  </p:sldLayoutIdLst>
  <p:timing>
    <p:tnLst>
      <p:par>
        <p:cTn id="1" dur="indefinite" restart="never" nodeType="tmRoot"/>
      </p:par>
    </p:tnLst>
  </p:timing>
  <p:txStyles>
    <p:titleStyle>
      <a:lvl1pPr algn="l" defTabSz="914400" rtl="0" eaLnBrk="1" latinLnBrk="0" hangingPunct="1">
        <a:lnSpc>
          <a:spcPct val="95000"/>
        </a:lnSpc>
        <a:spcBef>
          <a:spcPct val="0"/>
        </a:spcBef>
        <a:buNone/>
        <a:defRPr sz="2400" b="0" i="0" kern="1200" spc="-150">
          <a:solidFill>
            <a:schemeClr val="tx2"/>
          </a:solidFill>
          <a:latin typeface="Arial"/>
          <a:ea typeface="+mj-ea"/>
          <a:cs typeface="Arial"/>
        </a:defRPr>
      </a:lvl1pPr>
    </p:titleStyle>
    <p:body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800" b="0" i="1" kern="1200">
          <a:solidFill>
            <a:srgbClr val="D66F27"/>
          </a:solidFill>
          <a:latin typeface="Arial Narrow"/>
          <a:ea typeface="+mn-ea"/>
          <a:cs typeface="Arial Narrow"/>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600" b="1" i="0" kern="1200">
          <a:solidFill>
            <a:schemeClr val="accent2"/>
          </a:solidFill>
          <a:latin typeface="Arial"/>
          <a:ea typeface="+mn-ea"/>
          <a:cs typeface="Arial"/>
        </a:defRPr>
      </a:lvl2pPr>
      <a:lvl3pPr marL="285750" indent="-285750" algn="l" defTabSz="914400" rtl="0" eaLnBrk="1" latinLnBrk="0" hangingPunct="1">
        <a:lnSpc>
          <a:spcPct val="110000"/>
        </a:lnSpc>
        <a:spcBef>
          <a:spcPts val="600"/>
        </a:spcBef>
        <a:spcAft>
          <a:spcPts val="0"/>
        </a:spcAft>
        <a:buFont typeface="Arial"/>
        <a:buChar char="•"/>
        <a:defRPr sz="1400" b="0" i="0" kern="1200">
          <a:solidFill>
            <a:schemeClr val="tx1"/>
          </a:solidFill>
          <a:latin typeface="Arial"/>
          <a:ea typeface="+mn-ea"/>
          <a:cs typeface="Arial"/>
        </a:defRPr>
      </a:lvl3pPr>
      <a:lvl4pPr marL="265113"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a:ea typeface="+mn-ea"/>
          <a:cs typeface="Arial"/>
        </a:defRPr>
      </a:lvl4pPr>
      <a:lvl5pPr marL="449263"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a:ea typeface="+mn-ea"/>
          <a:cs typeface="Arial"/>
        </a:defRPr>
      </a:lvl5pPr>
      <a:lvl6pPr marL="622300"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arrow"/>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arrow"/>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arrow"/>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F996239-9436-43F0-B644-C56F64FED7FE}"/>
              </a:ext>
            </a:extLst>
          </p:cNvPr>
          <p:cNvSpPr>
            <a:spLocks noGrp="1" noChangeArrowheads="1"/>
          </p:cNvSpPr>
          <p:nvPr>
            <p:ph type="title"/>
          </p:nvPr>
        </p:nvSpPr>
        <p:spPr bwMode="auto">
          <a:xfrm>
            <a:off x="914400" y="14478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507873-21F3-470D-BC80-365552CA3770}"/>
              </a:ext>
            </a:extLst>
          </p:cNvPr>
          <p:cNvSpPr>
            <a:spLocks noGrp="1" noChangeArrowheads="1"/>
          </p:cNvSpPr>
          <p:nvPr>
            <p:ph type="body" idx="1"/>
          </p:nvPr>
        </p:nvSpPr>
        <p:spPr bwMode="auto">
          <a:xfrm>
            <a:off x="914400" y="2819400"/>
            <a:ext cx="10363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4" descr="DBG SlideShow Header">
            <a:extLst>
              <a:ext uri="{FF2B5EF4-FFF2-40B4-BE49-F238E27FC236}">
                <a16:creationId xmlns:a16="http://schemas.microsoft.com/office/drawing/2014/main" id="{1107E087-D1C1-4834-933F-B8C1B1D81B0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4117"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78746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Calibri" panose="020F0502020204030204" pitchFamily="34" charset="0"/>
        </a:defRPr>
      </a:lvl2pPr>
      <a:lvl3pPr algn="ctr" rtl="0" eaLnBrk="0" fontAlgn="base" hangingPunct="0">
        <a:spcBef>
          <a:spcPct val="0"/>
        </a:spcBef>
        <a:spcAft>
          <a:spcPct val="0"/>
        </a:spcAft>
        <a:defRPr sz="4000">
          <a:solidFill>
            <a:schemeClr val="tx2"/>
          </a:solidFill>
          <a:latin typeface="Calibri" panose="020F0502020204030204" pitchFamily="34" charset="0"/>
        </a:defRPr>
      </a:lvl3pPr>
      <a:lvl4pPr algn="ctr" rtl="0" eaLnBrk="0" fontAlgn="base" hangingPunct="0">
        <a:spcBef>
          <a:spcPct val="0"/>
        </a:spcBef>
        <a:spcAft>
          <a:spcPct val="0"/>
        </a:spcAft>
        <a:defRPr sz="4000">
          <a:solidFill>
            <a:schemeClr val="tx2"/>
          </a:solidFill>
          <a:latin typeface="Calibri" panose="020F0502020204030204" pitchFamily="34" charset="0"/>
        </a:defRPr>
      </a:lvl4pPr>
      <a:lvl5pPr algn="ctr" rtl="0" eaLnBrk="0" fontAlgn="base" hangingPunct="0">
        <a:spcBef>
          <a:spcPct val="0"/>
        </a:spcBef>
        <a:spcAft>
          <a:spcPct val="0"/>
        </a:spcAft>
        <a:defRPr sz="4000">
          <a:solidFill>
            <a:schemeClr val="tx2"/>
          </a:solidFill>
          <a:latin typeface="Calibri" panose="020F0502020204030204" pitchFamily="34" charset="0"/>
        </a:defRPr>
      </a:lvl5pPr>
      <a:lvl6pPr marL="457200" algn="ctr" rtl="0" eaLnBrk="0" fontAlgn="base" hangingPunct="0">
        <a:spcBef>
          <a:spcPct val="0"/>
        </a:spcBef>
        <a:spcAft>
          <a:spcPct val="0"/>
        </a:spcAft>
        <a:defRPr sz="4000">
          <a:solidFill>
            <a:schemeClr val="tx2"/>
          </a:solidFill>
          <a:latin typeface="Arial Black" pitchFamily="34" charset="0"/>
        </a:defRPr>
      </a:lvl6pPr>
      <a:lvl7pPr marL="914400" algn="ctr" rtl="0" eaLnBrk="0" fontAlgn="base" hangingPunct="0">
        <a:spcBef>
          <a:spcPct val="0"/>
        </a:spcBef>
        <a:spcAft>
          <a:spcPct val="0"/>
        </a:spcAft>
        <a:defRPr sz="4000">
          <a:solidFill>
            <a:schemeClr val="tx2"/>
          </a:solidFill>
          <a:latin typeface="Arial Black" pitchFamily="34" charset="0"/>
        </a:defRPr>
      </a:lvl7pPr>
      <a:lvl8pPr marL="1371600" algn="ctr" rtl="0" eaLnBrk="0" fontAlgn="base" hangingPunct="0">
        <a:spcBef>
          <a:spcPct val="0"/>
        </a:spcBef>
        <a:spcAft>
          <a:spcPct val="0"/>
        </a:spcAft>
        <a:defRPr sz="4000">
          <a:solidFill>
            <a:schemeClr val="tx2"/>
          </a:solidFill>
          <a:latin typeface="Arial Black" pitchFamily="34" charset="0"/>
        </a:defRPr>
      </a:lvl8pPr>
      <a:lvl9pPr marL="1828800" algn="ctr" rtl="0" eaLnBrk="0" fontAlgn="base" hangingPunct="0">
        <a:spcBef>
          <a:spcPct val="0"/>
        </a:spcBef>
        <a:spcAft>
          <a:spcPct val="0"/>
        </a:spcAft>
        <a:defRPr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SzPct val="100000"/>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400">
          <a:solidFill>
            <a:schemeClr val="tx1"/>
          </a:solidFill>
          <a:latin typeface="+mn-lt"/>
        </a:defRPr>
      </a:lvl4pPr>
      <a:lvl5pPr marL="2057400" indent="-228600" algn="l" rtl="0" eaLnBrk="0" fontAlgn="base" hangingPunct="0">
        <a:spcBef>
          <a:spcPct val="20000"/>
        </a:spcBef>
        <a:spcAft>
          <a:spcPct val="0"/>
        </a:spcAft>
        <a:buSzPct val="100000"/>
        <a:buChar char="»"/>
        <a:defRPr sz="2400">
          <a:solidFill>
            <a:schemeClr val="tx1"/>
          </a:solidFill>
          <a:latin typeface="+mn-lt"/>
        </a:defRPr>
      </a:lvl5pPr>
      <a:lvl6pPr marL="2514600" indent="-228600" algn="l" rtl="0" eaLnBrk="0" fontAlgn="base" hangingPunct="0">
        <a:spcBef>
          <a:spcPct val="20000"/>
        </a:spcBef>
        <a:spcAft>
          <a:spcPct val="0"/>
        </a:spcAft>
        <a:buSzPct val="100000"/>
        <a:buChar char="»"/>
        <a:defRPr sz="2400">
          <a:solidFill>
            <a:schemeClr val="tx1"/>
          </a:solidFill>
          <a:latin typeface="+mn-lt"/>
        </a:defRPr>
      </a:lvl6pPr>
      <a:lvl7pPr marL="2971800" indent="-228600" algn="l" rtl="0" eaLnBrk="0" fontAlgn="base" hangingPunct="0">
        <a:spcBef>
          <a:spcPct val="20000"/>
        </a:spcBef>
        <a:spcAft>
          <a:spcPct val="0"/>
        </a:spcAft>
        <a:buSzPct val="100000"/>
        <a:buChar char="»"/>
        <a:defRPr sz="2400">
          <a:solidFill>
            <a:schemeClr val="tx1"/>
          </a:solidFill>
          <a:latin typeface="+mn-lt"/>
        </a:defRPr>
      </a:lvl7pPr>
      <a:lvl8pPr marL="3429000" indent="-228600" algn="l" rtl="0" eaLnBrk="0" fontAlgn="base" hangingPunct="0">
        <a:spcBef>
          <a:spcPct val="20000"/>
        </a:spcBef>
        <a:spcAft>
          <a:spcPct val="0"/>
        </a:spcAft>
        <a:buSzPct val="100000"/>
        <a:buChar char="»"/>
        <a:defRPr sz="2400">
          <a:solidFill>
            <a:schemeClr val="tx1"/>
          </a:solidFill>
          <a:latin typeface="+mn-lt"/>
        </a:defRPr>
      </a:lvl8pPr>
      <a:lvl9pPr marL="3886200" indent="-228600" algn="l" rtl="0" eaLnBrk="0" fontAlgn="base" hangingPunct="0">
        <a:spcBef>
          <a:spcPct val="20000"/>
        </a:spcBef>
        <a:spcAft>
          <a:spcPct val="0"/>
        </a:spcAft>
        <a:buSzPct val="10000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0"/>
            <a:ext cx="4242736" cy="1228028"/>
          </a:xfrm>
          <a:prstGeom prst="rect">
            <a:avLst/>
          </a:prstGeom>
        </p:spPr>
        <p:txBody>
          <a:bodyPr vert="horz" wrap="square" lIns="0" tIns="0" rIns="0" bIns="0" rtlCol="0" anchor="t">
            <a:noAutofit/>
          </a:bodyPr>
          <a:lstStyle/>
          <a:p>
            <a:r>
              <a:rPr lang="en-US" dirty="0" smtClean="0"/>
              <a:t>All Click To Edit Master Title Style</a:t>
            </a:r>
            <a:endParaRPr lang="en-US" dirty="0"/>
          </a:p>
        </p:txBody>
      </p:sp>
      <p:sp>
        <p:nvSpPr>
          <p:cNvPr id="3" name="Text Placeholder 2"/>
          <p:cNvSpPr>
            <a:spLocks noGrp="1"/>
          </p:cNvSpPr>
          <p:nvPr>
            <p:ph type="body" idx="1"/>
          </p:nvPr>
        </p:nvSpPr>
        <p:spPr>
          <a:xfrm>
            <a:off x="5105437" y="685800"/>
            <a:ext cx="6476963" cy="549275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a:p>
            <a:pPr lvl="5"/>
            <a:r>
              <a:rPr lang="en-US" dirty="0" smtClean="0"/>
              <a:t>Sixth level</a:t>
            </a:r>
          </a:p>
          <a:p>
            <a:pPr lvl="6"/>
            <a:r>
              <a:rPr lang="en-US" dirty="0" smtClean="0"/>
              <a:t>Seventh level</a:t>
            </a:r>
          </a:p>
          <a:p>
            <a:pPr lvl="7"/>
            <a:r>
              <a:rPr lang="en-US" dirty="0" smtClean="0"/>
              <a:t>More</a:t>
            </a:r>
          </a:p>
          <a:p>
            <a:pPr lvl="8"/>
            <a:r>
              <a:rPr lang="en-US" dirty="0" smtClean="0"/>
              <a:t>More</a:t>
            </a:r>
          </a:p>
        </p:txBody>
      </p:sp>
      <p:cxnSp>
        <p:nvCxnSpPr>
          <p:cNvPr id="69" name="Straight Connector 68"/>
          <p:cNvCxnSpPr/>
          <p:nvPr userDrawn="1"/>
        </p:nvCxnSpPr>
        <p:spPr>
          <a:xfrm>
            <a:off x="609600" y="460057"/>
            <a:ext cx="4242736"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5105437" y="460057"/>
            <a:ext cx="6476963" cy="0"/>
          </a:xfrm>
          <a:prstGeom prst="line">
            <a:avLst/>
          </a:prstGeom>
          <a:ln w="12700">
            <a:solidFill>
              <a:schemeClr val="tx2"/>
            </a:solidFill>
            <a:bevel/>
          </a:ln>
        </p:spPr>
        <p:style>
          <a:lnRef idx="1">
            <a:schemeClr val="accent1"/>
          </a:lnRef>
          <a:fillRef idx="0">
            <a:schemeClr val="accent1"/>
          </a:fillRef>
          <a:effectRef idx="0">
            <a:schemeClr val="accent1"/>
          </a:effectRef>
          <a:fontRef idx="minor">
            <a:schemeClr val="tx1"/>
          </a:fontRef>
        </p:style>
      </p:cxnSp>
      <p:sp>
        <p:nvSpPr>
          <p:cNvPr id="76" name="TextBox 75"/>
          <p:cNvSpPr txBox="1"/>
          <p:nvPr userDrawn="1"/>
        </p:nvSpPr>
        <p:spPr>
          <a:xfrm>
            <a:off x="11457366" y="6397716"/>
            <a:ext cx="125034" cy="123111"/>
          </a:xfrm>
          <a:prstGeom prst="rect">
            <a:avLst/>
          </a:prstGeom>
          <a:noFill/>
        </p:spPr>
        <p:txBody>
          <a:bodyPr wrap="none" lIns="0" tIns="0" rIns="0" bIns="0" rtlCol="0">
            <a:spAutoFit/>
          </a:bodyPr>
          <a:lstStyle/>
          <a:p>
            <a:pPr algn="r"/>
            <a:fld id="{2385CB4A-7E96-44CA-B116-B71B544B697D}" type="slidenum">
              <a:rPr lang="en-US" sz="800" smtClean="0">
                <a:solidFill>
                  <a:schemeClr val="bg2"/>
                </a:solidFill>
                <a:latin typeface="Arial"/>
              </a:rPr>
              <a:pPr algn="r"/>
              <a:t>‹#›</a:t>
            </a:fld>
            <a:endParaRPr lang="en-US" sz="800" dirty="0">
              <a:solidFill>
                <a:schemeClr val="bg2"/>
              </a:solidFill>
              <a:latin typeface="Arial"/>
            </a:endParaRPr>
          </a:p>
        </p:txBody>
      </p:sp>
      <p:sp>
        <p:nvSpPr>
          <p:cNvPr id="117" name="TextBox 116"/>
          <p:cNvSpPr txBox="1"/>
          <p:nvPr userDrawn="1"/>
        </p:nvSpPr>
        <p:spPr>
          <a:xfrm flipH="1">
            <a:off x="11259350" y="6397716"/>
            <a:ext cx="60959" cy="123111"/>
          </a:xfrm>
          <a:prstGeom prst="rect">
            <a:avLst/>
          </a:prstGeom>
          <a:noFill/>
        </p:spPr>
        <p:txBody>
          <a:bodyPr wrap="square" lIns="0" tIns="0" rIns="0" bIns="0" rtlCol="0">
            <a:spAutoFit/>
          </a:bodyPr>
          <a:lstStyle/>
          <a:p>
            <a:pPr algn="r"/>
            <a:r>
              <a:rPr lang="en-US" sz="800" dirty="0" smtClean="0">
                <a:solidFill>
                  <a:schemeClr val="bg2"/>
                </a:solidFill>
                <a:latin typeface="Arial"/>
              </a:rPr>
              <a:t>|</a:t>
            </a:r>
            <a:endParaRPr lang="en-US" sz="800" dirty="0">
              <a:solidFill>
                <a:schemeClr val="bg2"/>
              </a:solidFill>
              <a:latin typeface="Arial"/>
            </a:endParaRPr>
          </a:p>
        </p:txBody>
      </p:sp>
    </p:spTree>
    <p:extLst>
      <p:ext uri="{BB962C8B-B14F-4D97-AF65-F5344CB8AC3E}">
        <p14:creationId xmlns:p14="http://schemas.microsoft.com/office/powerpoint/2010/main" val="29540046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Lst>
  <p:timing>
    <p:tnLst>
      <p:par>
        <p:cTn id="1" dur="indefinite" restart="never" nodeType="tmRoot"/>
      </p:par>
    </p:tnLst>
  </p:timing>
  <p:txStyles>
    <p:titleStyle>
      <a:lvl1pPr algn="l" defTabSz="914400" rtl="0" eaLnBrk="1" latinLnBrk="0" hangingPunct="1">
        <a:lnSpc>
          <a:spcPct val="95000"/>
        </a:lnSpc>
        <a:spcBef>
          <a:spcPct val="0"/>
        </a:spcBef>
        <a:buNone/>
        <a:defRPr sz="2400" b="0" i="0" kern="1200" spc="-150">
          <a:solidFill>
            <a:schemeClr val="tx2"/>
          </a:solidFill>
          <a:latin typeface="Arial"/>
          <a:ea typeface="+mj-ea"/>
          <a:cs typeface="Arial"/>
        </a:defRPr>
      </a:lvl1pPr>
    </p:titleStyle>
    <p:body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800" b="0" i="1" kern="1200">
          <a:solidFill>
            <a:srgbClr val="D66F27"/>
          </a:solidFill>
          <a:latin typeface="Arial Narrow"/>
          <a:ea typeface="+mn-ea"/>
          <a:cs typeface="Arial Narrow"/>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600" b="1" i="0" kern="1200">
          <a:solidFill>
            <a:schemeClr val="accent2"/>
          </a:solidFill>
          <a:latin typeface="Arial"/>
          <a:ea typeface="+mn-ea"/>
          <a:cs typeface="Arial"/>
        </a:defRPr>
      </a:lvl2pPr>
      <a:lvl3pPr marL="285750" indent="-285750" algn="l" defTabSz="914400" rtl="0" eaLnBrk="1" latinLnBrk="0" hangingPunct="1">
        <a:lnSpc>
          <a:spcPct val="110000"/>
        </a:lnSpc>
        <a:spcBef>
          <a:spcPts val="600"/>
        </a:spcBef>
        <a:spcAft>
          <a:spcPts val="0"/>
        </a:spcAft>
        <a:buFont typeface="Arial"/>
        <a:buChar char="•"/>
        <a:defRPr sz="1400" b="0" i="0" kern="1200">
          <a:solidFill>
            <a:schemeClr val="tx1"/>
          </a:solidFill>
          <a:latin typeface="Arial"/>
          <a:ea typeface="+mn-ea"/>
          <a:cs typeface="Arial"/>
        </a:defRPr>
      </a:lvl3pPr>
      <a:lvl4pPr marL="265113" indent="0" algn="l" defTabSz="914400" rtl="0" eaLnBrk="1" latinLnBrk="0" hangingPunct="1">
        <a:lnSpc>
          <a:spcPct val="114000"/>
        </a:lnSpc>
        <a:spcBef>
          <a:spcPts val="600"/>
        </a:spcBef>
        <a:spcAft>
          <a:spcPts val="600"/>
        </a:spcAft>
        <a:buFont typeface="Arial" panose="020B0604020202020204" pitchFamily="34" charset="0"/>
        <a:buChar char="​"/>
        <a:defRPr sz="1100" kern="1200">
          <a:solidFill>
            <a:schemeClr val="tx2"/>
          </a:solidFill>
          <a:latin typeface="Arial"/>
          <a:ea typeface="+mn-ea"/>
          <a:cs typeface="Arial"/>
        </a:defRPr>
      </a:lvl4pPr>
      <a:lvl5pPr marL="449263" indent="-171450" algn="l" defTabSz="914400" rtl="0" eaLnBrk="1" latinLnBrk="0" hangingPunct="1">
        <a:lnSpc>
          <a:spcPct val="95000"/>
        </a:lnSpc>
        <a:spcBef>
          <a:spcPts val="0"/>
        </a:spcBef>
        <a:spcAft>
          <a:spcPts val="600"/>
        </a:spcAft>
        <a:buFont typeface="Arial" panose="020B0604020202020204" pitchFamily="34" charset="0"/>
        <a:buChar char="•"/>
        <a:defRPr sz="1100" kern="1200">
          <a:solidFill>
            <a:schemeClr val="tx2"/>
          </a:solidFill>
          <a:latin typeface="Arial"/>
          <a:ea typeface="+mn-ea"/>
          <a:cs typeface="Arial"/>
        </a:defRPr>
      </a:lvl5pPr>
      <a:lvl6pPr marL="622300" indent="-173038" algn="l" defTabSz="914400" rtl="0" eaLnBrk="1" latinLnBrk="0" hangingPunct="1">
        <a:lnSpc>
          <a:spcPct val="85000"/>
        </a:lnSpc>
        <a:spcBef>
          <a:spcPct val="20000"/>
        </a:spcBef>
        <a:spcAft>
          <a:spcPts val="600"/>
        </a:spcAft>
        <a:buFont typeface="Arial" panose="020B0604020202020204" pitchFamily="34" charset="0"/>
        <a:buChar char="•"/>
        <a:defRPr sz="1100" kern="1200" baseline="0">
          <a:solidFill>
            <a:schemeClr val="tx2"/>
          </a:solidFill>
          <a:latin typeface="Arial"/>
          <a:ea typeface="+mn-ea"/>
          <a:cs typeface="+mn-cs"/>
        </a:defRPr>
      </a:lvl6pPr>
      <a:lvl7pPr marL="0" indent="0" algn="l" defTabSz="914400" rtl="0" eaLnBrk="1" latinLnBrk="0" hangingPunct="1">
        <a:spcBef>
          <a:spcPts val="600"/>
        </a:spcBef>
        <a:spcAft>
          <a:spcPts val="600"/>
        </a:spcAft>
        <a:buClr>
          <a:schemeClr val="bg2"/>
        </a:buClr>
        <a:buFont typeface="Arial" panose="020B0604020202020204" pitchFamily="34" charset="0"/>
        <a:buChar char="​"/>
        <a:defRPr sz="1500" i="1" kern="1200" baseline="0">
          <a:solidFill>
            <a:schemeClr val="bg2"/>
          </a:solidFill>
          <a:latin typeface="Arial Narrow"/>
          <a:ea typeface="+mn-ea"/>
          <a:cs typeface="+mn-cs"/>
        </a:defRPr>
      </a:lvl7pPr>
      <a:lvl8pPr marL="171450" indent="-171450" algn="l" defTabSz="914400" rtl="0" eaLnBrk="1" latinLnBrk="0" hangingPunct="1">
        <a:spcBef>
          <a:spcPts val="0"/>
        </a:spcBef>
        <a:spcAft>
          <a:spcPts val="600"/>
        </a:spcAft>
        <a:buFont typeface="Arial" panose="020B0604020202020204" pitchFamily="34" charset="0"/>
        <a:buChar char="•"/>
        <a:defRPr sz="1100" kern="1200">
          <a:solidFill>
            <a:schemeClr val="bg2"/>
          </a:solidFill>
          <a:latin typeface="Arial Narrow"/>
          <a:ea typeface="+mn-ea"/>
          <a:cs typeface="+mn-cs"/>
        </a:defRPr>
      </a:lvl8pPr>
      <a:lvl9pPr marL="344488" indent="-173038" algn="l" defTabSz="914400" rtl="0" eaLnBrk="1" latinLnBrk="0" hangingPunct="1">
        <a:spcBef>
          <a:spcPct val="20000"/>
        </a:spcBef>
        <a:spcAft>
          <a:spcPts val="600"/>
        </a:spcAft>
        <a:buFont typeface="Arial" panose="020B0604020202020204" pitchFamily="34" charset="0"/>
        <a:buChar char="•"/>
        <a:defRPr sz="1100" kern="1200">
          <a:solidFill>
            <a:schemeClr val="bg2"/>
          </a:solidFill>
          <a:latin typeface="Arial Narrow"/>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Freeform: Shape 13"/>
          <p:cNvSpPr/>
          <p:nvPr userDrawn="1"/>
        </p:nvSpPr>
        <p:spPr bwMode="white">
          <a:xfrm>
            <a:off x="11598781" y="6181821"/>
            <a:ext cx="146051"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5" name="Object 4" hidden="1"/>
          <p:cNvGraphicFramePr>
            <a:graphicFrameLocks noChangeAspect="1"/>
          </p:cNvGraphicFramePr>
          <p:nvPr userDrawn="1">
            <p:custDataLst>
              <p:tags r:id="rId7"/>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5133" name="think-cell Slide" r:id="rId9" imgW="270" imgH="270" progId="TCLayout.ActiveDocument.1">
                  <p:embed/>
                </p:oleObj>
              </mc:Choice>
              <mc:Fallback>
                <p:oleObj name="think-cell Slide" r:id="rId9" imgW="270" imgH="270" progId="TCLayout.ActiveDocument.1">
                  <p:embed/>
                  <p:pic>
                    <p:nvPicPr>
                      <p:cNvPr id="5" name="Object 4" hidden="1"/>
                      <p:cNvPicPr/>
                      <p:nvPr/>
                    </p:nvPicPr>
                    <p:blipFill>
                      <a:blip r:embed="rId10"/>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466344" y="420624"/>
            <a:ext cx="9676723" cy="96332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66344" y="1481328"/>
            <a:ext cx="11256264" cy="463600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6"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1"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8" name="Rectangle 17"/>
          <p:cNvSpPr/>
          <p:nvPr userDrawn="1"/>
        </p:nvSpPr>
        <p:spPr bwMode="gray">
          <a:xfrm>
            <a:off x="466344" y="6192078"/>
            <a:ext cx="11362893" cy="123966"/>
          </a:xfrm>
          <a:prstGeom prst="rect">
            <a:avLst/>
          </a:prstGeom>
          <a:solidFill>
            <a:srgbClr val="007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bwMode="gray">
          <a:xfrm>
            <a:off x="466344" y="6252068"/>
            <a:ext cx="11362893" cy="123967"/>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p:cNvSpPr/>
          <p:nvPr userDrawn="1"/>
        </p:nvSpPr>
        <p:spPr bwMode="white">
          <a:xfrm>
            <a:off x="11747086" y="6181821"/>
            <a:ext cx="109538"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13" name="Object 12" descr="CONFIDENTIAL_TAG_0xFFEE" hidden="1">
            <a:extLst>
              <a:ext uri="{FF2B5EF4-FFF2-40B4-BE49-F238E27FC236}">
                <a16:creationId xmlns:a16="http://schemas.microsoft.com/office/drawing/2014/main" id="{F7797717-CA43-49FE-B295-C5741D810F83}"/>
              </a:ext>
            </a:extLst>
          </p:cNvPr>
          <p:cNvGraphicFramePr>
            <a:graphicFrameLocks noChangeAspect="1"/>
          </p:cNvGraphicFramePr>
          <p:nvPr userDrawn="1">
            <p:custDataLst>
              <p:tags r:id="rId8"/>
            </p:custDataLs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5134" name="think-cell Slide" r:id="rId11" imgW="270" imgH="270" progId="TCLayout.ActiveDocument.1">
                  <p:embed/>
                </p:oleObj>
              </mc:Choice>
              <mc:Fallback>
                <p:oleObj name="think-cell Slide" r:id="rId11" imgW="270" imgH="270" progId="TCLayout.ActiveDocument.1">
                  <p:embed/>
                  <p:pic>
                    <p:nvPicPr>
                      <p:cNvPr id="13" name="Object 12" descr="CONFIDENTIAL_TAG_0xFFEE" hidden="1">
                        <a:extLst>
                          <a:ext uri="{FF2B5EF4-FFF2-40B4-BE49-F238E27FC236}">
                            <a16:creationId xmlns:a16="http://schemas.microsoft.com/office/drawing/2014/main" id="{F7797717-CA43-49FE-B295-C5741D810F83}"/>
                          </a:ext>
                        </a:extLst>
                      </p:cNvPr>
                      <p:cNvPicPr/>
                      <p:nvPr/>
                    </p:nvPicPr>
                    <p:blipFill>
                      <a:blip r:embed="rId10"/>
                      <a:stretch>
                        <a:fillRect/>
                      </a:stretch>
                    </p:blipFill>
                    <p:spPr>
                      <a:xfrm>
                        <a:off x="2119" y="1589"/>
                        <a:ext cx="2116" cy="1587"/>
                      </a:xfrm>
                      <a:prstGeom prst="rect">
                        <a:avLst/>
                      </a:prstGeom>
                    </p:spPr>
                  </p:pic>
                </p:oleObj>
              </mc:Fallback>
            </mc:AlternateContent>
          </a:graphicData>
        </a:graphic>
      </p:graphicFrame>
      <p:pic>
        <p:nvPicPr>
          <p:cNvPr id="15" name="Picture 14" descr="A close up of a sign&#10;&#10;Description generated with very high confidence">
            <a:extLst>
              <a:ext uri="{FF2B5EF4-FFF2-40B4-BE49-F238E27FC236}">
                <a16:creationId xmlns:a16="http://schemas.microsoft.com/office/drawing/2014/main" id="{C4801AA2-B5A5-6D4D-AFA6-138BE1286486}"/>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0748494" y="6438502"/>
            <a:ext cx="923312" cy="336534"/>
          </a:xfrm>
          <a:prstGeom prst="rect">
            <a:avLst/>
          </a:prstGeom>
        </p:spPr>
      </p:pic>
    </p:spTree>
    <p:extLst>
      <p:ext uri="{BB962C8B-B14F-4D97-AF65-F5344CB8AC3E}">
        <p14:creationId xmlns:p14="http://schemas.microsoft.com/office/powerpoint/2010/main" val="34363874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Lst>
  <p:hf hdr="0" ftr="0" dt="0"/>
  <p:txStyles>
    <p:titleStyle>
      <a:lvl1pPr algn="l" defTabSz="914400" rtl="0" eaLnBrk="1" latinLnBrk="0" hangingPunct="1">
        <a:lnSpc>
          <a:spcPct val="85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9">
          <p15:clr>
            <a:srgbClr val="F26B43"/>
          </p15:clr>
        </p15:guide>
        <p15:guide id="4" pos="7385">
          <p15:clr>
            <a:srgbClr val="F26B43"/>
          </p15:clr>
        </p15:guide>
        <p15:guide id="5" orient="horz" pos="931">
          <p15:clr>
            <a:srgbClr val="F26B43"/>
          </p15:clr>
        </p15:guide>
        <p15:guide id="6" orient="horz" pos="877">
          <p15:clr>
            <a:srgbClr val="F26B43"/>
          </p15:clr>
        </p15:guide>
        <p15:guide id="7" orient="horz" pos="261">
          <p15:clr>
            <a:srgbClr val="F26B43"/>
          </p15:clr>
        </p15:guide>
        <p15:guide id="8" orient="horz" pos="3858">
          <p15:clr>
            <a:srgbClr val="F26B43"/>
          </p15:clr>
        </p15:guide>
        <p15:guide id="9" orient="horz" pos="42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45720" rIns="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6466075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txStyles>
    <p:titleStyle>
      <a:lvl1pPr algn="l" defTabSz="457200" rtl="0" eaLnBrk="1" latinLnBrk="0" hangingPunct="1">
        <a:spcBef>
          <a:spcPct val="0"/>
        </a:spcBef>
        <a:buNone/>
        <a:defRPr sz="2800" b="1" kern="1200" cap="all">
          <a:solidFill>
            <a:srgbClr val="328127"/>
          </a:solidFill>
          <a:latin typeface="Arial"/>
          <a:ea typeface="+mj-ea"/>
          <a:cs typeface="Arial"/>
        </a:defRPr>
      </a:lvl1pPr>
    </p:titleStyle>
    <p:body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9" name="Google Shape;9;p1" descr="Global Biodiversity Information Facility"/>
          <p:cNvPicPr preferRelativeResize="0"/>
          <p:nvPr/>
        </p:nvPicPr>
        <p:blipFill>
          <a:blip r:embed="rId16">
            <a:alphaModFix/>
          </a:blip>
          <a:stretch>
            <a:fillRect/>
          </a:stretch>
        </p:blipFill>
        <p:spPr>
          <a:xfrm>
            <a:off x="595766" y="6275265"/>
            <a:ext cx="857100" cy="418236"/>
          </a:xfrm>
          <a:prstGeom prst="rect">
            <a:avLst/>
          </a:prstGeom>
          <a:noFill/>
          <a:ln>
            <a:noFill/>
          </a:ln>
        </p:spPr>
      </p:pic>
      <p:pic>
        <p:nvPicPr>
          <p:cNvPr id="10" name="Google Shape;10;p1" descr="Integrated Digitized Collections"/>
          <p:cNvPicPr preferRelativeResize="0"/>
          <p:nvPr/>
        </p:nvPicPr>
        <p:blipFill>
          <a:blip r:embed="rId17">
            <a:alphaModFix/>
          </a:blip>
          <a:stretch>
            <a:fillRect/>
          </a:stretch>
        </p:blipFill>
        <p:spPr>
          <a:xfrm>
            <a:off x="1619132" y="6316535"/>
            <a:ext cx="1090000" cy="335695"/>
          </a:xfrm>
          <a:prstGeom prst="rect">
            <a:avLst/>
          </a:prstGeom>
          <a:noFill/>
          <a:ln>
            <a:noFill/>
          </a:ln>
        </p:spPr>
      </p:pic>
      <p:pic>
        <p:nvPicPr>
          <p:cNvPr id="11" name="Google Shape;11;p1"/>
          <p:cNvPicPr preferRelativeResize="0"/>
          <p:nvPr/>
        </p:nvPicPr>
        <p:blipFill rotWithShape="1">
          <a:blip r:embed="rId18">
            <a:alphaModFix/>
          </a:blip>
          <a:srcRect t="20303" b="18780"/>
          <a:stretch/>
        </p:blipFill>
        <p:spPr>
          <a:xfrm>
            <a:off x="2875400" y="6275266"/>
            <a:ext cx="1217613" cy="418233"/>
          </a:xfrm>
          <a:prstGeom prst="rect">
            <a:avLst/>
          </a:prstGeom>
          <a:noFill/>
          <a:ln>
            <a:noFill/>
          </a:ln>
        </p:spPr>
      </p:pic>
    </p:spTree>
    <p:extLst>
      <p:ext uri="{BB962C8B-B14F-4D97-AF65-F5344CB8AC3E}">
        <p14:creationId xmlns:p14="http://schemas.microsoft.com/office/powerpoint/2010/main" val="2925820626"/>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0E2DC"/>
        </a:solidFill>
        <a:effectLst/>
      </p:bgPr>
    </p:bg>
    <p:spTree>
      <p:nvGrpSpPr>
        <p:cNvPr id="1" name="Shape 81"/>
        <p:cNvGrpSpPr/>
        <p:nvPr/>
      </p:nvGrpSpPr>
      <p:grpSpPr>
        <a:xfrm>
          <a:off x="0" y="0"/>
          <a:ext cx="0" cy="0"/>
          <a:chOff x="0" y="0"/>
          <a:chExt cx="0" cy="0"/>
        </a:xfrm>
      </p:grpSpPr>
      <p:sp>
        <p:nvSpPr>
          <p:cNvPr id="82" name="Google Shape;82;p16"/>
          <p:cNvSpPr/>
          <p:nvPr/>
        </p:nvSpPr>
        <p:spPr>
          <a:xfrm>
            <a:off x="0" y="0"/>
            <a:ext cx="12192000" cy="6858000"/>
          </a:xfrm>
          <a:prstGeom prst="rect">
            <a:avLst/>
          </a:prstGeom>
          <a:solidFill>
            <a:schemeClr val="lt1"/>
          </a:solidFill>
          <a:ln>
            <a:noFill/>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83" name="Google Shape;83;p16"/>
          <p:cNvSpPr txBox="1">
            <a:spLocks noGrp="1"/>
          </p:cNvSpPr>
          <p:nvPr>
            <p:ph type="body" idx="1"/>
          </p:nvPr>
        </p:nvSpPr>
        <p:spPr>
          <a:xfrm>
            <a:off x="609600" y="2170931"/>
            <a:ext cx="10972800" cy="41852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Helvetica Neue"/>
                <a:ea typeface="Helvetica Neue"/>
                <a:cs typeface="Helvetica Neue"/>
                <a:sym typeface="Helvetica Neue"/>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Palatino Linotype"/>
                <a:ea typeface="Palatino Linotype"/>
                <a:cs typeface="Palatino Linotype"/>
                <a:sym typeface="Palatino Linotype"/>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Palatino Linotype"/>
                <a:ea typeface="Palatino Linotype"/>
                <a:cs typeface="Palatino Linotype"/>
                <a:sym typeface="Palatino Linotype"/>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Palatino Linotype"/>
                <a:ea typeface="Palatino Linotype"/>
                <a:cs typeface="Palatino Linotype"/>
                <a:sym typeface="Palatino Linotype"/>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4" name="Google Shape;84;p16" descr="Asset 12.jpg"/>
          <p:cNvPicPr preferRelativeResize="0"/>
          <p:nvPr/>
        </p:nvPicPr>
        <p:blipFill rotWithShape="1">
          <a:blip r:embed="rId14">
            <a:alphaModFix/>
          </a:blip>
          <a:srcRect/>
          <a:stretch/>
        </p:blipFill>
        <p:spPr>
          <a:xfrm>
            <a:off x="274322" y="237677"/>
            <a:ext cx="8694417" cy="435388"/>
          </a:xfrm>
          <a:prstGeom prst="rect">
            <a:avLst/>
          </a:prstGeom>
          <a:noFill/>
          <a:ln>
            <a:noFill/>
          </a:ln>
        </p:spPr>
      </p:pic>
    </p:spTree>
    <p:extLst>
      <p:ext uri="{BB962C8B-B14F-4D97-AF65-F5344CB8AC3E}">
        <p14:creationId xmlns:p14="http://schemas.microsoft.com/office/powerpoint/2010/main" val="2685904620"/>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0E2DC"/>
        </a:solidFill>
        <a:effectLst/>
      </p:bgPr>
    </p:bg>
    <p:spTree>
      <p:nvGrpSpPr>
        <p:cNvPr id="1" name="Shape 185"/>
        <p:cNvGrpSpPr/>
        <p:nvPr/>
      </p:nvGrpSpPr>
      <p:grpSpPr>
        <a:xfrm>
          <a:off x="0" y="0"/>
          <a:ext cx="0" cy="0"/>
          <a:chOff x="0" y="0"/>
          <a:chExt cx="0" cy="0"/>
        </a:xfrm>
      </p:grpSpPr>
      <p:sp>
        <p:nvSpPr>
          <p:cNvPr id="186" name="Google Shape;186;p29"/>
          <p:cNvSpPr/>
          <p:nvPr/>
        </p:nvSpPr>
        <p:spPr>
          <a:xfrm>
            <a:off x="0" y="0"/>
            <a:ext cx="12192000" cy="6858000"/>
          </a:xfrm>
          <a:prstGeom prst="rect">
            <a:avLst/>
          </a:prstGeom>
          <a:solidFill>
            <a:schemeClr val="lt1"/>
          </a:solidFill>
          <a:ln>
            <a:noFill/>
          </a:ln>
          <a:effectLst>
            <a:outerShdw blurRad="40000" dist="23000" dir="5400000" rotWithShape="0">
              <a:srgbClr val="000000">
                <a:alpha val="3490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87" name="Google Shape;187;p29"/>
          <p:cNvSpPr txBox="1">
            <a:spLocks noGrp="1"/>
          </p:cNvSpPr>
          <p:nvPr>
            <p:ph type="body" idx="1"/>
          </p:nvPr>
        </p:nvSpPr>
        <p:spPr>
          <a:xfrm>
            <a:off x="609600" y="2170933"/>
            <a:ext cx="10972800" cy="4185600"/>
          </a:xfrm>
          <a:prstGeom prst="rect">
            <a:avLst/>
          </a:prstGeom>
          <a:noFill/>
          <a:ln>
            <a:noFill/>
          </a:ln>
        </p:spPr>
        <p:txBody>
          <a:bodyPr spcFirstLastPara="1" wrap="square" lIns="68575" tIns="34275" rIns="68575" bIns="34275" anchor="t" anchorCtr="0">
            <a:no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mbria"/>
                <a:ea typeface="Cambria"/>
                <a:cs typeface="Cambria"/>
                <a:sym typeface="Cambria"/>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mbria"/>
                <a:ea typeface="Cambria"/>
                <a:cs typeface="Cambria"/>
                <a:sym typeface="Cambri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mbria"/>
                <a:ea typeface="Cambria"/>
                <a:cs typeface="Cambria"/>
                <a:sym typeface="Cambri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mbria"/>
                <a:ea typeface="Cambria"/>
                <a:cs typeface="Cambria"/>
                <a:sym typeface="Cambria"/>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pic>
        <p:nvPicPr>
          <p:cNvPr id="188" name="Google Shape;188;p29" descr="Asset 12.jpg"/>
          <p:cNvPicPr preferRelativeResize="0"/>
          <p:nvPr/>
        </p:nvPicPr>
        <p:blipFill rotWithShape="1">
          <a:blip r:embed="rId13">
            <a:alphaModFix/>
          </a:blip>
          <a:srcRect/>
          <a:stretch/>
        </p:blipFill>
        <p:spPr>
          <a:xfrm>
            <a:off x="243841" y="155488"/>
            <a:ext cx="11704321" cy="586113"/>
          </a:xfrm>
          <a:prstGeom prst="rect">
            <a:avLst/>
          </a:prstGeom>
          <a:noFill/>
          <a:ln>
            <a:noFill/>
          </a:ln>
        </p:spPr>
      </p:pic>
    </p:spTree>
    <p:extLst>
      <p:ext uri="{BB962C8B-B14F-4D97-AF65-F5344CB8AC3E}">
        <p14:creationId xmlns:p14="http://schemas.microsoft.com/office/powerpoint/2010/main" val="2101545476"/>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sp>
        <p:nvSpPr>
          <p:cNvPr id="279" name="Google Shape;279;p4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80" name="Google Shape;280;p4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281" name="Google Shape;281;p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1128149"/>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D354E2-0E0F-4321-9766-74388467209C}" type="datetimeFigureOut">
              <a:rPr lang="en-US" smtClean="0"/>
              <a:t>12.08.2019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A51A6-0120-4A99-9578-51C3559E2625}" type="slidenum">
              <a:rPr lang="en-US" smtClean="0"/>
              <a:t>‹#›</a:t>
            </a:fld>
            <a:endParaRPr lang="en-US"/>
          </a:p>
        </p:txBody>
      </p:sp>
    </p:spTree>
    <p:extLst>
      <p:ext uri="{BB962C8B-B14F-4D97-AF65-F5344CB8AC3E}">
        <p14:creationId xmlns:p14="http://schemas.microsoft.com/office/powerpoint/2010/main" val="263947854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57.png"/><Relationship Id="rId7" Type="http://schemas.openxmlformats.org/officeDocument/2006/relationships/image" Target="../media/image61.tiff"/><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60.png"/><Relationship Id="rId5" Type="http://schemas.openxmlformats.org/officeDocument/2006/relationships/image" Target="../media/image59.gif"/><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hyperlink" Target="https://www.gbif.org/occurrence/2234792651" TargetMode="External"/><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49.xml"/><Relationship Id="rId4" Type="http://schemas.openxmlformats.org/officeDocument/2006/relationships/image" Target="../media/image71.emf"/></Relationships>
</file>

<file path=ppt/slides/_rels/slide1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doi.org/10.1038/s41559-018-0709-x"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library.sydney.edu.au/research/data-management/research-data-management.htm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43.xml"/><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39.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5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69.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gif"/><Relationship Id="rId9"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6.xml"/><Relationship Id="rId1" Type="http://schemas.openxmlformats.org/officeDocument/2006/relationships/slideLayout" Target="../slideLayouts/slideLayout81.xml"/><Relationship Id="rId4" Type="http://schemas.openxmlformats.org/officeDocument/2006/relationships/image" Target="../media/image99.gif"/></Relationships>
</file>

<file path=ppt/slides/_rels/slide27.xml.rels><?xml version="1.0" encoding="UTF-8" standalone="yes"?>
<Relationships xmlns="http://schemas.openxmlformats.org/package/2006/relationships"><Relationship Id="rId8" Type="http://schemas.openxmlformats.org/officeDocument/2006/relationships/hyperlink" Target="https://www.idigbio.org/portal/mediarecords/b9dc0746-e2b8-4bae-a301-b20b054f9117" TargetMode="External"/><Relationship Id="rId13" Type="http://schemas.openxmlformats.org/officeDocument/2006/relationships/image" Target="../media/image99.gif"/><Relationship Id="rId3" Type="http://schemas.openxmlformats.org/officeDocument/2006/relationships/image" Target="../media/image100.jpg"/><Relationship Id="rId7" Type="http://schemas.openxmlformats.org/officeDocument/2006/relationships/image" Target="../media/image104.jpg"/><Relationship Id="rId12"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84.xml"/><Relationship Id="rId6" Type="http://schemas.openxmlformats.org/officeDocument/2006/relationships/image" Target="../media/image103.png"/><Relationship Id="rId11" Type="http://schemas.openxmlformats.org/officeDocument/2006/relationships/image" Target="../media/image107.jpg"/><Relationship Id="rId5" Type="http://schemas.openxmlformats.org/officeDocument/2006/relationships/image" Target="../media/image102.png"/><Relationship Id="rId10" Type="http://schemas.openxmlformats.org/officeDocument/2006/relationships/image" Target="../media/image106.png"/><Relationship Id="rId4" Type="http://schemas.openxmlformats.org/officeDocument/2006/relationships/image" Target="../media/image101.png"/><Relationship Id="rId9"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2.jpg"/><Relationship Id="rId7"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81.xml"/><Relationship Id="rId6" Type="http://schemas.openxmlformats.org/officeDocument/2006/relationships/hyperlink" Target="https://www.gbif.org/en/publishing-data" TargetMode="External"/><Relationship Id="rId5" Type="http://schemas.openxmlformats.org/officeDocument/2006/relationships/image" Target="../media/image14.png"/><Relationship Id="rId4" Type="http://schemas.openxmlformats.org/officeDocument/2006/relationships/image" Target="../media/image13.jpg"/></Relationships>
</file>

<file path=ppt/slides/_rels/slide2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2.jpg"/><Relationship Id="rId7"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81.xml"/><Relationship Id="rId6" Type="http://schemas.openxmlformats.org/officeDocument/2006/relationships/hyperlink" Target="https://www.gbif.org/en/publishing-data" TargetMode="External"/><Relationship Id="rId5" Type="http://schemas.openxmlformats.org/officeDocument/2006/relationships/image" Target="../media/image14.pn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5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93.xml"/><Relationship Id="rId5" Type="http://schemas.openxmlformats.org/officeDocument/2006/relationships/image" Target="../media/image119.png"/><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5.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6.xml"/><Relationship Id="rId1" Type="http://schemas.openxmlformats.org/officeDocument/2006/relationships/slideLayout" Target="../slideLayouts/slideLayout113.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38.xml"/><Relationship Id="rId1" Type="http://schemas.openxmlformats.org/officeDocument/2006/relationships/slideLayout" Target="../slideLayouts/slideLayout113.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png"/></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9.xml"/><Relationship Id="rId1" Type="http://schemas.openxmlformats.org/officeDocument/2006/relationships/slideLayout" Target="../slideLayouts/slideLayout113.xml"/><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21.png"/><Relationship Id="rId7" Type="http://schemas.openxmlformats.org/officeDocument/2006/relationships/image" Target="../media/image134.png"/><Relationship Id="rId2" Type="http://schemas.openxmlformats.org/officeDocument/2006/relationships/notesSlide" Target="../notesSlides/notesSlide40.xml"/><Relationship Id="rId1" Type="http://schemas.openxmlformats.org/officeDocument/2006/relationships/slideLayout" Target="../slideLayouts/slideLayout113.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image" Target="../media/image136.jpeg"/></Relationships>
</file>

<file path=ppt/slides/_rels/slide4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113.xml"/></Relationships>
</file>

<file path=ppt/slides/_rels/slide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2.xml"/><Relationship Id="rId1" Type="http://schemas.openxmlformats.org/officeDocument/2006/relationships/slideLayout" Target="../slideLayouts/slideLayout113.xml"/></Relationships>
</file>

<file path=ppt/slides/_rels/slide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hyperlink" Target="https://www.pmel.noaa.gov/arctic-zone/ipy-1/" TargetMode="External"/><Relationship Id="rId5" Type="http://schemas.openxmlformats.org/officeDocument/2006/relationships/image" Target="../media/image37.tiff"/><Relationship Id="rId4" Type="http://schemas.openxmlformats.org/officeDocument/2006/relationships/image" Target="../media/image36.tiff"/></Relationships>
</file>

<file path=ppt/slides/_rels/slide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5.tiff"/><Relationship Id="rId4" Type="http://schemas.openxmlformats.org/officeDocument/2006/relationships/diagramLayout" Target="../diagrams/layout1.xml"/><Relationship Id="rId9" Type="http://schemas.openxmlformats.org/officeDocument/2006/relationships/hyperlink" Target="https://doi.org/10.1038/sdata.2016.18"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tiff"/><Relationship Id="rId7"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49.jpeg"/><Relationship Id="rId5" Type="http://schemas.openxmlformats.org/officeDocument/2006/relationships/image" Target="../media/image48.tiff"/><Relationship Id="rId4" Type="http://schemas.openxmlformats.org/officeDocument/2006/relationships/image" Target="../media/image47.tiff"/></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biorepo.neonscience.org/portal/index.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918464" y="1238991"/>
            <a:ext cx="7168896" cy="830997"/>
          </a:xfrm>
          <a:prstGeom prst="rect">
            <a:avLst/>
          </a:prstGeom>
          <a:noFill/>
        </p:spPr>
        <p:txBody>
          <a:bodyPr wrap="square" rtlCol="0">
            <a:spAutoFit/>
          </a:bodyPr>
          <a:lstStyle/>
          <a:p>
            <a:r>
              <a:rPr lang="en-GB" sz="4800" b="1" dirty="0" smtClean="0">
                <a:latin typeface="Calibri" panose="020F0502020204030204" pitchFamily="34" charset="0"/>
                <a:cs typeface="Calibri" panose="020F0502020204030204" pitchFamily="34" charset="0"/>
              </a:rPr>
              <a:t>Biodiversity Data Dialogues</a:t>
            </a:r>
            <a:endParaRPr lang="en-GB" sz="4800" b="1" dirty="0">
              <a:latin typeface="Calibri" panose="020F0502020204030204" pitchFamily="34" charset="0"/>
              <a:cs typeface="Calibri" panose="020F0502020204030204" pitchFamily="34" charset="0"/>
            </a:endParaRPr>
          </a:p>
        </p:txBody>
      </p:sp>
      <p:pic>
        <p:nvPicPr>
          <p:cNvPr id="2050" name="Picture 2" descr="Annual Meeting vector logo shows a city on the left and a bridge reaching to a clump of trees over a river on the right side. The Letters ESA 2019 Louisville are printed bel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9800" y="370312"/>
            <a:ext cx="2039112" cy="2912532"/>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494;p59" descr="Global Biodiversity Information Facility"/>
          <p:cNvPicPr preferRelativeResize="0"/>
          <p:nvPr/>
        </p:nvPicPr>
        <p:blipFill>
          <a:blip r:embed="rId4">
            <a:alphaModFix/>
          </a:blip>
          <a:stretch>
            <a:fillRect/>
          </a:stretch>
        </p:blipFill>
        <p:spPr>
          <a:xfrm>
            <a:off x="2741759" y="4727897"/>
            <a:ext cx="2668441" cy="1267838"/>
          </a:xfrm>
          <a:prstGeom prst="rect">
            <a:avLst/>
          </a:prstGeom>
          <a:noFill/>
          <a:ln>
            <a:noFill/>
          </a:ln>
        </p:spPr>
      </p:pic>
      <p:pic>
        <p:nvPicPr>
          <p:cNvPr id="6" name="Google Shape;495;p59" descr="Integrated Digitized Collections"/>
          <p:cNvPicPr preferRelativeResize="0"/>
          <p:nvPr/>
        </p:nvPicPr>
        <p:blipFill>
          <a:blip r:embed="rId5">
            <a:alphaModFix/>
          </a:blip>
          <a:stretch>
            <a:fillRect/>
          </a:stretch>
        </p:blipFill>
        <p:spPr>
          <a:xfrm>
            <a:off x="918464" y="3714605"/>
            <a:ext cx="3038662" cy="935908"/>
          </a:xfrm>
          <a:prstGeom prst="rect">
            <a:avLst/>
          </a:prstGeom>
          <a:noFill/>
          <a:ln>
            <a:noFill/>
          </a:ln>
        </p:spPr>
      </p:pic>
      <p:pic>
        <p:nvPicPr>
          <p:cNvPr id="7" name="Google Shape;496;p59"/>
          <p:cNvPicPr preferRelativeResize="0"/>
          <p:nvPr/>
        </p:nvPicPr>
        <p:blipFill rotWithShape="1">
          <a:blip r:embed="rId6">
            <a:alphaModFix/>
          </a:blip>
          <a:stretch/>
        </p:blipFill>
        <p:spPr>
          <a:xfrm>
            <a:off x="4502912" y="3338088"/>
            <a:ext cx="2995168" cy="1688942"/>
          </a:xfrm>
          <a:prstGeom prst="rect">
            <a:avLst/>
          </a:prstGeom>
          <a:noFill/>
          <a:ln>
            <a:noFill/>
          </a:ln>
        </p:spPr>
      </p:pic>
      <p:cxnSp>
        <p:nvCxnSpPr>
          <p:cNvPr id="8" name="Straight Connector 7"/>
          <p:cNvCxnSpPr/>
          <p:nvPr/>
        </p:nvCxnSpPr>
        <p:spPr>
          <a:xfrm>
            <a:off x="2482679" y="2377440"/>
            <a:ext cx="416052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60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2D0C-F8B2-AF4E-82B3-BBD39E426CCA}"/>
              </a:ext>
            </a:extLst>
          </p:cNvPr>
          <p:cNvSpPr>
            <a:spLocks noGrp="1"/>
          </p:cNvSpPr>
          <p:nvPr>
            <p:ph type="title"/>
          </p:nvPr>
        </p:nvSpPr>
        <p:spPr/>
        <p:txBody>
          <a:bodyPr/>
          <a:lstStyle/>
          <a:p>
            <a:r>
              <a:rPr lang="en-US" dirty="0"/>
              <a:t>Making data findable and accessible</a:t>
            </a:r>
          </a:p>
        </p:txBody>
      </p:sp>
      <p:sp>
        <p:nvSpPr>
          <p:cNvPr id="3" name="Content Placeholder 2">
            <a:extLst>
              <a:ext uri="{FF2B5EF4-FFF2-40B4-BE49-F238E27FC236}">
                <a16:creationId xmlns:a16="http://schemas.microsoft.com/office/drawing/2014/main" id="{CA582239-7EE1-A143-B9BA-20CFBF3C51E7}"/>
              </a:ext>
            </a:extLst>
          </p:cNvPr>
          <p:cNvSpPr>
            <a:spLocks noGrp="1"/>
          </p:cNvSpPr>
          <p:nvPr>
            <p:ph idx="1"/>
          </p:nvPr>
        </p:nvSpPr>
        <p:spPr>
          <a:xfrm>
            <a:off x="466344" y="1481328"/>
            <a:ext cx="5629656" cy="4636008"/>
          </a:xfrm>
        </p:spPr>
        <p:txBody>
          <a:bodyPr/>
          <a:lstStyle/>
          <a:p>
            <a:r>
              <a:rPr lang="en-US" dirty="0"/>
              <a:t>Leverage domain expertise to process and share data within a domain context.</a:t>
            </a:r>
          </a:p>
        </p:txBody>
      </p:sp>
      <p:sp>
        <p:nvSpPr>
          <p:cNvPr id="4" name="Slide Number Placeholder 3">
            <a:extLst>
              <a:ext uri="{FF2B5EF4-FFF2-40B4-BE49-F238E27FC236}">
                <a16:creationId xmlns:a16="http://schemas.microsoft.com/office/drawing/2014/main" id="{9B1BAF0C-C9C2-684D-AD21-A3F88F240F2B}"/>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9008A-481B-4F65-A514-1AA65EA0FD53}" type="slidenum">
              <a:rPr kumimoji="0" lang="en-US" sz="1000" b="0" i="0" u="none" strike="noStrike" kern="1200" cap="none" spc="0" normalizeH="0" baseline="0" noProof="0" smtClean="0">
                <a:ln>
                  <a:noFill/>
                </a:ln>
                <a:solidFill>
                  <a:srgbClr val="424242"/>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424242"/>
              </a:solidFill>
              <a:effectLst/>
              <a:uLnTx/>
              <a:uFillTx/>
              <a:latin typeface="Arial"/>
              <a:ea typeface="+mn-ea"/>
              <a:cs typeface="+mn-cs"/>
            </a:endParaRPr>
          </a:p>
        </p:txBody>
      </p:sp>
      <p:pic>
        <p:nvPicPr>
          <p:cNvPr id="5" name="Picture 4">
            <a:extLst>
              <a:ext uri="{FF2B5EF4-FFF2-40B4-BE49-F238E27FC236}">
                <a16:creationId xmlns:a16="http://schemas.microsoft.com/office/drawing/2014/main" id="{DA6B8D98-866F-6B45-B428-A9A5D8ABE9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911" y="2512685"/>
            <a:ext cx="2843087" cy="962055"/>
          </a:xfrm>
          <a:prstGeom prst="rect">
            <a:avLst/>
          </a:prstGeom>
        </p:spPr>
      </p:pic>
      <p:pic>
        <p:nvPicPr>
          <p:cNvPr id="6" name="Picture 5">
            <a:extLst>
              <a:ext uri="{FF2B5EF4-FFF2-40B4-BE49-F238E27FC236}">
                <a16:creationId xmlns:a16="http://schemas.microsoft.com/office/drawing/2014/main" id="{F38BB3C3-0A78-5F40-BADE-B2C752E761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1423" y="2816841"/>
            <a:ext cx="3020410" cy="353741"/>
          </a:xfrm>
          <a:prstGeom prst="rect">
            <a:avLst/>
          </a:prstGeom>
        </p:spPr>
      </p:pic>
      <p:pic>
        <p:nvPicPr>
          <p:cNvPr id="8" name="Picture 7">
            <a:extLst>
              <a:ext uri="{FF2B5EF4-FFF2-40B4-BE49-F238E27FC236}">
                <a16:creationId xmlns:a16="http://schemas.microsoft.com/office/drawing/2014/main" id="{02460A20-ED82-7A44-9B5E-F240AFEA374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2368" b="-190"/>
          <a:stretch/>
        </p:blipFill>
        <p:spPr>
          <a:xfrm>
            <a:off x="1457774" y="4544079"/>
            <a:ext cx="3343375" cy="591079"/>
          </a:xfrm>
          <a:prstGeom prst="rect">
            <a:avLst/>
          </a:prstGeom>
        </p:spPr>
      </p:pic>
      <p:pic>
        <p:nvPicPr>
          <p:cNvPr id="10" name="Picture 9">
            <a:extLst>
              <a:ext uri="{FF2B5EF4-FFF2-40B4-BE49-F238E27FC236}">
                <a16:creationId xmlns:a16="http://schemas.microsoft.com/office/drawing/2014/main" id="{828EEF94-1700-4643-BB5A-CDE4BF36162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2551" y="3469721"/>
            <a:ext cx="3020410" cy="900159"/>
          </a:xfrm>
          <a:prstGeom prst="rect">
            <a:avLst/>
          </a:prstGeom>
        </p:spPr>
      </p:pic>
      <p:pic>
        <p:nvPicPr>
          <p:cNvPr id="11" name="Picture 10">
            <a:extLst>
              <a:ext uri="{FF2B5EF4-FFF2-40B4-BE49-F238E27FC236}">
                <a16:creationId xmlns:a16="http://schemas.microsoft.com/office/drawing/2014/main" id="{3EC36B3A-C760-7942-8117-5FD9807629B1}"/>
              </a:ext>
            </a:extLst>
          </p:cNvPr>
          <p:cNvPicPr>
            <a:picLocks noChangeAspect="1"/>
          </p:cNvPicPr>
          <p:nvPr/>
        </p:nvPicPr>
        <p:blipFill>
          <a:blip r:embed="rId7"/>
          <a:stretch>
            <a:fillRect/>
          </a:stretch>
        </p:blipFill>
        <p:spPr>
          <a:xfrm>
            <a:off x="3919427" y="3551048"/>
            <a:ext cx="1763444" cy="612565"/>
          </a:xfrm>
          <a:prstGeom prst="rect">
            <a:avLst/>
          </a:prstGeom>
        </p:spPr>
      </p:pic>
      <p:pic>
        <p:nvPicPr>
          <p:cNvPr id="12" name="Picture 11">
            <a:extLst>
              <a:ext uri="{FF2B5EF4-FFF2-40B4-BE49-F238E27FC236}">
                <a16:creationId xmlns:a16="http://schemas.microsoft.com/office/drawing/2014/main" id="{3AE2995E-BA53-3648-8D16-B9DB09A1463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18630" y="4484354"/>
            <a:ext cx="852691" cy="726766"/>
          </a:xfrm>
          <a:prstGeom prst="rect">
            <a:avLst/>
          </a:prstGeom>
        </p:spPr>
      </p:pic>
      <p:pic>
        <p:nvPicPr>
          <p:cNvPr id="13" name="Content Placeholder 5">
            <a:extLst>
              <a:ext uri="{FF2B5EF4-FFF2-40B4-BE49-F238E27FC236}">
                <a16:creationId xmlns:a16="http://schemas.microsoft.com/office/drawing/2014/main" id="{4CD2EC59-0AC1-9F46-92F5-2D700D405C3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506197" y="1301103"/>
            <a:ext cx="4370738" cy="278579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06A736D-8E42-F84E-965F-840D0411C8A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535823" y="3170582"/>
            <a:ext cx="4199459" cy="29467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0057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D0E2-D28A-F64A-A9BA-4C1BDD1CD21A}"/>
              </a:ext>
            </a:extLst>
          </p:cNvPr>
          <p:cNvSpPr>
            <a:spLocks noGrp="1"/>
          </p:cNvSpPr>
          <p:nvPr>
            <p:ph type="title"/>
          </p:nvPr>
        </p:nvSpPr>
        <p:spPr/>
        <p:txBody>
          <a:bodyPr/>
          <a:lstStyle/>
          <a:p>
            <a:r>
              <a:rPr lang="en-US" dirty="0"/>
              <a:t>Making data interoperable and reusable</a:t>
            </a:r>
          </a:p>
        </p:txBody>
      </p:sp>
      <p:sp>
        <p:nvSpPr>
          <p:cNvPr id="3" name="Content Placeholder 2">
            <a:extLst>
              <a:ext uri="{FF2B5EF4-FFF2-40B4-BE49-F238E27FC236}">
                <a16:creationId xmlns:a16="http://schemas.microsoft.com/office/drawing/2014/main" id="{63E5C448-2E76-B441-9562-E8FA22D39903}"/>
              </a:ext>
            </a:extLst>
          </p:cNvPr>
          <p:cNvSpPr>
            <a:spLocks noGrp="1"/>
          </p:cNvSpPr>
          <p:nvPr>
            <p:ph idx="1"/>
          </p:nvPr>
        </p:nvSpPr>
        <p:spPr>
          <a:xfrm>
            <a:off x="466344" y="1481328"/>
            <a:ext cx="5477256" cy="4636008"/>
          </a:xfrm>
        </p:spPr>
        <p:txBody>
          <a:bodyPr/>
          <a:lstStyle/>
          <a:p>
            <a:r>
              <a:rPr lang="en-US" dirty="0"/>
              <a:t>Standard vocabularies, identifiers, etc.</a:t>
            </a:r>
          </a:p>
          <a:p>
            <a:r>
              <a:rPr lang="en-US" dirty="0"/>
              <a:t>Enhance transparency</a:t>
            </a:r>
          </a:p>
          <a:p>
            <a:pPr lvl="1"/>
            <a:r>
              <a:rPr lang="en-US" dirty="0"/>
              <a:t>Fully </a:t>
            </a:r>
            <a:r>
              <a:rPr lang="en-US" b="1" dirty="0"/>
              <a:t>describe</a:t>
            </a:r>
            <a:r>
              <a:rPr lang="en-US" dirty="0"/>
              <a:t> how data were collected, processed, </a:t>
            </a:r>
            <a:r>
              <a:rPr lang="en-US" dirty="0" err="1"/>
              <a:t>qa</a:t>
            </a:r>
            <a:r>
              <a:rPr lang="en-US" dirty="0"/>
              <a:t>/</a:t>
            </a:r>
            <a:r>
              <a:rPr lang="en-US" dirty="0" err="1"/>
              <a:t>qc’d</a:t>
            </a:r>
            <a:r>
              <a:rPr lang="en-US" dirty="0"/>
              <a:t>, and published</a:t>
            </a:r>
          </a:p>
          <a:p>
            <a:pPr lvl="1"/>
            <a:r>
              <a:rPr lang="en-US" dirty="0"/>
              <a:t>Clearly flag any data with potential </a:t>
            </a:r>
            <a:r>
              <a:rPr lang="en-US" b="1" dirty="0"/>
              <a:t>quality</a:t>
            </a:r>
            <a:r>
              <a:rPr lang="en-US" dirty="0"/>
              <a:t> issues in the data table; document issues in more detail in an associated, easily accessible file.</a:t>
            </a:r>
          </a:p>
          <a:p>
            <a:r>
              <a:rPr lang="en-US" dirty="0"/>
              <a:t>Provide clear guidelines on how to cite data</a:t>
            </a:r>
          </a:p>
          <a:p>
            <a:endParaRPr lang="en-US" dirty="0"/>
          </a:p>
        </p:txBody>
      </p:sp>
      <p:sp>
        <p:nvSpPr>
          <p:cNvPr id="4" name="Slide Number Placeholder 3">
            <a:extLst>
              <a:ext uri="{FF2B5EF4-FFF2-40B4-BE49-F238E27FC236}">
                <a16:creationId xmlns:a16="http://schemas.microsoft.com/office/drawing/2014/main" id="{B9DDE407-A589-6C48-B2DB-8EFBF92DD26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9008A-481B-4F65-A514-1AA65EA0FD53}" type="slidenum">
              <a:rPr kumimoji="0" lang="en-US" sz="1000" b="0" i="0" u="none" strike="noStrike" kern="1200" cap="none" spc="0" normalizeH="0" baseline="0" noProof="0" smtClean="0">
                <a:ln>
                  <a:noFill/>
                </a:ln>
                <a:solidFill>
                  <a:srgbClr val="424242"/>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424242"/>
              </a:solidFill>
              <a:effectLst/>
              <a:uLnTx/>
              <a:uFillTx/>
              <a:latin typeface="Arial"/>
              <a:ea typeface="+mn-ea"/>
              <a:cs typeface="+mn-cs"/>
            </a:endParaRPr>
          </a:p>
        </p:txBody>
      </p:sp>
      <p:pic>
        <p:nvPicPr>
          <p:cNvPr id="5" name="Picture 4">
            <a:extLst>
              <a:ext uri="{FF2B5EF4-FFF2-40B4-BE49-F238E27FC236}">
                <a16:creationId xmlns:a16="http://schemas.microsoft.com/office/drawing/2014/main" id="{93E6491A-539C-4842-A717-B879DA8A1F72}"/>
              </a:ext>
            </a:extLst>
          </p:cNvPr>
          <p:cNvPicPr>
            <a:picLocks noChangeAspect="1"/>
          </p:cNvPicPr>
          <p:nvPr/>
        </p:nvPicPr>
        <p:blipFill>
          <a:blip r:embed="rId3"/>
          <a:stretch>
            <a:fillRect/>
          </a:stretch>
        </p:blipFill>
        <p:spPr>
          <a:xfrm>
            <a:off x="6096000" y="1058777"/>
            <a:ext cx="3715668" cy="415089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39C00BD-288F-514E-BB2F-80CD0C8B1B99}"/>
              </a:ext>
            </a:extLst>
          </p:cNvPr>
          <p:cNvPicPr>
            <a:picLocks noChangeAspect="1"/>
          </p:cNvPicPr>
          <p:nvPr/>
        </p:nvPicPr>
        <p:blipFill>
          <a:blip r:embed="rId4"/>
          <a:stretch>
            <a:fillRect/>
          </a:stretch>
        </p:blipFill>
        <p:spPr>
          <a:xfrm>
            <a:off x="7102308" y="2994911"/>
            <a:ext cx="5089692" cy="3122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5745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926F-E0FA-474F-91BA-1485CC6B8824}"/>
              </a:ext>
            </a:extLst>
          </p:cNvPr>
          <p:cNvSpPr>
            <a:spLocks noGrp="1"/>
          </p:cNvSpPr>
          <p:nvPr>
            <p:ph type="title"/>
          </p:nvPr>
        </p:nvSpPr>
        <p:spPr>
          <a:xfrm>
            <a:off x="466344" y="420624"/>
            <a:ext cx="11043983" cy="963324"/>
          </a:xfrm>
        </p:spPr>
        <p:txBody>
          <a:bodyPr/>
          <a:lstStyle/>
          <a:p>
            <a:r>
              <a:rPr lang="en-US" dirty="0"/>
              <a:t>Making data interoperable and reusable</a:t>
            </a:r>
          </a:p>
        </p:txBody>
      </p:sp>
      <p:sp>
        <p:nvSpPr>
          <p:cNvPr id="3" name="Content Placeholder 2">
            <a:extLst>
              <a:ext uri="{FF2B5EF4-FFF2-40B4-BE49-F238E27FC236}">
                <a16:creationId xmlns:a16="http://schemas.microsoft.com/office/drawing/2014/main" id="{CA183D02-F774-A443-A47D-DFF1B947E8C6}"/>
              </a:ext>
            </a:extLst>
          </p:cNvPr>
          <p:cNvSpPr>
            <a:spLocks noGrp="1"/>
          </p:cNvSpPr>
          <p:nvPr>
            <p:ph idx="1"/>
          </p:nvPr>
        </p:nvSpPr>
        <p:spPr>
          <a:xfrm>
            <a:off x="466344" y="1069647"/>
            <a:ext cx="5812536" cy="4636008"/>
          </a:xfrm>
        </p:spPr>
        <p:txBody>
          <a:bodyPr/>
          <a:lstStyle/>
          <a:p>
            <a:r>
              <a:rPr lang="en-US" dirty="0"/>
              <a:t>Providing clear and through documentation and tutorials for new users</a:t>
            </a:r>
          </a:p>
          <a:p>
            <a:r>
              <a:rPr lang="en-US" dirty="0"/>
              <a:t>Ensuring data are FAIR (+) even as open data standards/protocols and modeling practices/tools evolve</a:t>
            </a:r>
          </a:p>
          <a:p>
            <a:r>
              <a:rPr lang="en-US" dirty="0"/>
              <a:t>Data versioning</a:t>
            </a:r>
          </a:p>
          <a:p>
            <a:r>
              <a:rPr lang="en-US" dirty="0"/>
              <a:t>Link distributed data and specimens</a:t>
            </a:r>
          </a:p>
          <a:p>
            <a:r>
              <a:rPr lang="en-US" dirty="0"/>
              <a:t>Iteratively address user pain points</a:t>
            </a:r>
          </a:p>
          <a:p>
            <a:endParaRPr lang="en-US" dirty="0"/>
          </a:p>
        </p:txBody>
      </p:sp>
      <p:sp>
        <p:nvSpPr>
          <p:cNvPr id="4" name="Slide Number Placeholder 3">
            <a:extLst>
              <a:ext uri="{FF2B5EF4-FFF2-40B4-BE49-F238E27FC236}">
                <a16:creationId xmlns:a16="http://schemas.microsoft.com/office/drawing/2014/main" id="{F83B9724-4F4B-3347-B8A3-5835DA3DA24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9008A-481B-4F65-A514-1AA65EA0FD53}" type="slidenum">
              <a:rPr kumimoji="0" lang="en-US" sz="1000" b="0" i="0" u="none" strike="noStrike" kern="1200" cap="none" spc="0" normalizeH="0" baseline="0" noProof="0" smtClean="0">
                <a:ln>
                  <a:noFill/>
                </a:ln>
                <a:solidFill>
                  <a:srgbClr val="424242"/>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424242"/>
              </a:solidFill>
              <a:effectLst/>
              <a:uLnTx/>
              <a:uFillTx/>
              <a:latin typeface="Arial"/>
              <a:ea typeface="+mn-ea"/>
              <a:cs typeface="+mn-cs"/>
            </a:endParaRPr>
          </a:p>
        </p:txBody>
      </p:sp>
      <p:pic>
        <p:nvPicPr>
          <p:cNvPr id="6" name="Picture 5">
            <a:extLst>
              <a:ext uri="{FF2B5EF4-FFF2-40B4-BE49-F238E27FC236}">
                <a16:creationId xmlns:a16="http://schemas.microsoft.com/office/drawing/2014/main" id="{C5BB88BA-2B61-854A-A5A2-3DB9360056C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64015" y="1043683"/>
            <a:ext cx="3600767" cy="23439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E5DC7F5-DE49-3548-8275-7B02C314B2B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64015" y="3690250"/>
            <a:ext cx="3600767" cy="23945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22481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4B5777-0454-EC40-94B6-57C61D1365C7}"/>
              </a:ext>
            </a:extLst>
          </p:cNvPr>
          <p:cNvSpPr>
            <a:spLocks noGrp="1"/>
          </p:cNvSpPr>
          <p:nvPr>
            <p:ph type="body" sz="quarter" idx="10"/>
          </p:nvPr>
        </p:nvSpPr>
        <p:spPr>
          <a:xfrm>
            <a:off x="2211509" y="6348533"/>
            <a:ext cx="7811691" cy="450852"/>
          </a:xfrm>
        </p:spPr>
        <p:txBody>
          <a:bodyPr vert="horz" lIns="0" tIns="45720" rIns="0" bIns="45720" rtlCol="0" anchor="ctr">
            <a:normAutofit/>
          </a:bodyPr>
          <a:lstStyle/>
          <a:p>
            <a:r>
              <a:rPr lang="da-DK" sz="1000" i="0" dirty="0"/>
              <a:t>DATA DIALOGUES, ESA/USEEE ANNUAL MEETING</a:t>
            </a:r>
            <a:r>
              <a:rPr lang="en-GB" sz="1000" i="0" dirty="0"/>
              <a:t> </a:t>
            </a:r>
            <a:br>
              <a:rPr lang="en-GB" sz="1000" i="0" dirty="0"/>
            </a:br>
            <a:r>
              <a:rPr lang="en-GB" sz="1000" i="0" dirty="0"/>
              <a:t>LOUISVILLE, KENTUCKY, USA | 12 AUGUST 2019</a:t>
            </a:r>
          </a:p>
        </p:txBody>
      </p:sp>
      <p:sp>
        <p:nvSpPr>
          <p:cNvPr id="3" name="Title 2">
            <a:extLst>
              <a:ext uri="{FF2B5EF4-FFF2-40B4-BE49-F238E27FC236}">
                <a16:creationId xmlns:a16="http://schemas.microsoft.com/office/drawing/2014/main" id="{F33DB226-3189-A54E-AA4B-C96D973B86F8}"/>
              </a:ext>
            </a:extLst>
          </p:cNvPr>
          <p:cNvSpPr>
            <a:spLocks noGrp="1"/>
          </p:cNvSpPr>
          <p:nvPr>
            <p:ph type="title"/>
          </p:nvPr>
        </p:nvSpPr>
        <p:spPr>
          <a:xfrm>
            <a:off x="2210795" y="4587903"/>
            <a:ext cx="7812418" cy="1473264"/>
          </a:xfrm>
        </p:spPr>
        <p:txBody>
          <a:bodyPr/>
          <a:lstStyle/>
          <a:p>
            <a:r>
              <a:rPr lang="en-GB" sz="2400" dirty="0">
                <a:ln w="3175">
                  <a:solidFill>
                    <a:srgbClr val="7E572E"/>
                  </a:solidFill>
                </a:ln>
                <a:solidFill>
                  <a:schemeClr val="bg1"/>
                </a:solidFill>
              </a:rPr>
              <a:t>DATA CITATION, ATTRIBUTION &amp; DISCOVERABILITY</a:t>
            </a:r>
            <a:endParaRPr lang="en-GB" sz="1800" i="1" dirty="0">
              <a:ln w="3175">
                <a:solidFill>
                  <a:srgbClr val="7E572E"/>
                </a:solidFill>
              </a:ln>
              <a:solidFill>
                <a:schemeClr val="tx1"/>
              </a:solidFill>
              <a:latin typeface="Arial Narrow" panose="020B0604020202020204" pitchFamily="34" charset="0"/>
              <a:cs typeface="Arial Narrow" panose="020B0604020202020204" pitchFamily="34" charset="0"/>
            </a:endParaRPr>
          </a:p>
        </p:txBody>
      </p:sp>
      <p:sp>
        <p:nvSpPr>
          <p:cNvPr id="4" name="Text Placeholder 3">
            <a:extLst>
              <a:ext uri="{FF2B5EF4-FFF2-40B4-BE49-F238E27FC236}">
                <a16:creationId xmlns:a16="http://schemas.microsoft.com/office/drawing/2014/main" id="{9B04A65E-5CE6-A042-AEAD-1231BB1533C1}"/>
              </a:ext>
            </a:extLst>
          </p:cNvPr>
          <p:cNvSpPr>
            <a:spLocks noGrp="1"/>
          </p:cNvSpPr>
          <p:nvPr>
            <p:ph type="body" idx="1"/>
          </p:nvPr>
        </p:nvSpPr>
        <p:spPr>
          <a:xfrm>
            <a:off x="2163889" y="6061167"/>
            <a:ext cx="7812449" cy="300502"/>
          </a:xfrm>
        </p:spPr>
        <p:txBody>
          <a:bodyPr/>
          <a:lstStyle/>
          <a:p>
            <a:r>
              <a:rPr lang="en-GB" sz="1600" i="0" dirty="0"/>
              <a:t>Kyle Copas |</a:t>
            </a:r>
            <a:r>
              <a:rPr lang="en-GB" sz="1600" i="0" dirty="0">
                <a:solidFill>
                  <a:srgbClr val="328127"/>
                </a:solidFill>
              </a:rPr>
              <a:t> GBIF Secretariat</a:t>
            </a:r>
          </a:p>
        </p:txBody>
      </p:sp>
      <p:sp>
        <p:nvSpPr>
          <p:cNvPr id="6" name="TextBox 5">
            <a:extLst>
              <a:ext uri="{FF2B5EF4-FFF2-40B4-BE49-F238E27FC236}">
                <a16:creationId xmlns:a16="http://schemas.microsoft.com/office/drawing/2014/main" id="{76FBCF20-345F-BA4D-930F-77432257FFDC}"/>
              </a:ext>
            </a:extLst>
          </p:cNvPr>
          <p:cNvSpPr txBox="1"/>
          <p:nvPr/>
        </p:nvSpPr>
        <p:spPr>
          <a:xfrm>
            <a:off x="9976338" y="1155701"/>
            <a:ext cx="555674" cy="3432203"/>
          </a:xfrm>
          <a:prstGeom prst="rect">
            <a:avLst/>
          </a:prstGeom>
          <a:noFill/>
        </p:spPr>
        <p:txBody>
          <a:bodyPr vert="vert270" wrap="square" tIns="0" bIns="0" rtlCol="0">
            <a:noAutofit/>
          </a:bodyPr>
          <a:lstStyle/>
          <a:p>
            <a:pPr defTabSz="457200"/>
            <a:r>
              <a:rPr lang="en-GB" sz="1000" i="1" dirty="0">
                <a:solidFill>
                  <a:prstClr val="black"/>
                </a:solidFill>
                <a:latin typeface="Arial Narrow" panose="020B0604020202020204" pitchFamily="34" charset="0"/>
                <a:cs typeface="Arial Narrow" panose="020B0604020202020204" pitchFamily="34" charset="0"/>
              </a:rPr>
              <a:t>Northern slimy salamander (</a:t>
            </a:r>
            <a:r>
              <a:rPr lang="en-GB" sz="1000" dirty="0" err="1">
                <a:solidFill>
                  <a:prstClr val="black"/>
                </a:solidFill>
                <a:latin typeface="Arial Narrow" panose="020B0604020202020204" pitchFamily="34" charset="0"/>
                <a:cs typeface="Arial Narrow" panose="020B0604020202020204" pitchFamily="34" charset="0"/>
              </a:rPr>
              <a:t>Plethodon</a:t>
            </a:r>
            <a:r>
              <a:rPr lang="en-GB" sz="1000" dirty="0">
                <a:solidFill>
                  <a:prstClr val="black"/>
                </a:solidFill>
                <a:latin typeface="Arial Narrow" panose="020B0604020202020204" pitchFamily="34" charset="0"/>
                <a:cs typeface="Arial Narrow" panose="020B0604020202020204" pitchFamily="34" charset="0"/>
              </a:rPr>
              <a:t> </a:t>
            </a:r>
            <a:r>
              <a:rPr lang="en-GB" sz="1000" dirty="0" err="1">
                <a:solidFill>
                  <a:prstClr val="black"/>
                </a:solidFill>
                <a:latin typeface="Arial Narrow" panose="020B0604020202020204" pitchFamily="34" charset="0"/>
                <a:cs typeface="Arial Narrow" panose="020B0604020202020204" pitchFamily="34" charset="0"/>
              </a:rPr>
              <a:t>glutinosus</a:t>
            </a:r>
            <a:r>
              <a:rPr lang="en-GB" sz="1000" i="1" dirty="0">
                <a:solidFill>
                  <a:prstClr val="black"/>
                </a:solidFill>
                <a:latin typeface="Arial Narrow" panose="020B0604020202020204" pitchFamily="34" charset="0"/>
                <a:cs typeface="Arial Narrow" panose="020B0604020202020204" pitchFamily="34" charset="0"/>
              </a:rPr>
              <a:t>). Photo 2019 </a:t>
            </a:r>
            <a:r>
              <a:rPr lang="en-GB" sz="1000" i="1" dirty="0" err="1">
                <a:solidFill>
                  <a:prstClr val="black"/>
                </a:solidFill>
                <a:latin typeface="Arial Narrow" panose="020B0604020202020204" pitchFamily="34" charset="0"/>
                <a:cs typeface="Arial Narrow" panose="020B0604020202020204" pitchFamily="34" charset="0"/>
              </a:rPr>
              <a:t>Jance</a:t>
            </a:r>
            <a:r>
              <a:rPr lang="en-GB" sz="1000" i="1" dirty="0">
                <a:solidFill>
                  <a:prstClr val="black"/>
                </a:solidFill>
                <a:latin typeface="Arial Narrow" panose="020B0604020202020204" pitchFamily="34" charset="0"/>
                <a:cs typeface="Arial Narrow" panose="020B0604020202020204" pitchFamily="34" charset="0"/>
              </a:rPr>
              <a:t> via </a:t>
            </a:r>
            <a:r>
              <a:rPr lang="en-GB" sz="1000" i="1" dirty="0">
                <a:solidFill>
                  <a:prstClr val="black">
                    <a:lumMod val="50000"/>
                    <a:lumOff val="50000"/>
                  </a:prstClr>
                </a:solidFill>
                <a:latin typeface="Arial Narrow" panose="020B0604020202020204" pitchFamily="34" charset="0"/>
                <a:cs typeface="Arial Narrow" panose="020B0604020202020204" pitchFamily="34" charset="0"/>
              </a:rPr>
              <a:t/>
            </a:r>
            <a:br>
              <a:rPr lang="en-GB" sz="1000" i="1" dirty="0">
                <a:solidFill>
                  <a:prstClr val="black">
                    <a:lumMod val="50000"/>
                    <a:lumOff val="50000"/>
                  </a:prstClr>
                </a:solidFill>
                <a:latin typeface="Arial Narrow" panose="020B0604020202020204" pitchFamily="34" charset="0"/>
                <a:cs typeface="Arial Narrow" panose="020B0604020202020204" pitchFamily="34" charset="0"/>
              </a:rPr>
            </a:br>
            <a:r>
              <a:rPr lang="en-GB" sz="1000" i="1" dirty="0">
                <a:solidFill>
                  <a:srgbClr val="386380"/>
                </a:solidFill>
                <a:latin typeface="Arial Narrow" panose="020B0604020202020204" pitchFamily="34" charset="0"/>
                <a:cs typeface="Arial Narrow" panose="020B0604020202020204" pitchFamily="34" charset="0"/>
                <a:hlinkClick r:id="rId3"/>
              </a:rPr>
              <a:t>iNaturalist Research-grade Observations</a:t>
            </a:r>
            <a:r>
              <a:rPr lang="en-GB" sz="1000" i="1" dirty="0">
                <a:solidFill>
                  <a:prstClr val="black">
                    <a:lumMod val="50000"/>
                    <a:lumOff val="50000"/>
                  </a:prstClr>
                </a:solidFill>
                <a:latin typeface="Arial Narrow" panose="020B0604020202020204" pitchFamily="34" charset="0"/>
                <a:cs typeface="Arial Narrow" panose="020B0604020202020204" pitchFamily="34" charset="0"/>
              </a:rPr>
              <a:t>, </a:t>
            </a:r>
            <a:r>
              <a:rPr lang="en-GB" sz="1000" i="1" dirty="0">
                <a:solidFill>
                  <a:prstClr val="black"/>
                </a:solidFill>
                <a:latin typeface="Arial Narrow" panose="020B0604020202020204" pitchFamily="34" charset="0"/>
                <a:cs typeface="Arial Narrow" panose="020B0604020202020204" pitchFamily="34" charset="0"/>
              </a:rPr>
              <a:t>licensed under CC BY-NC 4.0.</a:t>
            </a:r>
          </a:p>
        </p:txBody>
      </p:sp>
    </p:spTree>
    <p:extLst>
      <p:ext uri="{BB962C8B-B14F-4D97-AF65-F5344CB8AC3E}">
        <p14:creationId xmlns:p14="http://schemas.microsoft.com/office/powerpoint/2010/main" val="38260568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14"/>
          <p:cNvSpPr>
            <a:spLocks noGrp="1"/>
          </p:cNvSpPr>
          <p:nvPr>
            <p:ph type="body" sz="quarter" idx="32"/>
          </p:nvPr>
        </p:nvSpPr>
        <p:spPr>
          <a:xfrm>
            <a:off x="1981200" y="3948657"/>
            <a:ext cx="1022480" cy="1083733"/>
          </a:xfrm>
        </p:spPr>
        <p:txBody>
          <a:bodyPr>
            <a:normAutofit/>
          </a:bodyPr>
          <a:lstStyle/>
          <a:p>
            <a:r>
              <a:rPr lang="en-US" sz="6000" dirty="0">
                <a:solidFill>
                  <a:srgbClr val="FFFFFF"/>
                </a:solidFill>
                <a:latin typeface="Arial" panose="020B0604020202020204" pitchFamily="34" charset="0"/>
                <a:cs typeface="Arial" panose="020B0604020202020204" pitchFamily="34" charset="0"/>
              </a:rPr>
              <a:t>58</a:t>
            </a:r>
            <a:endParaRPr lang="en-US" dirty="0">
              <a:solidFill>
                <a:srgbClr val="FFFFFF"/>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2828" y="-63462"/>
            <a:ext cx="3671164" cy="2437654"/>
          </a:xfrm>
          <a:prstGeom prst="rect">
            <a:avLst/>
          </a:prstGeom>
        </p:spPr>
      </p:pic>
      <p:sp>
        <p:nvSpPr>
          <p:cNvPr id="14" name="Text Placeholder 13"/>
          <p:cNvSpPr>
            <a:spLocks noGrp="1"/>
          </p:cNvSpPr>
          <p:nvPr>
            <p:ph type="body" sz="quarter" idx="10"/>
          </p:nvPr>
        </p:nvSpPr>
        <p:spPr>
          <a:xfrm>
            <a:off x="1981200" y="2319871"/>
            <a:ext cx="4863307" cy="1083733"/>
          </a:xfrm>
        </p:spPr>
        <p:txBody>
          <a:bodyPr>
            <a:normAutofit/>
          </a:bodyPr>
          <a:lstStyle/>
          <a:p>
            <a:r>
              <a:rPr lang="fi-FI" sz="6000" dirty="0">
                <a:solidFill>
                  <a:schemeClr val="bg1"/>
                </a:solidFill>
                <a:latin typeface="Arial" panose="020B0604020202020204" pitchFamily="34" charset="0"/>
                <a:cs typeface="Arial" panose="020B0604020202020204" pitchFamily="34" charset="0"/>
              </a:rPr>
              <a:t>1,333,686,647</a:t>
            </a:r>
            <a:endParaRPr lang="en-US" sz="6000" dirty="0">
              <a:solidFill>
                <a:schemeClr val="bg1"/>
              </a:solidFill>
              <a:latin typeface="Arial" panose="020B0604020202020204" pitchFamily="34" charset="0"/>
              <a:cs typeface="Arial" panose="020B0604020202020204" pitchFamily="34" charset="0"/>
            </a:endParaRPr>
          </a:p>
        </p:txBody>
      </p:sp>
      <p:sp>
        <p:nvSpPr>
          <p:cNvPr id="15" name="Text Placeholder 14"/>
          <p:cNvSpPr>
            <a:spLocks noGrp="1"/>
          </p:cNvSpPr>
          <p:nvPr>
            <p:ph type="body" sz="quarter" idx="11"/>
          </p:nvPr>
        </p:nvSpPr>
        <p:spPr/>
        <p:txBody>
          <a:bodyPr/>
          <a:lstStyle/>
          <a:p>
            <a:pPr algn="r">
              <a:lnSpc>
                <a:spcPct val="95000"/>
              </a:lnSpc>
              <a:spcBef>
                <a:spcPct val="0"/>
              </a:spcBef>
              <a:buNone/>
            </a:pPr>
            <a:r>
              <a:rPr lang="en-US" b="1" kern="100" spc="-200" dirty="0">
                <a:solidFill>
                  <a:schemeClr val="bg1"/>
                </a:solidFill>
                <a:latin typeface="Arial" panose="020B0604020202020204" pitchFamily="34" charset="0"/>
                <a:ea typeface="+mj-ea"/>
                <a:cs typeface="Arial" panose="020B0604020202020204" pitchFamily="34" charset="0"/>
              </a:rPr>
              <a:t>BY THE NUMBERS </a:t>
            </a:r>
            <a:br>
              <a:rPr lang="en-US" b="1" kern="100" spc="-200" dirty="0">
                <a:solidFill>
                  <a:schemeClr val="bg1"/>
                </a:solidFill>
                <a:latin typeface="Arial" panose="020B0604020202020204" pitchFamily="34" charset="0"/>
                <a:ea typeface="+mj-ea"/>
                <a:cs typeface="Arial" panose="020B0604020202020204" pitchFamily="34" charset="0"/>
              </a:rPr>
            </a:br>
            <a:r>
              <a:rPr lang="en-US" sz="2400" i="1" kern="100" spc="-200" dirty="0">
                <a:solidFill>
                  <a:schemeClr val="bg1"/>
                </a:solidFill>
                <a:ea typeface="+mj-ea"/>
              </a:rPr>
              <a:t> 28  May  2019</a:t>
            </a:r>
          </a:p>
        </p:txBody>
      </p:sp>
      <p:sp>
        <p:nvSpPr>
          <p:cNvPr id="18" name="Text Placeholder 17"/>
          <p:cNvSpPr>
            <a:spLocks noGrp="1"/>
          </p:cNvSpPr>
          <p:nvPr>
            <p:ph type="body" sz="quarter" idx="14"/>
          </p:nvPr>
        </p:nvSpPr>
        <p:spPr>
          <a:xfrm>
            <a:off x="7030642" y="2319871"/>
            <a:ext cx="3180159" cy="1083733"/>
          </a:xfrm>
        </p:spPr>
        <p:txBody>
          <a:bodyPr/>
          <a:lstStyle/>
          <a:p>
            <a:r>
              <a:rPr lang="en-US" sz="6000" dirty="0">
                <a:solidFill>
                  <a:srgbClr val="FFFFFF"/>
                </a:solidFill>
                <a:latin typeface="Arial" panose="020B0604020202020204" pitchFamily="34" charset="0"/>
                <a:cs typeface="Arial" panose="020B0604020202020204" pitchFamily="34" charset="0"/>
              </a:rPr>
              <a:t>45,696</a:t>
            </a:r>
          </a:p>
        </p:txBody>
      </p:sp>
      <p:sp>
        <p:nvSpPr>
          <p:cNvPr id="20" name="Text Placeholder 19"/>
          <p:cNvSpPr>
            <a:spLocks noGrp="1"/>
          </p:cNvSpPr>
          <p:nvPr>
            <p:ph type="body" sz="quarter" idx="21"/>
          </p:nvPr>
        </p:nvSpPr>
        <p:spPr>
          <a:xfrm>
            <a:off x="1981200" y="2228136"/>
            <a:ext cx="3180160" cy="295466"/>
          </a:xfrm>
        </p:spPr>
        <p:txBody>
          <a:bodyPr/>
          <a:lstStyle/>
          <a:p>
            <a:r>
              <a:rPr lang="en-US">
                <a:solidFill>
                  <a:srgbClr val="FDB002"/>
                </a:solidFill>
              </a:rPr>
              <a:t>Species occurrence records</a:t>
            </a:r>
          </a:p>
        </p:txBody>
      </p:sp>
      <p:sp>
        <p:nvSpPr>
          <p:cNvPr id="23" name="Text Placeholder 22"/>
          <p:cNvSpPr>
            <a:spLocks noGrp="1"/>
          </p:cNvSpPr>
          <p:nvPr>
            <p:ph type="body" sz="quarter" idx="24"/>
          </p:nvPr>
        </p:nvSpPr>
        <p:spPr/>
        <p:txBody>
          <a:bodyPr/>
          <a:lstStyle/>
          <a:p>
            <a:r>
              <a:rPr lang="en-US">
                <a:solidFill>
                  <a:srgbClr val="FDB002"/>
                </a:solidFill>
              </a:rPr>
              <a:t>Datasets</a:t>
            </a:r>
          </a:p>
        </p:txBody>
      </p:sp>
      <p:sp>
        <p:nvSpPr>
          <p:cNvPr id="25" name="Text Placeholder 24"/>
          <p:cNvSpPr>
            <a:spLocks noGrp="1"/>
          </p:cNvSpPr>
          <p:nvPr>
            <p:ph type="body" sz="quarter" idx="31"/>
          </p:nvPr>
        </p:nvSpPr>
        <p:spPr>
          <a:xfrm>
            <a:off x="7030641" y="3951880"/>
            <a:ext cx="2001599" cy="1083733"/>
          </a:xfrm>
        </p:spPr>
        <p:txBody>
          <a:bodyPr>
            <a:normAutofit/>
          </a:bodyPr>
          <a:lstStyle/>
          <a:p>
            <a:r>
              <a:rPr lang="en-US" sz="6000" dirty="0">
                <a:solidFill>
                  <a:srgbClr val="FFFFFF"/>
                </a:solidFill>
                <a:latin typeface="Arial" panose="020B0604020202020204" pitchFamily="34" charset="0"/>
                <a:cs typeface="Arial" panose="020B0604020202020204" pitchFamily="34" charset="0"/>
              </a:rPr>
              <a:t>1,407</a:t>
            </a:r>
            <a:endParaRPr lang="en-US" dirty="0">
              <a:solidFill>
                <a:srgbClr val="FFFFFF"/>
              </a:solidFill>
              <a:latin typeface="Arial" panose="020B0604020202020204" pitchFamily="34" charset="0"/>
              <a:cs typeface="Arial" panose="020B0604020202020204" pitchFamily="34" charset="0"/>
            </a:endParaRPr>
          </a:p>
        </p:txBody>
      </p:sp>
      <p:sp>
        <p:nvSpPr>
          <p:cNvPr id="29" name="Text Placeholder 28"/>
          <p:cNvSpPr>
            <a:spLocks noGrp="1"/>
          </p:cNvSpPr>
          <p:nvPr>
            <p:ph type="body" sz="quarter" idx="35"/>
          </p:nvPr>
        </p:nvSpPr>
        <p:spPr>
          <a:xfrm>
            <a:off x="3622241" y="3936358"/>
            <a:ext cx="967997" cy="997153"/>
          </a:xfrm>
        </p:spPr>
        <p:txBody>
          <a:bodyPr anchor="b">
            <a:normAutofit lnSpcReduction="10000"/>
          </a:bodyPr>
          <a:lstStyle/>
          <a:p>
            <a:r>
              <a:rPr lang="en-US" sz="6000" dirty="0">
                <a:solidFill>
                  <a:srgbClr val="E8E8E8"/>
                </a:solidFill>
                <a:latin typeface="Arial" panose="020B0604020202020204" pitchFamily="34" charset="0"/>
                <a:cs typeface="Arial" panose="020B0604020202020204" pitchFamily="34" charset="0"/>
              </a:rPr>
              <a:t>38</a:t>
            </a:r>
            <a:endParaRPr lang="en-US" dirty="0">
              <a:solidFill>
                <a:srgbClr val="E8E8E8"/>
              </a:solidFill>
              <a:latin typeface="Arial" panose="020B0604020202020204" pitchFamily="34" charset="0"/>
              <a:cs typeface="Arial" panose="020B0604020202020204" pitchFamily="34" charset="0"/>
            </a:endParaRPr>
          </a:p>
        </p:txBody>
      </p:sp>
      <p:sp>
        <p:nvSpPr>
          <p:cNvPr id="30" name="Text Placeholder 29"/>
          <p:cNvSpPr>
            <a:spLocks noGrp="1"/>
          </p:cNvSpPr>
          <p:nvPr>
            <p:ph type="body" sz="quarter" idx="36"/>
          </p:nvPr>
        </p:nvSpPr>
        <p:spPr>
          <a:xfrm>
            <a:off x="7030641" y="3860145"/>
            <a:ext cx="2639832" cy="295466"/>
          </a:xfrm>
        </p:spPr>
        <p:txBody>
          <a:bodyPr/>
          <a:lstStyle/>
          <a:p>
            <a:r>
              <a:rPr lang="en-US" dirty="0">
                <a:solidFill>
                  <a:srgbClr val="FDB002"/>
                </a:solidFill>
              </a:rPr>
              <a:t>Data-publishing institutions</a:t>
            </a:r>
          </a:p>
        </p:txBody>
      </p:sp>
      <p:sp>
        <p:nvSpPr>
          <p:cNvPr id="34" name="Text Placeholder 33"/>
          <p:cNvSpPr>
            <a:spLocks noGrp="1"/>
          </p:cNvSpPr>
          <p:nvPr>
            <p:ph type="body" sz="quarter" idx="40"/>
          </p:nvPr>
        </p:nvSpPr>
        <p:spPr>
          <a:xfrm>
            <a:off x="3622241" y="3860145"/>
            <a:ext cx="1497013" cy="295466"/>
          </a:xfrm>
        </p:spPr>
        <p:txBody>
          <a:bodyPr/>
          <a:lstStyle/>
          <a:p>
            <a:r>
              <a:rPr lang="en-US">
                <a:solidFill>
                  <a:srgbClr val="FDB002"/>
                </a:solidFill>
              </a:rPr>
              <a:t>Organizational Participants</a:t>
            </a:r>
          </a:p>
        </p:txBody>
      </p:sp>
      <p:sp>
        <p:nvSpPr>
          <p:cNvPr id="37" name="Text Placeholder 19"/>
          <p:cNvSpPr>
            <a:spLocks noGrp="1"/>
          </p:cNvSpPr>
          <p:nvPr>
            <p:ph type="body" sz="quarter" idx="37"/>
          </p:nvPr>
        </p:nvSpPr>
        <p:spPr>
          <a:xfrm>
            <a:off x="1981200" y="3860145"/>
            <a:ext cx="1433852" cy="295466"/>
          </a:xfrm>
        </p:spPr>
        <p:txBody>
          <a:bodyPr/>
          <a:lstStyle/>
          <a:p>
            <a:r>
              <a:rPr lang="en-US">
                <a:solidFill>
                  <a:srgbClr val="FDB002"/>
                </a:solidFill>
              </a:rPr>
              <a:t>Country Participants</a:t>
            </a:r>
          </a:p>
        </p:txBody>
      </p:sp>
      <p:sp>
        <p:nvSpPr>
          <p:cNvPr id="16" name="Text Placeholder 13"/>
          <p:cNvSpPr>
            <a:spLocks noGrp="1"/>
          </p:cNvSpPr>
          <p:nvPr>
            <p:ph type="body" sz="quarter" idx="10"/>
          </p:nvPr>
        </p:nvSpPr>
        <p:spPr>
          <a:xfrm>
            <a:off x="1981200" y="5518307"/>
            <a:ext cx="4863307" cy="1083733"/>
          </a:xfrm>
        </p:spPr>
        <p:txBody>
          <a:bodyPr/>
          <a:lstStyle/>
          <a:p>
            <a:r>
              <a:rPr lang="en-US" sz="6000" dirty="0">
                <a:solidFill>
                  <a:schemeClr val="bg1"/>
                </a:solidFill>
                <a:latin typeface="Arial" panose="020B0604020202020204" pitchFamily="34" charset="0"/>
                <a:cs typeface="Arial" panose="020B0604020202020204" pitchFamily="34" charset="0"/>
              </a:rPr>
              <a:t>36.9</a:t>
            </a:r>
            <a:r>
              <a:rPr lang="en-US" sz="5400" dirty="0">
                <a:solidFill>
                  <a:schemeClr val="bg1"/>
                </a:solidFill>
                <a:latin typeface="Arial" panose="020B0604020202020204" pitchFamily="34" charset="0"/>
                <a:cs typeface="Arial" panose="020B0604020202020204" pitchFamily="34" charset="0"/>
              </a:rPr>
              <a:t> </a:t>
            </a:r>
            <a:r>
              <a:rPr lang="en-US" sz="6000" dirty="0">
                <a:solidFill>
                  <a:schemeClr val="bg1"/>
                </a:solidFill>
                <a:latin typeface="Arial" panose="020B0604020202020204" pitchFamily="34" charset="0"/>
                <a:cs typeface="Arial" panose="020B0604020202020204" pitchFamily="34" charset="0"/>
              </a:rPr>
              <a:t>billion</a:t>
            </a:r>
          </a:p>
        </p:txBody>
      </p:sp>
      <p:sp>
        <p:nvSpPr>
          <p:cNvPr id="17" name="Text Placeholder 17"/>
          <p:cNvSpPr>
            <a:spLocks noGrp="1"/>
          </p:cNvSpPr>
          <p:nvPr>
            <p:ph type="body" sz="quarter" idx="14"/>
          </p:nvPr>
        </p:nvSpPr>
        <p:spPr>
          <a:xfrm>
            <a:off x="7030642" y="5518307"/>
            <a:ext cx="3637359" cy="1083733"/>
          </a:xfrm>
        </p:spPr>
        <p:txBody>
          <a:bodyPr/>
          <a:lstStyle/>
          <a:p>
            <a:r>
              <a:rPr lang="is-IS" sz="6000" dirty="0">
                <a:solidFill>
                  <a:srgbClr val="FFFFFF"/>
                </a:solidFill>
                <a:latin typeface="Arial" panose="020B0604020202020204" pitchFamily="34" charset="0"/>
                <a:cs typeface="Arial" panose="020B0604020202020204" pitchFamily="34" charset="0"/>
              </a:rPr>
              <a:t>187,547</a:t>
            </a:r>
          </a:p>
        </p:txBody>
      </p:sp>
      <p:sp>
        <p:nvSpPr>
          <p:cNvPr id="19" name="Text Placeholder 19"/>
          <p:cNvSpPr>
            <a:spLocks noGrp="1"/>
          </p:cNvSpPr>
          <p:nvPr>
            <p:ph type="body" sz="quarter" idx="21"/>
          </p:nvPr>
        </p:nvSpPr>
        <p:spPr>
          <a:xfrm>
            <a:off x="1981198" y="5335132"/>
            <a:ext cx="4278088" cy="295466"/>
          </a:xfrm>
        </p:spPr>
        <p:txBody>
          <a:bodyPr/>
          <a:lstStyle/>
          <a:p>
            <a:r>
              <a:rPr lang="en-US" dirty="0">
                <a:solidFill>
                  <a:srgbClr val="FDB002"/>
                </a:solidFill>
              </a:rPr>
              <a:t>Average records served per month (Jan-May 2019)</a:t>
            </a:r>
          </a:p>
        </p:txBody>
      </p:sp>
      <p:sp>
        <p:nvSpPr>
          <p:cNvPr id="21" name="Text Placeholder 22"/>
          <p:cNvSpPr>
            <a:spLocks noGrp="1"/>
          </p:cNvSpPr>
          <p:nvPr>
            <p:ph type="body" sz="quarter" idx="24"/>
          </p:nvPr>
        </p:nvSpPr>
        <p:spPr>
          <a:xfrm>
            <a:off x="7030640" y="5335132"/>
            <a:ext cx="3494856" cy="295466"/>
          </a:xfrm>
        </p:spPr>
        <p:txBody>
          <a:bodyPr/>
          <a:lstStyle/>
          <a:p>
            <a:r>
              <a:rPr lang="en-US" dirty="0" err="1">
                <a:solidFill>
                  <a:srgbClr val="FDB002"/>
                </a:solidFill>
              </a:rPr>
              <a:t>Avg</a:t>
            </a:r>
            <a:r>
              <a:rPr lang="en-US" dirty="0">
                <a:solidFill>
                  <a:srgbClr val="FDB002"/>
                </a:solidFill>
              </a:rPr>
              <a:t> monthly user sessions (Jan-June 2019)</a:t>
            </a:r>
          </a:p>
        </p:txBody>
      </p:sp>
    </p:spTree>
    <p:extLst>
      <p:ext uri="{BB962C8B-B14F-4D97-AF65-F5344CB8AC3E}">
        <p14:creationId xmlns:p14="http://schemas.microsoft.com/office/powerpoint/2010/main" val="24163735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2B8CFF-7BDE-574A-B528-6573DD6AA4D8}"/>
              </a:ext>
            </a:extLst>
          </p:cNvPr>
          <p:cNvSpPr>
            <a:spLocks noGrp="1"/>
          </p:cNvSpPr>
          <p:nvPr>
            <p:ph type="body" sz="quarter" idx="10"/>
          </p:nvPr>
        </p:nvSpPr>
        <p:spPr/>
        <p:txBody>
          <a:bodyPr/>
          <a:lstStyle/>
          <a:p>
            <a:r>
              <a:rPr lang="en-GB" sz="1200" dirty="0">
                <a:solidFill>
                  <a:schemeClr val="bg1"/>
                </a:solidFill>
              </a:rPr>
              <a:t>https://</a:t>
            </a:r>
            <a:r>
              <a:rPr lang="en-GB" sz="1200" dirty="0" err="1">
                <a:solidFill>
                  <a:schemeClr val="bg1"/>
                </a:solidFill>
              </a:rPr>
              <a:t>www.gbif.org</a:t>
            </a:r>
            <a:endParaRPr lang="en-GB" sz="1200" dirty="0">
              <a:solidFill>
                <a:schemeClr val="bg1"/>
              </a:solidFill>
            </a:endParaRPr>
          </a:p>
        </p:txBody>
      </p:sp>
      <p:pic>
        <p:nvPicPr>
          <p:cNvPr id="4" name="Picture 3">
            <a:extLst>
              <a:ext uri="{FF2B5EF4-FFF2-40B4-BE49-F238E27FC236}">
                <a16:creationId xmlns:a16="http://schemas.microsoft.com/office/drawing/2014/main" id="{06EEA738-E888-EF4A-B4EC-BAAAB1952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1274221"/>
            <a:ext cx="9144000" cy="4309559"/>
          </a:xfrm>
          <a:prstGeom prst="rect">
            <a:avLst/>
          </a:prstGeom>
        </p:spPr>
      </p:pic>
      <p:pic>
        <p:nvPicPr>
          <p:cNvPr id="5" name="Picture 4">
            <a:extLst>
              <a:ext uri="{FF2B5EF4-FFF2-40B4-BE49-F238E27FC236}">
                <a16:creationId xmlns:a16="http://schemas.microsoft.com/office/drawing/2014/main" id="{C2E62356-5057-C349-B2DB-883AEAA109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52099" y="6019801"/>
            <a:ext cx="1278625" cy="850900"/>
          </a:xfrm>
          <a:prstGeom prst="rect">
            <a:avLst/>
          </a:prstGeom>
        </p:spPr>
      </p:pic>
      <p:sp>
        <p:nvSpPr>
          <p:cNvPr id="6" name="Title 1">
            <a:extLst>
              <a:ext uri="{FF2B5EF4-FFF2-40B4-BE49-F238E27FC236}">
                <a16:creationId xmlns:a16="http://schemas.microsoft.com/office/drawing/2014/main" id="{E328CE67-79DB-A041-969F-1E47E3A2393C}"/>
              </a:ext>
            </a:extLst>
          </p:cNvPr>
          <p:cNvSpPr txBox="1">
            <a:spLocks/>
          </p:cNvSpPr>
          <p:nvPr/>
        </p:nvSpPr>
        <p:spPr>
          <a:xfrm>
            <a:off x="1981200" y="274638"/>
            <a:ext cx="8229600" cy="793915"/>
          </a:xfrm>
          <a:prstGeom prst="rect">
            <a:avLst/>
          </a:prstGeom>
        </p:spPr>
        <p:txBody>
          <a:bodyPr/>
          <a:lstStyle>
            <a:lvl1pPr algn="l" defTabSz="457200" rtl="0" eaLnBrk="1" latinLnBrk="0" hangingPunct="1">
              <a:spcBef>
                <a:spcPct val="0"/>
              </a:spcBef>
              <a:buNone/>
              <a:defRPr sz="2800" b="1" kern="1200" cap="all">
                <a:solidFill>
                  <a:srgbClr val="328127"/>
                </a:solidFill>
                <a:latin typeface="Arial"/>
                <a:ea typeface="+mj-ea"/>
                <a:cs typeface="Arial"/>
              </a:defRPr>
            </a:lvl1pPr>
          </a:lstStyle>
          <a:p>
            <a:r>
              <a:rPr lang="da-DK" dirty="0" err="1">
                <a:solidFill>
                  <a:srgbClr val="FDB002"/>
                </a:solidFill>
              </a:rPr>
              <a:t>What</a:t>
            </a:r>
            <a:r>
              <a:rPr lang="da-DK" dirty="0">
                <a:solidFill>
                  <a:srgbClr val="FDB002"/>
                </a:solidFill>
              </a:rPr>
              <a:t> </a:t>
            </a:r>
            <a:r>
              <a:rPr lang="da-DK" dirty="0" err="1">
                <a:solidFill>
                  <a:srgbClr val="FDB002"/>
                </a:solidFill>
              </a:rPr>
              <a:t>does</a:t>
            </a:r>
            <a:r>
              <a:rPr lang="da-DK" dirty="0">
                <a:solidFill>
                  <a:srgbClr val="FDB002"/>
                </a:solidFill>
              </a:rPr>
              <a:t> </a:t>
            </a:r>
            <a:r>
              <a:rPr lang="da-DK" dirty="0" err="1">
                <a:solidFill>
                  <a:srgbClr val="FDB002"/>
                </a:solidFill>
              </a:rPr>
              <a:t>this</a:t>
            </a:r>
            <a:r>
              <a:rPr lang="da-DK" dirty="0">
                <a:solidFill>
                  <a:srgbClr val="FDB002"/>
                </a:solidFill>
              </a:rPr>
              <a:t> </a:t>
            </a:r>
            <a:r>
              <a:rPr lang="da-DK" dirty="0" err="1">
                <a:solidFill>
                  <a:srgbClr val="FDB002"/>
                </a:solidFill>
              </a:rPr>
              <a:t>map</a:t>
            </a:r>
            <a:r>
              <a:rPr lang="da-DK" dirty="0">
                <a:solidFill>
                  <a:srgbClr val="FDB002"/>
                </a:solidFill>
              </a:rPr>
              <a:t> show?</a:t>
            </a:r>
          </a:p>
        </p:txBody>
      </p:sp>
    </p:spTree>
    <p:extLst>
      <p:ext uri="{BB962C8B-B14F-4D97-AF65-F5344CB8AC3E}">
        <p14:creationId xmlns:p14="http://schemas.microsoft.com/office/powerpoint/2010/main" val="1591811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E245-A527-5D4B-B3FA-8057E586F604}"/>
              </a:ext>
            </a:extLst>
          </p:cNvPr>
          <p:cNvSpPr>
            <a:spLocks noGrp="1"/>
          </p:cNvSpPr>
          <p:nvPr>
            <p:ph type="title"/>
          </p:nvPr>
        </p:nvSpPr>
        <p:spPr/>
        <p:txBody>
          <a:bodyPr>
            <a:normAutofit fontScale="90000"/>
          </a:bodyPr>
          <a:lstStyle/>
          <a:p>
            <a:r>
              <a:rPr lang="en-GB" sz="2900" dirty="0"/>
              <a:t>Peer-reviewed USES of GBIF-mediated data</a:t>
            </a:r>
            <a:br>
              <a:rPr lang="en-GB" sz="2900" dirty="0"/>
            </a:br>
            <a:r>
              <a:rPr lang="en-GB" sz="1800" b="0" i="1" cap="none" dirty="0">
                <a:latin typeface="Arial Narrow" panose="020B0604020202020204" pitchFamily="34" charset="0"/>
                <a:cs typeface="Arial Narrow" panose="020B0604020202020204" pitchFamily="34" charset="0"/>
              </a:rPr>
              <a:t>through 31 July 2019</a:t>
            </a:r>
            <a:endParaRPr lang="da-DK" sz="2700" b="0" cap="none" dirty="0">
              <a:latin typeface="Arial Narrow" panose="020B0604020202020204" pitchFamily="34" charset="0"/>
              <a:cs typeface="Arial Narrow" panose="020B0604020202020204" pitchFamily="34" charset="0"/>
            </a:endParaRPr>
          </a:p>
        </p:txBody>
      </p:sp>
      <p:sp>
        <p:nvSpPr>
          <p:cNvPr id="4" name="Text Placeholder 3">
            <a:extLst>
              <a:ext uri="{FF2B5EF4-FFF2-40B4-BE49-F238E27FC236}">
                <a16:creationId xmlns:a16="http://schemas.microsoft.com/office/drawing/2014/main" id="{4977D944-8AE9-CC49-B315-3B15E67E86F1}"/>
              </a:ext>
            </a:extLst>
          </p:cNvPr>
          <p:cNvSpPr>
            <a:spLocks noGrp="1"/>
          </p:cNvSpPr>
          <p:nvPr>
            <p:ph type="body" sz="quarter" idx="10"/>
          </p:nvPr>
        </p:nvSpPr>
        <p:spPr/>
        <p:txBody>
          <a:bodyPr/>
          <a:lstStyle/>
          <a:p>
            <a:r>
              <a:rPr lang="da-DK" dirty="0" err="1"/>
              <a:t>https</a:t>
            </a:r>
            <a:r>
              <a:rPr lang="da-DK" dirty="0"/>
              <a:t>://</a:t>
            </a:r>
            <a:r>
              <a:rPr lang="da-DK" dirty="0" err="1"/>
              <a:t>www.gbif.org</a:t>
            </a:r>
            <a:r>
              <a:rPr lang="da-DK" dirty="0"/>
              <a:t>/</a:t>
            </a:r>
            <a:r>
              <a:rPr lang="da-DK" dirty="0" err="1"/>
              <a:t>resource</a:t>
            </a:r>
            <a:r>
              <a:rPr lang="da-DK" dirty="0"/>
              <a:t>/</a:t>
            </a:r>
            <a:r>
              <a:rPr lang="da-DK" dirty="0" err="1"/>
              <a:t>search?contentType</a:t>
            </a:r>
            <a:r>
              <a:rPr lang="da-DK" dirty="0"/>
              <a:t>=</a:t>
            </a:r>
            <a:r>
              <a:rPr lang="da-DK" dirty="0" err="1"/>
              <a:t>literature&amp;peerReview</a:t>
            </a:r>
            <a:r>
              <a:rPr lang="da-DK" dirty="0"/>
              <a:t>=true</a:t>
            </a:r>
          </a:p>
        </p:txBody>
      </p:sp>
      <p:pic>
        <p:nvPicPr>
          <p:cNvPr id="7" name="Content Placeholder 6">
            <a:extLst>
              <a:ext uri="{FF2B5EF4-FFF2-40B4-BE49-F238E27FC236}">
                <a16:creationId xmlns:a16="http://schemas.microsoft.com/office/drawing/2014/main" id="{03A4D75C-50E2-5C47-86C4-89746056E8B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3837"/>
          <a:stretch/>
        </p:blipFill>
        <p:spPr>
          <a:xfrm>
            <a:off x="1959850" y="1167276"/>
            <a:ext cx="8505345" cy="4921009"/>
          </a:xfrm>
          <a:prstGeom prst="rect">
            <a:avLst/>
          </a:prstGeom>
        </p:spPr>
      </p:pic>
    </p:spTree>
    <p:extLst>
      <p:ext uri="{BB962C8B-B14F-4D97-AF65-F5344CB8AC3E}">
        <p14:creationId xmlns:p14="http://schemas.microsoft.com/office/powerpoint/2010/main" val="4090117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E245-A527-5D4B-B3FA-8057E586F604}"/>
              </a:ext>
            </a:extLst>
          </p:cNvPr>
          <p:cNvSpPr>
            <a:spLocks noGrp="1"/>
          </p:cNvSpPr>
          <p:nvPr>
            <p:ph type="title"/>
          </p:nvPr>
        </p:nvSpPr>
        <p:spPr/>
        <p:txBody>
          <a:bodyPr>
            <a:normAutofit fontScale="90000"/>
          </a:bodyPr>
          <a:lstStyle/>
          <a:p>
            <a:r>
              <a:rPr lang="da-DK" sz="3100" dirty="0" err="1"/>
              <a:t>DOI</a:t>
            </a:r>
            <a:r>
              <a:rPr lang="da-DK" sz="3100" cap="none" dirty="0" err="1"/>
              <a:t>s</a:t>
            </a:r>
            <a:r>
              <a:rPr lang="da-DK" sz="3100" cap="none" dirty="0"/>
              <a:t>: DIGITAL OBJECT IDENTIFIERS</a:t>
            </a:r>
            <a:r>
              <a:rPr lang="da-DK" sz="3100" b="0" dirty="0"/>
              <a:t/>
            </a:r>
            <a:br>
              <a:rPr lang="da-DK" sz="3100" b="0" dirty="0"/>
            </a:br>
            <a:r>
              <a:rPr lang="da-DK" sz="2700" b="0" cap="none" dirty="0" err="1">
                <a:latin typeface="Arial Narrow" panose="020B0604020202020204" pitchFamily="34" charset="0"/>
                <a:cs typeface="Arial Narrow" panose="020B0604020202020204" pitchFamily="34" charset="0"/>
              </a:rPr>
              <a:t>Four</a:t>
            </a:r>
            <a:r>
              <a:rPr lang="da-DK" sz="2700" b="0" cap="none" dirty="0">
                <a:latin typeface="Arial Narrow" panose="020B0604020202020204" pitchFamily="34" charset="0"/>
                <a:cs typeface="Arial Narrow" panose="020B0604020202020204" pitchFamily="34" charset="0"/>
              </a:rPr>
              <a:t> types of </a:t>
            </a:r>
            <a:r>
              <a:rPr lang="da-DK" sz="2700" b="0" cap="none" dirty="0" err="1">
                <a:latin typeface="Arial Narrow" panose="020B0604020202020204" pitchFamily="34" charset="0"/>
                <a:cs typeface="Arial Narrow" panose="020B0604020202020204" pitchFamily="34" charset="0"/>
              </a:rPr>
              <a:t>uses</a:t>
            </a:r>
            <a:r>
              <a:rPr lang="da-DK" sz="2700" b="0" cap="none" dirty="0">
                <a:latin typeface="Arial Narrow" panose="020B0604020202020204" pitchFamily="34" charset="0"/>
                <a:cs typeface="Arial Narrow" panose="020B0604020202020204" pitchFamily="34" charset="0"/>
              </a:rPr>
              <a:t> on </a:t>
            </a:r>
            <a:r>
              <a:rPr lang="da-DK" sz="2700" b="0" cap="none" dirty="0" err="1">
                <a:latin typeface="Arial Narrow" panose="020B0604020202020204" pitchFamily="34" charset="0"/>
                <a:cs typeface="Arial Narrow" panose="020B0604020202020204" pitchFamily="34" charset="0"/>
              </a:rPr>
              <a:t>GBIF.org</a:t>
            </a:r>
            <a:endParaRPr lang="da-DK" sz="2700" b="0" cap="none" dirty="0">
              <a:latin typeface="Arial Narrow" panose="020B0604020202020204" pitchFamily="34" charset="0"/>
              <a:cs typeface="Arial Narrow" panose="020B0604020202020204" pitchFamily="34" charset="0"/>
            </a:endParaRPr>
          </a:p>
        </p:txBody>
      </p:sp>
      <p:sp>
        <p:nvSpPr>
          <p:cNvPr id="4" name="Text Placeholder 3">
            <a:extLst>
              <a:ext uri="{FF2B5EF4-FFF2-40B4-BE49-F238E27FC236}">
                <a16:creationId xmlns:a16="http://schemas.microsoft.com/office/drawing/2014/main" id="{4977D944-8AE9-CC49-B315-3B15E67E86F1}"/>
              </a:ext>
            </a:extLst>
          </p:cNvPr>
          <p:cNvSpPr>
            <a:spLocks noGrp="1"/>
          </p:cNvSpPr>
          <p:nvPr>
            <p:ph type="body" sz="quarter" idx="10"/>
          </p:nvPr>
        </p:nvSpPr>
        <p:spPr/>
        <p:txBody>
          <a:bodyPr/>
          <a:lstStyle/>
          <a:p>
            <a:endParaRPr lang="da-DK"/>
          </a:p>
        </p:txBody>
      </p:sp>
      <p:graphicFrame>
        <p:nvGraphicFramePr>
          <p:cNvPr id="5" name="Content Placeholder 4">
            <a:extLst>
              <a:ext uri="{FF2B5EF4-FFF2-40B4-BE49-F238E27FC236}">
                <a16:creationId xmlns:a16="http://schemas.microsoft.com/office/drawing/2014/main" id="{1EFF0E57-0F67-DA42-A601-66905C24B080}"/>
              </a:ext>
            </a:extLst>
          </p:cNvPr>
          <p:cNvGraphicFramePr>
            <a:graphicFrameLocks noGrp="1"/>
          </p:cNvGraphicFramePr>
          <p:nvPr>
            <p:ph idx="1"/>
            <p:extLst/>
          </p:nvPr>
        </p:nvGraphicFramePr>
        <p:xfrm>
          <a:off x="1981200" y="1570895"/>
          <a:ext cx="8229600" cy="4120244"/>
        </p:xfrm>
        <a:graphic>
          <a:graphicData uri="http://schemas.openxmlformats.org/drawingml/2006/table">
            <a:tbl>
              <a:tblPr firstRow="1" bandRow="1">
                <a:tableStyleId>{5C22544A-7EE6-4342-B048-85BDC9FD1C3A}</a:tableStyleId>
              </a:tblPr>
              <a:tblGrid>
                <a:gridCol w="1774125">
                  <a:extLst>
                    <a:ext uri="{9D8B030D-6E8A-4147-A177-3AD203B41FA5}">
                      <a16:colId xmlns:a16="http://schemas.microsoft.com/office/drawing/2014/main" val="20000"/>
                    </a:ext>
                  </a:extLst>
                </a:gridCol>
                <a:gridCol w="2137981">
                  <a:extLst>
                    <a:ext uri="{9D8B030D-6E8A-4147-A177-3AD203B41FA5}">
                      <a16:colId xmlns:a16="http://schemas.microsoft.com/office/drawing/2014/main" val="20001"/>
                    </a:ext>
                  </a:extLst>
                </a:gridCol>
                <a:gridCol w="1979077">
                  <a:extLst>
                    <a:ext uri="{9D8B030D-6E8A-4147-A177-3AD203B41FA5}">
                      <a16:colId xmlns:a16="http://schemas.microsoft.com/office/drawing/2014/main" val="20002"/>
                    </a:ext>
                  </a:extLst>
                </a:gridCol>
                <a:gridCol w="2338417">
                  <a:extLst>
                    <a:ext uri="{9D8B030D-6E8A-4147-A177-3AD203B41FA5}">
                      <a16:colId xmlns:a16="http://schemas.microsoft.com/office/drawing/2014/main" val="20004"/>
                    </a:ext>
                  </a:extLst>
                </a:gridCol>
              </a:tblGrid>
              <a:tr h="325730">
                <a:tc>
                  <a:txBody>
                    <a:bodyPr/>
                    <a:lstStyle/>
                    <a:p>
                      <a:r>
                        <a:rPr lang="en-US" sz="1800" b="0" i="1" dirty="0">
                          <a:solidFill>
                            <a:schemeClr val="tx1"/>
                          </a:solidFill>
                          <a:latin typeface="Arial Narrow"/>
                          <a:cs typeface="Arial Narrow"/>
                        </a:rPr>
                        <a:t>Use type</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lumMod val="85000"/>
                      </a:schemeClr>
                    </a:solidFill>
                  </a:tcPr>
                </a:tc>
                <a:tc>
                  <a:txBody>
                    <a:bodyPr/>
                    <a:lstStyle/>
                    <a:p>
                      <a:r>
                        <a:rPr lang="en-US" sz="1800" b="0" i="1" dirty="0">
                          <a:solidFill>
                            <a:schemeClr val="tx1"/>
                          </a:solidFill>
                          <a:latin typeface="Arial Narrow"/>
                          <a:cs typeface="Arial Narrow"/>
                        </a:rPr>
                        <a:t>Date of issue</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lumMod val="85000"/>
                      </a:schemeClr>
                    </a:solidFill>
                  </a:tcPr>
                </a:tc>
                <a:tc>
                  <a:txBody>
                    <a:bodyPr/>
                    <a:lstStyle/>
                    <a:p>
                      <a:r>
                        <a:rPr lang="en-US" sz="1800" b="0" i="1" dirty="0">
                          <a:solidFill>
                            <a:schemeClr val="tx1"/>
                          </a:solidFill>
                          <a:latin typeface="Arial Narrow"/>
                          <a:cs typeface="Arial Narrow"/>
                        </a:rPr>
                        <a:t>Issued by</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lumMod val="85000"/>
                      </a:schemeClr>
                    </a:solidFill>
                  </a:tcPr>
                </a:tc>
                <a:tc>
                  <a:txBody>
                    <a:bodyPr/>
                    <a:lstStyle/>
                    <a:p>
                      <a:r>
                        <a:rPr lang="en-US" sz="1800" b="0" i="1" dirty="0">
                          <a:solidFill>
                            <a:schemeClr val="tx1"/>
                          </a:solidFill>
                          <a:latin typeface="Arial Narrow"/>
                          <a:cs typeface="Arial Narrow"/>
                        </a:rPr>
                        <a:t>Function</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028809">
                <a:tc>
                  <a:txBody>
                    <a:bodyPr/>
                    <a:lstStyle/>
                    <a:p>
                      <a:r>
                        <a:rPr lang="en-US" sz="1800" b="1" baseline="0" dirty="0">
                          <a:solidFill>
                            <a:schemeClr val="tx1"/>
                          </a:solidFill>
                          <a:latin typeface="Arial Narrow"/>
                          <a:cs typeface="Arial Narrow"/>
                        </a:rPr>
                        <a:t>Mobilization</a:t>
                      </a:r>
                      <a:endParaRPr lang="en-US" sz="1800" b="0" i="1" dirty="0">
                        <a:solidFill>
                          <a:schemeClr val="tx1"/>
                        </a:solidFill>
                        <a:latin typeface="Arial Narrow"/>
                        <a:cs typeface="Arial Narrow"/>
                      </a:endParaRP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tc>
                  <a:txBody>
                    <a:bodyPr/>
                    <a:lstStyle/>
                    <a:p>
                      <a:r>
                        <a:rPr lang="en-US" sz="1800" dirty="0">
                          <a:solidFill>
                            <a:schemeClr val="tx1"/>
                          </a:solidFill>
                          <a:latin typeface="Arial Narrow"/>
                          <a:cs typeface="Arial Narrow"/>
                        </a:rPr>
                        <a:t>As close to publication event as possible</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tc>
                  <a:txBody>
                    <a:bodyPr/>
                    <a:lstStyle/>
                    <a:p>
                      <a:r>
                        <a:rPr lang="en-US" sz="1800" dirty="0">
                          <a:solidFill>
                            <a:schemeClr val="tx1"/>
                          </a:solidFill>
                          <a:latin typeface="Arial Narrow"/>
                          <a:cs typeface="Arial Narrow"/>
                        </a:rPr>
                        <a:t>Data publisher,</a:t>
                      </a:r>
                      <a:br>
                        <a:rPr lang="en-US" sz="1800" dirty="0">
                          <a:solidFill>
                            <a:schemeClr val="tx1"/>
                          </a:solidFill>
                          <a:latin typeface="Arial Narrow"/>
                          <a:cs typeface="Arial Narrow"/>
                        </a:rPr>
                      </a:br>
                      <a:r>
                        <a:rPr lang="en-US" sz="1800" dirty="0">
                          <a:solidFill>
                            <a:schemeClr val="tx1"/>
                          </a:solidFill>
                          <a:latin typeface="Arial Narrow"/>
                          <a:cs typeface="Arial Narrow"/>
                        </a:rPr>
                        <a:t>GBIF network host </a:t>
                      </a:r>
                      <a:br>
                        <a:rPr lang="en-US" sz="1800" dirty="0">
                          <a:solidFill>
                            <a:schemeClr val="tx1"/>
                          </a:solidFill>
                          <a:latin typeface="Arial Narrow"/>
                          <a:cs typeface="Arial Narrow"/>
                        </a:rPr>
                      </a:br>
                      <a:r>
                        <a:rPr lang="en-US" sz="1800" dirty="0">
                          <a:solidFill>
                            <a:schemeClr val="tx1"/>
                          </a:solidFill>
                          <a:latin typeface="Arial Narrow"/>
                          <a:cs typeface="Arial Narrow"/>
                        </a:rPr>
                        <a:t>or </a:t>
                      </a:r>
                      <a:r>
                        <a:rPr lang="en-US" sz="1800" dirty="0" err="1">
                          <a:solidFill>
                            <a:schemeClr val="tx1"/>
                          </a:solidFill>
                          <a:latin typeface="Arial Narrow"/>
                          <a:cs typeface="Arial Narrow"/>
                        </a:rPr>
                        <a:t>GBIF.org</a:t>
                      </a:r>
                      <a:endParaRPr lang="en-US" sz="1800" dirty="0">
                        <a:solidFill>
                          <a:schemeClr val="tx1"/>
                        </a:solidFill>
                        <a:latin typeface="Arial Narrow"/>
                        <a:cs typeface="Arial Narrow"/>
                      </a:endParaRP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tc>
                  <a:txBody>
                    <a:bodyPr/>
                    <a:lstStyle/>
                    <a:p>
                      <a:r>
                        <a:rPr lang="en-US" sz="1800" dirty="0">
                          <a:solidFill>
                            <a:schemeClr val="tx1"/>
                          </a:solidFill>
                          <a:latin typeface="Arial Narrow"/>
                          <a:cs typeface="Arial Narrow"/>
                        </a:rPr>
                        <a:t>Institutional recognition</a:t>
                      </a:r>
                      <a:r>
                        <a:rPr lang="en-US" sz="1800" baseline="0" dirty="0">
                          <a:solidFill>
                            <a:schemeClr val="tx1"/>
                          </a:solidFill>
                          <a:latin typeface="Arial Narrow"/>
                          <a:cs typeface="Arial Narrow"/>
                        </a:rPr>
                        <a:t> of dataset through</a:t>
                      </a:r>
                      <a:r>
                        <a:rPr lang="en-US" sz="1800" dirty="0">
                          <a:solidFill>
                            <a:schemeClr val="tx1"/>
                          </a:solidFill>
                          <a:latin typeface="Arial Narrow"/>
                          <a:cs typeface="Arial Narrow"/>
                        </a:rPr>
                        <a:t> simple citation mechanism</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206678">
                <a:tc>
                  <a:txBody>
                    <a:bodyPr/>
                    <a:lstStyle/>
                    <a:p>
                      <a:r>
                        <a:rPr lang="en-US" sz="1800" b="1" dirty="0">
                          <a:solidFill>
                            <a:schemeClr val="tx1"/>
                          </a:solidFill>
                          <a:latin typeface="Arial Narrow"/>
                          <a:cs typeface="Arial Narrow"/>
                        </a:rPr>
                        <a:t>Access</a:t>
                      </a:r>
                      <a:endParaRPr lang="en-US" sz="1800" b="0" i="1" dirty="0">
                        <a:solidFill>
                          <a:schemeClr val="tx1"/>
                        </a:solidFill>
                        <a:latin typeface="Arial Narrow"/>
                        <a:cs typeface="Arial Narrow"/>
                      </a:endParaRP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tc>
                  <a:txBody>
                    <a:bodyPr/>
                    <a:lstStyle/>
                    <a:p>
                      <a:r>
                        <a:rPr lang="en-US" sz="1800" dirty="0">
                          <a:solidFill>
                            <a:schemeClr val="tx1"/>
                          </a:solidFill>
                          <a:latin typeface="Arial Narrow"/>
                          <a:cs typeface="Arial Narrow"/>
                        </a:rPr>
                        <a:t>At time of user request for download</a:t>
                      </a:r>
                      <a:r>
                        <a:rPr lang="en-US" sz="1800" baseline="0" dirty="0">
                          <a:solidFill>
                            <a:schemeClr val="tx1"/>
                          </a:solidFill>
                          <a:latin typeface="Arial Narrow"/>
                          <a:cs typeface="Arial Narrow"/>
                        </a:rPr>
                        <a:t> from </a:t>
                      </a:r>
                      <a:r>
                        <a:rPr lang="en-US" sz="1800" dirty="0" err="1">
                          <a:solidFill>
                            <a:schemeClr val="tx1"/>
                          </a:solidFill>
                          <a:latin typeface="Arial Narrow"/>
                          <a:cs typeface="Arial Narrow"/>
                        </a:rPr>
                        <a:t>GBIF.org</a:t>
                      </a:r>
                      <a:endParaRPr lang="en-US" sz="1800" dirty="0">
                        <a:solidFill>
                          <a:schemeClr val="tx1"/>
                        </a:solidFill>
                        <a:latin typeface="Arial Narrow"/>
                        <a:cs typeface="Arial Narrow"/>
                      </a:endParaRP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tc>
                  <a:txBody>
                    <a:bodyPr/>
                    <a:lstStyle/>
                    <a:p>
                      <a:r>
                        <a:rPr lang="en-US" sz="1800" dirty="0">
                          <a:solidFill>
                            <a:schemeClr val="tx1"/>
                          </a:solidFill>
                          <a:latin typeface="Arial Narrow"/>
                          <a:cs typeface="Arial Narrow"/>
                        </a:rPr>
                        <a:t>GBIF</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tc>
                  <a:txBody>
                    <a:bodyPr/>
                    <a:lstStyle/>
                    <a:p>
                      <a:r>
                        <a:rPr lang="en-US" sz="1800" dirty="0">
                          <a:solidFill>
                            <a:schemeClr val="tx1"/>
                          </a:solidFill>
                          <a:latin typeface="Arial Narrow"/>
                          <a:cs typeface="Arial Narrow"/>
                        </a:rPr>
                        <a:t>Simple</a:t>
                      </a:r>
                      <a:r>
                        <a:rPr lang="en-US" sz="1800" baseline="0" dirty="0">
                          <a:solidFill>
                            <a:schemeClr val="tx1"/>
                          </a:solidFill>
                          <a:latin typeface="Arial Narrow"/>
                          <a:cs typeface="Arial Narrow"/>
                        </a:rPr>
                        <a:t> citation, reproducibility,</a:t>
                      </a:r>
                      <a:endParaRPr lang="en-US" sz="1800" dirty="0">
                        <a:solidFill>
                          <a:schemeClr val="tx1"/>
                        </a:solidFill>
                        <a:latin typeface="Arial Narrow"/>
                        <a:cs typeface="Arial Narrow"/>
                      </a:endParaRPr>
                    </a:p>
                    <a:p>
                      <a:r>
                        <a:rPr lang="en-US" sz="1800" dirty="0">
                          <a:solidFill>
                            <a:schemeClr val="tx1"/>
                          </a:solidFill>
                          <a:latin typeface="Arial Narrow"/>
                          <a:cs typeface="Arial Narrow"/>
                        </a:rPr>
                        <a:t>clarity of materials &amp; methods</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66984">
                <a:tc>
                  <a:txBody>
                    <a:bodyPr/>
                    <a:lstStyle/>
                    <a:p>
                      <a:r>
                        <a:rPr lang="en-US" sz="1800" b="1" i="0" dirty="0">
                          <a:solidFill>
                            <a:schemeClr val="tx1"/>
                          </a:solidFill>
                          <a:latin typeface="Arial Narrow"/>
                          <a:cs typeface="Arial Narrow"/>
                        </a:rPr>
                        <a:t>Bibliography</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tc>
                  <a:txBody>
                    <a:bodyPr/>
                    <a:lstStyle/>
                    <a:p>
                      <a:r>
                        <a:rPr lang="en-US" sz="1800" dirty="0">
                          <a:solidFill>
                            <a:schemeClr val="tx1"/>
                          </a:solidFill>
                          <a:latin typeface="Arial Narrow"/>
                          <a:cs typeface="Arial Narrow"/>
                        </a:rPr>
                        <a:t>Publication date</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tc>
                  <a:txBody>
                    <a:bodyPr/>
                    <a:lstStyle/>
                    <a:p>
                      <a:r>
                        <a:rPr lang="en-US" sz="1800" dirty="0">
                          <a:solidFill>
                            <a:schemeClr val="tx1"/>
                          </a:solidFill>
                          <a:latin typeface="Arial Narrow"/>
                          <a:cs typeface="Arial Narrow"/>
                        </a:rPr>
                        <a:t>Journal publisher</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tc>
                  <a:txBody>
                    <a:bodyPr/>
                    <a:lstStyle/>
                    <a:p>
                      <a:r>
                        <a:rPr lang="en-US" sz="1800" dirty="0">
                          <a:solidFill>
                            <a:schemeClr val="tx1"/>
                          </a:solidFill>
                          <a:latin typeface="Arial Narrow"/>
                          <a:cs typeface="Arial Narrow"/>
                        </a:rPr>
                        <a:t>Stable identifier</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974873">
                <a:tc>
                  <a:txBody>
                    <a:bodyPr/>
                    <a:lstStyle/>
                    <a:p>
                      <a:r>
                        <a:rPr lang="en-US" sz="1800" b="1" dirty="0">
                          <a:solidFill>
                            <a:schemeClr val="tx1"/>
                          </a:solidFill>
                          <a:latin typeface="Arial Narrow"/>
                          <a:cs typeface="Arial Narrow"/>
                        </a:rPr>
                        <a:t>Use </a:t>
                      </a:r>
                      <a:endParaRPr lang="en-US" sz="1800" b="0" i="1" dirty="0">
                        <a:solidFill>
                          <a:schemeClr val="tx1"/>
                        </a:solidFill>
                        <a:latin typeface="Arial Narrow"/>
                        <a:cs typeface="Arial Narrow"/>
                      </a:endParaRP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tc>
                  <a:txBody>
                    <a:bodyPr/>
                    <a:lstStyle/>
                    <a:p>
                      <a:r>
                        <a:rPr lang="en-US" sz="1800" dirty="0">
                          <a:solidFill>
                            <a:schemeClr val="tx1"/>
                          </a:solidFill>
                          <a:latin typeface="Arial Narrow"/>
                          <a:cs typeface="Arial Narrow"/>
                        </a:rPr>
                        <a:t>Data archiving</a:t>
                      </a:r>
                      <a:r>
                        <a:rPr lang="en-US" sz="1800" baseline="0" dirty="0">
                          <a:solidFill>
                            <a:schemeClr val="tx1"/>
                          </a:solidFill>
                          <a:latin typeface="Arial Narrow"/>
                          <a:cs typeface="Arial Narrow"/>
                        </a:rPr>
                        <a:t> before manuscript submission</a:t>
                      </a:r>
                      <a:endParaRPr lang="en-US" sz="1800" dirty="0">
                        <a:solidFill>
                          <a:schemeClr val="tx1"/>
                        </a:solidFill>
                        <a:latin typeface="Arial Narrow"/>
                        <a:cs typeface="Arial Narrow"/>
                      </a:endParaRP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tc>
                  <a:txBody>
                    <a:bodyPr/>
                    <a:lstStyle/>
                    <a:p>
                      <a:r>
                        <a:rPr lang="en-US" sz="1800" dirty="0">
                          <a:solidFill>
                            <a:schemeClr val="tx1"/>
                          </a:solidFill>
                          <a:latin typeface="Arial Narrow"/>
                          <a:cs typeface="Arial Narrow"/>
                        </a:rPr>
                        <a:t>Repository </a:t>
                      </a:r>
                      <a:endParaRPr lang="en-US" sz="1800" i="1" dirty="0">
                        <a:solidFill>
                          <a:schemeClr val="tx1"/>
                        </a:solidFill>
                        <a:latin typeface="Arial Narrow"/>
                        <a:cs typeface="Arial Narrow"/>
                      </a:endParaRP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tc>
                  <a:txBody>
                    <a:bodyPr/>
                    <a:lstStyle/>
                    <a:p>
                      <a:r>
                        <a:rPr lang="en-US" sz="1800" dirty="0">
                          <a:solidFill>
                            <a:schemeClr val="tx1"/>
                          </a:solidFill>
                          <a:latin typeface="Arial Narrow"/>
                          <a:cs typeface="Arial Narrow"/>
                        </a:rPr>
                        <a:t>Clarity of results, support reproducibility and discussion</a:t>
                      </a:r>
                    </a:p>
                  </a:txBody>
                  <a:tcPr marL="68580" marR="68580" marT="34290" marB="34290">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E8E8E8"/>
                      </a:solidFill>
                      <a:prstDash val="solid"/>
                      <a:round/>
                      <a:headEnd type="none" w="med" len="med"/>
                      <a:tailEnd type="none" w="med" len="med"/>
                    </a:lnT>
                    <a:lnB w="12700" cap="flat" cmpd="sng" algn="ctr">
                      <a:solidFill>
                        <a:srgbClr val="E8E8E8"/>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11602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D86A-01D6-DB44-8158-4AC7705D6730}"/>
              </a:ext>
            </a:extLst>
          </p:cNvPr>
          <p:cNvSpPr>
            <a:spLocks noGrp="1"/>
          </p:cNvSpPr>
          <p:nvPr>
            <p:ph type="title"/>
          </p:nvPr>
        </p:nvSpPr>
        <p:spPr/>
        <p:txBody>
          <a:bodyPr/>
          <a:lstStyle/>
          <a:p>
            <a:r>
              <a:rPr lang="da-DK" dirty="0"/>
              <a:t>Download </a:t>
            </a:r>
            <a:r>
              <a:rPr lang="da-DK" dirty="0" err="1"/>
              <a:t>doi</a:t>
            </a:r>
            <a:r>
              <a:rPr lang="da-DK" cap="none" dirty="0" err="1"/>
              <a:t>s</a:t>
            </a:r>
            <a:endParaRPr lang="da-DK" dirty="0"/>
          </a:p>
        </p:txBody>
      </p:sp>
      <p:sp>
        <p:nvSpPr>
          <p:cNvPr id="3" name="Content Placeholder 2">
            <a:extLst>
              <a:ext uri="{FF2B5EF4-FFF2-40B4-BE49-F238E27FC236}">
                <a16:creationId xmlns:a16="http://schemas.microsoft.com/office/drawing/2014/main" id="{45363601-1C8E-2F47-9EAB-C92F991EABA3}"/>
              </a:ext>
            </a:extLst>
          </p:cNvPr>
          <p:cNvSpPr>
            <a:spLocks noGrp="1"/>
          </p:cNvSpPr>
          <p:nvPr>
            <p:ph idx="1"/>
          </p:nvPr>
        </p:nvSpPr>
        <p:spPr>
          <a:xfrm>
            <a:off x="1981201" y="1068553"/>
            <a:ext cx="4114800" cy="5057613"/>
          </a:xfrm>
        </p:spPr>
        <p:txBody>
          <a:bodyPr>
            <a:noAutofit/>
          </a:bodyPr>
          <a:lstStyle/>
          <a:p>
            <a:r>
              <a:rPr lang="en-GB" sz="2400" dirty="0"/>
              <a:t>GBIF stores each user download request and assigns a DOI resolving to a landing page that includes</a:t>
            </a:r>
          </a:p>
          <a:p>
            <a:pPr marL="457200" indent="-457200">
              <a:buFont typeface="Arial" panose="020B0604020202020204" pitchFamily="34" charset="0"/>
              <a:buChar char="•"/>
            </a:pPr>
            <a:r>
              <a:rPr lang="en-GB" sz="2400" dirty="0"/>
              <a:t>Date and size of download</a:t>
            </a:r>
          </a:p>
          <a:p>
            <a:pPr marL="457200" indent="-457200">
              <a:buFont typeface="Arial" panose="020B0604020202020204" pitchFamily="34" charset="0"/>
              <a:buChar char="•"/>
            </a:pPr>
            <a:r>
              <a:rPr lang="en-GB" sz="2400" dirty="0"/>
              <a:t>Terms/filters used in query</a:t>
            </a:r>
          </a:p>
          <a:p>
            <a:pPr marL="457200" indent="-457200">
              <a:buFont typeface="Arial" panose="020B0604020202020204" pitchFamily="34" charset="0"/>
              <a:buChar char="•"/>
            </a:pPr>
            <a:r>
              <a:rPr lang="en-GB" sz="2400" dirty="0"/>
              <a:t>Links to download original file and to update query</a:t>
            </a:r>
          </a:p>
          <a:p>
            <a:pPr marL="457200" indent="-457200">
              <a:buFont typeface="Arial" panose="020B0604020202020204" pitchFamily="34" charset="0"/>
              <a:buChar char="•"/>
            </a:pPr>
            <a:r>
              <a:rPr lang="en-GB" sz="2400" dirty="0"/>
              <a:t>Details of contributing datasets</a:t>
            </a:r>
          </a:p>
          <a:p>
            <a:pPr marL="457200" indent="-457200">
              <a:buFont typeface="Arial" panose="020B0604020202020204" pitchFamily="34" charset="0"/>
              <a:buChar char="•"/>
            </a:pPr>
            <a:r>
              <a:rPr lang="en-GB" sz="2400" dirty="0"/>
              <a:t>Relationships modelled in metadata</a:t>
            </a:r>
          </a:p>
        </p:txBody>
      </p:sp>
      <p:sp>
        <p:nvSpPr>
          <p:cNvPr id="4" name="Text Placeholder 3">
            <a:extLst>
              <a:ext uri="{FF2B5EF4-FFF2-40B4-BE49-F238E27FC236}">
                <a16:creationId xmlns:a16="http://schemas.microsoft.com/office/drawing/2014/main" id="{B0F436E2-C7B7-D143-995D-BDE6C430DE9E}"/>
              </a:ext>
            </a:extLst>
          </p:cNvPr>
          <p:cNvSpPr>
            <a:spLocks noGrp="1"/>
          </p:cNvSpPr>
          <p:nvPr>
            <p:ph type="body" sz="quarter" idx="10"/>
          </p:nvPr>
        </p:nvSpPr>
        <p:spPr/>
        <p:txBody>
          <a:bodyPr/>
          <a:lstStyle/>
          <a:p>
            <a:r>
              <a:rPr lang="da-DK" dirty="0" err="1"/>
              <a:t>https</a:t>
            </a:r>
            <a:r>
              <a:rPr lang="da-DK" dirty="0"/>
              <a:t>://</a:t>
            </a:r>
            <a:r>
              <a:rPr lang="da-DK" dirty="0" err="1"/>
              <a:t>doi.org</a:t>
            </a:r>
            <a:r>
              <a:rPr lang="da-DK" dirty="0"/>
              <a:t>/10.15468/</a:t>
            </a:r>
            <a:r>
              <a:rPr lang="da-DK" dirty="0" err="1"/>
              <a:t>dl.uhenlf</a:t>
            </a:r>
            <a:endParaRPr lang="da-DK" dirty="0"/>
          </a:p>
        </p:txBody>
      </p:sp>
      <p:pic>
        <p:nvPicPr>
          <p:cNvPr id="5" name="Picture 4">
            <a:extLst>
              <a:ext uri="{FF2B5EF4-FFF2-40B4-BE49-F238E27FC236}">
                <a16:creationId xmlns:a16="http://schemas.microsoft.com/office/drawing/2014/main" id="{E41EFA9C-CD40-2A4B-9B0A-C375FDB8D0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1" y="876505"/>
            <a:ext cx="4227075" cy="4980303"/>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39520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C1A348-B8D4-E341-8D87-DB658FAD310F}"/>
              </a:ext>
            </a:extLst>
          </p:cNvPr>
          <p:cNvSpPr>
            <a:spLocks noGrp="1"/>
          </p:cNvSpPr>
          <p:nvPr>
            <p:ph type="title"/>
          </p:nvPr>
        </p:nvSpPr>
        <p:spPr/>
        <p:txBody>
          <a:bodyPr/>
          <a:lstStyle/>
          <a:p>
            <a:r>
              <a:rPr lang="en-GB" dirty="0" err="1"/>
              <a:t>LiteraTure</a:t>
            </a:r>
            <a:r>
              <a:rPr lang="en-GB" dirty="0"/>
              <a:t>  tracking</a:t>
            </a:r>
          </a:p>
        </p:txBody>
      </p:sp>
      <p:pic>
        <p:nvPicPr>
          <p:cNvPr id="9" name="Content Placeholder 8">
            <a:extLst>
              <a:ext uri="{FF2B5EF4-FFF2-40B4-BE49-F238E27FC236}">
                <a16:creationId xmlns:a16="http://schemas.microsoft.com/office/drawing/2014/main" id="{BCAC9D49-89BE-CD47-B6E3-F7ADE35AB90F}"/>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t="-2"/>
          <a:stretch/>
        </p:blipFill>
        <p:spPr>
          <a:xfrm>
            <a:off x="1529788" y="967817"/>
            <a:ext cx="9144000" cy="3981691"/>
          </a:xfrm>
        </p:spPr>
      </p:pic>
      <p:sp>
        <p:nvSpPr>
          <p:cNvPr id="4" name="Rectangle 3">
            <a:extLst>
              <a:ext uri="{FF2B5EF4-FFF2-40B4-BE49-F238E27FC236}">
                <a16:creationId xmlns:a16="http://schemas.microsoft.com/office/drawing/2014/main" id="{E263F874-155F-AC4B-9685-43420FAF7B31}"/>
              </a:ext>
            </a:extLst>
          </p:cNvPr>
          <p:cNvSpPr/>
          <p:nvPr/>
        </p:nvSpPr>
        <p:spPr>
          <a:xfrm>
            <a:off x="7983794" y="5250427"/>
            <a:ext cx="2684206" cy="10028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6" name="Text Placeholder 9">
            <a:extLst>
              <a:ext uri="{FF2B5EF4-FFF2-40B4-BE49-F238E27FC236}">
                <a16:creationId xmlns:a16="http://schemas.microsoft.com/office/drawing/2014/main" id="{AB0D5F41-D931-8B47-8264-1FB3133D8686}"/>
              </a:ext>
            </a:extLst>
          </p:cNvPr>
          <p:cNvSpPr>
            <a:spLocks noGrp="1"/>
          </p:cNvSpPr>
          <p:nvPr>
            <p:ph type="body" sz="quarter" idx="10"/>
          </p:nvPr>
        </p:nvSpPr>
        <p:spPr>
          <a:xfrm>
            <a:off x="1965325" y="6407150"/>
            <a:ext cx="7156324" cy="383119"/>
          </a:xfrm>
        </p:spPr>
        <p:txBody>
          <a:bodyPr/>
          <a:lstStyle/>
          <a:p>
            <a:r>
              <a:rPr lang="en-GB" sz="1200" dirty="0">
                <a:solidFill>
                  <a:srgbClr val="386380"/>
                </a:solidFill>
                <a:hlinkClick r:id="rId4">
                  <a:extLst>
                    <a:ext uri="{A12FA001-AC4F-418D-AE19-62706E023703}">
                      <ahyp:hlinkClr xmlns:ahyp="http://schemas.microsoft.com/office/drawing/2018/hyperlinkcolor" xmlns="" val="tx"/>
                    </a:ext>
                  </a:extLst>
                </a:hlinkClick>
              </a:rPr>
              <a:t>https://doi.org/10.1038/s41559-018-0709-x</a:t>
            </a:r>
            <a:r>
              <a:rPr lang="en-GB" sz="1200" dirty="0">
                <a:solidFill>
                  <a:srgbClr val="386380"/>
                </a:solidFill>
              </a:rPr>
              <a:t> </a:t>
            </a:r>
          </a:p>
        </p:txBody>
      </p:sp>
      <p:pic>
        <p:nvPicPr>
          <p:cNvPr id="7" name="Picture 6">
            <a:extLst>
              <a:ext uri="{FF2B5EF4-FFF2-40B4-BE49-F238E27FC236}">
                <a16:creationId xmlns:a16="http://schemas.microsoft.com/office/drawing/2014/main" id="{B213DFEA-2045-FD45-AE2F-E9AC8A4590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 y="4256329"/>
            <a:ext cx="4988689" cy="2431709"/>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EBDFD27-6BA4-3643-B4D2-E8E8244416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24486" y="2633235"/>
            <a:ext cx="4062713" cy="3246188"/>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6669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1087" y="6572668"/>
            <a:ext cx="8813800" cy="246221"/>
          </a:xfrm>
          <a:prstGeom prst="rect">
            <a:avLst/>
          </a:prstGeom>
        </p:spPr>
        <p:txBody>
          <a:bodyPr wrap="square">
            <a:spAutoFit/>
          </a:bodyPr>
          <a:lstStyle/>
          <a:p>
            <a:pPr algn="r"/>
            <a:r>
              <a:rPr lang="en-US" sz="1000" dirty="0" smtClean="0"/>
              <a:t>University </a:t>
            </a:r>
            <a:r>
              <a:rPr lang="en-US" sz="1000" dirty="0"/>
              <a:t>of Sydney </a:t>
            </a:r>
            <a:r>
              <a:rPr lang="en-US" sz="1000" dirty="0">
                <a:hlinkClick r:id="rId3"/>
              </a:rPr>
              <a:t>https://library.sydney.edu.au/research/data-management/research-data-management.html</a:t>
            </a:r>
            <a:endParaRPr lang="en-US" sz="1000" dirty="0"/>
          </a:p>
        </p:txBody>
      </p:sp>
      <p:sp>
        <p:nvSpPr>
          <p:cNvPr id="9" name="Title 8"/>
          <p:cNvSpPr txBox="1">
            <a:spLocks/>
          </p:cNvSpPr>
          <p:nvPr/>
        </p:nvSpPr>
        <p:spPr>
          <a:xfrm>
            <a:off x="576607" y="606253"/>
            <a:ext cx="8197333" cy="414338"/>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800" b="0" i="0" kern="1200" spc="-150">
                <a:solidFill>
                  <a:schemeClr val="tx2"/>
                </a:solidFill>
                <a:latin typeface="Roboto Medium"/>
                <a:ea typeface="+mj-ea"/>
                <a:cs typeface="Roboto Medium"/>
              </a:defRPr>
            </a:lvl1pPr>
          </a:lstStyle>
          <a:p>
            <a:r>
              <a:rPr lang="en-US" b="1" dirty="0">
                <a:latin typeface="Arial"/>
                <a:cs typeface="Arial"/>
              </a:rPr>
              <a:t>The research data lifecycle</a:t>
            </a:r>
          </a:p>
          <a:p>
            <a:pPr lvl="1"/>
            <a:endParaRPr lang="en-US" dirty="0">
              <a:latin typeface="Arial"/>
              <a:cs typeface="Arial"/>
            </a:endParaRPr>
          </a:p>
          <a:p>
            <a:pPr marL="457200" indent="-457200">
              <a:buFont typeface="Arial"/>
              <a:buChar char="•"/>
            </a:pPr>
            <a:endParaRPr lang="en-US" b="1" dirty="0">
              <a:latin typeface="Arial"/>
              <a:cs typeface="Arial"/>
            </a:endParaRPr>
          </a:p>
        </p:txBody>
      </p:sp>
      <p:pic>
        <p:nvPicPr>
          <p:cNvPr id="10" name="Picture 9"/>
          <p:cNvPicPr>
            <a:picLocks noChangeAspect="1"/>
          </p:cNvPicPr>
          <p:nvPr/>
        </p:nvPicPr>
        <p:blipFill>
          <a:blip r:embed="rId4"/>
          <a:stretch>
            <a:fillRect/>
          </a:stretch>
        </p:blipFill>
        <p:spPr>
          <a:xfrm>
            <a:off x="5438624" y="813422"/>
            <a:ext cx="5229376" cy="5229376"/>
          </a:xfrm>
          <a:prstGeom prst="rect">
            <a:avLst/>
          </a:prstGeom>
        </p:spPr>
      </p:pic>
      <p:sp>
        <p:nvSpPr>
          <p:cNvPr id="7" name="Text Placeholder 2"/>
          <p:cNvSpPr>
            <a:spLocks noGrp="1"/>
          </p:cNvSpPr>
          <p:nvPr>
            <p:ph type="body" idx="1"/>
          </p:nvPr>
        </p:nvSpPr>
        <p:spPr>
          <a:xfrm>
            <a:off x="887691" y="1724004"/>
            <a:ext cx="8229600" cy="4525963"/>
          </a:xfrm>
        </p:spPr>
        <p:txBody>
          <a:bodyPr>
            <a:noAutofit/>
          </a:bodyPr>
          <a:lstStyle/>
          <a:p>
            <a:pPr>
              <a:lnSpc>
                <a:spcPct val="100000"/>
              </a:lnSpc>
              <a:spcBef>
                <a:spcPts val="1200"/>
              </a:spcBef>
              <a:spcAft>
                <a:spcPts val="600"/>
              </a:spcAft>
            </a:pPr>
            <a:r>
              <a:rPr lang="en-US" sz="3200" i="0" dirty="0" smtClean="0">
                <a:solidFill>
                  <a:schemeClr val="tx1"/>
                </a:solidFill>
                <a:latin typeface="Arial Narrow" panose="020B0606020202030204" pitchFamily="34" charset="0"/>
              </a:rPr>
              <a:t>Generate / </a:t>
            </a:r>
            <a:r>
              <a:rPr lang="en-US" sz="3200" b="1" i="0" dirty="0" smtClean="0">
                <a:solidFill>
                  <a:schemeClr val="tx1"/>
                </a:solidFill>
                <a:latin typeface="Arial Narrow" panose="020B0606020202030204" pitchFamily="34" charset="0"/>
              </a:rPr>
              <a:t>Access</a:t>
            </a:r>
          </a:p>
          <a:p>
            <a:pPr>
              <a:lnSpc>
                <a:spcPct val="100000"/>
              </a:lnSpc>
              <a:spcBef>
                <a:spcPts val="1200"/>
              </a:spcBef>
              <a:spcAft>
                <a:spcPts val="600"/>
              </a:spcAft>
            </a:pPr>
            <a:r>
              <a:rPr lang="en-US" sz="3200" i="0" dirty="0" smtClean="0">
                <a:solidFill>
                  <a:schemeClr val="tx1"/>
                </a:solidFill>
                <a:latin typeface="Arial Narrow" panose="020B0606020202030204" pitchFamily="34" charset="0"/>
              </a:rPr>
              <a:t>(re)</a:t>
            </a:r>
            <a:r>
              <a:rPr lang="en-US" sz="3200" b="1" i="0" dirty="0" smtClean="0">
                <a:solidFill>
                  <a:schemeClr val="tx1"/>
                </a:solidFill>
                <a:latin typeface="Arial Narrow" panose="020B0606020202030204" pitchFamily="34" charset="0"/>
              </a:rPr>
              <a:t>Organize</a:t>
            </a:r>
          </a:p>
          <a:p>
            <a:pPr>
              <a:lnSpc>
                <a:spcPct val="100000"/>
              </a:lnSpc>
              <a:spcBef>
                <a:spcPts val="1200"/>
              </a:spcBef>
              <a:spcAft>
                <a:spcPts val="600"/>
              </a:spcAft>
            </a:pPr>
            <a:r>
              <a:rPr lang="en-US" sz="3200" b="1" i="0" dirty="0" smtClean="0">
                <a:solidFill>
                  <a:schemeClr val="tx1"/>
                </a:solidFill>
                <a:latin typeface="Arial Narrow" panose="020B0606020202030204" pitchFamily="34" charset="0"/>
              </a:rPr>
              <a:t>Modify</a:t>
            </a:r>
          </a:p>
          <a:p>
            <a:pPr>
              <a:lnSpc>
                <a:spcPct val="100000"/>
              </a:lnSpc>
              <a:spcBef>
                <a:spcPts val="1200"/>
              </a:spcBef>
              <a:spcAft>
                <a:spcPts val="600"/>
              </a:spcAft>
            </a:pPr>
            <a:r>
              <a:rPr lang="en-US" sz="3200" b="1" i="0" dirty="0" smtClean="0">
                <a:solidFill>
                  <a:schemeClr val="tx1"/>
                </a:solidFill>
                <a:latin typeface="Arial Narrow" panose="020B0606020202030204" pitchFamily="34" charset="0"/>
              </a:rPr>
              <a:t>Analyze</a:t>
            </a:r>
          </a:p>
          <a:p>
            <a:pPr>
              <a:lnSpc>
                <a:spcPct val="100000"/>
              </a:lnSpc>
              <a:spcBef>
                <a:spcPts val="1200"/>
              </a:spcBef>
              <a:spcAft>
                <a:spcPts val="600"/>
              </a:spcAft>
            </a:pPr>
            <a:r>
              <a:rPr lang="en-US" sz="3200" b="1" i="0" dirty="0" smtClean="0">
                <a:solidFill>
                  <a:schemeClr val="tx1"/>
                </a:solidFill>
                <a:latin typeface="Arial Narrow" panose="020B0606020202030204" pitchFamily="34" charset="0"/>
              </a:rPr>
              <a:t>Archive</a:t>
            </a:r>
          </a:p>
          <a:p>
            <a:pPr>
              <a:lnSpc>
                <a:spcPct val="100000"/>
              </a:lnSpc>
              <a:spcBef>
                <a:spcPts val="1200"/>
              </a:spcBef>
              <a:spcAft>
                <a:spcPts val="600"/>
              </a:spcAft>
            </a:pPr>
            <a:r>
              <a:rPr lang="en-US" sz="3200" b="1" i="0" dirty="0" smtClean="0">
                <a:solidFill>
                  <a:schemeClr val="tx1"/>
                </a:solidFill>
                <a:latin typeface="Arial Narrow" panose="020B0606020202030204" pitchFamily="34" charset="0"/>
              </a:rPr>
              <a:t>Cite</a:t>
            </a:r>
            <a:endParaRPr lang="en-US" sz="3200" b="1" i="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3029127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5977-9699-8947-B033-1B5702001753}"/>
              </a:ext>
            </a:extLst>
          </p:cNvPr>
          <p:cNvSpPr>
            <a:spLocks noGrp="1"/>
          </p:cNvSpPr>
          <p:nvPr>
            <p:ph type="title"/>
          </p:nvPr>
        </p:nvSpPr>
        <p:spPr/>
        <p:txBody>
          <a:bodyPr/>
          <a:lstStyle/>
          <a:p>
            <a:r>
              <a:rPr lang="da-DK" b="0" dirty="0" err="1"/>
              <a:t>doI</a:t>
            </a:r>
            <a:r>
              <a:rPr lang="da-DK" b="0" dirty="0"/>
              <a:t> Citation </a:t>
            </a:r>
            <a:r>
              <a:rPr lang="da-DK" dirty="0"/>
              <a:t>in </a:t>
            </a:r>
            <a:r>
              <a:rPr lang="da-DK" dirty="0" err="1"/>
              <a:t>perspective</a:t>
            </a:r>
            <a:endParaRPr lang="da-DK" dirty="0"/>
          </a:p>
        </p:txBody>
      </p:sp>
      <p:sp>
        <p:nvSpPr>
          <p:cNvPr id="4" name="Text Placeholder 3">
            <a:extLst>
              <a:ext uri="{FF2B5EF4-FFF2-40B4-BE49-F238E27FC236}">
                <a16:creationId xmlns:a16="http://schemas.microsoft.com/office/drawing/2014/main" id="{E6984900-324F-C041-A3FF-E65AA8DC551E}"/>
              </a:ext>
            </a:extLst>
          </p:cNvPr>
          <p:cNvSpPr>
            <a:spLocks noGrp="1"/>
          </p:cNvSpPr>
          <p:nvPr>
            <p:ph type="body" sz="quarter" idx="10"/>
          </p:nvPr>
        </p:nvSpPr>
        <p:spPr/>
        <p:txBody>
          <a:bodyPr/>
          <a:lstStyle/>
          <a:p>
            <a:endParaRPr lang="da-DK"/>
          </a:p>
        </p:txBody>
      </p:sp>
      <p:pic>
        <p:nvPicPr>
          <p:cNvPr id="8" name="Picture 2">
            <a:extLst>
              <a:ext uri="{FF2B5EF4-FFF2-40B4-BE49-F238E27FC236}">
                <a16:creationId xmlns:a16="http://schemas.microsoft.com/office/drawing/2014/main" id="{B440B0E2-3254-D64E-A678-48572E9EB7C7}"/>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1965325" y="1068553"/>
            <a:ext cx="8267271" cy="505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173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7E67B9-1D8E-8F4A-9595-5AA5AF84D3F5}"/>
              </a:ext>
            </a:extLst>
          </p:cNvPr>
          <p:cNvSpPr>
            <a:spLocks noGrp="1"/>
          </p:cNvSpPr>
          <p:nvPr>
            <p:ph type="title"/>
          </p:nvPr>
        </p:nvSpPr>
        <p:spPr/>
        <p:txBody>
          <a:bodyPr/>
          <a:lstStyle/>
          <a:p>
            <a:r>
              <a:rPr lang="en-GB" dirty="0"/>
              <a:t>Crediting institutions</a:t>
            </a:r>
          </a:p>
        </p:txBody>
      </p:sp>
      <p:pic>
        <p:nvPicPr>
          <p:cNvPr id="12" name="Content Placeholder 11">
            <a:extLst>
              <a:ext uri="{FF2B5EF4-FFF2-40B4-BE49-F238E27FC236}">
                <a16:creationId xmlns:a16="http://schemas.microsoft.com/office/drawing/2014/main" id="{126E14A0-D2E4-7647-8110-17393A77E74E}"/>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2067673" y="1487068"/>
            <a:ext cx="4040868" cy="4699649"/>
          </a:xfrm>
          <a:ln w="3175">
            <a:solidFill>
              <a:schemeClr val="bg1">
                <a:lumMod val="95000"/>
              </a:schemeClr>
            </a:solidFill>
          </a:ln>
          <a:effectLst>
            <a:outerShdw blurRad="50800" dist="38100" dir="2700000" algn="tl" rotWithShape="0">
              <a:prstClr val="black">
                <a:alpha val="40000"/>
              </a:prstClr>
            </a:outerShdw>
          </a:effectLst>
        </p:spPr>
      </p:pic>
      <p:pic>
        <p:nvPicPr>
          <p:cNvPr id="14" name="Content Placeholder 13">
            <a:extLst>
              <a:ext uri="{FF2B5EF4-FFF2-40B4-BE49-F238E27FC236}">
                <a16:creationId xmlns:a16="http://schemas.microsoft.com/office/drawing/2014/main" id="{8EDBD29E-4B1B-2A4E-BB65-2A49844B5E45}"/>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206925" y="1487068"/>
            <a:ext cx="4038600" cy="4699649"/>
          </a:xfrm>
          <a:ln w="3175">
            <a:solidFill>
              <a:schemeClr val="bg1">
                <a:lumMod val="95000"/>
              </a:schemeClr>
            </a:solidFill>
          </a:ln>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B7AC29CC-9D67-F742-AC06-CB6C11D2FDF2}"/>
              </a:ext>
            </a:extLst>
          </p:cNvPr>
          <p:cNvSpPr>
            <a:spLocks noGrp="1"/>
          </p:cNvSpPr>
          <p:nvPr>
            <p:ph type="body" sz="quarter" idx="10"/>
          </p:nvPr>
        </p:nvSpPr>
        <p:spPr/>
        <p:txBody>
          <a:bodyPr/>
          <a:lstStyle/>
          <a:p>
            <a:r>
              <a:rPr lang="en-GB" sz="1200" dirty="0">
                <a:solidFill>
                  <a:srgbClr val="386380"/>
                </a:solidFill>
              </a:rPr>
              <a:t>https://</a:t>
            </a:r>
            <a:r>
              <a:rPr lang="en-GB" sz="1200" dirty="0" err="1">
                <a:solidFill>
                  <a:srgbClr val="386380"/>
                </a:solidFill>
              </a:rPr>
              <a:t>doi.org</a:t>
            </a:r>
            <a:r>
              <a:rPr lang="en-GB" sz="1200" dirty="0">
                <a:solidFill>
                  <a:srgbClr val="386380"/>
                </a:solidFill>
              </a:rPr>
              <a:t>/10.15468/scmp5u</a:t>
            </a:r>
            <a:r>
              <a:rPr lang="en-GB" sz="1200" dirty="0"/>
              <a:t> | </a:t>
            </a:r>
            <a:r>
              <a:rPr lang="en-GB" sz="1200" dirty="0">
                <a:solidFill>
                  <a:srgbClr val="386380"/>
                </a:solidFill>
              </a:rPr>
              <a:t>https://</a:t>
            </a:r>
            <a:r>
              <a:rPr lang="en-GB" sz="1200" dirty="0" err="1">
                <a:solidFill>
                  <a:srgbClr val="386380"/>
                </a:solidFill>
              </a:rPr>
              <a:t>www.gbif.org</a:t>
            </a:r>
            <a:r>
              <a:rPr lang="en-GB" sz="1200" dirty="0">
                <a:solidFill>
                  <a:srgbClr val="386380"/>
                </a:solidFill>
              </a:rPr>
              <a:t>/publisher/36488347-eceb-40ed-b687-406f3601d8cb</a:t>
            </a:r>
          </a:p>
        </p:txBody>
      </p:sp>
      <p:pic>
        <p:nvPicPr>
          <p:cNvPr id="16" name="Picture 15">
            <a:extLst>
              <a:ext uri="{FF2B5EF4-FFF2-40B4-BE49-F238E27FC236}">
                <a16:creationId xmlns:a16="http://schemas.microsoft.com/office/drawing/2014/main" id="{6D5F5AA1-5CE9-8F47-BA67-D1B7C97F94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67674" y="833243"/>
            <a:ext cx="8177851" cy="547580"/>
          </a:xfrm>
          <a:prstGeom prst="rect">
            <a:avLst/>
          </a:prstGeom>
          <a:ln w="28575">
            <a:solidFill>
              <a:srgbClr val="FDB002"/>
            </a:solidFill>
          </a:ln>
        </p:spPr>
      </p:pic>
      <p:sp>
        <p:nvSpPr>
          <p:cNvPr id="17" name="Oval 16">
            <a:extLst>
              <a:ext uri="{FF2B5EF4-FFF2-40B4-BE49-F238E27FC236}">
                <a16:creationId xmlns:a16="http://schemas.microsoft.com/office/drawing/2014/main" id="{1949973D-58A4-D44C-8B40-737397D42619}"/>
              </a:ext>
            </a:extLst>
          </p:cNvPr>
          <p:cNvSpPr/>
          <p:nvPr/>
        </p:nvSpPr>
        <p:spPr>
          <a:xfrm>
            <a:off x="4128304" y="2835798"/>
            <a:ext cx="578734" cy="254643"/>
          </a:xfrm>
          <a:prstGeom prst="ellipse">
            <a:avLst/>
          </a:prstGeom>
          <a:noFill/>
          <a:ln w="25400">
            <a:solidFill>
              <a:srgbClr val="FDB00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18" name="Oval 17">
            <a:extLst>
              <a:ext uri="{FF2B5EF4-FFF2-40B4-BE49-F238E27FC236}">
                <a16:creationId xmlns:a16="http://schemas.microsoft.com/office/drawing/2014/main" id="{3AC2D522-AA2F-8D4F-A5FF-E339B5D676DA}"/>
              </a:ext>
            </a:extLst>
          </p:cNvPr>
          <p:cNvSpPr/>
          <p:nvPr/>
        </p:nvSpPr>
        <p:spPr>
          <a:xfrm>
            <a:off x="8561407" y="2534856"/>
            <a:ext cx="578734" cy="254643"/>
          </a:xfrm>
          <a:prstGeom prst="ellipse">
            <a:avLst/>
          </a:prstGeom>
          <a:noFill/>
          <a:ln w="25400">
            <a:solidFill>
              <a:srgbClr val="FDB00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74672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1D63-0BE0-974F-B361-4F379B8D4115}"/>
              </a:ext>
            </a:extLst>
          </p:cNvPr>
          <p:cNvSpPr>
            <a:spLocks noGrp="1"/>
          </p:cNvSpPr>
          <p:nvPr>
            <p:ph type="title"/>
          </p:nvPr>
        </p:nvSpPr>
        <p:spPr/>
        <p:txBody>
          <a:bodyPr/>
          <a:lstStyle/>
          <a:p>
            <a:r>
              <a:rPr lang="en-GB" b="0" dirty="0"/>
              <a:t>NEXT UP: </a:t>
            </a:r>
            <a:r>
              <a:rPr lang="en-GB" dirty="0"/>
              <a:t>Crediting individuals</a:t>
            </a:r>
          </a:p>
        </p:txBody>
      </p:sp>
      <p:pic>
        <p:nvPicPr>
          <p:cNvPr id="10" name="Content Placeholder 9">
            <a:extLst>
              <a:ext uri="{FF2B5EF4-FFF2-40B4-BE49-F238E27FC236}">
                <a16:creationId xmlns:a16="http://schemas.microsoft.com/office/drawing/2014/main" id="{0A512343-F2ED-604D-B19C-D947D1FFA05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981201" y="1155701"/>
            <a:ext cx="8339349" cy="4524443"/>
          </a:xfrm>
          <a:ln>
            <a:solidFill>
              <a:schemeClr val="bg1">
                <a:lumMod val="85000"/>
              </a:schemeClr>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2310459B-0259-AA45-ACBC-D9394563B16E}"/>
              </a:ext>
            </a:extLst>
          </p:cNvPr>
          <p:cNvSpPr>
            <a:spLocks noGrp="1"/>
          </p:cNvSpPr>
          <p:nvPr>
            <p:ph type="body" sz="quarter" idx="10"/>
          </p:nvPr>
        </p:nvSpPr>
        <p:spPr/>
        <p:txBody>
          <a:bodyPr/>
          <a:lstStyle/>
          <a:p>
            <a:r>
              <a:rPr lang="da-DK" dirty="0" err="1"/>
              <a:t>https</a:t>
            </a:r>
            <a:r>
              <a:rPr lang="da-DK" dirty="0"/>
              <a:t>://</a:t>
            </a:r>
            <a:r>
              <a:rPr lang="da-DK" dirty="0" err="1"/>
              <a:t>sketch.cloud</a:t>
            </a:r>
            <a:r>
              <a:rPr lang="da-DK" dirty="0"/>
              <a:t>/s/3lJ7D/a/4AJ753/</a:t>
            </a:r>
            <a:r>
              <a:rPr lang="da-DK" dirty="0" err="1"/>
              <a:t>play</a:t>
            </a:r>
            <a:endParaRPr lang="en-GB" dirty="0"/>
          </a:p>
        </p:txBody>
      </p:sp>
    </p:spTree>
    <p:extLst>
      <p:ext uri="{BB962C8B-B14F-4D97-AF65-F5344CB8AC3E}">
        <p14:creationId xmlns:p14="http://schemas.microsoft.com/office/powerpoint/2010/main" val="23280124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1D63-0BE0-974F-B361-4F379B8D4115}"/>
              </a:ext>
            </a:extLst>
          </p:cNvPr>
          <p:cNvSpPr>
            <a:spLocks noGrp="1"/>
          </p:cNvSpPr>
          <p:nvPr>
            <p:ph type="title"/>
          </p:nvPr>
        </p:nvSpPr>
        <p:spPr/>
        <p:txBody>
          <a:bodyPr/>
          <a:lstStyle/>
          <a:p>
            <a:r>
              <a:rPr lang="en-GB" b="0" dirty="0"/>
              <a:t>NEXT UP: </a:t>
            </a:r>
            <a:r>
              <a:rPr lang="en-GB" dirty="0"/>
              <a:t>Crediting individuals</a:t>
            </a:r>
          </a:p>
        </p:txBody>
      </p:sp>
      <p:pic>
        <p:nvPicPr>
          <p:cNvPr id="10" name="Content Placeholder 9">
            <a:extLst>
              <a:ext uri="{FF2B5EF4-FFF2-40B4-BE49-F238E27FC236}">
                <a16:creationId xmlns:a16="http://schemas.microsoft.com/office/drawing/2014/main" id="{0A512343-F2ED-604D-B19C-D947D1FFA05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38258" y="1155701"/>
            <a:ext cx="8339349" cy="4524443"/>
          </a:xfrm>
          <a:ln>
            <a:solidFill>
              <a:schemeClr val="bg1">
                <a:lumMod val="85000"/>
              </a:schemeClr>
            </a:solidFill>
          </a:ln>
          <a:effectLst>
            <a:outerShdw blurRad="50800" dist="38100" dir="2700000" algn="tl" rotWithShape="0">
              <a:prstClr val="black">
                <a:alpha val="40000"/>
              </a:prstClr>
            </a:outerShdw>
          </a:effectLst>
        </p:spPr>
      </p:pic>
      <p:sp>
        <p:nvSpPr>
          <p:cNvPr id="5" name="Text Placeholder 4">
            <a:extLst>
              <a:ext uri="{FF2B5EF4-FFF2-40B4-BE49-F238E27FC236}">
                <a16:creationId xmlns:a16="http://schemas.microsoft.com/office/drawing/2014/main" id="{2310459B-0259-AA45-ACBC-D9394563B16E}"/>
              </a:ext>
            </a:extLst>
          </p:cNvPr>
          <p:cNvSpPr>
            <a:spLocks noGrp="1"/>
          </p:cNvSpPr>
          <p:nvPr>
            <p:ph type="body" sz="quarter" idx="10"/>
          </p:nvPr>
        </p:nvSpPr>
        <p:spPr/>
        <p:txBody>
          <a:bodyPr/>
          <a:lstStyle/>
          <a:p>
            <a:r>
              <a:rPr lang="da-DK" dirty="0" err="1"/>
              <a:t>https</a:t>
            </a:r>
            <a:r>
              <a:rPr lang="da-DK" dirty="0"/>
              <a:t>://</a:t>
            </a:r>
            <a:r>
              <a:rPr lang="da-DK" dirty="0" err="1"/>
              <a:t>sketch.cloud</a:t>
            </a:r>
            <a:r>
              <a:rPr lang="da-DK" dirty="0"/>
              <a:t>/s/3lJ7D/a/4AJ753/</a:t>
            </a:r>
            <a:r>
              <a:rPr lang="da-DK" dirty="0" err="1"/>
              <a:t>play</a:t>
            </a:r>
            <a:endParaRPr lang="en-GB" dirty="0"/>
          </a:p>
        </p:txBody>
      </p:sp>
      <p:sp>
        <p:nvSpPr>
          <p:cNvPr id="13" name="Rectangle 12">
            <a:extLst>
              <a:ext uri="{FF2B5EF4-FFF2-40B4-BE49-F238E27FC236}">
                <a16:creationId xmlns:a16="http://schemas.microsoft.com/office/drawing/2014/main" id="{7E6F9264-A516-2244-9CA4-B7EF0579FC6E}"/>
              </a:ext>
            </a:extLst>
          </p:cNvPr>
          <p:cNvSpPr/>
          <p:nvPr/>
        </p:nvSpPr>
        <p:spPr>
          <a:xfrm>
            <a:off x="2038258" y="1155701"/>
            <a:ext cx="8399483" cy="4524443"/>
          </a:xfrm>
          <a:prstGeom prst="rect">
            <a:avLst/>
          </a:prstGeom>
          <a:solidFill>
            <a:schemeClr val="bg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dirty="0">
              <a:solidFill>
                <a:prstClr val="white"/>
              </a:solidFill>
              <a:latin typeface="Calibri"/>
            </a:endParaRPr>
          </a:p>
        </p:txBody>
      </p:sp>
      <p:pic>
        <p:nvPicPr>
          <p:cNvPr id="14" name="Content Placeholder 9">
            <a:extLst>
              <a:ext uri="{FF2B5EF4-FFF2-40B4-BE49-F238E27FC236}">
                <a16:creationId xmlns:a16="http://schemas.microsoft.com/office/drawing/2014/main" id="{F6F983BF-3749-8540-9B51-694B43E9EC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10682" y="894226"/>
            <a:ext cx="5518937" cy="3839407"/>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5" name="Content Placeholder 9">
            <a:extLst>
              <a:ext uri="{FF2B5EF4-FFF2-40B4-BE49-F238E27FC236}">
                <a16:creationId xmlns:a16="http://schemas.microsoft.com/office/drawing/2014/main" id="{9A6372D1-55C5-1C46-AD20-B54DAA2466D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71168" y="2159891"/>
            <a:ext cx="5266573" cy="4108361"/>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623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54"/>
          <p:cNvPicPr preferRelativeResize="0"/>
          <p:nvPr/>
        </p:nvPicPr>
        <p:blipFill rotWithShape="1">
          <a:blip r:embed="rId3">
            <a:alphaModFix/>
          </a:blip>
          <a:srcRect r="22039"/>
          <a:stretch/>
        </p:blipFill>
        <p:spPr>
          <a:xfrm>
            <a:off x="1576567" y="330120"/>
            <a:ext cx="3808568" cy="4142133"/>
          </a:xfrm>
          <a:prstGeom prst="rect">
            <a:avLst/>
          </a:prstGeom>
          <a:noFill/>
          <a:ln>
            <a:noFill/>
          </a:ln>
        </p:spPr>
      </p:pic>
      <p:sp>
        <p:nvSpPr>
          <p:cNvPr id="401" name="Google Shape;401;p54"/>
          <p:cNvSpPr txBox="1">
            <a:spLocks noGrp="1"/>
          </p:cNvSpPr>
          <p:nvPr>
            <p:ph type="ctrTitle"/>
          </p:nvPr>
        </p:nvSpPr>
        <p:spPr>
          <a:xfrm>
            <a:off x="2632000" y="208253"/>
            <a:ext cx="7740800" cy="1879200"/>
          </a:xfrm>
          <a:prstGeom prst="rect">
            <a:avLst/>
          </a:prstGeom>
        </p:spPr>
        <p:txBody>
          <a:bodyPr spcFirstLastPara="1" wrap="square" lIns="121900" tIns="121900" rIns="121900" bIns="121900" anchor="b" anchorCtr="0">
            <a:noAutofit/>
          </a:bodyPr>
          <a:lstStyle/>
          <a:p>
            <a:r>
              <a:rPr lang="en" sz="4267"/>
              <a:t>Publishing Biodiversity Data</a:t>
            </a:r>
            <a:endParaRPr sz="4267"/>
          </a:p>
        </p:txBody>
      </p:sp>
      <p:sp>
        <p:nvSpPr>
          <p:cNvPr id="402" name="Google Shape;402;p54"/>
          <p:cNvSpPr txBox="1">
            <a:spLocks noGrp="1"/>
          </p:cNvSpPr>
          <p:nvPr>
            <p:ph type="subTitle" idx="1"/>
          </p:nvPr>
        </p:nvSpPr>
        <p:spPr>
          <a:xfrm>
            <a:off x="3522800" y="2116087"/>
            <a:ext cx="5959200" cy="1056800"/>
          </a:xfrm>
          <a:prstGeom prst="rect">
            <a:avLst/>
          </a:prstGeom>
        </p:spPr>
        <p:txBody>
          <a:bodyPr spcFirstLastPara="1" wrap="square" lIns="121900" tIns="121900" rIns="121900" bIns="121900" anchor="t" anchorCtr="0">
            <a:noAutofit/>
          </a:bodyPr>
          <a:lstStyle/>
          <a:p>
            <a:pPr marL="0" indent="0">
              <a:buClr>
                <a:schemeClr val="dk1"/>
              </a:buClr>
              <a:buSzPts val="1100"/>
            </a:pPr>
            <a:r>
              <a:rPr lang="en" sz="2667" i="1">
                <a:solidFill>
                  <a:srgbClr val="666666"/>
                </a:solidFill>
              </a:rPr>
              <a:t>data sharing, publishing, and using standards provide opportunities for expanded use and longer-lived data</a:t>
            </a:r>
            <a:endParaRPr sz="2667">
              <a:solidFill>
                <a:srgbClr val="666666"/>
              </a:solidFill>
            </a:endParaRPr>
          </a:p>
        </p:txBody>
      </p:sp>
      <p:sp>
        <p:nvSpPr>
          <p:cNvPr id="403" name="Google Shape;403;p54"/>
          <p:cNvSpPr txBox="1">
            <a:spLocks noGrp="1"/>
          </p:cNvSpPr>
          <p:nvPr>
            <p:ph type="subTitle" idx="1"/>
          </p:nvPr>
        </p:nvSpPr>
        <p:spPr>
          <a:xfrm>
            <a:off x="548084" y="4513969"/>
            <a:ext cx="11360800" cy="1453600"/>
          </a:xfrm>
          <a:prstGeom prst="rect">
            <a:avLst/>
          </a:prstGeom>
        </p:spPr>
        <p:txBody>
          <a:bodyPr spcFirstLastPara="1" wrap="square" lIns="121900" tIns="121900" rIns="121900" bIns="121900" anchor="t" anchorCtr="0">
            <a:noAutofit/>
          </a:bodyPr>
          <a:lstStyle/>
          <a:p>
            <a:pPr marL="0" indent="0" algn="l">
              <a:buClr>
                <a:schemeClr val="dk1"/>
              </a:buClr>
              <a:buSzPts val="1100"/>
            </a:pPr>
            <a:r>
              <a:rPr lang="en" sz="1733" b="1">
                <a:solidFill>
                  <a:srgbClr val="666666"/>
                </a:solidFill>
              </a:rPr>
              <a:t>#biodiversitydata</a:t>
            </a:r>
            <a:endParaRPr sz="1733" b="1">
              <a:solidFill>
                <a:srgbClr val="666666"/>
              </a:solidFill>
            </a:endParaRPr>
          </a:p>
          <a:p>
            <a:pPr marL="0" indent="0" algn="l">
              <a:buClr>
                <a:schemeClr val="dk1"/>
              </a:buClr>
              <a:buSzPts val="1100"/>
            </a:pPr>
            <a:r>
              <a:rPr lang="en" sz="1733">
                <a:solidFill>
                  <a:srgbClr val="666666"/>
                </a:solidFill>
              </a:rPr>
              <a:t>Ecological Society of America 2019 ESAUSSEE</a:t>
            </a:r>
            <a:endParaRPr sz="1733">
              <a:solidFill>
                <a:srgbClr val="666666"/>
              </a:solidFill>
            </a:endParaRPr>
          </a:p>
          <a:p>
            <a:pPr marL="0" indent="0" algn="l">
              <a:buClr>
                <a:schemeClr val="dk1"/>
              </a:buClr>
              <a:buSzPts val="1100"/>
            </a:pPr>
            <a:r>
              <a:rPr lang="en" sz="1733">
                <a:solidFill>
                  <a:srgbClr val="666666"/>
                </a:solidFill>
              </a:rPr>
              <a:t>Special Session: Biodiversity Data Dialogues</a:t>
            </a:r>
            <a:endParaRPr sz="1733">
              <a:solidFill>
                <a:srgbClr val="666666"/>
              </a:solidFill>
            </a:endParaRPr>
          </a:p>
          <a:p>
            <a:pPr marL="0" indent="0" algn="l">
              <a:buClr>
                <a:schemeClr val="dk1"/>
              </a:buClr>
              <a:buSzPts val="1100"/>
            </a:pPr>
            <a:r>
              <a:rPr lang="en" sz="1733">
                <a:solidFill>
                  <a:srgbClr val="666666"/>
                </a:solidFill>
              </a:rPr>
              <a:t>Presenter: Deborah L Paul, iDigBio, Digitization and Workforce Development Manager</a:t>
            </a:r>
            <a:endParaRPr sz="1733">
              <a:solidFill>
                <a:srgbClr val="666666"/>
              </a:solidFill>
            </a:endParaRPr>
          </a:p>
          <a:p>
            <a:pPr marL="0" indent="0" algn="l">
              <a:buClr>
                <a:schemeClr val="dk1"/>
              </a:buClr>
              <a:buSzPts val="1100"/>
            </a:pPr>
            <a:r>
              <a:rPr lang="en" sz="1733">
                <a:solidFill>
                  <a:srgbClr val="666666"/>
                </a:solidFill>
              </a:rPr>
              <a:t>Monday 12 August 10:15 AM - 11:30 AM | Kentucky International Convention Center L011/012</a:t>
            </a:r>
            <a:endParaRPr sz="1733">
              <a:solidFill>
                <a:srgbClr val="666666"/>
              </a:solidFill>
            </a:endParaRPr>
          </a:p>
          <a:p>
            <a:pPr marL="0" indent="0" algn="l">
              <a:buClr>
                <a:schemeClr val="dk1"/>
              </a:buClr>
              <a:buSzPts val="1100"/>
            </a:pPr>
            <a:r>
              <a:rPr lang="en" sz="1867" b="1">
                <a:solidFill>
                  <a:srgbClr val="741B47"/>
                </a:solidFill>
              </a:rPr>
              <a:t>http://bit.ly/datahelpesa2019</a:t>
            </a:r>
            <a:endParaRPr sz="1733">
              <a:solidFill>
                <a:srgbClr val="666666"/>
              </a:solidFill>
            </a:endParaRPr>
          </a:p>
        </p:txBody>
      </p:sp>
      <p:pic>
        <p:nvPicPr>
          <p:cNvPr id="404" name="Google Shape;404;p54"/>
          <p:cNvPicPr preferRelativeResize="0"/>
          <p:nvPr/>
        </p:nvPicPr>
        <p:blipFill>
          <a:blip r:embed="rId4">
            <a:alphaModFix/>
          </a:blip>
          <a:stretch>
            <a:fillRect/>
          </a:stretch>
        </p:blipFill>
        <p:spPr>
          <a:xfrm>
            <a:off x="10270084" y="4966515"/>
            <a:ext cx="979467" cy="922221"/>
          </a:xfrm>
          <a:prstGeom prst="rect">
            <a:avLst/>
          </a:prstGeom>
          <a:noFill/>
          <a:ln>
            <a:noFill/>
          </a:ln>
        </p:spPr>
      </p:pic>
      <p:pic>
        <p:nvPicPr>
          <p:cNvPr id="405" name="Google Shape;405;p54"/>
          <p:cNvPicPr preferRelativeResize="0"/>
          <p:nvPr/>
        </p:nvPicPr>
        <p:blipFill>
          <a:blip r:embed="rId5">
            <a:alphaModFix/>
          </a:blip>
          <a:stretch>
            <a:fillRect/>
          </a:stretch>
        </p:blipFill>
        <p:spPr>
          <a:xfrm>
            <a:off x="5456967" y="3939689"/>
            <a:ext cx="214133" cy="501033"/>
          </a:xfrm>
          <a:prstGeom prst="rect">
            <a:avLst/>
          </a:prstGeom>
          <a:noFill/>
          <a:ln>
            <a:noFill/>
          </a:ln>
        </p:spPr>
      </p:pic>
      <p:pic>
        <p:nvPicPr>
          <p:cNvPr id="406" name="Google Shape;406;p54"/>
          <p:cNvPicPr preferRelativeResize="0"/>
          <p:nvPr/>
        </p:nvPicPr>
        <p:blipFill>
          <a:blip r:embed="rId6">
            <a:alphaModFix/>
          </a:blip>
          <a:stretch>
            <a:fillRect/>
          </a:stretch>
        </p:blipFill>
        <p:spPr>
          <a:xfrm>
            <a:off x="5701251" y="3934613"/>
            <a:ext cx="243840" cy="512064"/>
          </a:xfrm>
          <a:prstGeom prst="rect">
            <a:avLst/>
          </a:prstGeom>
          <a:noFill/>
          <a:ln>
            <a:noFill/>
          </a:ln>
        </p:spPr>
      </p:pic>
    </p:spTree>
    <p:extLst>
      <p:ext uri="{BB962C8B-B14F-4D97-AF65-F5344CB8AC3E}">
        <p14:creationId xmlns:p14="http://schemas.microsoft.com/office/powerpoint/2010/main" val="2842447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5"/>
          <p:cNvSpPr txBox="1">
            <a:spLocks noGrp="1"/>
          </p:cNvSpPr>
          <p:nvPr>
            <p:ph type="title"/>
          </p:nvPr>
        </p:nvSpPr>
        <p:spPr>
          <a:xfrm>
            <a:off x="443035" y="912163"/>
            <a:ext cx="10972800" cy="803200"/>
          </a:xfrm>
          <a:prstGeom prst="rect">
            <a:avLst/>
          </a:prstGeom>
          <a:noFill/>
          <a:ln>
            <a:noFill/>
          </a:ln>
        </p:spPr>
        <p:txBody>
          <a:bodyPr spcFirstLastPara="1" wrap="square" lIns="121900" tIns="60933" rIns="121900" bIns="60933" anchor="t" anchorCtr="0">
            <a:noAutofit/>
          </a:bodyPr>
          <a:lstStyle/>
          <a:p>
            <a:pPr>
              <a:buSzPts val="2400"/>
            </a:pPr>
            <a:r>
              <a:rPr lang="en" sz="2400"/>
              <a:t>Advancing the Digitization of Biological Collections</a:t>
            </a:r>
            <a:endParaRPr sz="2400"/>
          </a:p>
          <a:p>
            <a:pPr>
              <a:buSzPts val="2400"/>
            </a:pPr>
            <a:r>
              <a:rPr lang="en" sz="1867"/>
              <a:t>iDigBio Hub and Thematic (Museum) Collection Networks</a:t>
            </a:r>
            <a:endParaRPr sz="1867"/>
          </a:p>
        </p:txBody>
      </p:sp>
      <p:sp>
        <p:nvSpPr>
          <p:cNvPr id="413" name="Google Shape;413;p55"/>
          <p:cNvSpPr txBox="1"/>
          <p:nvPr/>
        </p:nvSpPr>
        <p:spPr>
          <a:xfrm>
            <a:off x="438028" y="1803064"/>
            <a:ext cx="3043600" cy="4278000"/>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 sz="1600" b="1" kern="0">
                <a:solidFill>
                  <a:srgbClr val="000000"/>
                </a:solidFill>
                <a:latin typeface="Helvetica Neue"/>
                <a:ea typeface="Helvetica Neue"/>
                <a:cs typeface="Helvetica Neue"/>
                <a:sym typeface="Helvetica Neue"/>
              </a:rPr>
              <a:t>Digitization</a:t>
            </a:r>
            <a:endParaRPr sz="1600" b="1"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Workflows &amp; Protocols</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Dissemination</a:t>
            </a:r>
            <a:endParaRPr sz="1333" kern="0">
              <a:solidFill>
                <a:srgbClr val="000000"/>
              </a:solidFill>
              <a:latin typeface="Arial"/>
              <a:cs typeface="Arial"/>
              <a:sym typeface="Arial"/>
            </a:endParaRPr>
          </a:p>
          <a:p>
            <a:pPr defTabSz="1219170">
              <a:buClr>
                <a:srgbClr val="000000"/>
              </a:buClr>
            </a:pPr>
            <a:endParaRPr sz="1600" kern="0">
              <a:solidFill>
                <a:srgbClr val="000000"/>
              </a:solidFill>
              <a:latin typeface="Helvetica Neue"/>
              <a:ea typeface="Helvetica Neue"/>
              <a:cs typeface="Helvetica Neue"/>
              <a:sym typeface="Helvetica Neue"/>
            </a:endParaRPr>
          </a:p>
          <a:p>
            <a:pPr defTabSz="1219170">
              <a:buClr>
                <a:srgbClr val="000000"/>
              </a:buClr>
            </a:pPr>
            <a:r>
              <a:rPr lang="en" sz="1600" b="1" kern="0">
                <a:solidFill>
                  <a:srgbClr val="000000"/>
                </a:solidFill>
                <a:latin typeface="Helvetica Neue"/>
                <a:ea typeface="Helvetica Neue"/>
                <a:cs typeface="Helvetica Neue"/>
                <a:sym typeface="Helvetica Neue"/>
              </a:rPr>
              <a:t>Research Use</a:t>
            </a:r>
            <a:endParaRPr sz="1600" b="1"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Cyberinfrastructure</a:t>
            </a:r>
            <a:endParaRPr sz="1333" kern="0">
              <a:solidFill>
                <a:srgbClr val="000000"/>
              </a:solidFill>
              <a:latin typeface="Helvetica Neue"/>
              <a:ea typeface="Helvetica Neue"/>
              <a:cs typeface="Helvetica Neue"/>
              <a:sym typeface="Helvetica Neue"/>
            </a:endParaRPr>
          </a:p>
          <a:p>
            <a:pPr defTabSz="1219170">
              <a:buClr>
                <a:srgbClr val="000000"/>
              </a:buClr>
            </a:pPr>
            <a:r>
              <a:rPr lang="en" sz="1333" kern="0">
                <a:solidFill>
                  <a:srgbClr val="000000"/>
                </a:solidFill>
                <a:latin typeface="Helvetica Neue"/>
                <a:ea typeface="Helvetica Neue"/>
                <a:cs typeface="Helvetica Neue"/>
                <a:sym typeface="Helvetica Neue"/>
              </a:rPr>
              <a:t>Tool collaboration</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Portal development</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ENM workshop</a:t>
            </a:r>
            <a:endParaRPr sz="1333" kern="0">
              <a:solidFill>
                <a:srgbClr val="000000"/>
              </a:solidFill>
              <a:latin typeface="Arial"/>
              <a:cs typeface="Arial"/>
              <a:sym typeface="Arial"/>
            </a:endParaRPr>
          </a:p>
          <a:p>
            <a:pPr defTabSz="1219170">
              <a:buClr>
                <a:srgbClr val="000000"/>
              </a:buClr>
            </a:pPr>
            <a:r>
              <a:rPr lang="en" sz="1333" b="1" kern="0">
                <a:solidFill>
                  <a:srgbClr val="741B47"/>
                </a:solidFill>
                <a:latin typeface="Helvetica Neue"/>
                <a:ea typeface="Helvetica Neue"/>
                <a:cs typeface="Helvetica Neue"/>
                <a:sym typeface="Helvetica Neue"/>
              </a:rPr>
              <a:t>Research focus</a:t>
            </a:r>
            <a:endParaRPr sz="1333" b="1" kern="0">
              <a:solidFill>
                <a:srgbClr val="741B47"/>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Data quality</a:t>
            </a:r>
            <a:endParaRPr sz="1333" kern="0">
              <a:solidFill>
                <a:srgbClr val="000000"/>
              </a:solidFill>
              <a:latin typeface="Helvetica Neue"/>
              <a:ea typeface="Helvetica Neue"/>
              <a:cs typeface="Helvetica Neue"/>
              <a:sym typeface="Helvetica Neue"/>
            </a:endParaRPr>
          </a:p>
          <a:p>
            <a:pPr defTabSz="1219170">
              <a:buClr>
                <a:srgbClr val="000000"/>
              </a:buClr>
            </a:pPr>
            <a:r>
              <a:rPr lang="en" sz="1333" kern="0">
                <a:solidFill>
                  <a:srgbClr val="000000"/>
                </a:solidFill>
                <a:latin typeface="Helvetica Neue"/>
                <a:ea typeface="Helvetica Neue"/>
                <a:cs typeface="Helvetica Neue"/>
                <a:sym typeface="Helvetica Neue"/>
              </a:rPr>
              <a:t>APIs</a:t>
            </a:r>
            <a:endParaRPr sz="1333" kern="0">
              <a:solidFill>
                <a:srgbClr val="000000"/>
              </a:solidFill>
              <a:latin typeface="Helvetica Neue"/>
              <a:ea typeface="Helvetica Neue"/>
              <a:cs typeface="Helvetica Neue"/>
              <a:sym typeface="Helvetica Neue"/>
            </a:endParaRPr>
          </a:p>
          <a:p>
            <a:pPr defTabSz="1219170">
              <a:buClr>
                <a:srgbClr val="000000"/>
              </a:buClr>
            </a:pPr>
            <a:endParaRPr sz="1600" kern="0">
              <a:solidFill>
                <a:srgbClr val="000000"/>
              </a:solidFill>
              <a:latin typeface="Helvetica Neue"/>
              <a:ea typeface="Helvetica Neue"/>
              <a:cs typeface="Helvetica Neue"/>
              <a:sym typeface="Helvetica Neue"/>
            </a:endParaRPr>
          </a:p>
          <a:p>
            <a:pPr defTabSz="1219170">
              <a:buClr>
                <a:srgbClr val="000000"/>
              </a:buClr>
            </a:pPr>
            <a:r>
              <a:rPr lang="en" sz="1600" b="1" kern="0">
                <a:solidFill>
                  <a:srgbClr val="000000"/>
                </a:solidFill>
                <a:latin typeface="Helvetica Neue"/>
                <a:ea typeface="Helvetica Neue"/>
                <a:cs typeface="Helvetica Neue"/>
                <a:sym typeface="Helvetica Neue"/>
              </a:rPr>
              <a:t>Training</a:t>
            </a:r>
            <a:endParaRPr sz="1600" b="1" kern="0">
              <a:solidFill>
                <a:srgbClr val="000000"/>
              </a:solidFill>
              <a:latin typeface="Helvetica Neue"/>
              <a:ea typeface="Helvetica Neue"/>
              <a:cs typeface="Helvetica Neue"/>
              <a:sym typeface="Helvetica Neue"/>
            </a:endParaRPr>
          </a:p>
          <a:p>
            <a:pPr defTabSz="1219170">
              <a:buClr>
                <a:srgbClr val="000000"/>
              </a:buClr>
            </a:pPr>
            <a:r>
              <a:rPr lang="en" sz="1333" kern="0">
                <a:solidFill>
                  <a:srgbClr val="000000"/>
                </a:solidFill>
                <a:latin typeface="Helvetica Neue"/>
                <a:ea typeface="Helvetica Neue"/>
                <a:cs typeface="Helvetica Neue"/>
                <a:sym typeface="Helvetica Neue"/>
              </a:rPr>
              <a:t>Biodiversity informatics</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Data skills and literacy</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Collections software</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Imaging</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Project Management</a:t>
            </a:r>
            <a:endParaRPr sz="1333" kern="0">
              <a:solidFill>
                <a:srgbClr val="000000"/>
              </a:solidFill>
              <a:latin typeface="Arial"/>
              <a:cs typeface="Arial"/>
              <a:sym typeface="Arial"/>
            </a:endParaRPr>
          </a:p>
        </p:txBody>
      </p:sp>
      <p:sp>
        <p:nvSpPr>
          <p:cNvPr id="414" name="Google Shape;414;p55"/>
          <p:cNvSpPr txBox="1"/>
          <p:nvPr/>
        </p:nvSpPr>
        <p:spPr>
          <a:xfrm>
            <a:off x="9291671" y="2628767"/>
            <a:ext cx="2518400" cy="4155200"/>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 sz="1600" b="1" kern="0">
                <a:solidFill>
                  <a:srgbClr val="000000"/>
                </a:solidFill>
                <a:latin typeface="Helvetica Neue"/>
                <a:ea typeface="Helvetica Neue"/>
                <a:cs typeface="Helvetica Neue"/>
                <a:sym typeface="Helvetica Neue"/>
              </a:rPr>
              <a:t>Education Outreach</a:t>
            </a:r>
            <a:endParaRPr sz="1600" b="1"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Citizen Science</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K-12 materials</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Undergraduate</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Fossil Clubs</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Mentor teachers</a:t>
            </a:r>
            <a:endParaRPr sz="1333" kern="0">
              <a:solidFill>
                <a:srgbClr val="000000"/>
              </a:solidFill>
              <a:latin typeface="Arial"/>
              <a:cs typeface="Arial"/>
              <a:sym typeface="Arial"/>
            </a:endParaRPr>
          </a:p>
          <a:p>
            <a:pPr defTabSz="1219170">
              <a:buClr>
                <a:srgbClr val="000000"/>
              </a:buClr>
            </a:pPr>
            <a:endParaRPr sz="1600" kern="0">
              <a:solidFill>
                <a:srgbClr val="000000"/>
              </a:solidFill>
              <a:latin typeface="Helvetica Neue"/>
              <a:ea typeface="Helvetica Neue"/>
              <a:cs typeface="Helvetica Neue"/>
              <a:sym typeface="Helvetica Neue"/>
            </a:endParaRPr>
          </a:p>
          <a:p>
            <a:pPr defTabSz="1219170">
              <a:buClr>
                <a:srgbClr val="000000"/>
              </a:buClr>
            </a:pPr>
            <a:r>
              <a:rPr lang="en" sz="1600" b="1" kern="0">
                <a:solidFill>
                  <a:srgbClr val="000000"/>
                </a:solidFill>
                <a:latin typeface="Helvetica Neue"/>
                <a:ea typeface="Helvetica Neue"/>
                <a:cs typeface="Helvetica Neue"/>
                <a:sym typeface="Helvetica Neue"/>
              </a:rPr>
              <a:t>Methods</a:t>
            </a:r>
            <a:endParaRPr sz="1600" b="1"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Workshops</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Webinars</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Symposia</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Conferences</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Working Groups</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Short Courses</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Adobe Connect</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Listservs</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Publications</a:t>
            </a:r>
            <a:endParaRPr sz="1333" kern="0">
              <a:solidFill>
                <a:srgbClr val="000000"/>
              </a:solidFill>
              <a:latin typeface="Arial"/>
              <a:cs typeface="Arial"/>
              <a:sym typeface="Arial"/>
            </a:endParaRPr>
          </a:p>
          <a:p>
            <a:pPr defTabSz="1219170">
              <a:buClr>
                <a:srgbClr val="000000"/>
              </a:buClr>
            </a:pPr>
            <a:r>
              <a:rPr lang="en" sz="1333" kern="0">
                <a:solidFill>
                  <a:srgbClr val="000000"/>
                </a:solidFill>
                <a:latin typeface="Helvetica Neue"/>
                <a:ea typeface="Helvetica Neue"/>
                <a:cs typeface="Helvetica Neue"/>
                <a:sym typeface="Helvetica Neue"/>
              </a:rPr>
              <a:t>Social Media</a:t>
            </a:r>
            <a:endParaRPr sz="1333" kern="0">
              <a:solidFill>
                <a:srgbClr val="000000"/>
              </a:solidFill>
              <a:latin typeface="Helvetica Neue"/>
              <a:ea typeface="Helvetica Neue"/>
              <a:cs typeface="Helvetica Neue"/>
              <a:sym typeface="Helvetica Neue"/>
            </a:endParaRPr>
          </a:p>
        </p:txBody>
      </p:sp>
      <p:pic>
        <p:nvPicPr>
          <p:cNvPr id="415" name="Google Shape;415;p55"/>
          <p:cNvPicPr preferRelativeResize="0"/>
          <p:nvPr/>
        </p:nvPicPr>
        <p:blipFill>
          <a:blip r:embed="rId3">
            <a:alphaModFix/>
          </a:blip>
          <a:stretch>
            <a:fillRect/>
          </a:stretch>
        </p:blipFill>
        <p:spPr>
          <a:xfrm>
            <a:off x="10030700" y="805149"/>
            <a:ext cx="1965600" cy="1455889"/>
          </a:xfrm>
          <a:prstGeom prst="rect">
            <a:avLst/>
          </a:prstGeom>
          <a:noFill/>
          <a:ln>
            <a:noFill/>
          </a:ln>
          <a:effectLst>
            <a:outerShdw blurRad="63500" sx="102000" sy="102000" algn="ctr" rotWithShape="0">
              <a:srgbClr val="000000">
                <a:alpha val="40000"/>
              </a:srgbClr>
            </a:outerShdw>
          </a:effectLst>
        </p:spPr>
      </p:pic>
      <p:sp>
        <p:nvSpPr>
          <p:cNvPr id="416" name="Google Shape;416;p55"/>
          <p:cNvSpPr txBox="1"/>
          <p:nvPr/>
        </p:nvSpPr>
        <p:spPr>
          <a:xfrm>
            <a:off x="10950685" y="2217457"/>
            <a:ext cx="1147200" cy="261600"/>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 sz="533" i="1" kern="0">
                <a:solidFill>
                  <a:srgbClr val="000000"/>
                </a:solidFill>
                <a:latin typeface="Calibri"/>
                <a:ea typeface="Calibri"/>
                <a:cs typeface="Calibri"/>
                <a:sym typeface="Calibri"/>
              </a:rPr>
              <a:t>people graphic by </a:t>
            </a:r>
            <a:r>
              <a:rPr lang="en" sz="533" kern="0">
                <a:solidFill>
                  <a:srgbClr val="000000"/>
                </a:solidFill>
                <a:latin typeface="Calibri"/>
                <a:ea typeface="Calibri"/>
                <a:cs typeface="Calibri"/>
                <a:sym typeface="Calibri"/>
              </a:rPr>
              <a:t>Dorothy Allard</a:t>
            </a:r>
            <a:endParaRPr sz="533" kern="0">
              <a:solidFill>
                <a:srgbClr val="000000"/>
              </a:solidFill>
              <a:latin typeface="Calibri"/>
              <a:ea typeface="Calibri"/>
              <a:cs typeface="Calibri"/>
              <a:sym typeface="Calibri"/>
            </a:endParaRPr>
          </a:p>
        </p:txBody>
      </p:sp>
      <p:sp>
        <p:nvSpPr>
          <p:cNvPr id="417" name="Google Shape;417;p55"/>
          <p:cNvSpPr txBox="1"/>
          <p:nvPr/>
        </p:nvSpPr>
        <p:spPr>
          <a:xfrm rot="1399">
            <a:off x="10030700" y="167248"/>
            <a:ext cx="1965600" cy="313200"/>
          </a:xfrm>
          <a:prstGeom prst="rect">
            <a:avLst/>
          </a:prstGeom>
          <a:solidFill>
            <a:srgbClr val="A64D79"/>
          </a:solidFill>
          <a:ln>
            <a:noFill/>
          </a:ln>
        </p:spPr>
        <p:txBody>
          <a:bodyPr spcFirstLastPara="1" wrap="square" lIns="121900" tIns="121900" rIns="121900" bIns="121900" anchor="ctr" anchorCtr="0">
            <a:noAutofit/>
          </a:bodyPr>
          <a:lstStyle/>
          <a:p>
            <a:pPr algn="ctr" defTabSz="1219170">
              <a:buClr>
                <a:srgbClr val="000000"/>
              </a:buClr>
            </a:pPr>
            <a:r>
              <a:rPr lang="en" sz="1333" kern="0">
                <a:solidFill>
                  <a:srgbClr val="000000"/>
                </a:solidFill>
                <a:latin typeface="Arial"/>
                <a:cs typeface="Arial"/>
                <a:sym typeface="Arial"/>
              </a:rPr>
              <a:t>(Meta)data Aggregator</a:t>
            </a:r>
            <a:endParaRPr sz="1333" kern="0">
              <a:solidFill>
                <a:srgbClr val="000000"/>
              </a:solidFill>
              <a:latin typeface="Arial"/>
              <a:cs typeface="Arial"/>
              <a:sym typeface="Arial"/>
            </a:endParaRPr>
          </a:p>
        </p:txBody>
      </p:sp>
      <p:sp>
        <p:nvSpPr>
          <p:cNvPr id="418" name="Google Shape;418;p55"/>
          <p:cNvSpPr txBox="1"/>
          <p:nvPr/>
        </p:nvSpPr>
        <p:spPr>
          <a:xfrm rot="1399">
            <a:off x="10030700" y="491551"/>
            <a:ext cx="1965600" cy="313200"/>
          </a:xfrm>
          <a:prstGeom prst="rect">
            <a:avLst/>
          </a:prstGeom>
          <a:solidFill>
            <a:srgbClr val="A64D79"/>
          </a:solidFill>
          <a:ln>
            <a:noFill/>
          </a:ln>
        </p:spPr>
        <p:txBody>
          <a:bodyPr spcFirstLastPara="1" wrap="square" lIns="121900" tIns="121900" rIns="121900" bIns="121900" anchor="ctr" anchorCtr="0">
            <a:noAutofit/>
          </a:bodyPr>
          <a:lstStyle/>
          <a:p>
            <a:pPr algn="ctr" defTabSz="1219170">
              <a:buClr>
                <a:srgbClr val="000000"/>
              </a:buClr>
            </a:pPr>
            <a:r>
              <a:rPr lang="en" sz="1333" kern="0">
                <a:solidFill>
                  <a:srgbClr val="000000"/>
                </a:solidFill>
                <a:latin typeface="Arial"/>
                <a:cs typeface="Arial"/>
                <a:sym typeface="Arial"/>
              </a:rPr>
              <a:t>Community Building</a:t>
            </a:r>
            <a:endParaRPr sz="1333" kern="0">
              <a:solidFill>
                <a:srgbClr val="000000"/>
              </a:solidFill>
              <a:latin typeface="Arial"/>
              <a:cs typeface="Arial"/>
              <a:sym typeface="Arial"/>
            </a:endParaRPr>
          </a:p>
        </p:txBody>
      </p:sp>
      <p:pic>
        <p:nvPicPr>
          <p:cNvPr id="419" name="Google Shape;419;p55"/>
          <p:cNvPicPr preferRelativeResize="0"/>
          <p:nvPr/>
        </p:nvPicPr>
        <p:blipFill>
          <a:blip r:embed="rId4">
            <a:alphaModFix/>
          </a:blip>
          <a:stretch>
            <a:fillRect/>
          </a:stretch>
        </p:blipFill>
        <p:spPr>
          <a:xfrm>
            <a:off x="88135" y="912167"/>
            <a:ext cx="442307" cy="446400"/>
          </a:xfrm>
          <a:prstGeom prst="rect">
            <a:avLst/>
          </a:prstGeom>
          <a:noFill/>
          <a:ln>
            <a:noFill/>
          </a:ln>
        </p:spPr>
      </p:pic>
      <p:pic>
        <p:nvPicPr>
          <p:cNvPr id="420" name="Google Shape;420;p55"/>
          <p:cNvPicPr preferRelativeResize="0"/>
          <p:nvPr/>
        </p:nvPicPr>
        <p:blipFill rotWithShape="1">
          <a:blip r:embed="rId5">
            <a:alphaModFix/>
          </a:blip>
          <a:srcRect b="6041"/>
          <a:stretch/>
        </p:blipFill>
        <p:spPr>
          <a:xfrm>
            <a:off x="2539035" y="1879268"/>
            <a:ext cx="6630629" cy="2328267"/>
          </a:xfrm>
          <a:prstGeom prst="rect">
            <a:avLst/>
          </a:prstGeom>
          <a:noFill/>
          <a:ln>
            <a:noFill/>
          </a:ln>
        </p:spPr>
      </p:pic>
      <p:pic>
        <p:nvPicPr>
          <p:cNvPr id="421" name="Google Shape;421;p55"/>
          <p:cNvPicPr preferRelativeResize="0"/>
          <p:nvPr/>
        </p:nvPicPr>
        <p:blipFill>
          <a:blip r:embed="rId6">
            <a:alphaModFix/>
          </a:blip>
          <a:stretch>
            <a:fillRect/>
          </a:stretch>
        </p:blipFill>
        <p:spPr>
          <a:xfrm>
            <a:off x="4584952" y="4277022"/>
            <a:ext cx="1147200" cy="784711"/>
          </a:xfrm>
          <a:prstGeom prst="rect">
            <a:avLst/>
          </a:prstGeom>
          <a:noFill/>
          <a:ln>
            <a:noFill/>
          </a:ln>
        </p:spPr>
      </p:pic>
      <p:pic>
        <p:nvPicPr>
          <p:cNvPr id="422" name="Google Shape;422;p55"/>
          <p:cNvPicPr preferRelativeResize="0"/>
          <p:nvPr/>
        </p:nvPicPr>
        <p:blipFill>
          <a:blip r:embed="rId7">
            <a:alphaModFix/>
          </a:blip>
          <a:stretch>
            <a:fillRect/>
          </a:stretch>
        </p:blipFill>
        <p:spPr>
          <a:xfrm>
            <a:off x="5783110" y="4274867"/>
            <a:ext cx="1045692" cy="803200"/>
          </a:xfrm>
          <a:prstGeom prst="rect">
            <a:avLst/>
          </a:prstGeom>
          <a:noFill/>
          <a:ln>
            <a:noFill/>
          </a:ln>
        </p:spPr>
      </p:pic>
      <p:pic>
        <p:nvPicPr>
          <p:cNvPr id="423" name="Google Shape;423;p55"/>
          <p:cNvPicPr preferRelativeResize="0"/>
          <p:nvPr/>
        </p:nvPicPr>
        <p:blipFill>
          <a:blip r:embed="rId8">
            <a:alphaModFix/>
          </a:blip>
          <a:stretch>
            <a:fillRect/>
          </a:stretch>
        </p:blipFill>
        <p:spPr>
          <a:xfrm>
            <a:off x="3885635" y="5131198"/>
            <a:ext cx="1464000" cy="893153"/>
          </a:xfrm>
          <a:prstGeom prst="rect">
            <a:avLst/>
          </a:prstGeom>
          <a:noFill/>
          <a:ln>
            <a:noFill/>
          </a:ln>
        </p:spPr>
      </p:pic>
      <p:pic>
        <p:nvPicPr>
          <p:cNvPr id="424" name="Google Shape;424;p55"/>
          <p:cNvPicPr preferRelativeResize="0"/>
          <p:nvPr/>
        </p:nvPicPr>
        <p:blipFill>
          <a:blip r:embed="rId9">
            <a:alphaModFix/>
          </a:blip>
          <a:stretch>
            <a:fillRect/>
          </a:stretch>
        </p:blipFill>
        <p:spPr>
          <a:xfrm>
            <a:off x="2526146" y="5145712"/>
            <a:ext cx="1359500" cy="864133"/>
          </a:xfrm>
          <a:prstGeom prst="rect">
            <a:avLst/>
          </a:prstGeom>
          <a:noFill/>
          <a:ln>
            <a:noFill/>
          </a:ln>
        </p:spPr>
      </p:pic>
      <p:pic>
        <p:nvPicPr>
          <p:cNvPr id="425" name="Google Shape;425;p55"/>
          <p:cNvPicPr preferRelativeResize="0"/>
          <p:nvPr/>
        </p:nvPicPr>
        <p:blipFill rotWithShape="1">
          <a:blip r:embed="rId10">
            <a:alphaModFix/>
          </a:blip>
          <a:srcRect b="13096"/>
          <a:stretch/>
        </p:blipFill>
        <p:spPr>
          <a:xfrm>
            <a:off x="2539035" y="3306900"/>
            <a:ext cx="1965600" cy="1712768"/>
          </a:xfrm>
          <a:prstGeom prst="rect">
            <a:avLst/>
          </a:prstGeom>
          <a:noFill/>
          <a:ln>
            <a:noFill/>
          </a:ln>
        </p:spPr>
      </p:pic>
      <p:pic>
        <p:nvPicPr>
          <p:cNvPr id="426" name="Google Shape;426;p55"/>
          <p:cNvPicPr preferRelativeResize="0"/>
          <p:nvPr/>
        </p:nvPicPr>
        <p:blipFill>
          <a:blip r:embed="rId11">
            <a:alphaModFix/>
          </a:blip>
          <a:stretch>
            <a:fillRect/>
          </a:stretch>
        </p:blipFill>
        <p:spPr>
          <a:xfrm>
            <a:off x="5312490" y="5150962"/>
            <a:ext cx="1561455" cy="864133"/>
          </a:xfrm>
          <a:prstGeom prst="rect">
            <a:avLst/>
          </a:prstGeom>
          <a:noFill/>
          <a:ln>
            <a:noFill/>
          </a:ln>
        </p:spPr>
      </p:pic>
      <p:pic>
        <p:nvPicPr>
          <p:cNvPr id="427" name="Google Shape;427;p55"/>
          <p:cNvPicPr preferRelativeResize="0"/>
          <p:nvPr/>
        </p:nvPicPr>
        <p:blipFill>
          <a:blip r:embed="rId12">
            <a:alphaModFix/>
          </a:blip>
          <a:stretch>
            <a:fillRect/>
          </a:stretch>
        </p:blipFill>
        <p:spPr>
          <a:xfrm>
            <a:off x="6873935" y="4286334"/>
            <a:ext cx="2238600" cy="1683833"/>
          </a:xfrm>
          <a:prstGeom prst="rect">
            <a:avLst/>
          </a:prstGeom>
          <a:noFill/>
          <a:ln>
            <a:noFill/>
          </a:ln>
        </p:spPr>
      </p:pic>
      <p:sp>
        <p:nvSpPr>
          <p:cNvPr id="428" name="Google Shape;428;p55"/>
          <p:cNvSpPr txBox="1"/>
          <p:nvPr/>
        </p:nvSpPr>
        <p:spPr>
          <a:xfrm>
            <a:off x="7684032" y="1559803"/>
            <a:ext cx="1843200" cy="39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kern="0">
                <a:solidFill>
                  <a:srgbClr val="000000"/>
                </a:solidFill>
                <a:latin typeface="Helvetica Neue"/>
                <a:ea typeface="Helvetica Neue"/>
                <a:cs typeface="Helvetica Neue"/>
                <a:sym typeface="Helvetica Neue"/>
              </a:rPr>
              <a:t>total: 119,768,942</a:t>
            </a:r>
            <a:endParaRPr sz="1333" kern="0">
              <a:solidFill>
                <a:srgbClr val="000000"/>
              </a:solidFill>
              <a:latin typeface="Helvetica Neue"/>
              <a:ea typeface="Helvetica Neue"/>
              <a:cs typeface="Helvetica Neue"/>
              <a:sym typeface="Helvetica Neue"/>
            </a:endParaRPr>
          </a:p>
        </p:txBody>
      </p:sp>
      <p:sp>
        <p:nvSpPr>
          <p:cNvPr id="429" name="Google Shape;429;p55"/>
          <p:cNvSpPr txBox="1"/>
          <p:nvPr/>
        </p:nvSpPr>
        <p:spPr>
          <a:xfrm rot="1399">
            <a:off x="10030700" y="812868"/>
            <a:ext cx="1965600" cy="313200"/>
          </a:xfrm>
          <a:prstGeom prst="rect">
            <a:avLst/>
          </a:prstGeom>
          <a:solidFill>
            <a:srgbClr val="A64D79"/>
          </a:solidFill>
          <a:ln>
            <a:noFill/>
          </a:ln>
        </p:spPr>
        <p:txBody>
          <a:bodyPr spcFirstLastPara="1" wrap="square" lIns="121900" tIns="121900" rIns="121900" bIns="121900" anchor="ctr" anchorCtr="0">
            <a:noAutofit/>
          </a:bodyPr>
          <a:lstStyle/>
          <a:p>
            <a:pPr algn="ctr" defTabSz="1219170">
              <a:buClr>
                <a:srgbClr val="000000"/>
              </a:buClr>
            </a:pPr>
            <a:r>
              <a:rPr lang="en" sz="1333" kern="0">
                <a:solidFill>
                  <a:srgbClr val="000000"/>
                </a:solidFill>
                <a:latin typeface="Arial"/>
                <a:cs typeface="Arial"/>
                <a:sym typeface="Arial"/>
              </a:rPr>
              <a:t>Collections Data</a:t>
            </a:r>
            <a:endParaRPr sz="1333" kern="0">
              <a:solidFill>
                <a:srgbClr val="000000"/>
              </a:solidFill>
              <a:latin typeface="Arial"/>
              <a:cs typeface="Arial"/>
              <a:sym typeface="Arial"/>
            </a:endParaRPr>
          </a:p>
        </p:txBody>
      </p:sp>
      <p:sp>
        <p:nvSpPr>
          <p:cNvPr id="430" name="Google Shape;430;p55"/>
          <p:cNvSpPr txBox="1"/>
          <p:nvPr/>
        </p:nvSpPr>
        <p:spPr>
          <a:xfrm rot="1354">
            <a:off x="10285435" y="6203700"/>
            <a:ext cx="1015600" cy="313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333" b="1" kern="0">
                <a:solidFill>
                  <a:srgbClr val="A64D79"/>
                </a:solidFill>
                <a:latin typeface="Arial"/>
                <a:cs typeface="Arial"/>
                <a:sym typeface="Arial"/>
              </a:rPr>
              <a:t>@idigbio</a:t>
            </a:r>
            <a:endParaRPr sz="1333" b="1" kern="0">
              <a:solidFill>
                <a:srgbClr val="A64D79"/>
              </a:solidFill>
              <a:latin typeface="Arial"/>
              <a:cs typeface="Arial"/>
              <a:sym typeface="Arial"/>
            </a:endParaRPr>
          </a:p>
        </p:txBody>
      </p:sp>
      <p:sp>
        <p:nvSpPr>
          <p:cNvPr id="431" name="Google Shape;431;p55"/>
          <p:cNvSpPr txBox="1"/>
          <p:nvPr/>
        </p:nvSpPr>
        <p:spPr>
          <a:xfrm rot="1670">
            <a:off x="4960467" y="2061167"/>
            <a:ext cx="1646400" cy="313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333" b="1" kern="0">
                <a:solidFill>
                  <a:srgbClr val="A64D79"/>
                </a:solidFill>
                <a:latin typeface="Arial"/>
                <a:cs typeface="Arial"/>
                <a:sym typeface="Arial"/>
              </a:rPr>
              <a:t>www.idigbio.org</a:t>
            </a:r>
            <a:endParaRPr sz="1333" b="1" kern="0">
              <a:solidFill>
                <a:srgbClr val="A64D79"/>
              </a:solidFill>
              <a:latin typeface="Arial"/>
              <a:cs typeface="Arial"/>
              <a:sym typeface="Arial"/>
            </a:endParaRPr>
          </a:p>
        </p:txBody>
      </p:sp>
    </p:spTree>
    <p:extLst>
      <p:ext uri="{BB962C8B-B14F-4D97-AF65-F5344CB8AC3E}">
        <p14:creationId xmlns:p14="http://schemas.microsoft.com/office/powerpoint/2010/main" val="4251081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6"/>
          <p:cNvSpPr txBox="1">
            <a:spLocks noGrp="1"/>
          </p:cNvSpPr>
          <p:nvPr>
            <p:ph type="title"/>
          </p:nvPr>
        </p:nvSpPr>
        <p:spPr>
          <a:xfrm>
            <a:off x="609600" y="973137"/>
            <a:ext cx="10972800" cy="571600"/>
          </a:xfrm>
          <a:prstGeom prst="rect">
            <a:avLst/>
          </a:prstGeom>
        </p:spPr>
        <p:txBody>
          <a:bodyPr spcFirstLastPara="1" wrap="square" lIns="91433" tIns="45700" rIns="91433" bIns="45700" anchor="t" anchorCtr="0">
            <a:noAutofit/>
          </a:bodyPr>
          <a:lstStyle/>
          <a:p>
            <a:r>
              <a:rPr lang="en" b="0"/>
              <a:t>Why use standards?</a:t>
            </a:r>
            <a:endParaRPr/>
          </a:p>
        </p:txBody>
      </p:sp>
      <p:sp>
        <p:nvSpPr>
          <p:cNvPr id="437" name="Google Shape;437;p56"/>
          <p:cNvSpPr txBox="1">
            <a:spLocks noGrp="1"/>
          </p:cNvSpPr>
          <p:nvPr>
            <p:ph type="body" idx="1"/>
          </p:nvPr>
        </p:nvSpPr>
        <p:spPr>
          <a:xfrm>
            <a:off x="609600" y="1709109"/>
            <a:ext cx="10972800" cy="4700800"/>
          </a:xfrm>
          <a:prstGeom prst="rect">
            <a:avLst/>
          </a:prstGeom>
        </p:spPr>
        <p:txBody>
          <a:bodyPr spcFirstLastPara="1" wrap="square" lIns="91433" tIns="45700" rIns="91433" bIns="45700" anchor="t" anchorCtr="0">
            <a:noAutofit/>
          </a:bodyPr>
          <a:lstStyle/>
          <a:p>
            <a:pPr marL="0" indent="0">
              <a:buNone/>
            </a:pPr>
            <a:endParaRPr/>
          </a:p>
        </p:txBody>
      </p:sp>
      <p:sp>
        <p:nvSpPr>
          <p:cNvPr id="438" name="Google Shape;438;p56"/>
          <p:cNvSpPr txBox="1"/>
          <p:nvPr/>
        </p:nvSpPr>
        <p:spPr>
          <a:xfrm>
            <a:off x="6975667" y="2015809"/>
            <a:ext cx="4038000" cy="1061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kern="0">
                <a:solidFill>
                  <a:srgbClr val="000000"/>
                </a:solidFill>
                <a:latin typeface="Helvetica Neue"/>
                <a:ea typeface="Helvetica Neue"/>
                <a:cs typeface="Helvetica Neue"/>
                <a:sym typeface="Helvetica Neue"/>
              </a:rPr>
              <a:t>your data</a:t>
            </a:r>
            <a:endParaRPr sz="3200" kern="0">
              <a:solidFill>
                <a:srgbClr val="000000"/>
              </a:solidFill>
              <a:latin typeface="Helvetica Neue"/>
              <a:ea typeface="Helvetica Neue"/>
              <a:cs typeface="Helvetica Neue"/>
              <a:sym typeface="Helvetica Neue"/>
            </a:endParaRPr>
          </a:p>
        </p:txBody>
      </p:sp>
      <p:sp>
        <p:nvSpPr>
          <p:cNvPr id="439" name="Google Shape;439;p56"/>
          <p:cNvSpPr txBox="1"/>
          <p:nvPr/>
        </p:nvSpPr>
        <p:spPr>
          <a:xfrm>
            <a:off x="6975667" y="3576692"/>
            <a:ext cx="4038000" cy="1061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kern="0">
                <a:solidFill>
                  <a:srgbClr val="000000"/>
                </a:solidFill>
                <a:latin typeface="Helvetica Neue"/>
                <a:ea typeface="Helvetica Neue"/>
                <a:cs typeface="Helvetica Neue"/>
                <a:sym typeface="Helvetica Neue"/>
              </a:rPr>
              <a:t>my data</a:t>
            </a:r>
            <a:endParaRPr sz="3200" kern="0">
              <a:solidFill>
                <a:srgbClr val="000000"/>
              </a:solidFill>
              <a:latin typeface="Helvetica Neue"/>
              <a:ea typeface="Helvetica Neue"/>
              <a:cs typeface="Helvetica Neue"/>
              <a:sym typeface="Helvetica Neue"/>
            </a:endParaRPr>
          </a:p>
        </p:txBody>
      </p:sp>
      <p:sp>
        <p:nvSpPr>
          <p:cNvPr id="440" name="Google Shape;440;p56"/>
          <p:cNvSpPr txBox="1"/>
          <p:nvPr/>
        </p:nvSpPr>
        <p:spPr>
          <a:xfrm>
            <a:off x="6975667" y="5137576"/>
            <a:ext cx="4038000" cy="1061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3200" kern="0">
                <a:solidFill>
                  <a:srgbClr val="000000"/>
                </a:solidFill>
                <a:latin typeface="Helvetica Neue"/>
                <a:ea typeface="Helvetica Neue"/>
                <a:cs typeface="Helvetica Neue"/>
                <a:sym typeface="Helvetica Neue"/>
              </a:rPr>
              <a:t>our (standard) data</a:t>
            </a:r>
            <a:endParaRPr sz="3200" kern="0">
              <a:solidFill>
                <a:srgbClr val="000000"/>
              </a:solidFill>
              <a:latin typeface="Helvetica Neue"/>
              <a:ea typeface="Helvetica Neue"/>
              <a:cs typeface="Helvetica Neue"/>
              <a:sym typeface="Helvetica Neue"/>
            </a:endParaRPr>
          </a:p>
        </p:txBody>
      </p:sp>
      <p:pic>
        <p:nvPicPr>
          <p:cNvPr id="441" name="Google Shape;441;p56" descr="http://www.britishmuseum.org/images/rosettawriting384.jpg"/>
          <p:cNvPicPr preferRelativeResize="0"/>
          <p:nvPr/>
        </p:nvPicPr>
        <p:blipFill rotWithShape="1">
          <a:blip r:embed="rId3">
            <a:alphaModFix/>
          </a:blip>
          <a:srcRect/>
          <a:stretch/>
        </p:blipFill>
        <p:spPr>
          <a:xfrm>
            <a:off x="815668" y="1725049"/>
            <a:ext cx="5789297" cy="4583196"/>
          </a:xfrm>
          <a:prstGeom prst="rect">
            <a:avLst/>
          </a:prstGeom>
          <a:noFill/>
          <a:ln>
            <a:noFill/>
          </a:ln>
          <a:effectLst>
            <a:outerShdw blurRad="63500" sx="102000" sy="102000" algn="ctr" rotWithShape="0">
              <a:srgbClr val="000000">
                <a:alpha val="40000"/>
              </a:srgbClr>
            </a:outerShdw>
          </a:effectLst>
        </p:spPr>
      </p:pic>
      <p:sp>
        <p:nvSpPr>
          <p:cNvPr id="442" name="Google Shape;442;p56"/>
          <p:cNvSpPr/>
          <p:nvPr/>
        </p:nvSpPr>
        <p:spPr>
          <a:xfrm>
            <a:off x="714067" y="6282633"/>
            <a:ext cx="4135200" cy="369200"/>
          </a:xfrm>
          <a:prstGeom prst="rect">
            <a:avLst/>
          </a:prstGeom>
          <a:noFill/>
          <a:ln>
            <a:noFill/>
          </a:ln>
        </p:spPr>
        <p:txBody>
          <a:bodyPr spcFirstLastPara="1" wrap="square" lIns="121900" tIns="60933" rIns="121900" bIns="60933" anchor="t" anchorCtr="0">
            <a:noAutofit/>
          </a:bodyPr>
          <a:lstStyle/>
          <a:p>
            <a:pPr defTabSz="1219170">
              <a:buClr>
                <a:srgbClr val="000000"/>
              </a:buClr>
            </a:pPr>
            <a:r>
              <a:rPr lang="en" sz="1200" kern="0">
                <a:solidFill>
                  <a:srgbClr val="000000"/>
                </a:solidFill>
                <a:latin typeface="Calibri"/>
                <a:ea typeface="Calibri"/>
                <a:cs typeface="Calibri"/>
                <a:sym typeface="Calibri"/>
              </a:rPr>
              <a:t>http://www.britishmuseum.org/images/rosettawriting384.jpg</a:t>
            </a:r>
            <a:endParaRPr sz="1200" kern="0">
              <a:solidFill>
                <a:srgbClr val="000000"/>
              </a:solidFill>
              <a:latin typeface="Arial"/>
              <a:cs typeface="Arial"/>
              <a:sym typeface="Arial"/>
            </a:endParaRPr>
          </a:p>
        </p:txBody>
      </p:sp>
      <p:grpSp>
        <p:nvGrpSpPr>
          <p:cNvPr id="443" name="Google Shape;443;p56"/>
          <p:cNvGrpSpPr/>
          <p:nvPr/>
        </p:nvGrpSpPr>
        <p:grpSpPr>
          <a:xfrm>
            <a:off x="8967357" y="785298"/>
            <a:ext cx="2869600" cy="1170900"/>
            <a:chOff x="6192593" y="5182930"/>
            <a:chExt cx="2152200" cy="1170900"/>
          </a:xfrm>
        </p:grpSpPr>
        <p:sp>
          <p:nvSpPr>
            <p:cNvPr id="444" name="Google Shape;444;p56"/>
            <p:cNvSpPr/>
            <p:nvPr/>
          </p:nvSpPr>
          <p:spPr>
            <a:xfrm>
              <a:off x="6192593" y="5182930"/>
              <a:ext cx="2152200" cy="1170900"/>
            </a:xfrm>
            <a:prstGeom prst="ellipse">
              <a:avLst/>
            </a:prstGeom>
            <a:noFill/>
            <a:ln w="28575" cap="flat" cmpd="sng">
              <a:solidFill>
                <a:schemeClr val="accent3"/>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pic>
          <p:nvPicPr>
            <p:cNvPr id="445" name="Google Shape;445;p56" descr="TDWG logo"/>
            <p:cNvPicPr preferRelativeResize="0"/>
            <p:nvPr/>
          </p:nvPicPr>
          <p:blipFill rotWithShape="1">
            <a:blip r:embed="rId4">
              <a:alphaModFix/>
            </a:blip>
            <a:srcRect/>
            <a:stretch/>
          </p:blipFill>
          <p:spPr>
            <a:xfrm>
              <a:off x="6511583" y="5399771"/>
              <a:ext cx="1495425" cy="809626"/>
            </a:xfrm>
            <a:prstGeom prst="rect">
              <a:avLst/>
            </a:prstGeom>
            <a:noFill/>
            <a:ln>
              <a:noFill/>
            </a:ln>
            <a:effectLst>
              <a:outerShdw blurRad="50800" dist="38100" dir="2700000" algn="tl" rotWithShape="0">
                <a:srgbClr val="000000">
                  <a:alpha val="40000"/>
                </a:srgbClr>
              </a:outerShdw>
            </a:effectLst>
          </p:spPr>
        </p:pic>
      </p:grpSp>
    </p:spTree>
    <p:extLst>
      <p:ext uri="{BB962C8B-B14F-4D97-AF65-F5344CB8AC3E}">
        <p14:creationId xmlns:p14="http://schemas.microsoft.com/office/powerpoint/2010/main" val="954520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7"/>
          <p:cNvSpPr txBox="1">
            <a:spLocks noGrp="1"/>
          </p:cNvSpPr>
          <p:nvPr>
            <p:ph type="title"/>
          </p:nvPr>
        </p:nvSpPr>
        <p:spPr>
          <a:xfrm>
            <a:off x="609600" y="968933"/>
            <a:ext cx="8673200" cy="803600"/>
          </a:xfrm>
          <a:prstGeom prst="rect">
            <a:avLst/>
          </a:prstGeom>
        </p:spPr>
        <p:txBody>
          <a:bodyPr spcFirstLastPara="1" wrap="square" lIns="91433" tIns="45700" rIns="91433" bIns="45700" anchor="t" anchorCtr="0">
            <a:noAutofit/>
          </a:bodyPr>
          <a:lstStyle/>
          <a:p>
            <a:r>
              <a:rPr lang="en"/>
              <a:t>S</a:t>
            </a:r>
            <a:r>
              <a:rPr lang="en" b="0"/>
              <a:t>ome examples of standards for sharing biodiversity data</a:t>
            </a:r>
            <a:r>
              <a:rPr lang="en"/>
              <a:t> &amp; w</a:t>
            </a:r>
            <a:r>
              <a:rPr lang="en" b="0"/>
              <a:t>here do they come from?</a:t>
            </a:r>
            <a:endParaRPr b="0"/>
          </a:p>
        </p:txBody>
      </p:sp>
      <p:sp>
        <p:nvSpPr>
          <p:cNvPr id="451" name="Google Shape;451;p57"/>
          <p:cNvSpPr txBox="1">
            <a:spLocks noGrp="1"/>
          </p:cNvSpPr>
          <p:nvPr>
            <p:ph type="body" idx="1"/>
          </p:nvPr>
        </p:nvSpPr>
        <p:spPr>
          <a:xfrm>
            <a:off x="366220" y="2313800"/>
            <a:ext cx="2171600" cy="398000"/>
          </a:xfrm>
          <a:prstGeom prst="rect">
            <a:avLst/>
          </a:prstGeom>
        </p:spPr>
        <p:txBody>
          <a:bodyPr spcFirstLastPara="1" wrap="square" lIns="91433" tIns="45700" rIns="91433" bIns="45700" anchor="b" anchorCtr="0">
            <a:noAutofit/>
          </a:bodyPr>
          <a:lstStyle/>
          <a:p>
            <a:pPr marL="0" indent="0" algn="r"/>
            <a:r>
              <a:rPr lang="en" sz="2400"/>
              <a:t>Data</a:t>
            </a:r>
            <a:endParaRPr sz="2400"/>
          </a:p>
        </p:txBody>
      </p:sp>
      <p:sp>
        <p:nvSpPr>
          <p:cNvPr id="452" name="Google Shape;452;p57"/>
          <p:cNvSpPr txBox="1">
            <a:spLocks noGrp="1"/>
          </p:cNvSpPr>
          <p:nvPr>
            <p:ph type="body" idx="2"/>
          </p:nvPr>
        </p:nvSpPr>
        <p:spPr>
          <a:xfrm>
            <a:off x="366220" y="2649267"/>
            <a:ext cx="2171600" cy="3680000"/>
          </a:xfrm>
          <a:prstGeom prst="rect">
            <a:avLst/>
          </a:prstGeom>
        </p:spPr>
        <p:txBody>
          <a:bodyPr spcFirstLastPara="1" wrap="square" lIns="91433" tIns="45700" rIns="91433" bIns="45700" anchor="t" anchorCtr="0">
            <a:noAutofit/>
          </a:bodyPr>
          <a:lstStyle/>
          <a:p>
            <a:pPr marL="0" indent="0" algn="r">
              <a:spcBef>
                <a:spcPts val="0"/>
              </a:spcBef>
              <a:buNone/>
            </a:pPr>
            <a:r>
              <a:rPr lang="en">
                <a:solidFill>
                  <a:srgbClr val="000000"/>
                </a:solidFill>
                <a:latin typeface="Arial"/>
                <a:ea typeface="Arial"/>
                <a:cs typeface="Arial"/>
                <a:sym typeface="Arial"/>
              </a:rPr>
              <a:t>specimens &amp; observations</a:t>
            </a:r>
            <a:endParaRPr>
              <a:solidFill>
                <a:srgbClr val="000000"/>
              </a:solidFill>
              <a:latin typeface="Arial"/>
              <a:ea typeface="Arial"/>
              <a:cs typeface="Arial"/>
              <a:sym typeface="Arial"/>
            </a:endParaRPr>
          </a:p>
          <a:p>
            <a:pPr marL="0" indent="0" algn="r">
              <a:spcBef>
                <a:spcPts val="0"/>
              </a:spcBef>
              <a:buNone/>
            </a:pPr>
            <a:endParaRPr>
              <a:solidFill>
                <a:srgbClr val="000000"/>
              </a:solidFill>
              <a:latin typeface="Arial"/>
              <a:ea typeface="Arial"/>
              <a:cs typeface="Arial"/>
              <a:sym typeface="Arial"/>
            </a:endParaRPr>
          </a:p>
          <a:p>
            <a:pPr marL="0" indent="0" algn="r">
              <a:spcBef>
                <a:spcPts val="0"/>
              </a:spcBef>
              <a:buNone/>
            </a:pPr>
            <a:r>
              <a:rPr lang="en">
                <a:solidFill>
                  <a:srgbClr val="000000"/>
                </a:solidFill>
                <a:latin typeface="Arial"/>
                <a:ea typeface="Arial"/>
                <a:cs typeface="Arial"/>
                <a:sym typeface="Arial"/>
              </a:rPr>
              <a:t>specimen &amp; observation</a:t>
            </a:r>
            <a:endParaRPr>
              <a:solidFill>
                <a:srgbClr val="000000"/>
              </a:solidFill>
              <a:latin typeface="Arial"/>
              <a:ea typeface="Arial"/>
              <a:cs typeface="Arial"/>
              <a:sym typeface="Arial"/>
            </a:endParaRPr>
          </a:p>
          <a:p>
            <a:pPr marL="0" indent="0" algn="r">
              <a:spcBef>
                <a:spcPts val="0"/>
              </a:spcBef>
              <a:buNone/>
            </a:pPr>
            <a:r>
              <a:rPr lang="en">
                <a:solidFill>
                  <a:srgbClr val="000000"/>
                </a:solidFill>
                <a:latin typeface="Arial"/>
                <a:ea typeface="Arial"/>
                <a:cs typeface="Arial"/>
                <a:sym typeface="Arial"/>
              </a:rPr>
              <a:t>datasets</a:t>
            </a:r>
            <a:endParaRPr>
              <a:solidFill>
                <a:srgbClr val="000000"/>
              </a:solidFill>
              <a:latin typeface="Arial"/>
              <a:ea typeface="Arial"/>
              <a:cs typeface="Arial"/>
              <a:sym typeface="Arial"/>
            </a:endParaRPr>
          </a:p>
          <a:p>
            <a:pPr marL="0" indent="0" algn="r">
              <a:spcBef>
                <a:spcPts val="0"/>
              </a:spcBef>
              <a:buNone/>
            </a:pPr>
            <a:endParaRPr>
              <a:solidFill>
                <a:srgbClr val="000000"/>
              </a:solidFill>
              <a:latin typeface="Arial"/>
              <a:ea typeface="Arial"/>
              <a:cs typeface="Arial"/>
              <a:sym typeface="Arial"/>
            </a:endParaRPr>
          </a:p>
          <a:p>
            <a:pPr marL="0" indent="0" algn="r">
              <a:spcBef>
                <a:spcPts val="0"/>
              </a:spcBef>
              <a:buNone/>
            </a:pPr>
            <a:r>
              <a:rPr lang="en">
                <a:solidFill>
                  <a:srgbClr val="000000"/>
                </a:solidFill>
                <a:latin typeface="Arial"/>
                <a:ea typeface="Arial"/>
                <a:cs typeface="Arial"/>
                <a:sym typeface="Arial"/>
              </a:rPr>
              <a:t>media</a:t>
            </a:r>
            <a:endParaRPr>
              <a:solidFill>
                <a:srgbClr val="000000"/>
              </a:solidFill>
              <a:latin typeface="Arial"/>
              <a:ea typeface="Arial"/>
              <a:cs typeface="Arial"/>
              <a:sym typeface="Arial"/>
            </a:endParaRPr>
          </a:p>
          <a:p>
            <a:pPr marL="0" indent="0" algn="r">
              <a:spcBef>
                <a:spcPts val="0"/>
              </a:spcBef>
              <a:buNone/>
            </a:pPr>
            <a:endParaRPr>
              <a:solidFill>
                <a:srgbClr val="000000"/>
              </a:solidFill>
              <a:latin typeface="Arial"/>
              <a:ea typeface="Arial"/>
              <a:cs typeface="Arial"/>
              <a:sym typeface="Arial"/>
            </a:endParaRPr>
          </a:p>
          <a:p>
            <a:pPr marL="0" indent="0" algn="r">
              <a:spcBef>
                <a:spcPts val="0"/>
              </a:spcBef>
              <a:buNone/>
            </a:pPr>
            <a:r>
              <a:rPr lang="en">
                <a:solidFill>
                  <a:srgbClr val="000000"/>
                </a:solidFill>
                <a:latin typeface="Arial"/>
                <a:ea typeface="Arial"/>
                <a:cs typeface="Arial"/>
                <a:sym typeface="Arial"/>
              </a:rPr>
              <a:t>derivatives</a:t>
            </a:r>
            <a:endParaRPr>
              <a:solidFill>
                <a:srgbClr val="000000"/>
              </a:solidFill>
              <a:latin typeface="Arial"/>
              <a:ea typeface="Arial"/>
              <a:cs typeface="Arial"/>
              <a:sym typeface="Arial"/>
            </a:endParaRPr>
          </a:p>
          <a:p>
            <a:pPr marL="0" indent="0">
              <a:buNone/>
            </a:pPr>
            <a:endParaRPr/>
          </a:p>
        </p:txBody>
      </p:sp>
      <p:sp>
        <p:nvSpPr>
          <p:cNvPr id="453" name="Google Shape;453;p57"/>
          <p:cNvSpPr txBox="1">
            <a:spLocks noGrp="1"/>
          </p:cNvSpPr>
          <p:nvPr>
            <p:ph type="body" idx="3"/>
          </p:nvPr>
        </p:nvSpPr>
        <p:spPr>
          <a:xfrm>
            <a:off x="2668733" y="2313800"/>
            <a:ext cx="5487200" cy="398000"/>
          </a:xfrm>
          <a:prstGeom prst="rect">
            <a:avLst/>
          </a:prstGeom>
        </p:spPr>
        <p:txBody>
          <a:bodyPr spcFirstLastPara="1" wrap="square" lIns="91433" tIns="45700" rIns="91433" bIns="45700" anchor="b" anchorCtr="0">
            <a:noAutofit/>
          </a:bodyPr>
          <a:lstStyle/>
          <a:p>
            <a:pPr marL="0" indent="0"/>
            <a:r>
              <a:rPr lang="en" sz="2400"/>
              <a:t>Standards</a:t>
            </a:r>
            <a:endParaRPr sz="2400"/>
          </a:p>
        </p:txBody>
      </p:sp>
      <p:sp>
        <p:nvSpPr>
          <p:cNvPr id="454" name="Google Shape;454;p57"/>
          <p:cNvSpPr txBox="1">
            <a:spLocks noGrp="1"/>
          </p:cNvSpPr>
          <p:nvPr>
            <p:ph type="body" idx="4"/>
          </p:nvPr>
        </p:nvSpPr>
        <p:spPr>
          <a:xfrm>
            <a:off x="2668733" y="2649267"/>
            <a:ext cx="4565600" cy="3680000"/>
          </a:xfrm>
          <a:prstGeom prst="rect">
            <a:avLst/>
          </a:prstGeom>
        </p:spPr>
        <p:txBody>
          <a:bodyPr spcFirstLastPara="1" wrap="square" lIns="91433" tIns="45700" rIns="91433" bIns="45700" anchor="t" anchorCtr="0">
            <a:noAutofit/>
          </a:bodyPr>
          <a:lstStyle/>
          <a:p>
            <a:pPr marL="0" indent="0">
              <a:spcBef>
                <a:spcPts val="0"/>
              </a:spcBef>
              <a:buNone/>
            </a:pPr>
            <a:endParaRPr b="1">
              <a:solidFill>
                <a:srgbClr val="000000"/>
              </a:solidFill>
              <a:latin typeface="Arial"/>
              <a:ea typeface="Arial"/>
              <a:cs typeface="Arial"/>
              <a:sym typeface="Arial"/>
            </a:endParaRPr>
          </a:p>
          <a:p>
            <a:pPr marL="0" indent="0">
              <a:spcBef>
                <a:spcPts val="0"/>
              </a:spcBef>
              <a:buNone/>
            </a:pPr>
            <a:r>
              <a:rPr lang="en" b="1">
                <a:solidFill>
                  <a:srgbClr val="000000"/>
                </a:solidFill>
                <a:latin typeface="Arial"/>
                <a:ea typeface="Arial"/>
                <a:cs typeface="Arial"/>
                <a:sym typeface="Arial"/>
              </a:rPr>
              <a:t>Darwin Core (DwC)</a:t>
            </a:r>
            <a:endParaRPr b="1">
              <a:solidFill>
                <a:srgbClr val="000000"/>
              </a:solidFill>
              <a:latin typeface="Arial"/>
              <a:ea typeface="Arial"/>
              <a:cs typeface="Arial"/>
              <a:sym typeface="Arial"/>
            </a:endParaRPr>
          </a:p>
          <a:p>
            <a:pPr marL="0" indent="0">
              <a:spcBef>
                <a:spcPts val="0"/>
              </a:spcBef>
              <a:buNone/>
            </a:pPr>
            <a:endParaRPr b="1">
              <a:solidFill>
                <a:srgbClr val="000000"/>
              </a:solidFill>
              <a:latin typeface="Arial"/>
              <a:ea typeface="Arial"/>
              <a:cs typeface="Arial"/>
              <a:sym typeface="Arial"/>
            </a:endParaRPr>
          </a:p>
          <a:p>
            <a:pPr marL="0" indent="0">
              <a:spcBef>
                <a:spcPts val="0"/>
              </a:spcBef>
              <a:buNone/>
            </a:pPr>
            <a:endParaRPr b="1">
              <a:solidFill>
                <a:srgbClr val="000000"/>
              </a:solidFill>
              <a:latin typeface="Arial"/>
              <a:ea typeface="Arial"/>
              <a:cs typeface="Arial"/>
              <a:sym typeface="Arial"/>
            </a:endParaRPr>
          </a:p>
          <a:p>
            <a:pPr marL="0" indent="0">
              <a:spcBef>
                <a:spcPts val="0"/>
              </a:spcBef>
              <a:buNone/>
            </a:pPr>
            <a:r>
              <a:rPr lang="en" b="1">
                <a:solidFill>
                  <a:srgbClr val="000000"/>
                </a:solidFill>
                <a:latin typeface="Arial"/>
                <a:ea typeface="Arial"/>
                <a:cs typeface="Arial"/>
                <a:sym typeface="Arial"/>
              </a:rPr>
              <a:t>Ecological </a:t>
            </a:r>
            <a:r>
              <a:rPr lang="en" b="1" u="sng">
                <a:solidFill>
                  <a:srgbClr val="000000"/>
                </a:solidFill>
                <a:latin typeface="Arial"/>
                <a:ea typeface="Arial"/>
                <a:cs typeface="Arial"/>
                <a:sym typeface="Arial"/>
              </a:rPr>
              <a:t>Metadata</a:t>
            </a:r>
            <a:r>
              <a:rPr lang="en" b="1">
                <a:solidFill>
                  <a:srgbClr val="000000"/>
                </a:solidFill>
                <a:latin typeface="Arial"/>
                <a:ea typeface="Arial"/>
                <a:cs typeface="Arial"/>
                <a:sym typeface="Arial"/>
              </a:rPr>
              <a:t> Language (EML)</a:t>
            </a:r>
            <a:endParaRPr b="1">
              <a:solidFill>
                <a:srgbClr val="000000"/>
              </a:solidFill>
              <a:latin typeface="Arial"/>
              <a:ea typeface="Arial"/>
              <a:cs typeface="Arial"/>
              <a:sym typeface="Arial"/>
            </a:endParaRPr>
          </a:p>
          <a:p>
            <a:pPr marL="0" indent="0">
              <a:spcBef>
                <a:spcPts val="0"/>
              </a:spcBef>
              <a:buNone/>
            </a:pPr>
            <a:endParaRPr b="1">
              <a:solidFill>
                <a:srgbClr val="000000"/>
              </a:solidFill>
              <a:latin typeface="Arial"/>
              <a:ea typeface="Arial"/>
              <a:cs typeface="Arial"/>
              <a:sym typeface="Arial"/>
            </a:endParaRPr>
          </a:p>
          <a:p>
            <a:pPr marL="0" indent="0">
              <a:spcBef>
                <a:spcPts val="0"/>
              </a:spcBef>
              <a:buNone/>
            </a:pPr>
            <a:r>
              <a:rPr lang="en" b="1">
                <a:solidFill>
                  <a:srgbClr val="000000"/>
                </a:solidFill>
                <a:latin typeface="Arial"/>
                <a:ea typeface="Arial"/>
                <a:cs typeface="Arial"/>
                <a:sym typeface="Arial"/>
              </a:rPr>
              <a:t>Audubon Media Core</a:t>
            </a:r>
            <a:endParaRPr b="1">
              <a:solidFill>
                <a:srgbClr val="000000"/>
              </a:solidFill>
              <a:latin typeface="Arial"/>
              <a:ea typeface="Arial"/>
              <a:cs typeface="Arial"/>
              <a:sym typeface="Arial"/>
            </a:endParaRPr>
          </a:p>
          <a:p>
            <a:pPr marL="0" indent="0">
              <a:spcBef>
                <a:spcPts val="0"/>
              </a:spcBef>
              <a:buNone/>
            </a:pPr>
            <a:endParaRPr b="1">
              <a:solidFill>
                <a:srgbClr val="000000"/>
              </a:solidFill>
              <a:latin typeface="Arial"/>
              <a:ea typeface="Arial"/>
              <a:cs typeface="Arial"/>
              <a:sym typeface="Arial"/>
            </a:endParaRPr>
          </a:p>
          <a:p>
            <a:pPr marL="0" indent="0">
              <a:spcBef>
                <a:spcPts val="0"/>
              </a:spcBef>
              <a:buNone/>
            </a:pPr>
            <a:r>
              <a:rPr lang="en">
                <a:solidFill>
                  <a:srgbClr val="000000"/>
                </a:solidFill>
                <a:latin typeface="Arial"/>
                <a:ea typeface="Arial"/>
                <a:cs typeface="Arial"/>
                <a:sym typeface="Arial"/>
              </a:rPr>
              <a:t>Material Sample Core and GGBN Extensions, ...</a:t>
            </a:r>
            <a:endParaRPr>
              <a:solidFill>
                <a:srgbClr val="000000"/>
              </a:solidFill>
              <a:latin typeface="Arial"/>
              <a:ea typeface="Arial"/>
              <a:cs typeface="Arial"/>
              <a:sym typeface="Arial"/>
            </a:endParaRPr>
          </a:p>
          <a:p>
            <a:pPr marL="0" indent="0">
              <a:buNone/>
            </a:pPr>
            <a:endParaRPr/>
          </a:p>
        </p:txBody>
      </p:sp>
      <p:grpSp>
        <p:nvGrpSpPr>
          <p:cNvPr id="455" name="Google Shape;455;p57"/>
          <p:cNvGrpSpPr/>
          <p:nvPr/>
        </p:nvGrpSpPr>
        <p:grpSpPr>
          <a:xfrm>
            <a:off x="6641800" y="2452338"/>
            <a:ext cx="4846400" cy="930628"/>
            <a:chOff x="4736400" y="1839253"/>
            <a:chExt cx="3634800" cy="697971"/>
          </a:xfrm>
        </p:grpSpPr>
        <p:pic>
          <p:nvPicPr>
            <p:cNvPr id="456" name="Google Shape;456;p57"/>
            <p:cNvPicPr preferRelativeResize="0"/>
            <p:nvPr/>
          </p:nvPicPr>
          <p:blipFill rotWithShape="1">
            <a:blip r:embed="rId3">
              <a:alphaModFix/>
            </a:blip>
            <a:srcRect/>
            <a:stretch/>
          </p:blipFill>
          <p:spPr>
            <a:xfrm>
              <a:off x="4749534" y="1839253"/>
              <a:ext cx="426618" cy="691940"/>
            </a:xfrm>
            <a:prstGeom prst="rect">
              <a:avLst/>
            </a:prstGeom>
            <a:noFill/>
            <a:ln>
              <a:noFill/>
            </a:ln>
            <a:effectLst>
              <a:outerShdw blurRad="63500" sx="102000" sy="102000" algn="ctr" rotWithShape="0">
                <a:srgbClr val="000000">
                  <a:alpha val="40000"/>
                </a:srgbClr>
              </a:outerShdw>
            </a:effectLst>
          </p:spPr>
        </p:pic>
        <p:pic>
          <p:nvPicPr>
            <p:cNvPr id="457" name="Google Shape;457;p57"/>
            <p:cNvPicPr preferRelativeResize="0"/>
            <p:nvPr/>
          </p:nvPicPr>
          <p:blipFill rotWithShape="1">
            <a:blip r:embed="rId4">
              <a:alphaModFix/>
            </a:blip>
            <a:srcRect l="25958" t="74869" r="40227"/>
            <a:stretch/>
          </p:blipFill>
          <p:spPr>
            <a:xfrm>
              <a:off x="5296598" y="1839253"/>
              <a:ext cx="1537778" cy="691939"/>
            </a:xfrm>
            <a:prstGeom prst="rect">
              <a:avLst/>
            </a:prstGeom>
            <a:noFill/>
            <a:ln>
              <a:noFill/>
            </a:ln>
            <a:effectLst>
              <a:outerShdw blurRad="50800" dist="38100" dir="5400000" algn="t" rotWithShape="0">
                <a:srgbClr val="000000">
                  <a:alpha val="40000"/>
                </a:srgbClr>
              </a:outerShdw>
            </a:effectLst>
          </p:spPr>
        </p:pic>
        <p:pic>
          <p:nvPicPr>
            <p:cNvPr id="458" name="Google Shape;458;p57"/>
            <p:cNvPicPr preferRelativeResize="0"/>
            <p:nvPr/>
          </p:nvPicPr>
          <p:blipFill rotWithShape="1">
            <a:blip r:embed="rId5">
              <a:alphaModFix/>
            </a:blip>
            <a:srcRect/>
            <a:stretch/>
          </p:blipFill>
          <p:spPr>
            <a:xfrm>
              <a:off x="6954823" y="1839253"/>
              <a:ext cx="1037909" cy="691939"/>
            </a:xfrm>
            <a:prstGeom prst="rect">
              <a:avLst/>
            </a:prstGeom>
            <a:noFill/>
            <a:ln>
              <a:noFill/>
            </a:ln>
            <a:effectLst>
              <a:outerShdw blurRad="50800" dist="38100" dir="5400000" algn="t" rotWithShape="0">
                <a:srgbClr val="000000">
                  <a:alpha val="40000"/>
                </a:srgbClr>
              </a:outerShdw>
            </a:effectLst>
          </p:spPr>
        </p:pic>
        <p:sp>
          <p:nvSpPr>
            <p:cNvPr id="459" name="Google Shape;459;p57"/>
            <p:cNvSpPr/>
            <p:nvPr/>
          </p:nvSpPr>
          <p:spPr>
            <a:xfrm>
              <a:off x="4736400" y="2237224"/>
              <a:ext cx="3634800" cy="300000"/>
            </a:xfrm>
            <a:prstGeom prst="rect">
              <a:avLst/>
            </a:prstGeom>
            <a:noFill/>
            <a:ln>
              <a:noFill/>
            </a:ln>
          </p:spPr>
          <p:txBody>
            <a:bodyPr spcFirstLastPara="1" wrap="square" lIns="121900" tIns="60933" rIns="121900" bIns="60933" anchor="t" anchorCtr="0">
              <a:noAutofit/>
            </a:bodyPr>
            <a:lstStyle/>
            <a:p>
              <a:pPr marL="609585" lvl="1" defTabSz="1219170">
                <a:buClr>
                  <a:srgbClr val="000000"/>
                </a:buClr>
              </a:pPr>
              <a:r>
                <a:rPr lang="en" sz="2400" kern="0">
                  <a:solidFill>
                    <a:srgbClr val="FFFFFF"/>
                  </a:solidFill>
                  <a:latin typeface="Calibri"/>
                  <a:ea typeface="Calibri"/>
                  <a:cs typeface="Calibri"/>
                  <a:sym typeface="Calibri"/>
                </a:rPr>
                <a:t>WHO, WHAT, WHERE, WHEN</a:t>
              </a:r>
              <a:endParaRPr sz="2400" kern="0">
                <a:solidFill>
                  <a:srgbClr val="FFFFFF"/>
                </a:solidFill>
                <a:latin typeface="Calibri"/>
                <a:ea typeface="Calibri"/>
                <a:cs typeface="Calibri"/>
                <a:sym typeface="Calibri"/>
              </a:endParaRPr>
            </a:p>
          </p:txBody>
        </p:sp>
      </p:grpSp>
      <p:pic>
        <p:nvPicPr>
          <p:cNvPr id="460" name="Google Shape;460;p57" descr="download.png"/>
          <p:cNvPicPr preferRelativeResize="0"/>
          <p:nvPr/>
        </p:nvPicPr>
        <p:blipFill rotWithShape="1">
          <a:blip r:embed="rId6">
            <a:alphaModFix/>
          </a:blip>
          <a:srcRect/>
          <a:stretch/>
        </p:blipFill>
        <p:spPr>
          <a:xfrm>
            <a:off x="7805448" y="4062752"/>
            <a:ext cx="1688033" cy="400000"/>
          </a:xfrm>
          <a:prstGeom prst="rect">
            <a:avLst/>
          </a:prstGeom>
          <a:noFill/>
          <a:ln>
            <a:noFill/>
          </a:ln>
        </p:spPr>
      </p:pic>
      <p:pic>
        <p:nvPicPr>
          <p:cNvPr id="461" name="Google Shape;461;p57"/>
          <p:cNvPicPr preferRelativeResize="0"/>
          <p:nvPr/>
        </p:nvPicPr>
        <p:blipFill rotWithShape="1">
          <a:blip r:embed="rId7">
            <a:alphaModFix/>
          </a:blip>
          <a:srcRect/>
          <a:stretch/>
        </p:blipFill>
        <p:spPr>
          <a:xfrm>
            <a:off x="6641801" y="3708049"/>
            <a:ext cx="1006267" cy="754719"/>
          </a:xfrm>
          <a:prstGeom prst="rect">
            <a:avLst/>
          </a:prstGeom>
          <a:noFill/>
          <a:ln>
            <a:noFill/>
          </a:ln>
        </p:spPr>
      </p:pic>
      <p:pic>
        <p:nvPicPr>
          <p:cNvPr id="462" name="Google Shape;462;p57">
            <a:hlinkClick r:id="rId8"/>
          </p:cNvPr>
          <p:cNvPicPr preferRelativeResize="0"/>
          <p:nvPr/>
        </p:nvPicPr>
        <p:blipFill rotWithShape="1">
          <a:blip r:embed="rId9">
            <a:alphaModFix/>
          </a:blip>
          <a:srcRect l="962" r="786"/>
          <a:stretch/>
        </p:blipFill>
        <p:spPr>
          <a:xfrm>
            <a:off x="6641803" y="4666688"/>
            <a:ext cx="2816839" cy="926592"/>
          </a:xfrm>
          <a:prstGeom prst="rect">
            <a:avLst/>
          </a:prstGeom>
          <a:noFill/>
          <a:ln>
            <a:noFill/>
          </a:ln>
        </p:spPr>
      </p:pic>
      <p:pic>
        <p:nvPicPr>
          <p:cNvPr id="463" name="Google Shape;463;p57" descr="C:\Users\dpaul\Desktop\eppendorf_PCR_tubes.jpg"/>
          <p:cNvPicPr preferRelativeResize="0"/>
          <p:nvPr/>
        </p:nvPicPr>
        <p:blipFill rotWithShape="1">
          <a:blip r:embed="rId10">
            <a:alphaModFix/>
          </a:blip>
          <a:srcRect/>
          <a:stretch/>
        </p:blipFill>
        <p:spPr>
          <a:xfrm rot="1628631">
            <a:off x="6774608" y="5834722"/>
            <a:ext cx="374520" cy="839285"/>
          </a:xfrm>
          <a:prstGeom prst="rect">
            <a:avLst/>
          </a:prstGeom>
          <a:noFill/>
          <a:ln>
            <a:noFill/>
          </a:ln>
          <a:effectLst>
            <a:outerShdw blurRad="63500" sx="102000" sy="102000" algn="ctr" rotWithShape="0">
              <a:srgbClr val="000000">
                <a:alpha val="40000"/>
              </a:srgbClr>
            </a:outerShdw>
          </a:effectLst>
        </p:spPr>
      </p:pic>
      <p:pic>
        <p:nvPicPr>
          <p:cNvPr id="464" name="Google Shape;464;p57"/>
          <p:cNvPicPr preferRelativeResize="0"/>
          <p:nvPr/>
        </p:nvPicPr>
        <p:blipFill rotWithShape="1">
          <a:blip r:embed="rId11">
            <a:alphaModFix/>
          </a:blip>
          <a:srcRect/>
          <a:stretch/>
        </p:blipFill>
        <p:spPr>
          <a:xfrm>
            <a:off x="7469118" y="5843323"/>
            <a:ext cx="712013" cy="857792"/>
          </a:xfrm>
          <a:prstGeom prst="rect">
            <a:avLst/>
          </a:prstGeom>
          <a:noFill/>
          <a:ln>
            <a:noFill/>
          </a:ln>
        </p:spPr>
      </p:pic>
      <p:pic>
        <p:nvPicPr>
          <p:cNvPr id="465" name="Google Shape;465;p57"/>
          <p:cNvPicPr preferRelativeResize="0"/>
          <p:nvPr/>
        </p:nvPicPr>
        <p:blipFill rotWithShape="1">
          <a:blip r:embed="rId12">
            <a:alphaModFix/>
          </a:blip>
          <a:srcRect l="4620" r="-4619"/>
          <a:stretch/>
        </p:blipFill>
        <p:spPr>
          <a:xfrm>
            <a:off x="8371267" y="5894590"/>
            <a:ext cx="2271317" cy="806527"/>
          </a:xfrm>
          <a:prstGeom prst="rect">
            <a:avLst/>
          </a:prstGeom>
          <a:noFill/>
          <a:ln>
            <a:noFill/>
          </a:ln>
        </p:spPr>
      </p:pic>
      <p:cxnSp>
        <p:nvCxnSpPr>
          <p:cNvPr id="466" name="Google Shape;466;p57"/>
          <p:cNvCxnSpPr/>
          <p:nvPr/>
        </p:nvCxnSpPr>
        <p:spPr>
          <a:xfrm>
            <a:off x="1755567" y="3613167"/>
            <a:ext cx="1851200" cy="0"/>
          </a:xfrm>
          <a:prstGeom prst="straightConnector1">
            <a:avLst/>
          </a:prstGeom>
          <a:noFill/>
          <a:ln w="9525" cap="flat" cmpd="sng">
            <a:solidFill>
              <a:schemeClr val="dk2"/>
            </a:solidFill>
            <a:prstDash val="solid"/>
            <a:round/>
            <a:headEnd type="none" w="med" len="med"/>
            <a:tailEnd type="none" w="med" len="med"/>
          </a:ln>
        </p:spPr>
      </p:cxnSp>
      <p:cxnSp>
        <p:nvCxnSpPr>
          <p:cNvPr id="467" name="Google Shape;467;p57"/>
          <p:cNvCxnSpPr/>
          <p:nvPr/>
        </p:nvCxnSpPr>
        <p:spPr>
          <a:xfrm>
            <a:off x="1755567" y="5129984"/>
            <a:ext cx="1851200" cy="0"/>
          </a:xfrm>
          <a:prstGeom prst="straightConnector1">
            <a:avLst/>
          </a:prstGeom>
          <a:noFill/>
          <a:ln w="9525" cap="flat" cmpd="sng">
            <a:solidFill>
              <a:schemeClr val="dk2"/>
            </a:solidFill>
            <a:prstDash val="solid"/>
            <a:round/>
            <a:headEnd type="none" w="med" len="med"/>
            <a:tailEnd type="none" w="med" len="med"/>
          </a:ln>
        </p:spPr>
      </p:cxnSp>
      <p:cxnSp>
        <p:nvCxnSpPr>
          <p:cNvPr id="468" name="Google Shape;468;p57"/>
          <p:cNvCxnSpPr/>
          <p:nvPr/>
        </p:nvCxnSpPr>
        <p:spPr>
          <a:xfrm>
            <a:off x="1755567" y="5894600"/>
            <a:ext cx="1851200" cy="0"/>
          </a:xfrm>
          <a:prstGeom prst="straightConnector1">
            <a:avLst/>
          </a:prstGeom>
          <a:noFill/>
          <a:ln w="9525" cap="flat" cmpd="sng">
            <a:solidFill>
              <a:schemeClr val="dk2"/>
            </a:solidFill>
            <a:prstDash val="solid"/>
            <a:round/>
            <a:headEnd type="none" w="med" len="med"/>
            <a:tailEnd type="none" w="med" len="med"/>
          </a:ln>
        </p:spPr>
      </p:cxnSp>
      <p:cxnSp>
        <p:nvCxnSpPr>
          <p:cNvPr id="469" name="Google Shape;469;p57"/>
          <p:cNvCxnSpPr/>
          <p:nvPr/>
        </p:nvCxnSpPr>
        <p:spPr>
          <a:xfrm>
            <a:off x="2591840" y="2305133"/>
            <a:ext cx="0" cy="4220000"/>
          </a:xfrm>
          <a:prstGeom prst="straightConnector1">
            <a:avLst/>
          </a:prstGeom>
          <a:noFill/>
          <a:ln w="9525" cap="flat" cmpd="sng">
            <a:solidFill>
              <a:schemeClr val="dk2"/>
            </a:solidFill>
            <a:prstDash val="solid"/>
            <a:round/>
            <a:headEnd type="none" w="med" len="med"/>
            <a:tailEnd type="none" w="med" len="med"/>
          </a:ln>
        </p:spPr>
      </p:cxnSp>
      <p:grpSp>
        <p:nvGrpSpPr>
          <p:cNvPr id="470" name="Google Shape;470;p57"/>
          <p:cNvGrpSpPr/>
          <p:nvPr/>
        </p:nvGrpSpPr>
        <p:grpSpPr>
          <a:xfrm>
            <a:off x="8967357" y="785298"/>
            <a:ext cx="2869600" cy="1170900"/>
            <a:chOff x="6192593" y="5182930"/>
            <a:chExt cx="2152200" cy="1170900"/>
          </a:xfrm>
        </p:grpSpPr>
        <p:sp>
          <p:nvSpPr>
            <p:cNvPr id="471" name="Google Shape;471;p57"/>
            <p:cNvSpPr/>
            <p:nvPr/>
          </p:nvSpPr>
          <p:spPr>
            <a:xfrm>
              <a:off x="6192593" y="5182930"/>
              <a:ext cx="2152200" cy="1170900"/>
            </a:xfrm>
            <a:prstGeom prst="ellipse">
              <a:avLst/>
            </a:prstGeom>
            <a:noFill/>
            <a:ln w="28575" cap="flat" cmpd="sng">
              <a:solidFill>
                <a:schemeClr val="accent3"/>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pic>
          <p:nvPicPr>
            <p:cNvPr id="472" name="Google Shape;472;p57" descr="TDWG logo"/>
            <p:cNvPicPr preferRelativeResize="0"/>
            <p:nvPr/>
          </p:nvPicPr>
          <p:blipFill rotWithShape="1">
            <a:blip r:embed="rId13">
              <a:alphaModFix/>
            </a:blip>
            <a:srcRect/>
            <a:stretch/>
          </p:blipFill>
          <p:spPr>
            <a:xfrm>
              <a:off x="6511583" y="5399771"/>
              <a:ext cx="1495425" cy="809626"/>
            </a:xfrm>
            <a:prstGeom prst="rect">
              <a:avLst/>
            </a:prstGeom>
            <a:noFill/>
            <a:ln>
              <a:noFill/>
            </a:ln>
            <a:effectLst>
              <a:outerShdw blurRad="50800" dist="38100" dir="2700000" algn="tl" rotWithShape="0">
                <a:srgbClr val="000000">
                  <a:alpha val="40000"/>
                </a:srgbClr>
              </a:outerShdw>
            </a:effectLst>
          </p:spPr>
        </p:pic>
      </p:grpSp>
    </p:spTree>
    <p:extLst>
      <p:ext uri="{BB962C8B-B14F-4D97-AF65-F5344CB8AC3E}">
        <p14:creationId xmlns:p14="http://schemas.microsoft.com/office/powerpoint/2010/main" val="698487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8"/>
          <p:cNvSpPr txBox="1">
            <a:spLocks noGrp="1"/>
          </p:cNvSpPr>
          <p:nvPr>
            <p:ph type="title"/>
          </p:nvPr>
        </p:nvSpPr>
        <p:spPr>
          <a:xfrm>
            <a:off x="609600" y="973137"/>
            <a:ext cx="10972800" cy="571600"/>
          </a:xfrm>
          <a:prstGeom prst="rect">
            <a:avLst/>
          </a:prstGeom>
        </p:spPr>
        <p:txBody>
          <a:bodyPr spcFirstLastPara="1" wrap="square" lIns="91433" tIns="45700" rIns="91433" bIns="45700" anchor="t" anchorCtr="0">
            <a:noAutofit/>
          </a:bodyPr>
          <a:lstStyle/>
          <a:p>
            <a:r>
              <a:rPr lang="en" sz="3733">
                <a:latin typeface="Arial"/>
                <a:ea typeface="Arial"/>
                <a:cs typeface="Arial"/>
                <a:sym typeface="Arial"/>
              </a:rPr>
              <a:t>Data publishing - why do it?</a:t>
            </a:r>
            <a:endParaRPr sz="3733">
              <a:latin typeface="Arial"/>
              <a:ea typeface="Arial"/>
              <a:cs typeface="Arial"/>
              <a:sym typeface="Arial"/>
            </a:endParaRPr>
          </a:p>
          <a:p>
            <a:r>
              <a:rPr lang="en" sz="3733">
                <a:latin typeface="Arial"/>
                <a:ea typeface="Arial"/>
                <a:cs typeface="Arial"/>
                <a:sym typeface="Arial"/>
              </a:rPr>
              <a:t>Are you sharing yet?</a:t>
            </a:r>
            <a:endParaRPr sz="3733">
              <a:latin typeface="Arial"/>
              <a:ea typeface="Arial"/>
              <a:cs typeface="Arial"/>
              <a:sym typeface="Arial"/>
            </a:endParaRPr>
          </a:p>
        </p:txBody>
      </p:sp>
      <p:sp>
        <p:nvSpPr>
          <p:cNvPr id="478" name="Google Shape;478;p58"/>
          <p:cNvSpPr txBox="1">
            <a:spLocks noGrp="1"/>
          </p:cNvSpPr>
          <p:nvPr>
            <p:ph type="body" idx="1"/>
          </p:nvPr>
        </p:nvSpPr>
        <p:spPr>
          <a:xfrm>
            <a:off x="609600" y="2462300"/>
            <a:ext cx="6304000" cy="4252400"/>
          </a:xfrm>
          <a:prstGeom prst="rect">
            <a:avLst/>
          </a:prstGeom>
        </p:spPr>
        <p:txBody>
          <a:bodyPr spcFirstLastPara="1" wrap="square" lIns="91433" tIns="45700" rIns="91433" bIns="45700" anchor="t" anchorCtr="0">
            <a:noAutofit/>
          </a:bodyPr>
          <a:lstStyle/>
          <a:p>
            <a:pPr indent="-507987">
              <a:lnSpc>
                <a:spcPct val="115000"/>
              </a:lnSpc>
              <a:spcBef>
                <a:spcPts val="0"/>
              </a:spcBef>
              <a:buClr>
                <a:srgbClr val="595959"/>
              </a:buClr>
              <a:buSzPts val="2400"/>
              <a:buChar char="●"/>
            </a:pPr>
            <a:r>
              <a:rPr lang="en">
                <a:solidFill>
                  <a:srgbClr val="595959"/>
                </a:solidFill>
                <a:latin typeface="Arial"/>
                <a:ea typeface="Arial"/>
                <a:cs typeface="Arial"/>
                <a:sym typeface="Arial"/>
              </a:rPr>
              <a:t>add to global knowledge</a:t>
            </a:r>
            <a:endParaRPr>
              <a:solidFill>
                <a:srgbClr val="595959"/>
              </a:solidFill>
              <a:latin typeface="Arial"/>
              <a:ea typeface="Arial"/>
              <a:cs typeface="Arial"/>
              <a:sym typeface="Arial"/>
            </a:endParaRPr>
          </a:p>
          <a:p>
            <a:pPr indent="-507987">
              <a:lnSpc>
                <a:spcPct val="115000"/>
              </a:lnSpc>
              <a:spcBef>
                <a:spcPts val="0"/>
              </a:spcBef>
              <a:buClr>
                <a:srgbClr val="595959"/>
              </a:buClr>
              <a:buSzPts val="2400"/>
              <a:buChar char="●"/>
            </a:pPr>
            <a:r>
              <a:rPr lang="en">
                <a:solidFill>
                  <a:srgbClr val="595959"/>
                </a:solidFill>
                <a:latin typeface="Arial"/>
                <a:ea typeface="Arial"/>
                <a:cs typeface="Arial"/>
                <a:sym typeface="Arial"/>
              </a:rPr>
              <a:t>collaborative discovery</a:t>
            </a:r>
            <a:endParaRPr>
              <a:solidFill>
                <a:srgbClr val="595959"/>
              </a:solidFill>
              <a:latin typeface="Arial"/>
              <a:ea typeface="Arial"/>
              <a:cs typeface="Arial"/>
              <a:sym typeface="Arial"/>
            </a:endParaRPr>
          </a:p>
          <a:p>
            <a:pPr indent="-507987">
              <a:lnSpc>
                <a:spcPct val="115000"/>
              </a:lnSpc>
              <a:spcBef>
                <a:spcPts val="0"/>
              </a:spcBef>
              <a:buClr>
                <a:srgbClr val="595959"/>
              </a:buClr>
              <a:buSzPts val="2400"/>
              <a:buChar char="●"/>
            </a:pPr>
            <a:r>
              <a:rPr lang="en">
                <a:solidFill>
                  <a:srgbClr val="595959"/>
                </a:solidFill>
                <a:latin typeface="Arial"/>
                <a:ea typeface="Arial"/>
                <a:cs typeface="Arial"/>
                <a:sym typeface="Arial"/>
              </a:rPr>
              <a:t>enhance institution visibility</a:t>
            </a:r>
            <a:endParaRPr>
              <a:solidFill>
                <a:srgbClr val="595959"/>
              </a:solidFill>
              <a:latin typeface="Arial"/>
              <a:ea typeface="Arial"/>
              <a:cs typeface="Arial"/>
              <a:sym typeface="Arial"/>
            </a:endParaRPr>
          </a:p>
          <a:p>
            <a:pPr indent="-507987">
              <a:lnSpc>
                <a:spcPct val="115000"/>
              </a:lnSpc>
              <a:spcBef>
                <a:spcPts val="0"/>
              </a:spcBef>
              <a:buClr>
                <a:srgbClr val="595959"/>
              </a:buClr>
              <a:buSzPts val="2400"/>
              <a:buChar char="●"/>
            </a:pPr>
            <a:r>
              <a:rPr lang="en">
                <a:solidFill>
                  <a:srgbClr val="595959"/>
                </a:solidFill>
                <a:latin typeface="Arial"/>
                <a:ea typeface="Arial"/>
                <a:cs typeface="Arial"/>
                <a:sym typeface="Arial"/>
              </a:rPr>
              <a:t>impact metrics for use of data</a:t>
            </a:r>
            <a:endParaRPr>
              <a:solidFill>
                <a:srgbClr val="595959"/>
              </a:solidFill>
              <a:latin typeface="Arial"/>
              <a:ea typeface="Arial"/>
              <a:cs typeface="Arial"/>
              <a:sym typeface="Arial"/>
            </a:endParaRPr>
          </a:p>
          <a:p>
            <a:pPr indent="-507987">
              <a:lnSpc>
                <a:spcPct val="115000"/>
              </a:lnSpc>
              <a:spcBef>
                <a:spcPts val="0"/>
              </a:spcBef>
              <a:buClr>
                <a:srgbClr val="595959"/>
              </a:buClr>
              <a:buSzPts val="2400"/>
              <a:buChar char="●"/>
            </a:pPr>
            <a:r>
              <a:rPr lang="en">
                <a:solidFill>
                  <a:srgbClr val="595959"/>
                </a:solidFill>
                <a:latin typeface="Arial"/>
                <a:ea typeface="Arial"/>
                <a:cs typeface="Arial"/>
                <a:sym typeface="Arial"/>
              </a:rPr>
              <a:t>meet data-sharing requirements</a:t>
            </a:r>
            <a:endParaRPr/>
          </a:p>
        </p:txBody>
      </p:sp>
      <p:pic>
        <p:nvPicPr>
          <p:cNvPr id="479" name="Google Shape;479;p58" descr="Global Biodiversity Information Facility"/>
          <p:cNvPicPr preferRelativeResize="0"/>
          <p:nvPr/>
        </p:nvPicPr>
        <p:blipFill>
          <a:blip r:embed="rId3">
            <a:alphaModFix/>
          </a:blip>
          <a:stretch>
            <a:fillRect/>
          </a:stretch>
        </p:blipFill>
        <p:spPr>
          <a:xfrm>
            <a:off x="595766" y="6275265"/>
            <a:ext cx="857100" cy="418236"/>
          </a:xfrm>
          <a:prstGeom prst="rect">
            <a:avLst/>
          </a:prstGeom>
          <a:noFill/>
          <a:ln>
            <a:noFill/>
          </a:ln>
        </p:spPr>
      </p:pic>
      <p:pic>
        <p:nvPicPr>
          <p:cNvPr id="480" name="Google Shape;480;p58" descr="Integrated Digitized Collections"/>
          <p:cNvPicPr preferRelativeResize="0"/>
          <p:nvPr/>
        </p:nvPicPr>
        <p:blipFill>
          <a:blip r:embed="rId4">
            <a:alphaModFix/>
          </a:blip>
          <a:stretch>
            <a:fillRect/>
          </a:stretch>
        </p:blipFill>
        <p:spPr>
          <a:xfrm>
            <a:off x="1619132" y="6316535"/>
            <a:ext cx="1090000" cy="335695"/>
          </a:xfrm>
          <a:prstGeom prst="rect">
            <a:avLst/>
          </a:prstGeom>
          <a:noFill/>
          <a:ln>
            <a:noFill/>
          </a:ln>
        </p:spPr>
      </p:pic>
      <p:pic>
        <p:nvPicPr>
          <p:cNvPr id="481" name="Google Shape;481;p58"/>
          <p:cNvPicPr preferRelativeResize="0"/>
          <p:nvPr/>
        </p:nvPicPr>
        <p:blipFill rotWithShape="1">
          <a:blip r:embed="rId5">
            <a:alphaModFix/>
          </a:blip>
          <a:srcRect t="20303" b="18780"/>
          <a:stretch/>
        </p:blipFill>
        <p:spPr>
          <a:xfrm>
            <a:off x="2875400" y="6275266"/>
            <a:ext cx="1217613" cy="418233"/>
          </a:xfrm>
          <a:prstGeom prst="rect">
            <a:avLst/>
          </a:prstGeom>
          <a:noFill/>
          <a:ln>
            <a:noFill/>
          </a:ln>
        </p:spPr>
      </p:pic>
      <p:grpSp>
        <p:nvGrpSpPr>
          <p:cNvPr id="482" name="Google Shape;482;p58"/>
          <p:cNvGrpSpPr/>
          <p:nvPr/>
        </p:nvGrpSpPr>
        <p:grpSpPr>
          <a:xfrm>
            <a:off x="6507368" y="1882801"/>
            <a:ext cx="5434368" cy="4179401"/>
            <a:chOff x="5185326" y="1640700"/>
            <a:chExt cx="4075776" cy="3134551"/>
          </a:xfrm>
        </p:grpSpPr>
        <p:grpSp>
          <p:nvGrpSpPr>
            <p:cNvPr id="483" name="Google Shape;483;p58"/>
            <p:cNvGrpSpPr/>
            <p:nvPr/>
          </p:nvGrpSpPr>
          <p:grpSpPr>
            <a:xfrm>
              <a:off x="5185326" y="1640700"/>
              <a:ext cx="4075776" cy="3134551"/>
              <a:chOff x="5185326" y="1640700"/>
              <a:chExt cx="4075776" cy="3134551"/>
            </a:xfrm>
          </p:grpSpPr>
          <p:pic>
            <p:nvPicPr>
              <p:cNvPr id="484" name="Google Shape;484;p58">
                <a:hlinkClick r:id="rId6"/>
              </p:cNvPr>
              <p:cNvPicPr preferRelativeResize="0"/>
              <p:nvPr/>
            </p:nvPicPr>
            <p:blipFill>
              <a:blip r:embed="rId7">
                <a:alphaModFix/>
              </a:blip>
              <a:stretch>
                <a:fillRect/>
              </a:stretch>
            </p:blipFill>
            <p:spPr>
              <a:xfrm rot="503916">
                <a:off x="5329528" y="2258135"/>
                <a:ext cx="3787371" cy="2252606"/>
              </a:xfrm>
              <a:prstGeom prst="rect">
                <a:avLst/>
              </a:prstGeom>
              <a:noFill/>
              <a:ln>
                <a:noFill/>
              </a:ln>
            </p:spPr>
          </p:pic>
          <p:pic>
            <p:nvPicPr>
              <p:cNvPr id="485" name="Google Shape;485;p58"/>
              <p:cNvPicPr preferRelativeResize="0"/>
              <p:nvPr/>
            </p:nvPicPr>
            <p:blipFill>
              <a:blip r:embed="rId8">
                <a:alphaModFix/>
              </a:blip>
              <a:stretch>
                <a:fillRect/>
              </a:stretch>
            </p:blipFill>
            <p:spPr>
              <a:xfrm rot="504005">
                <a:off x="5543972" y="1909279"/>
                <a:ext cx="3707105" cy="409444"/>
              </a:xfrm>
              <a:prstGeom prst="rect">
                <a:avLst/>
              </a:prstGeom>
              <a:noFill/>
              <a:ln>
                <a:noFill/>
              </a:ln>
            </p:spPr>
          </p:pic>
          <p:pic>
            <p:nvPicPr>
              <p:cNvPr id="486" name="Google Shape;486;p58" descr="Global Biodiversity Information Facility"/>
              <p:cNvPicPr preferRelativeResize="0"/>
              <p:nvPr/>
            </p:nvPicPr>
            <p:blipFill>
              <a:blip r:embed="rId3">
                <a:alphaModFix/>
              </a:blip>
              <a:stretch>
                <a:fillRect/>
              </a:stretch>
            </p:blipFill>
            <p:spPr>
              <a:xfrm rot="503999">
                <a:off x="5604824" y="1742423"/>
                <a:ext cx="642825" cy="313677"/>
              </a:xfrm>
              <a:prstGeom prst="rect">
                <a:avLst/>
              </a:prstGeom>
              <a:noFill/>
              <a:ln>
                <a:noFill/>
              </a:ln>
            </p:spPr>
          </p:pic>
        </p:grpSp>
        <p:sp>
          <p:nvSpPr>
            <p:cNvPr id="487" name="Google Shape;487;p58"/>
            <p:cNvSpPr txBox="1"/>
            <p:nvPr/>
          </p:nvSpPr>
          <p:spPr>
            <a:xfrm rot="504164">
              <a:off x="5324967" y="4197502"/>
              <a:ext cx="2416339" cy="251719"/>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kern="0">
                  <a:solidFill>
                    <a:srgbClr val="000000"/>
                  </a:solidFill>
                  <a:latin typeface="Arial"/>
                  <a:cs typeface="Arial"/>
                  <a:sym typeface="Arial"/>
                </a:rPr>
                <a:t>https://www.gbif.org/en/publishing-data</a:t>
              </a:r>
              <a:endParaRPr sz="1333" kern="0">
                <a:solidFill>
                  <a:srgbClr val="000000"/>
                </a:solidFill>
                <a:latin typeface="Arial"/>
                <a:cs typeface="Arial"/>
                <a:sym typeface="Arial"/>
              </a:endParaRPr>
            </a:p>
          </p:txBody>
        </p:sp>
      </p:grpSp>
    </p:spTree>
    <p:extLst>
      <p:ext uri="{BB962C8B-B14F-4D97-AF65-F5344CB8AC3E}">
        <p14:creationId xmlns:p14="http://schemas.microsoft.com/office/powerpoint/2010/main" val="296960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9"/>
          <p:cNvSpPr txBox="1">
            <a:spLocks noGrp="1"/>
          </p:cNvSpPr>
          <p:nvPr>
            <p:ph type="title"/>
          </p:nvPr>
        </p:nvSpPr>
        <p:spPr>
          <a:xfrm>
            <a:off x="609600" y="973137"/>
            <a:ext cx="10972800" cy="571600"/>
          </a:xfrm>
          <a:prstGeom prst="rect">
            <a:avLst/>
          </a:prstGeom>
        </p:spPr>
        <p:txBody>
          <a:bodyPr spcFirstLastPara="1" wrap="square" lIns="91433" tIns="45700" rIns="91433" bIns="45700" anchor="t" anchorCtr="0">
            <a:noAutofit/>
          </a:bodyPr>
          <a:lstStyle/>
          <a:p>
            <a:r>
              <a:rPr lang="en" sz="3733">
                <a:latin typeface="Arial"/>
                <a:ea typeface="Arial"/>
                <a:cs typeface="Arial"/>
                <a:sym typeface="Arial"/>
              </a:rPr>
              <a:t>Data publishing</a:t>
            </a:r>
            <a:endParaRPr sz="3733">
              <a:latin typeface="Arial"/>
              <a:ea typeface="Arial"/>
              <a:cs typeface="Arial"/>
              <a:sym typeface="Arial"/>
            </a:endParaRPr>
          </a:p>
          <a:p>
            <a:r>
              <a:rPr lang="en" sz="3733">
                <a:latin typeface="Arial"/>
                <a:ea typeface="Arial"/>
                <a:cs typeface="Arial"/>
                <a:sym typeface="Arial"/>
              </a:rPr>
              <a:t>what, who, how, where, when </a:t>
            </a:r>
            <a:endParaRPr/>
          </a:p>
        </p:txBody>
      </p:sp>
      <p:sp>
        <p:nvSpPr>
          <p:cNvPr id="493" name="Google Shape;493;p59"/>
          <p:cNvSpPr txBox="1">
            <a:spLocks noGrp="1"/>
          </p:cNvSpPr>
          <p:nvPr>
            <p:ph type="body" idx="1"/>
          </p:nvPr>
        </p:nvSpPr>
        <p:spPr>
          <a:xfrm>
            <a:off x="4400300" y="2896000"/>
            <a:ext cx="3934800" cy="3247200"/>
          </a:xfrm>
          <a:prstGeom prst="rect">
            <a:avLst/>
          </a:prstGeom>
        </p:spPr>
        <p:txBody>
          <a:bodyPr spcFirstLastPara="1" wrap="square" lIns="91433" tIns="45700" rIns="91433" bIns="45700" anchor="t" anchorCtr="0">
            <a:noAutofit/>
          </a:bodyPr>
          <a:lstStyle/>
          <a:p>
            <a:pPr marL="0" indent="0">
              <a:lnSpc>
                <a:spcPct val="115000"/>
              </a:lnSpc>
              <a:spcBef>
                <a:spcPts val="0"/>
              </a:spcBef>
              <a:buNone/>
            </a:pPr>
            <a:r>
              <a:rPr lang="en">
                <a:solidFill>
                  <a:srgbClr val="595959"/>
                </a:solidFill>
                <a:latin typeface="Palatino Linotype"/>
                <a:ea typeface="Palatino Linotype"/>
                <a:cs typeface="Palatino Linotype"/>
                <a:sym typeface="Palatino Linotype"/>
              </a:rPr>
              <a:t>who might publish datasets</a:t>
            </a:r>
            <a:endParaRPr>
              <a:solidFill>
                <a:srgbClr val="595959"/>
              </a:solidFill>
              <a:latin typeface="Palatino Linotype"/>
              <a:ea typeface="Palatino Linotype"/>
              <a:cs typeface="Palatino Linotype"/>
              <a:sym typeface="Palatino Linotype"/>
            </a:endParaRPr>
          </a:p>
          <a:p>
            <a:pPr marL="0" indent="0">
              <a:lnSpc>
                <a:spcPct val="115000"/>
              </a:lnSpc>
              <a:spcBef>
                <a:spcPts val="2133"/>
              </a:spcBef>
              <a:buNone/>
            </a:pPr>
            <a:endParaRPr sz="533">
              <a:solidFill>
                <a:srgbClr val="595959"/>
              </a:solidFill>
              <a:latin typeface="Palatino Linotype"/>
              <a:ea typeface="Palatino Linotype"/>
              <a:cs typeface="Palatino Linotype"/>
              <a:sym typeface="Palatino Linotype"/>
            </a:endParaRPr>
          </a:p>
          <a:p>
            <a:pPr indent="-457189">
              <a:lnSpc>
                <a:spcPct val="115000"/>
              </a:lnSpc>
              <a:spcBef>
                <a:spcPts val="2133"/>
              </a:spcBef>
              <a:buClr>
                <a:srgbClr val="595959"/>
              </a:buClr>
              <a:buSzPts val="1800"/>
              <a:buChar char="●"/>
            </a:pPr>
            <a:r>
              <a:rPr lang="en">
                <a:solidFill>
                  <a:srgbClr val="595959"/>
                </a:solidFill>
                <a:latin typeface="Arial"/>
                <a:ea typeface="Arial"/>
                <a:cs typeface="Arial"/>
                <a:sym typeface="Arial"/>
              </a:rPr>
              <a:t>individual</a:t>
            </a:r>
            <a:endParaRPr>
              <a:solidFill>
                <a:srgbClr val="595959"/>
              </a:solidFill>
              <a:latin typeface="Arial"/>
              <a:ea typeface="Arial"/>
              <a:cs typeface="Arial"/>
              <a:sym typeface="Arial"/>
            </a:endParaRPr>
          </a:p>
          <a:p>
            <a:pPr indent="-457189">
              <a:lnSpc>
                <a:spcPct val="115000"/>
              </a:lnSpc>
              <a:spcBef>
                <a:spcPts val="0"/>
              </a:spcBef>
              <a:buClr>
                <a:srgbClr val="595959"/>
              </a:buClr>
              <a:buSzPts val="1800"/>
              <a:buChar char="●"/>
            </a:pPr>
            <a:r>
              <a:rPr lang="en">
                <a:solidFill>
                  <a:srgbClr val="595959"/>
                </a:solidFill>
                <a:latin typeface="Arial"/>
                <a:ea typeface="Arial"/>
                <a:cs typeface="Arial"/>
                <a:sym typeface="Arial"/>
              </a:rPr>
              <a:t>research team</a:t>
            </a:r>
            <a:endParaRPr>
              <a:solidFill>
                <a:srgbClr val="595959"/>
              </a:solidFill>
              <a:latin typeface="Arial"/>
              <a:ea typeface="Arial"/>
              <a:cs typeface="Arial"/>
              <a:sym typeface="Arial"/>
            </a:endParaRPr>
          </a:p>
          <a:p>
            <a:pPr indent="-457189">
              <a:lnSpc>
                <a:spcPct val="115000"/>
              </a:lnSpc>
              <a:spcBef>
                <a:spcPts val="0"/>
              </a:spcBef>
              <a:buClr>
                <a:srgbClr val="595959"/>
              </a:buClr>
              <a:buSzPts val="1800"/>
              <a:buChar char="●"/>
            </a:pPr>
            <a:r>
              <a:rPr lang="en">
                <a:solidFill>
                  <a:srgbClr val="595959"/>
                </a:solidFill>
                <a:latin typeface="Arial"/>
                <a:ea typeface="Arial"/>
                <a:cs typeface="Arial"/>
                <a:sym typeface="Arial"/>
              </a:rPr>
              <a:t>citsci</a:t>
            </a:r>
            <a:endParaRPr>
              <a:solidFill>
                <a:srgbClr val="595959"/>
              </a:solidFill>
              <a:latin typeface="Arial"/>
              <a:ea typeface="Arial"/>
              <a:cs typeface="Arial"/>
              <a:sym typeface="Arial"/>
            </a:endParaRPr>
          </a:p>
          <a:p>
            <a:pPr indent="-457189">
              <a:lnSpc>
                <a:spcPct val="115000"/>
              </a:lnSpc>
              <a:spcBef>
                <a:spcPts val="0"/>
              </a:spcBef>
              <a:buClr>
                <a:srgbClr val="595959"/>
              </a:buClr>
              <a:buSzPts val="1800"/>
              <a:buChar char="●"/>
            </a:pPr>
            <a:r>
              <a:rPr lang="en">
                <a:solidFill>
                  <a:srgbClr val="595959"/>
                </a:solidFill>
                <a:latin typeface="Arial"/>
                <a:ea typeface="Arial"/>
                <a:cs typeface="Arial"/>
                <a:sym typeface="Arial"/>
              </a:rPr>
              <a:t>organization/institution</a:t>
            </a:r>
            <a:endParaRPr>
              <a:solidFill>
                <a:srgbClr val="595959"/>
              </a:solidFill>
              <a:latin typeface="Arial"/>
              <a:ea typeface="Arial"/>
              <a:cs typeface="Arial"/>
              <a:sym typeface="Arial"/>
            </a:endParaRPr>
          </a:p>
          <a:p>
            <a:pPr indent="-457189">
              <a:lnSpc>
                <a:spcPct val="115000"/>
              </a:lnSpc>
              <a:spcBef>
                <a:spcPts val="0"/>
              </a:spcBef>
              <a:buClr>
                <a:srgbClr val="595959"/>
              </a:buClr>
              <a:buSzPts val="1800"/>
              <a:buChar char="●"/>
            </a:pPr>
            <a:r>
              <a:rPr lang="en">
                <a:solidFill>
                  <a:srgbClr val="595959"/>
                </a:solidFill>
                <a:latin typeface="Arial"/>
                <a:ea typeface="Arial"/>
                <a:cs typeface="Arial"/>
                <a:sym typeface="Arial"/>
              </a:rPr>
              <a:t>government</a:t>
            </a:r>
            <a:endParaRPr/>
          </a:p>
        </p:txBody>
      </p:sp>
      <p:pic>
        <p:nvPicPr>
          <p:cNvPr id="494" name="Google Shape;494;p59" descr="Global Biodiversity Information Facility"/>
          <p:cNvPicPr preferRelativeResize="0"/>
          <p:nvPr/>
        </p:nvPicPr>
        <p:blipFill>
          <a:blip r:embed="rId3">
            <a:alphaModFix/>
          </a:blip>
          <a:stretch>
            <a:fillRect/>
          </a:stretch>
        </p:blipFill>
        <p:spPr>
          <a:xfrm>
            <a:off x="595766" y="6275265"/>
            <a:ext cx="857100" cy="418236"/>
          </a:xfrm>
          <a:prstGeom prst="rect">
            <a:avLst/>
          </a:prstGeom>
          <a:noFill/>
          <a:ln>
            <a:noFill/>
          </a:ln>
        </p:spPr>
      </p:pic>
      <p:pic>
        <p:nvPicPr>
          <p:cNvPr id="495" name="Google Shape;495;p59" descr="Integrated Digitized Collections"/>
          <p:cNvPicPr preferRelativeResize="0"/>
          <p:nvPr/>
        </p:nvPicPr>
        <p:blipFill>
          <a:blip r:embed="rId4">
            <a:alphaModFix/>
          </a:blip>
          <a:stretch>
            <a:fillRect/>
          </a:stretch>
        </p:blipFill>
        <p:spPr>
          <a:xfrm>
            <a:off x="1619132" y="6316535"/>
            <a:ext cx="1090000" cy="335695"/>
          </a:xfrm>
          <a:prstGeom prst="rect">
            <a:avLst/>
          </a:prstGeom>
          <a:noFill/>
          <a:ln>
            <a:noFill/>
          </a:ln>
        </p:spPr>
      </p:pic>
      <p:pic>
        <p:nvPicPr>
          <p:cNvPr id="496" name="Google Shape;496;p59"/>
          <p:cNvPicPr preferRelativeResize="0"/>
          <p:nvPr/>
        </p:nvPicPr>
        <p:blipFill rotWithShape="1">
          <a:blip r:embed="rId5">
            <a:alphaModFix/>
          </a:blip>
          <a:srcRect t="20303" b="18780"/>
          <a:stretch/>
        </p:blipFill>
        <p:spPr>
          <a:xfrm>
            <a:off x="2875400" y="6275266"/>
            <a:ext cx="1217613" cy="418233"/>
          </a:xfrm>
          <a:prstGeom prst="rect">
            <a:avLst/>
          </a:prstGeom>
          <a:noFill/>
          <a:ln>
            <a:noFill/>
          </a:ln>
        </p:spPr>
      </p:pic>
      <p:grpSp>
        <p:nvGrpSpPr>
          <p:cNvPr id="497" name="Google Shape;497;p59"/>
          <p:cNvGrpSpPr/>
          <p:nvPr/>
        </p:nvGrpSpPr>
        <p:grpSpPr>
          <a:xfrm>
            <a:off x="8863594" y="801077"/>
            <a:ext cx="2497636" cy="1973456"/>
            <a:chOff x="5185326" y="1640700"/>
            <a:chExt cx="4075776" cy="3220392"/>
          </a:xfrm>
        </p:grpSpPr>
        <p:grpSp>
          <p:nvGrpSpPr>
            <p:cNvPr id="498" name="Google Shape;498;p59"/>
            <p:cNvGrpSpPr/>
            <p:nvPr/>
          </p:nvGrpSpPr>
          <p:grpSpPr>
            <a:xfrm>
              <a:off x="5185326" y="1640700"/>
              <a:ext cx="4075776" cy="3134551"/>
              <a:chOff x="5185326" y="1640700"/>
              <a:chExt cx="4075776" cy="3134551"/>
            </a:xfrm>
          </p:grpSpPr>
          <p:pic>
            <p:nvPicPr>
              <p:cNvPr id="499" name="Google Shape;499;p59">
                <a:hlinkClick r:id="rId6"/>
              </p:cNvPr>
              <p:cNvPicPr preferRelativeResize="0"/>
              <p:nvPr/>
            </p:nvPicPr>
            <p:blipFill>
              <a:blip r:embed="rId7">
                <a:alphaModFix/>
              </a:blip>
              <a:stretch>
                <a:fillRect/>
              </a:stretch>
            </p:blipFill>
            <p:spPr>
              <a:xfrm rot="503916">
                <a:off x="5329528" y="2258135"/>
                <a:ext cx="3787371" cy="2252606"/>
              </a:xfrm>
              <a:prstGeom prst="rect">
                <a:avLst/>
              </a:prstGeom>
              <a:noFill/>
              <a:ln>
                <a:noFill/>
              </a:ln>
            </p:spPr>
          </p:pic>
          <p:pic>
            <p:nvPicPr>
              <p:cNvPr id="500" name="Google Shape;500;p59"/>
              <p:cNvPicPr preferRelativeResize="0"/>
              <p:nvPr/>
            </p:nvPicPr>
            <p:blipFill>
              <a:blip r:embed="rId8">
                <a:alphaModFix/>
              </a:blip>
              <a:stretch>
                <a:fillRect/>
              </a:stretch>
            </p:blipFill>
            <p:spPr>
              <a:xfrm rot="504005">
                <a:off x="5543972" y="1909279"/>
                <a:ext cx="3707105" cy="409444"/>
              </a:xfrm>
              <a:prstGeom prst="rect">
                <a:avLst/>
              </a:prstGeom>
              <a:noFill/>
              <a:ln>
                <a:noFill/>
              </a:ln>
            </p:spPr>
          </p:pic>
          <p:pic>
            <p:nvPicPr>
              <p:cNvPr id="501" name="Google Shape;501;p59" descr="Global Biodiversity Information Facility"/>
              <p:cNvPicPr preferRelativeResize="0"/>
              <p:nvPr/>
            </p:nvPicPr>
            <p:blipFill>
              <a:blip r:embed="rId3">
                <a:alphaModFix/>
              </a:blip>
              <a:stretch>
                <a:fillRect/>
              </a:stretch>
            </p:blipFill>
            <p:spPr>
              <a:xfrm rot="503999">
                <a:off x="5604824" y="1742423"/>
                <a:ext cx="642825" cy="313677"/>
              </a:xfrm>
              <a:prstGeom prst="rect">
                <a:avLst/>
              </a:prstGeom>
              <a:noFill/>
              <a:ln>
                <a:noFill/>
              </a:ln>
            </p:spPr>
          </p:pic>
        </p:grpSp>
        <p:sp>
          <p:nvSpPr>
            <p:cNvPr id="502" name="Google Shape;502;p59"/>
            <p:cNvSpPr txBox="1"/>
            <p:nvPr/>
          </p:nvSpPr>
          <p:spPr>
            <a:xfrm rot="504064">
              <a:off x="5225577" y="4315833"/>
              <a:ext cx="4036918" cy="251719"/>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933" kern="0">
                  <a:solidFill>
                    <a:srgbClr val="000000"/>
                  </a:solidFill>
                  <a:latin typeface="Arial"/>
                  <a:cs typeface="Arial"/>
                  <a:sym typeface="Arial"/>
                </a:rPr>
                <a:t>https://www.gbif.org/en/publishing-data</a:t>
              </a:r>
              <a:endParaRPr sz="933" kern="0">
                <a:solidFill>
                  <a:srgbClr val="000000"/>
                </a:solidFill>
                <a:latin typeface="Arial"/>
                <a:cs typeface="Arial"/>
                <a:sym typeface="Arial"/>
              </a:endParaRPr>
            </a:p>
          </p:txBody>
        </p:sp>
      </p:grpSp>
      <p:sp>
        <p:nvSpPr>
          <p:cNvPr id="503" name="Google Shape;503;p59"/>
          <p:cNvSpPr txBox="1">
            <a:spLocks noGrp="1"/>
          </p:cNvSpPr>
          <p:nvPr>
            <p:ph type="body" idx="1"/>
          </p:nvPr>
        </p:nvSpPr>
        <p:spPr>
          <a:xfrm>
            <a:off x="8396367" y="2896000"/>
            <a:ext cx="3374400" cy="3247200"/>
          </a:xfrm>
          <a:prstGeom prst="rect">
            <a:avLst/>
          </a:prstGeom>
        </p:spPr>
        <p:txBody>
          <a:bodyPr spcFirstLastPara="1" wrap="square" lIns="91433" tIns="45700" rIns="91433" bIns="45700" anchor="t" anchorCtr="0">
            <a:noAutofit/>
          </a:bodyPr>
          <a:lstStyle/>
          <a:p>
            <a:pPr marL="0" indent="0">
              <a:lnSpc>
                <a:spcPct val="115000"/>
              </a:lnSpc>
              <a:spcBef>
                <a:spcPts val="0"/>
              </a:spcBef>
              <a:buNone/>
            </a:pPr>
            <a:r>
              <a:rPr lang="en">
                <a:solidFill>
                  <a:srgbClr val="595959"/>
                </a:solidFill>
                <a:latin typeface="Palatino Linotype"/>
                <a:ea typeface="Palatino Linotype"/>
                <a:cs typeface="Palatino Linotype"/>
                <a:sym typeface="Palatino Linotype"/>
              </a:rPr>
              <a:t>find out about </a:t>
            </a:r>
            <a:endParaRPr>
              <a:solidFill>
                <a:srgbClr val="595959"/>
              </a:solidFill>
              <a:latin typeface="Palatino Linotype"/>
              <a:ea typeface="Palatino Linotype"/>
              <a:cs typeface="Palatino Linotype"/>
              <a:sym typeface="Palatino Linotype"/>
            </a:endParaRPr>
          </a:p>
          <a:p>
            <a:pPr marL="0" indent="0">
              <a:lnSpc>
                <a:spcPct val="115000"/>
              </a:lnSpc>
              <a:spcBef>
                <a:spcPts val="2133"/>
              </a:spcBef>
              <a:buNone/>
            </a:pPr>
            <a:endParaRPr sz="533">
              <a:solidFill>
                <a:srgbClr val="595959"/>
              </a:solidFill>
              <a:latin typeface="Palatino Linotype"/>
              <a:ea typeface="Palatino Linotype"/>
              <a:cs typeface="Palatino Linotype"/>
              <a:sym typeface="Palatino Linotype"/>
            </a:endParaRPr>
          </a:p>
          <a:p>
            <a:pPr indent="-457189">
              <a:lnSpc>
                <a:spcPct val="115000"/>
              </a:lnSpc>
              <a:spcBef>
                <a:spcPts val="2133"/>
              </a:spcBef>
              <a:buClr>
                <a:srgbClr val="595959"/>
              </a:buClr>
              <a:buSzPts val="1800"/>
              <a:buChar char="●"/>
            </a:pPr>
            <a:r>
              <a:rPr lang="en" b="1">
                <a:solidFill>
                  <a:srgbClr val="595959"/>
                </a:solidFill>
                <a:latin typeface="Arial"/>
                <a:ea typeface="Arial"/>
                <a:cs typeface="Arial"/>
                <a:sym typeface="Arial"/>
              </a:rPr>
              <a:t>how</a:t>
            </a:r>
            <a:r>
              <a:rPr lang="en">
                <a:solidFill>
                  <a:srgbClr val="595959"/>
                </a:solidFill>
                <a:latin typeface="Arial"/>
                <a:ea typeface="Arial"/>
                <a:cs typeface="Arial"/>
                <a:sym typeface="Arial"/>
              </a:rPr>
              <a:t> </a:t>
            </a:r>
            <a:endParaRPr>
              <a:solidFill>
                <a:srgbClr val="595959"/>
              </a:solidFill>
              <a:latin typeface="Arial"/>
              <a:ea typeface="Arial"/>
              <a:cs typeface="Arial"/>
              <a:sym typeface="Arial"/>
            </a:endParaRPr>
          </a:p>
          <a:p>
            <a:pPr indent="-457189">
              <a:lnSpc>
                <a:spcPct val="115000"/>
              </a:lnSpc>
              <a:spcBef>
                <a:spcPts val="0"/>
              </a:spcBef>
              <a:buClr>
                <a:srgbClr val="595959"/>
              </a:buClr>
              <a:buSzPts val="1800"/>
              <a:buChar char="●"/>
            </a:pPr>
            <a:r>
              <a:rPr lang="en" b="1">
                <a:solidFill>
                  <a:srgbClr val="595959"/>
                </a:solidFill>
                <a:latin typeface="Arial"/>
                <a:ea typeface="Arial"/>
                <a:cs typeface="Arial"/>
                <a:sym typeface="Arial"/>
              </a:rPr>
              <a:t>where </a:t>
            </a:r>
            <a:r>
              <a:rPr lang="en">
                <a:solidFill>
                  <a:srgbClr val="595959"/>
                </a:solidFill>
                <a:latin typeface="Arial"/>
                <a:ea typeface="Arial"/>
                <a:cs typeface="Arial"/>
                <a:sym typeface="Arial"/>
              </a:rPr>
              <a:t>and </a:t>
            </a:r>
            <a:r>
              <a:rPr lang="en" b="1">
                <a:solidFill>
                  <a:srgbClr val="595959"/>
                </a:solidFill>
                <a:latin typeface="Arial"/>
                <a:ea typeface="Arial"/>
                <a:cs typeface="Arial"/>
                <a:sym typeface="Arial"/>
              </a:rPr>
              <a:t>when</a:t>
            </a:r>
            <a:r>
              <a:rPr lang="en">
                <a:solidFill>
                  <a:srgbClr val="595959"/>
                </a:solidFill>
                <a:latin typeface="Arial"/>
                <a:ea typeface="Arial"/>
                <a:cs typeface="Arial"/>
                <a:sym typeface="Arial"/>
              </a:rPr>
              <a:t> at the #datahelpdesk</a:t>
            </a:r>
            <a:endParaRPr/>
          </a:p>
        </p:txBody>
      </p:sp>
      <p:sp>
        <p:nvSpPr>
          <p:cNvPr id="504" name="Google Shape;504;p59"/>
          <p:cNvSpPr txBox="1">
            <a:spLocks noGrp="1"/>
          </p:cNvSpPr>
          <p:nvPr>
            <p:ph type="body" idx="1"/>
          </p:nvPr>
        </p:nvSpPr>
        <p:spPr>
          <a:xfrm>
            <a:off x="609600" y="2896000"/>
            <a:ext cx="3728400" cy="3247200"/>
          </a:xfrm>
          <a:prstGeom prst="rect">
            <a:avLst/>
          </a:prstGeom>
        </p:spPr>
        <p:txBody>
          <a:bodyPr spcFirstLastPara="1" wrap="square" lIns="91433" tIns="45700" rIns="91433" bIns="45700" anchor="t" anchorCtr="0">
            <a:noAutofit/>
          </a:bodyPr>
          <a:lstStyle/>
          <a:p>
            <a:pPr marL="0" indent="0">
              <a:lnSpc>
                <a:spcPct val="115000"/>
              </a:lnSpc>
              <a:spcBef>
                <a:spcPts val="0"/>
              </a:spcBef>
              <a:buNone/>
            </a:pPr>
            <a:r>
              <a:rPr lang="en">
                <a:solidFill>
                  <a:srgbClr val="595959"/>
                </a:solidFill>
                <a:latin typeface="Palatino Linotype"/>
                <a:ea typeface="Palatino Linotype"/>
                <a:cs typeface="Palatino Linotype"/>
                <a:sym typeface="Palatino Linotype"/>
              </a:rPr>
              <a:t>some classes of data you might data publish</a:t>
            </a:r>
            <a:endParaRPr>
              <a:solidFill>
                <a:srgbClr val="595959"/>
              </a:solidFill>
              <a:latin typeface="Palatino Linotype"/>
              <a:ea typeface="Palatino Linotype"/>
              <a:cs typeface="Palatino Linotype"/>
              <a:sym typeface="Palatino Linotype"/>
            </a:endParaRPr>
          </a:p>
          <a:p>
            <a:pPr indent="-457189">
              <a:lnSpc>
                <a:spcPct val="115000"/>
              </a:lnSpc>
              <a:spcBef>
                <a:spcPts val="2133"/>
              </a:spcBef>
              <a:buClr>
                <a:srgbClr val="595959"/>
              </a:buClr>
              <a:buSzPts val="1800"/>
              <a:buChar char="●"/>
            </a:pPr>
            <a:r>
              <a:rPr lang="en">
                <a:solidFill>
                  <a:srgbClr val="595959"/>
                </a:solidFill>
                <a:latin typeface="Arial"/>
                <a:ea typeface="Arial"/>
                <a:cs typeface="Arial"/>
                <a:sym typeface="Arial"/>
              </a:rPr>
              <a:t>resource metatdata</a:t>
            </a:r>
            <a:endParaRPr>
              <a:solidFill>
                <a:srgbClr val="595959"/>
              </a:solidFill>
              <a:latin typeface="Arial"/>
              <a:ea typeface="Arial"/>
              <a:cs typeface="Arial"/>
              <a:sym typeface="Arial"/>
            </a:endParaRPr>
          </a:p>
          <a:p>
            <a:pPr indent="-457189">
              <a:lnSpc>
                <a:spcPct val="115000"/>
              </a:lnSpc>
              <a:spcBef>
                <a:spcPts val="0"/>
              </a:spcBef>
              <a:buClr>
                <a:srgbClr val="595959"/>
              </a:buClr>
              <a:buSzPts val="1800"/>
              <a:buChar char="●"/>
            </a:pPr>
            <a:r>
              <a:rPr lang="en">
                <a:solidFill>
                  <a:srgbClr val="595959"/>
                </a:solidFill>
                <a:latin typeface="Arial"/>
                <a:ea typeface="Arial"/>
                <a:cs typeface="Arial"/>
                <a:sym typeface="Arial"/>
              </a:rPr>
              <a:t>checklist</a:t>
            </a:r>
            <a:endParaRPr>
              <a:solidFill>
                <a:srgbClr val="595959"/>
              </a:solidFill>
              <a:latin typeface="Arial"/>
              <a:ea typeface="Arial"/>
              <a:cs typeface="Arial"/>
              <a:sym typeface="Arial"/>
            </a:endParaRPr>
          </a:p>
          <a:p>
            <a:pPr indent="-457189">
              <a:lnSpc>
                <a:spcPct val="115000"/>
              </a:lnSpc>
              <a:spcBef>
                <a:spcPts val="0"/>
              </a:spcBef>
              <a:buClr>
                <a:srgbClr val="595959"/>
              </a:buClr>
              <a:buSzPts val="1800"/>
              <a:buChar char="●"/>
            </a:pPr>
            <a:r>
              <a:rPr lang="en">
                <a:solidFill>
                  <a:srgbClr val="595959"/>
                </a:solidFill>
                <a:latin typeface="Arial"/>
                <a:ea typeface="Arial"/>
                <a:cs typeface="Arial"/>
                <a:sym typeface="Arial"/>
              </a:rPr>
              <a:t>occurrence-only data</a:t>
            </a:r>
            <a:endParaRPr>
              <a:solidFill>
                <a:srgbClr val="595959"/>
              </a:solidFill>
              <a:latin typeface="Arial"/>
              <a:ea typeface="Arial"/>
              <a:cs typeface="Arial"/>
              <a:sym typeface="Arial"/>
            </a:endParaRPr>
          </a:p>
          <a:p>
            <a:pPr indent="-457189">
              <a:lnSpc>
                <a:spcPct val="115000"/>
              </a:lnSpc>
              <a:spcBef>
                <a:spcPts val="0"/>
              </a:spcBef>
              <a:buClr>
                <a:srgbClr val="595959"/>
              </a:buClr>
              <a:buSzPts val="1800"/>
              <a:buChar char="●"/>
            </a:pPr>
            <a:r>
              <a:rPr lang="en">
                <a:solidFill>
                  <a:srgbClr val="595959"/>
                </a:solidFill>
                <a:latin typeface="Arial"/>
                <a:ea typeface="Arial"/>
                <a:cs typeface="Arial"/>
                <a:sym typeface="Arial"/>
              </a:rPr>
              <a:t>sampling event</a:t>
            </a:r>
            <a:endParaRPr/>
          </a:p>
        </p:txBody>
      </p:sp>
    </p:spTree>
    <p:extLst>
      <p:ext uri="{BB962C8B-B14F-4D97-AF65-F5344CB8AC3E}">
        <p14:creationId xmlns:p14="http://schemas.microsoft.com/office/powerpoint/2010/main" val="1519941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268" y="629816"/>
            <a:ext cx="8724899" cy="1143000"/>
          </a:xfrm>
        </p:spPr>
        <p:txBody>
          <a:bodyPr>
            <a:normAutofit/>
          </a:bodyPr>
          <a:lstStyle/>
          <a:p>
            <a:pPr algn="l"/>
            <a:r>
              <a:rPr lang="en-US" sz="2800" b="1" dirty="0" smtClean="0">
                <a:solidFill>
                  <a:schemeClr val="tx1"/>
                </a:solidFill>
                <a:latin typeface="+mj-lt"/>
              </a:rPr>
              <a:t>Science instruments</a:t>
            </a:r>
            <a:endParaRPr lang="fi-FI" sz="2800" b="1" dirty="0">
              <a:solidFill>
                <a:schemeClr val="tx1"/>
              </a:solidFill>
              <a:latin typeface="+mj-lt"/>
            </a:endParaRPr>
          </a:p>
        </p:txBody>
      </p:sp>
      <p:sp>
        <p:nvSpPr>
          <p:cNvPr id="3" name="Content Placeholder 2"/>
          <p:cNvSpPr>
            <a:spLocks noGrp="1"/>
          </p:cNvSpPr>
          <p:nvPr>
            <p:ph idx="1"/>
          </p:nvPr>
        </p:nvSpPr>
        <p:spPr>
          <a:xfrm>
            <a:off x="700453" y="1772816"/>
            <a:ext cx="4536504" cy="4525963"/>
          </a:xfrm>
        </p:spPr>
        <p:txBody>
          <a:bodyPr>
            <a:noAutofit/>
          </a:bodyPr>
          <a:lstStyle/>
          <a:p>
            <a:pPr>
              <a:lnSpc>
                <a:spcPct val="100000"/>
              </a:lnSpc>
              <a:buNone/>
            </a:pPr>
            <a:r>
              <a:rPr lang="en-US" sz="2800" b="1" i="0" dirty="0">
                <a:solidFill>
                  <a:schemeClr val="tx1"/>
                </a:solidFill>
                <a:latin typeface="+mj-lt"/>
              </a:rPr>
              <a:t>Existing:</a:t>
            </a:r>
            <a:endParaRPr lang="fi-FI" sz="2800" b="1" i="0" dirty="0">
              <a:solidFill>
                <a:schemeClr val="tx1"/>
              </a:solidFill>
              <a:latin typeface="+mj-lt"/>
            </a:endParaRPr>
          </a:p>
          <a:p>
            <a:pPr>
              <a:lnSpc>
                <a:spcPct val="100000"/>
              </a:lnSpc>
            </a:pPr>
            <a:r>
              <a:rPr lang="en-US" sz="2800" i="0" dirty="0">
                <a:solidFill>
                  <a:schemeClr val="tx1"/>
                </a:solidFill>
                <a:latin typeface="+mj-lt"/>
              </a:rPr>
              <a:t>Research planning</a:t>
            </a:r>
            <a:br>
              <a:rPr lang="en-US" sz="2800" i="0" dirty="0">
                <a:solidFill>
                  <a:schemeClr val="tx1"/>
                </a:solidFill>
                <a:latin typeface="+mj-lt"/>
              </a:rPr>
            </a:br>
            <a:r>
              <a:rPr lang="en-US" sz="2800" i="0" dirty="0">
                <a:solidFill>
                  <a:schemeClr val="tx1"/>
                </a:solidFill>
                <a:latin typeface="+mj-lt"/>
              </a:rPr>
              <a:t>Collecting data</a:t>
            </a:r>
            <a:br>
              <a:rPr lang="en-US" sz="2800" i="0" dirty="0">
                <a:solidFill>
                  <a:schemeClr val="tx1"/>
                </a:solidFill>
                <a:latin typeface="+mj-lt"/>
              </a:rPr>
            </a:br>
            <a:r>
              <a:rPr lang="en-US" sz="2800" i="0" dirty="0" err="1">
                <a:solidFill>
                  <a:schemeClr val="tx1"/>
                </a:solidFill>
                <a:latin typeface="+mj-lt"/>
              </a:rPr>
              <a:t>Data</a:t>
            </a:r>
            <a:r>
              <a:rPr lang="en-US" sz="2800" i="0" dirty="0">
                <a:solidFill>
                  <a:schemeClr val="tx1"/>
                </a:solidFill>
                <a:latin typeface="+mj-lt"/>
              </a:rPr>
              <a:t> analysis</a:t>
            </a:r>
            <a:br>
              <a:rPr lang="en-US" sz="2800" i="0" dirty="0">
                <a:solidFill>
                  <a:schemeClr val="tx1"/>
                </a:solidFill>
                <a:latin typeface="+mj-lt"/>
              </a:rPr>
            </a:br>
            <a:r>
              <a:rPr lang="en-US" sz="2800" i="0" dirty="0">
                <a:solidFill>
                  <a:schemeClr val="tx1"/>
                </a:solidFill>
                <a:latin typeface="+mj-lt"/>
              </a:rPr>
              <a:t>Publication</a:t>
            </a:r>
            <a:br>
              <a:rPr lang="en-US" sz="2800" i="0" dirty="0">
                <a:solidFill>
                  <a:schemeClr val="tx1"/>
                </a:solidFill>
                <a:latin typeface="+mj-lt"/>
              </a:rPr>
            </a:br>
            <a:r>
              <a:rPr lang="en-US" sz="2800" i="0" dirty="0">
                <a:solidFill>
                  <a:schemeClr val="tx1"/>
                </a:solidFill>
                <a:latin typeface="+mj-lt"/>
              </a:rPr>
              <a:t>Distribution</a:t>
            </a:r>
            <a:endParaRPr lang="fi-FI" sz="2800" i="0" dirty="0">
              <a:solidFill>
                <a:schemeClr val="tx1"/>
              </a:solidFill>
              <a:latin typeface="+mj-lt"/>
            </a:endParaRPr>
          </a:p>
          <a:p>
            <a:pPr>
              <a:lnSpc>
                <a:spcPct val="100000"/>
              </a:lnSpc>
              <a:buNone/>
            </a:pPr>
            <a:r>
              <a:rPr lang="en-US" sz="2800" b="1" i="0" dirty="0">
                <a:solidFill>
                  <a:schemeClr val="tx1"/>
                </a:solidFill>
                <a:latin typeface="+mj-lt"/>
              </a:rPr>
              <a:t>Often overlooked:</a:t>
            </a:r>
            <a:endParaRPr lang="fi-FI" sz="2800" b="1" i="0" dirty="0">
              <a:solidFill>
                <a:schemeClr val="tx1"/>
              </a:solidFill>
              <a:latin typeface="+mj-lt"/>
            </a:endParaRPr>
          </a:p>
          <a:p>
            <a:pPr>
              <a:lnSpc>
                <a:spcPct val="100000"/>
              </a:lnSpc>
            </a:pPr>
            <a:r>
              <a:rPr lang="en-US" sz="2800" i="0" dirty="0">
                <a:solidFill>
                  <a:schemeClr val="tx1"/>
                </a:solidFill>
                <a:latin typeface="+mj-lt"/>
              </a:rPr>
              <a:t>Data management</a:t>
            </a:r>
            <a:endParaRPr lang="fi-FI" sz="2800" i="0" dirty="0">
              <a:solidFill>
                <a:schemeClr val="tx1"/>
              </a:solidFill>
              <a:latin typeface="+mj-lt"/>
            </a:endParaRPr>
          </a:p>
        </p:txBody>
      </p:sp>
      <p:grpSp>
        <p:nvGrpSpPr>
          <p:cNvPr id="7" name="Group 6"/>
          <p:cNvGrpSpPr/>
          <p:nvPr/>
        </p:nvGrpSpPr>
        <p:grpSpPr>
          <a:xfrm>
            <a:off x="6240016" y="1556792"/>
            <a:ext cx="4176464" cy="3412976"/>
            <a:chOff x="5076056" y="1412776"/>
            <a:chExt cx="3394720" cy="3412976"/>
          </a:xfrm>
        </p:grpSpPr>
        <p:sp>
          <p:nvSpPr>
            <p:cNvPr id="5" name="Rounded Rectangular Callout 4"/>
            <p:cNvSpPr/>
            <p:nvPr/>
          </p:nvSpPr>
          <p:spPr>
            <a:xfrm>
              <a:off x="5076056" y="1412776"/>
              <a:ext cx="3394720" cy="3412976"/>
            </a:xfrm>
            <a:prstGeom prst="wedgeRoundRectCallout">
              <a:avLst>
                <a:gd name="adj1" fmla="val -105582"/>
                <a:gd name="adj2" fmla="val 66269"/>
                <a:gd name="adj3" fmla="val 16667"/>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Content Placeholder 2"/>
            <p:cNvSpPr txBox="1">
              <a:spLocks/>
            </p:cNvSpPr>
            <p:nvPr/>
          </p:nvSpPr>
          <p:spPr>
            <a:xfrm>
              <a:off x="5724128" y="1628800"/>
              <a:ext cx="2746648" cy="319695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mj-lt"/>
                </a:rPr>
                <a:t>Data</a:t>
              </a:r>
              <a:endParaRPr lang="fi-FI" dirty="0">
                <a:solidFill>
                  <a:schemeClr val="bg1"/>
                </a:solidFill>
                <a:latin typeface="+mj-lt"/>
              </a:endParaRPr>
            </a:p>
            <a:p>
              <a:pPr marL="0" indent="0">
                <a:buNone/>
              </a:pPr>
              <a:r>
                <a:rPr lang="fi-FI" dirty="0">
                  <a:solidFill>
                    <a:schemeClr val="bg1"/>
                  </a:solidFill>
                  <a:latin typeface="+mj-lt"/>
                </a:rPr>
                <a:t>... </a:t>
              </a:r>
              <a:r>
                <a:rPr lang="en-US" dirty="0">
                  <a:solidFill>
                    <a:schemeClr val="bg1"/>
                  </a:solidFill>
                  <a:latin typeface="+mj-lt"/>
                </a:rPr>
                <a:t>collecting</a:t>
              </a:r>
              <a:endParaRPr lang="fi-FI" dirty="0">
                <a:solidFill>
                  <a:schemeClr val="bg1"/>
                </a:solidFill>
                <a:latin typeface="+mj-lt"/>
              </a:endParaRPr>
            </a:p>
            <a:p>
              <a:pPr marL="0" indent="0">
                <a:buNone/>
              </a:pPr>
              <a:r>
                <a:rPr lang="fi-FI" dirty="0">
                  <a:solidFill>
                    <a:schemeClr val="bg1"/>
                  </a:solidFill>
                  <a:latin typeface="+mj-lt"/>
                </a:rPr>
                <a:t>... </a:t>
              </a:r>
              <a:r>
                <a:rPr lang="en-US" dirty="0">
                  <a:solidFill>
                    <a:schemeClr val="bg1"/>
                  </a:solidFill>
                  <a:latin typeface="+mj-lt"/>
                </a:rPr>
                <a:t>input</a:t>
              </a:r>
              <a:endParaRPr lang="fi-FI" dirty="0">
                <a:solidFill>
                  <a:schemeClr val="bg1"/>
                </a:solidFill>
                <a:latin typeface="+mj-lt"/>
              </a:endParaRPr>
            </a:p>
            <a:p>
              <a:pPr marL="0" indent="0">
                <a:buNone/>
              </a:pPr>
              <a:r>
                <a:rPr lang="fi-FI" dirty="0">
                  <a:solidFill>
                    <a:schemeClr val="bg1"/>
                  </a:solidFill>
                  <a:latin typeface="+mj-lt"/>
                </a:rPr>
                <a:t>... </a:t>
              </a:r>
              <a:r>
                <a:rPr lang="en-US" dirty="0">
                  <a:solidFill>
                    <a:schemeClr val="bg1"/>
                  </a:solidFill>
                  <a:latin typeface="+mj-lt"/>
                </a:rPr>
                <a:t>editing</a:t>
              </a:r>
              <a:endParaRPr lang="fi-FI" dirty="0">
                <a:solidFill>
                  <a:schemeClr val="bg1"/>
                </a:solidFill>
                <a:latin typeface="+mj-lt"/>
              </a:endParaRPr>
            </a:p>
            <a:p>
              <a:pPr marL="0" indent="0">
                <a:buNone/>
              </a:pPr>
              <a:r>
                <a:rPr lang="fi-FI" dirty="0">
                  <a:solidFill>
                    <a:schemeClr val="bg1"/>
                  </a:solidFill>
                  <a:latin typeface="+mj-lt"/>
                </a:rPr>
                <a:t>... </a:t>
              </a:r>
              <a:r>
                <a:rPr lang="en-US" dirty="0">
                  <a:solidFill>
                    <a:schemeClr val="bg1"/>
                  </a:solidFill>
                  <a:latin typeface="+mj-lt"/>
                </a:rPr>
                <a:t>analysis</a:t>
              </a:r>
              <a:endParaRPr lang="fi-FI" dirty="0">
                <a:solidFill>
                  <a:schemeClr val="bg1"/>
                </a:solidFill>
                <a:latin typeface="+mj-lt"/>
              </a:endParaRPr>
            </a:p>
            <a:p>
              <a:pPr marL="0" indent="0">
                <a:buNone/>
              </a:pPr>
              <a:r>
                <a:rPr lang="fi-FI" dirty="0">
                  <a:solidFill>
                    <a:schemeClr val="bg1"/>
                  </a:solidFill>
                  <a:latin typeface="+mj-lt"/>
                </a:rPr>
                <a:t>... </a:t>
              </a:r>
              <a:r>
                <a:rPr lang="en-US" dirty="0">
                  <a:solidFill>
                    <a:schemeClr val="bg1"/>
                  </a:solidFill>
                  <a:latin typeface="+mj-lt"/>
                </a:rPr>
                <a:t>archival</a:t>
              </a:r>
              <a:endParaRPr lang="fi-FI" dirty="0">
                <a:solidFill>
                  <a:schemeClr val="bg1"/>
                </a:solidFill>
                <a:latin typeface="+mj-lt"/>
              </a:endParaRPr>
            </a:p>
            <a:p>
              <a:endParaRPr lang="fi-FI" dirty="0">
                <a:solidFill>
                  <a:schemeClr val="bg1"/>
                </a:solidFill>
                <a:latin typeface="+mj-lt"/>
              </a:endParaRPr>
            </a:p>
          </p:txBody>
        </p:sp>
      </p:grpSp>
    </p:spTree>
    <p:extLst>
      <p:ext uri="{BB962C8B-B14F-4D97-AF65-F5344CB8AC3E}">
        <p14:creationId xmlns:p14="http://schemas.microsoft.com/office/powerpoint/2010/main" val="3269870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r>
              <a:rPr lang="en"/>
              <a:t>use going up</a:t>
            </a:r>
            <a:endParaRPr/>
          </a:p>
          <a:p>
            <a:r>
              <a:rPr lang="en"/>
              <a:t>uses expanding</a:t>
            </a:r>
            <a:endParaRPr/>
          </a:p>
          <a:p>
            <a:r>
              <a:rPr lang="en"/>
              <a:t>methods development</a:t>
            </a:r>
            <a:endParaRPr/>
          </a:p>
          <a:p>
            <a:r>
              <a:rPr lang="en"/>
              <a:t>data fitness measures</a:t>
            </a:r>
            <a:endParaRPr/>
          </a:p>
          <a:p>
            <a:r>
              <a:rPr lang="en"/>
              <a:t>reviewing SOP</a:t>
            </a:r>
            <a:endParaRPr/>
          </a:p>
          <a:p>
            <a:r>
              <a:rPr lang="en"/>
              <a:t>required to share FAIR</a:t>
            </a:r>
            <a:endParaRPr/>
          </a:p>
        </p:txBody>
      </p:sp>
      <p:pic>
        <p:nvPicPr>
          <p:cNvPr id="510" name="Google Shape;510;p60"/>
          <p:cNvPicPr preferRelativeResize="0"/>
          <p:nvPr/>
        </p:nvPicPr>
        <p:blipFill rotWithShape="1">
          <a:blip r:embed="rId3">
            <a:alphaModFix/>
          </a:blip>
          <a:srcRect l="6050" t="10738"/>
          <a:stretch/>
        </p:blipFill>
        <p:spPr>
          <a:xfrm>
            <a:off x="7937134" y="1767434"/>
            <a:ext cx="4095601" cy="3633765"/>
          </a:xfrm>
          <a:prstGeom prst="rect">
            <a:avLst/>
          </a:prstGeom>
          <a:noFill/>
          <a:ln>
            <a:noFill/>
          </a:ln>
        </p:spPr>
      </p:pic>
      <p:sp>
        <p:nvSpPr>
          <p:cNvPr id="511" name="Google Shape;511;p6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sz="3200" dirty="0"/>
              <a:t>Data </a:t>
            </a:r>
            <a:r>
              <a:rPr lang="en" sz="3200" dirty="0" smtClean="0"/>
              <a:t>uptake</a:t>
            </a:r>
            <a:endParaRPr sz="3200" dirty="0"/>
          </a:p>
        </p:txBody>
      </p:sp>
      <p:pic>
        <p:nvPicPr>
          <p:cNvPr id="512" name="Google Shape;512;p60"/>
          <p:cNvPicPr preferRelativeResize="0"/>
          <p:nvPr/>
        </p:nvPicPr>
        <p:blipFill rotWithShape="1">
          <a:blip r:embed="rId4">
            <a:alphaModFix/>
          </a:blip>
          <a:srcRect t="9206"/>
          <a:stretch/>
        </p:blipFill>
        <p:spPr>
          <a:xfrm>
            <a:off x="4418067" y="1907767"/>
            <a:ext cx="3492835" cy="3386832"/>
          </a:xfrm>
          <a:prstGeom prst="rect">
            <a:avLst/>
          </a:prstGeom>
          <a:noFill/>
          <a:ln w="9525" cap="flat" cmpd="sng">
            <a:solidFill>
              <a:srgbClr val="EFEFEF"/>
            </a:solidFill>
            <a:prstDash val="solid"/>
            <a:round/>
            <a:headEnd type="none" w="sm" len="sm"/>
            <a:tailEnd type="none" w="sm" len="sm"/>
          </a:ln>
        </p:spPr>
      </p:pic>
      <p:sp>
        <p:nvSpPr>
          <p:cNvPr id="513" name="Google Shape;513;p60"/>
          <p:cNvSpPr txBox="1"/>
          <p:nvPr/>
        </p:nvSpPr>
        <p:spPr>
          <a:xfrm>
            <a:off x="4531573" y="5241565"/>
            <a:ext cx="3492800" cy="333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iDigBio portal data use*</a:t>
            </a:r>
            <a:endParaRPr sz="1867" kern="0">
              <a:solidFill>
                <a:srgbClr val="000000"/>
              </a:solidFill>
              <a:latin typeface="Arial"/>
              <a:cs typeface="Arial"/>
              <a:sym typeface="Arial"/>
            </a:endParaRPr>
          </a:p>
        </p:txBody>
      </p:sp>
      <p:grpSp>
        <p:nvGrpSpPr>
          <p:cNvPr id="514" name="Google Shape;514;p60"/>
          <p:cNvGrpSpPr/>
          <p:nvPr/>
        </p:nvGrpSpPr>
        <p:grpSpPr>
          <a:xfrm>
            <a:off x="631068" y="4410441"/>
            <a:ext cx="3638033" cy="1397164"/>
            <a:chOff x="6027575" y="1208180"/>
            <a:chExt cx="2728525" cy="1047873"/>
          </a:xfrm>
        </p:grpSpPr>
        <p:pic>
          <p:nvPicPr>
            <p:cNvPr id="515" name="Google Shape;515;p60"/>
            <p:cNvPicPr preferRelativeResize="0"/>
            <p:nvPr/>
          </p:nvPicPr>
          <p:blipFill rotWithShape="1">
            <a:blip r:embed="rId5">
              <a:alphaModFix/>
            </a:blip>
            <a:srcRect t="42327" b="5"/>
            <a:stretch/>
          </p:blipFill>
          <p:spPr>
            <a:xfrm>
              <a:off x="6027575" y="1208180"/>
              <a:ext cx="2726701" cy="708475"/>
            </a:xfrm>
            <a:prstGeom prst="rect">
              <a:avLst/>
            </a:prstGeom>
            <a:noFill/>
            <a:ln>
              <a:noFill/>
            </a:ln>
          </p:spPr>
        </p:pic>
        <p:sp>
          <p:nvSpPr>
            <p:cNvPr id="516" name="Google Shape;516;p60"/>
            <p:cNvSpPr txBox="1"/>
            <p:nvPr/>
          </p:nvSpPr>
          <p:spPr>
            <a:xfrm>
              <a:off x="6029400" y="1827353"/>
              <a:ext cx="2726700" cy="4287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GBIF Data Trends 2008 to 2019</a:t>
              </a:r>
              <a:endParaRPr sz="1867" kern="0">
                <a:solidFill>
                  <a:srgbClr val="000000"/>
                </a:solidFill>
                <a:latin typeface="Arial"/>
                <a:cs typeface="Arial"/>
                <a:sym typeface="Arial"/>
              </a:endParaRPr>
            </a:p>
            <a:p>
              <a:pPr defTabSz="1219170">
                <a:buClr>
                  <a:srgbClr val="000000"/>
                </a:buClr>
              </a:pPr>
              <a:r>
                <a:rPr lang="en" sz="1867" kern="0">
                  <a:solidFill>
                    <a:srgbClr val="000000"/>
                  </a:solidFill>
                  <a:latin typeface="Arial"/>
                  <a:cs typeface="Arial"/>
                  <a:sym typeface="Arial"/>
                </a:rPr>
                <a:t>all, animalia, plantae</a:t>
              </a:r>
              <a:endParaRPr sz="1867" kern="0">
                <a:solidFill>
                  <a:srgbClr val="000000"/>
                </a:solidFill>
                <a:latin typeface="Arial"/>
                <a:cs typeface="Arial"/>
                <a:sym typeface="Arial"/>
              </a:endParaRPr>
            </a:p>
          </p:txBody>
        </p:sp>
      </p:grpSp>
      <p:sp>
        <p:nvSpPr>
          <p:cNvPr id="517" name="Google Shape;517;p60"/>
          <p:cNvSpPr txBox="1"/>
          <p:nvPr/>
        </p:nvSpPr>
        <p:spPr>
          <a:xfrm>
            <a:off x="8083167" y="5241565"/>
            <a:ext cx="4095600" cy="763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GBIF data - annual peer-reviewed articles </a:t>
            </a:r>
            <a:endParaRPr sz="1867" kern="0">
              <a:solidFill>
                <a:srgbClr val="000000"/>
              </a:solidFill>
              <a:latin typeface="Arial"/>
              <a:cs typeface="Arial"/>
              <a:sym typeface="Arial"/>
            </a:endParaRPr>
          </a:p>
        </p:txBody>
      </p:sp>
      <p:pic>
        <p:nvPicPr>
          <p:cNvPr id="518" name="Google Shape;518;p60"/>
          <p:cNvPicPr preferRelativeResize="0"/>
          <p:nvPr/>
        </p:nvPicPr>
        <p:blipFill>
          <a:blip r:embed="rId6">
            <a:alphaModFix/>
          </a:blip>
          <a:stretch>
            <a:fillRect/>
          </a:stretch>
        </p:blipFill>
        <p:spPr>
          <a:xfrm>
            <a:off x="4531561" y="3213067"/>
            <a:ext cx="1796499" cy="1070467"/>
          </a:xfrm>
          <a:prstGeom prst="rect">
            <a:avLst/>
          </a:prstGeom>
          <a:noFill/>
          <a:ln w="9525" cap="flat" cmpd="sng">
            <a:solidFill>
              <a:srgbClr val="CCCCCC"/>
            </a:solidFill>
            <a:prstDash val="solid"/>
            <a:round/>
            <a:headEnd type="none" w="sm" len="sm"/>
            <a:tailEnd type="none" w="sm" len="sm"/>
          </a:ln>
        </p:spPr>
      </p:pic>
    </p:spTree>
    <p:extLst>
      <p:ext uri="{BB962C8B-B14F-4D97-AF65-F5344CB8AC3E}">
        <p14:creationId xmlns:p14="http://schemas.microsoft.com/office/powerpoint/2010/main" val="19925933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buSzPts val="2400"/>
            </a:pPr>
            <a:r>
              <a:rPr lang="en" sz="3200" dirty="0">
                <a:latin typeface="Helvetica Neue"/>
                <a:ea typeface="Helvetica Neue"/>
                <a:cs typeface="Helvetica Neue"/>
                <a:sym typeface="Helvetica Neue"/>
              </a:rPr>
              <a:t>Data use trends</a:t>
            </a:r>
            <a:endParaRPr sz="3200" dirty="0">
              <a:latin typeface="Helvetica Neue"/>
              <a:ea typeface="Helvetica Neue"/>
              <a:cs typeface="Helvetica Neue"/>
              <a:sym typeface="Helvetica Neue"/>
            </a:endParaRPr>
          </a:p>
          <a:p>
            <a:pPr>
              <a:buSzPts val="2400"/>
            </a:pPr>
            <a:r>
              <a:rPr lang="en" sz="2400" dirty="0">
                <a:latin typeface="Helvetica Neue"/>
                <a:ea typeface="Helvetica Neue"/>
                <a:cs typeface="Helvetica Neue"/>
                <a:sym typeface="Helvetica Neue"/>
              </a:rPr>
              <a:t>Collections Biodiversity Data - </a:t>
            </a:r>
            <a:r>
              <a:rPr lang="en" sz="2400" i="1" dirty="0">
                <a:latin typeface="Helvetica Neue"/>
                <a:ea typeface="Helvetica Neue"/>
                <a:cs typeface="Helvetica Neue"/>
                <a:sym typeface="Helvetica Neue"/>
              </a:rPr>
              <a:t>expected and emerging uses</a:t>
            </a:r>
            <a:endParaRPr sz="2400" i="1" dirty="0">
              <a:latin typeface="Helvetica Neue"/>
              <a:ea typeface="Helvetica Neue"/>
              <a:cs typeface="Helvetica Neue"/>
              <a:sym typeface="Helvetica Neue"/>
            </a:endParaRPr>
          </a:p>
          <a:p>
            <a:endParaRPr dirty="0"/>
          </a:p>
        </p:txBody>
      </p:sp>
      <p:sp>
        <p:nvSpPr>
          <p:cNvPr id="524" name="Google Shape;524;p61"/>
          <p:cNvSpPr txBox="1">
            <a:spLocks noGrp="1"/>
          </p:cNvSpPr>
          <p:nvPr>
            <p:ph type="body" idx="1"/>
          </p:nvPr>
        </p:nvSpPr>
        <p:spPr>
          <a:xfrm>
            <a:off x="415600" y="1970367"/>
            <a:ext cx="5333200" cy="3918400"/>
          </a:xfrm>
          <a:prstGeom prst="rect">
            <a:avLst/>
          </a:prstGeom>
        </p:spPr>
        <p:txBody>
          <a:bodyPr spcFirstLastPara="1" wrap="square" lIns="121900" tIns="121900" rIns="121900" bIns="121900" anchor="t" anchorCtr="0">
            <a:noAutofit/>
          </a:bodyPr>
          <a:lstStyle/>
          <a:p>
            <a:pPr marL="457189"/>
            <a:r>
              <a:rPr lang="en"/>
              <a:t>Evolutionary medicine,</a:t>
            </a:r>
            <a:endParaRPr/>
          </a:p>
          <a:p>
            <a:pPr marL="457189"/>
            <a:r>
              <a:rPr lang="en"/>
              <a:t>Disease discovery, tracking, and treatment</a:t>
            </a:r>
            <a:endParaRPr/>
          </a:p>
          <a:p>
            <a:pPr marL="457189"/>
            <a:r>
              <a:rPr lang="en"/>
              <a:t>Food security, </a:t>
            </a:r>
            <a:endParaRPr/>
          </a:p>
          <a:p>
            <a:pPr marL="457189"/>
            <a:r>
              <a:rPr lang="en"/>
              <a:t>Biodiversity conservation and sustainability, </a:t>
            </a:r>
            <a:endParaRPr/>
          </a:p>
          <a:p>
            <a:pPr marL="457189"/>
            <a:r>
              <a:rPr lang="en"/>
              <a:t>Computation,</a:t>
            </a:r>
            <a:endParaRPr/>
          </a:p>
          <a:p>
            <a:pPr marL="457189"/>
            <a:r>
              <a:rPr lang="en"/>
              <a:t>Design, </a:t>
            </a:r>
            <a:endParaRPr/>
          </a:p>
          <a:p>
            <a:pPr marL="457189"/>
            <a:r>
              <a:rPr lang="en"/>
              <a:t>Evolution and justice, </a:t>
            </a:r>
            <a:endParaRPr/>
          </a:p>
          <a:p>
            <a:pPr marL="457189"/>
            <a:r>
              <a:rPr lang="en"/>
              <a:t>New types of biodiversity theories to facilitate use of  newly emerging data streams.</a:t>
            </a:r>
            <a:endParaRPr/>
          </a:p>
        </p:txBody>
      </p:sp>
      <p:sp>
        <p:nvSpPr>
          <p:cNvPr id="525" name="Google Shape;525;p61"/>
          <p:cNvSpPr txBox="1">
            <a:spLocks noGrp="1"/>
          </p:cNvSpPr>
          <p:nvPr>
            <p:ph type="body" idx="2"/>
          </p:nvPr>
        </p:nvSpPr>
        <p:spPr>
          <a:xfrm>
            <a:off x="5906833" y="1970367"/>
            <a:ext cx="5922800" cy="3918400"/>
          </a:xfrm>
          <a:prstGeom prst="rect">
            <a:avLst/>
          </a:prstGeom>
        </p:spPr>
        <p:txBody>
          <a:bodyPr spcFirstLastPara="1" wrap="square" lIns="121900" tIns="121900" rIns="121900" bIns="121900" anchor="t" anchorCtr="0">
            <a:noAutofit/>
          </a:bodyPr>
          <a:lstStyle/>
          <a:p>
            <a:pPr marL="457189"/>
            <a:r>
              <a:rPr lang="en"/>
              <a:t>Supplementing existing datasets with digital layers to enhance niche and species distribution modeling,</a:t>
            </a:r>
            <a:endParaRPr/>
          </a:p>
          <a:p>
            <a:pPr marL="457189"/>
            <a:r>
              <a:rPr lang="en"/>
              <a:t>Use of 3D/CT data for generating and testing new hypotheses,</a:t>
            </a:r>
            <a:endParaRPr/>
          </a:p>
          <a:p>
            <a:pPr marL="457189"/>
            <a:r>
              <a:rPr lang="en"/>
              <a:t>Implementation of convolutional neural networks (CNN) and deep learning in the analysis of image,</a:t>
            </a:r>
            <a:endParaRPr/>
          </a:p>
          <a:p>
            <a:pPr marL="457189"/>
            <a:r>
              <a:rPr lang="en"/>
              <a:t>Data for taxonomic determination and specimen curation, </a:t>
            </a:r>
            <a:endParaRPr/>
          </a:p>
          <a:p>
            <a:pPr marL="457189"/>
            <a:r>
              <a:rPr lang="en"/>
              <a:t>Delineation of traits in specimen images, </a:t>
            </a:r>
            <a:endParaRPr/>
          </a:p>
          <a:p>
            <a:pPr marL="457189"/>
            <a:r>
              <a:rPr lang="en"/>
              <a:t>Determination and identification to genus or species from, sediment-deposited pollen grains.</a:t>
            </a:r>
            <a:endParaRPr/>
          </a:p>
        </p:txBody>
      </p:sp>
      <p:sp>
        <p:nvSpPr>
          <p:cNvPr id="526" name="Google Shape;526;p61"/>
          <p:cNvSpPr txBox="1"/>
          <p:nvPr/>
        </p:nvSpPr>
        <p:spPr>
          <a:xfrm>
            <a:off x="415600" y="1602700"/>
            <a:ext cx="5187600" cy="511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Important Human Uses</a:t>
            </a:r>
            <a:endParaRPr sz="1867" kern="0">
              <a:solidFill>
                <a:srgbClr val="000000"/>
              </a:solidFill>
              <a:latin typeface="Arial"/>
              <a:cs typeface="Arial"/>
              <a:sym typeface="Arial"/>
            </a:endParaRPr>
          </a:p>
        </p:txBody>
      </p:sp>
      <p:sp>
        <p:nvSpPr>
          <p:cNvPr id="527" name="Google Shape;527;p61"/>
          <p:cNvSpPr txBox="1"/>
          <p:nvPr/>
        </p:nvSpPr>
        <p:spPr>
          <a:xfrm>
            <a:off x="5906833" y="1602700"/>
            <a:ext cx="5516000" cy="511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Arial"/>
                <a:cs typeface="Arial"/>
                <a:sym typeface="Arial"/>
              </a:rPr>
              <a:t>Emerging Research Angles</a:t>
            </a:r>
            <a:endParaRPr sz="1867" kern="0">
              <a:solidFill>
                <a:srgbClr val="000000"/>
              </a:solidFill>
              <a:latin typeface="Arial"/>
              <a:cs typeface="Arial"/>
              <a:sym typeface="Arial"/>
            </a:endParaRPr>
          </a:p>
        </p:txBody>
      </p:sp>
      <p:sp>
        <p:nvSpPr>
          <p:cNvPr id="528" name="Google Shape;528;p61"/>
          <p:cNvSpPr txBox="1"/>
          <p:nvPr/>
        </p:nvSpPr>
        <p:spPr>
          <a:xfrm>
            <a:off x="415600" y="5498700"/>
            <a:ext cx="5722800" cy="576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067" kern="0">
                <a:solidFill>
                  <a:srgbClr val="000000"/>
                </a:solidFill>
                <a:latin typeface="Arial"/>
                <a:cs typeface="Arial"/>
                <a:sym typeface="Arial"/>
              </a:rPr>
              <a:t>Nelson G, Ellis S. 2018. The history and impact of digitization and digital data mobilization on biodiversity research. Philosophical Transactions of the Royal Society B Volume 374 Issue 1763 https://doi.org/10.1098/rstb.2017.0391</a:t>
            </a:r>
            <a:endParaRPr sz="1067" kern="0">
              <a:solidFill>
                <a:srgbClr val="000000"/>
              </a:solidFill>
              <a:latin typeface="Arial"/>
              <a:cs typeface="Arial"/>
              <a:sym typeface="Arial"/>
            </a:endParaRPr>
          </a:p>
        </p:txBody>
      </p:sp>
    </p:spTree>
    <p:extLst>
      <p:ext uri="{BB962C8B-B14F-4D97-AF65-F5344CB8AC3E}">
        <p14:creationId xmlns:p14="http://schemas.microsoft.com/office/powerpoint/2010/main" val="7576638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2"/>
          <p:cNvSpPr txBox="1">
            <a:spLocks noGrp="1"/>
          </p:cNvSpPr>
          <p:nvPr>
            <p:ph type="title"/>
          </p:nvPr>
        </p:nvSpPr>
        <p:spPr>
          <a:xfrm>
            <a:off x="415600" y="593367"/>
            <a:ext cx="11360800" cy="763600"/>
          </a:xfrm>
          <a:prstGeom prst="rect">
            <a:avLst/>
          </a:prstGeom>
          <a:noFill/>
          <a:ln>
            <a:noFill/>
          </a:ln>
        </p:spPr>
        <p:txBody>
          <a:bodyPr spcFirstLastPara="1" wrap="square" lIns="121900" tIns="60933" rIns="121900" bIns="60933" anchor="t" anchorCtr="0">
            <a:noAutofit/>
          </a:bodyPr>
          <a:lstStyle/>
          <a:p>
            <a:r>
              <a:rPr lang="en"/>
              <a:t>Data publishing conversation</a:t>
            </a:r>
            <a:endParaRPr/>
          </a:p>
        </p:txBody>
      </p:sp>
      <p:sp>
        <p:nvSpPr>
          <p:cNvPr id="535" name="Google Shape;535;p62"/>
          <p:cNvSpPr txBox="1">
            <a:spLocks noGrp="1"/>
          </p:cNvSpPr>
          <p:nvPr>
            <p:ph type="body" idx="1"/>
          </p:nvPr>
        </p:nvSpPr>
        <p:spPr>
          <a:xfrm>
            <a:off x="372600" y="1536633"/>
            <a:ext cx="5680400" cy="2456000"/>
          </a:xfrm>
          <a:prstGeom prst="rect">
            <a:avLst/>
          </a:prstGeom>
          <a:noFill/>
          <a:ln>
            <a:noFill/>
          </a:ln>
        </p:spPr>
        <p:txBody>
          <a:bodyPr spcFirstLastPara="1" wrap="square" lIns="121900" tIns="60933" rIns="121900" bIns="60933" anchor="t" anchorCtr="0">
            <a:noAutofit/>
          </a:bodyPr>
          <a:lstStyle/>
          <a:p>
            <a:pPr marL="0" indent="0">
              <a:lnSpc>
                <a:spcPct val="100000"/>
              </a:lnSpc>
              <a:spcAft>
                <a:spcPts val="2133"/>
              </a:spcAft>
              <a:buClr>
                <a:schemeClr val="dk1"/>
              </a:buClr>
              <a:buSzPts val="2400"/>
              <a:buNone/>
            </a:pPr>
            <a:r>
              <a:rPr lang="en" sz="2133">
                <a:solidFill>
                  <a:srgbClr val="741B47"/>
                </a:solidFill>
              </a:rPr>
              <a:t>Exercise</a:t>
            </a:r>
            <a:r>
              <a:rPr lang="en" sz="2133"/>
              <a:t>: for the ecologist, collector, policy maker, or other downstream user of biodiversity data (e.g. collections), what issues do you see </a:t>
            </a:r>
            <a:r>
              <a:rPr lang="en" sz="2133" b="1"/>
              <a:t>when considering publishing your datasets</a:t>
            </a:r>
            <a:endParaRPr sz="2133"/>
          </a:p>
        </p:txBody>
      </p:sp>
      <p:pic>
        <p:nvPicPr>
          <p:cNvPr id="536" name="Google Shape;536;p62"/>
          <p:cNvPicPr preferRelativeResize="0"/>
          <p:nvPr/>
        </p:nvPicPr>
        <p:blipFill rotWithShape="1">
          <a:blip r:embed="rId3">
            <a:alphaModFix/>
          </a:blip>
          <a:srcRect l="28443"/>
          <a:stretch/>
        </p:blipFill>
        <p:spPr>
          <a:xfrm>
            <a:off x="6782767" y="593367"/>
            <a:ext cx="3890367" cy="2560467"/>
          </a:xfrm>
          <a:prstGeom prst="rect">
            <a:avLst/>
          </a:prstGeom>
          <a:noFill/>
          <a:ln>
            <a:noFill/>
          </a:ln>
        </p:spPr>
      </p:pic>
      <p:sp>
        <p:nvSpPr>
          <p:cNvPr id="537" name="Google Shape;537;p62"/>
          <p:cNvSpPr txBox="1"/>
          <p:nvPr/>
        </p:nvSpPr>
        <p:spPr>
          <a:xfrm>
            <a:off x="265204" y="4924100"/>
            <a:ext cx="5555200" cy="1315600"/>
          </a:xfrm>
          <a:prstGeom prst="rect">
            <a:avLst/>
          </a:prstGeom>
          <a:noFill/>
          <a:ln>
            <a:noFill/>
          </a:ln>
        </p:spPr>
        <p:txBody>
          <a:bodyPr spcFirstLastPara="1" wrap="square" lIns="121900" tIns="60933" rIns="121900" bIns="60933" anchor="t" anchorCtr="0">
            <a:noAutofit/>
          </a:bodyPr>
          <a:lstStyle/>
          <a:p>
            <a:pPr marL="683666" lvl="1" indent="-438138" defTabSz="1219170">
              <a:buClr>
                <a:srgbClr val="000000"/>
              </a:buClr>
              <a:buSzPts val="1800"/>
              <a:buFont typeface="Droid Serif"/>
              <a:buAutoNum type="arabicPeriod"/>
            </a:pPr>
            <a:r>
              <a:rPr lang="en" sz="2400" kern="0">
                <a:solidFill>
                  <a:srgbClr val="000000"/>
                </a:solidFill>
                <a:latin typeface="Droid Serif"/>
                <a:ea typeface="Droid Serif"/>
                <a:cs typeface="Droid Serif"/>
                <a:sym typeface="Droid Serif"/>
              </a:rPr>
              <a:t>List three major challenges</a:t>
            </a:r>
            <a:endParaRPr sz="2400" kern="0">
              <a:solidFill>
                <a:srgbClr val="000000"/>
              </a:solidFill>
              <a:latin typeface="Droid Serif"/>
              <a:ea typeface="Droid Serif"/>
              <a:cs typeface="Droid Serif"/>
              <a:sym typeface="Droid Serif"/>
            </a:endParaRPr>
          </a:p>
          <a:p>
            <a:pPr marL="683666" lvl="1" indent="-438138" defTabSz="1219170">
              <a:spcBef>
                <a:spcPts val="533"/>
              </a:spcBef>
              <a:buClr>
                <a:srgbClr val="000000"/>
              </a:buClr>
              <a:buSzPts val="1800"/>
              <a:buFont typeface="Droid Serif"/>
              <a:buAutoNum type="arabicPeriod"/>
            </a:pPr>
            <a:r>
              <a:rPr lang="en" sz="2400" kern="0">
                <a:solidFill>
                  <a:srgbClr val="000000"/>
                </a:solidFill>
                <a:latin typeface="Droid Serif"/>
                <a:ea typeface="Droid Serif"/>
                <a:cs typeface="Droid Serif"/>
                <a:sym typeface="Droid Serif"/>
              </a:rPr>
              <a:t>Actions, tools, and influence</a:t>
            </a:r>
            <a:endParaRPr sz="2400" kern="0">
              <a:solidFill>
                <a:srgbClr val="000000"/>
              </a:solidFill>
              <a:latin typeface="Droid Serif"/>
              <a:ea typeface="Droid Serif"/>
              <a:cs typeface="Droid Serif"/>
              <a:sym typeface="Droid Serif"/>
            </a:endParaRPr>
          </a:p>
        </p:txBody>
      </p:sp>
      <p:sp>
        <p:nvSpPr>
          <p:cNvPr id="538" name="Google Shape;538;p62"/>
          <p:cNvSpPr txBox="1">
            <a:spLocks noGrp="1"/>
          </p:cNvSpPr>
          <p:nvPr>
            <p:ph type="body" idx="1"/>
          </p:nvPr>
        </p:nvSpPr>
        <p:spPr>
          <a:xfrm>
            <a:off x="6782767" y="3429000"/>
            <a:ext cx="4934000" cy="3059600"/>
          </a:xfrm>
          <a:prstGeom prst="rect">
            <a:avLst/>
          </a:prstGeom>
          <a:noFill/>
          <a:ln>
            <a:noFill/>
          </a:ln>
        </p:spPr>
        <p:txBody>
          <a:bodyPr spcFirstLastPara="1" wrap="square" lIns="121900" tIns="60933" rIns="121900" bIns="60933" anchor="t" anchorCtr="0">
            <a:noAutofit/>
          </a:bodyPr>
          <a:lstStyle/>
          <a:p>
            <a:pPr marL="0" indent="0">
              <a:lnSpc>
                <a:spcPct val="100000"/>
              </a:lnSpc>
              <a:spcAft>
                <a:spcPts val="2133"/>
              </a:spcAft>
              <a:buClr>
                <a:schemeClr val="dk1"/>
              </a:buClr>
              <a:buSzPts val="2400"/>
              <a:buNone/>
            </a:pPr>
            <a:r>
              <a:rPr lang="en" sz="2133">
                <a:solidFill>
                  <a:srgbClr val="741B47"/>
                </a:solidFill>
              </a:rPr>
              <a:t>Exercise</a:t>
            </a:r>
            <a:r>
              <a:rPr lang="en" sz="2133"/>
              <a:t>: for the ecologist, collector, policy maker, or other downstream user of biodiversity data (e.g. collections), what issues need to be addressed </a:t>
            </a:r>
            <a:r>
              <a:rPr lang="en" sz="2133" b="1"/>
              <a:t>before you can use</a:t>
            </a:r>
            <a:r>
              <a:rPr lang="en" sz="2133"/>
              <a:t> published biodiversity data?</a:t>
            </a:r>
            <a:endParaRPr sz="2133"/>
          </a:p>
        </p:txBody>
      </p:sp>
      <p:sp>
        <p:nvSpPr>
          <p:cNvPr id="539" name="Google Shape;539;p62"/>
          <p:cNvSpPr txBox="1"/>
          <p:nvPr/>
        </p:nvSpPr>
        <p:spPr>
          <a:xfrm>
            <a:off x="6681167" y="5494345"/>
            <a:ext cx="5555200" cy="1156000"/>
          </a:xfrm>
          <a:prstGeom prst="rect">
            <a:avLst/>
          </a:prstGeom>
          <a:noFill/>
          <a:ln>
            <a:noFill/>
          </a:ln>
        </p:spPr>
        <p:txBody>
          <a:bodyPr spcFirstLastPara="1" wrap="square" lIns="121900" tIns="60933" rIns="121900" bIns="60933" anchor="t" anchorCtr="0">
            <a:noAutofit/>
          </a:bodyPr>
          <a:lstStyle/>
          <a:p>
            <a:pPr marL="683666" lvl="1" indent="-438138" defTabSz="1219170">
              <a:buClr>
                <a:srgbClr val="000000"/>
              </a:buClr>
              <a:buSzPts val="1800"/>
              <a:buFont typeface="Droid Serif"/>
              <a:buAutoNum type="arabicPeriod"/>
            </a:pPr>
            <a:r>
              <a:rPr lang="en" sz="2400" kern="0">
                <a:solidFill>
                  <a:srgbClr val="000000"/>
                </a:solidFill>
                <a:latin typeface="Droid Serif"/>
                <a:ea typeface="Droid Serif"/>
                <a:cs typeface="Droid Serif"/>
                <a:sym typeface="Droid Serif"/>
              </a:rPr>
              <a:t>List three major challenges</a:t>
            </a:r>
            <a:endParaRPr sz="2400" kern="0">
              <a:solidFill>
                <a:srgbClr val="000000"/>
              </a:solidFill>
              <a:latin typeface="Droid Serif"/>
              <a:ea typeface="Droid Serif"/>
              <a:cs typeface="Droid Serif"/>
              <a:sym typeface="Droid Serif"/>
            </a:endParaRPr>
          </a:p>
          <a:p>
            <a:pPr marL="683666" lvl="1" indent="-438138" defTabSz="1219170">
              <a:spcBef>
                <a:spcPts val="533"/>
              </a:spcBef>
              <a:buClr>
                <a:srgbClr val="000000"/>
              </a:buClr>
              <a:buSzPts val="1800"/>
              <a:buFont typeface="Droid Serif"/>
              <a:buAutoNum type="arabicPeriod"/>
            </a:pPr>
            <a:r>
              <a:rPr lang="en" sz="2400" kern="0">
                <a:solidFill>
                  <a:srgbClr val="000000"/>
                </a:solidFill>
                <a:latin typeface="Droid Serif"/>
                <a:ea typeface="Droid Serif"/>
                <a:cs typeface="Droid Serif"/>
                <a:sym typeface="Droid Serif"/>
              </a:rPr>
              <a:t>Actions, tools, and influence</a:t>
            </a:r>
            <a:endParaRPr sz="2400" kern="0">
              <a:solidFill>
                <a:srgbClr val="000000"/>
              </a:solidFill>
              <a:latin typeface="Droid Serif"/>
              <a:ea typeface="Droid Serif"/>
              <a:cs typeface="Droid Serif"/>
              <a:sym typeface="Droid Serif"/>
            </a:endParaRPr>
          </a:p>
        </p:txBody>
      </p:sp>
    </p:spTree>
    <p:extLst>
      <p:ext uri="{BB962C8B-B14F-4D97-AF65-F5344CB8AC3E}">
        <p14:creationId xmlns:p14="http://schemas.microsoft.com/office/powerpoint/2010/main" val="4880162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543"/>
        <p:cNvGrpSpPr/>
        <p:nvPr/>
      </p:nvGrpSpPr>
      <p:grpSpPr>
        <a:xfrm>
          <a:off x="0" y="0"/>
          <a:ext cx="0" cy="0"/>
          <a:chOff x="0" y="0"/>
          <a:chExt cx="0" cy="0"/>
        </a:xfrm>
      </p:grpSpPr>
      <p:sp>
        <p:nvSpPr>
          <p:cNvPr id="544" name="Google Shape;544;p6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endParaRPr/>
          </a:p>
        </p:txBody>
      </p:sp>
      <p:sp>
        <p:nvSpPr>
          <p:cNvPr id="545" name="Google Shape;545;p63"/>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marL="0" indent="0">
              <a:buNone/>
            </a:pPr>
            <a:r>
              <a:rPr lang="en" sz="1867"/>
              <a:t>How many of you think data should be shared?</a:t>
            </a:r>
            <a:endParaRPr sz="1867"/>
          </a:p>
          <a:p>
            <a:pPr marL="0" indent="0">
              <a:spcBef>
                <a:spcPts val="2133"/>
              </a:spcBef>
              <a:buNone/>
            </a:pPr>
            <a:r>
              <a:rPr lang="en" sz="1867" b="1"/>
              <a:t>How many of you are sharing data?</a:t>
            </a:r>
            <a:endParaRPr sz="1867" b="1"/>
          </a:p>
          <a:p>
            <a:pPr marL="0" indent="0">
              <a:spcBef>
                <a:spcPts val="2133"/>
              </a:spcBef>
              <a:buNone/>
            </a:pPr>
            <a:r>
              <a:rPr lang="en" sz="1867" b="1"/>
              <a:t>How many of you are re-using data / creating synthetic datasets?</a:t>
            </a:r>
            <a:endParaRPr sz="1867" b="1"/>
          </a:p>
          <a:p>
            <a:pPr marL="0" indent="0">
              <a:spcBef>
                <a:spcPts val="2133"/>
              </a:spcBef>
              <a:buNone/>
            </a:pPr>
            <a:r>
              <a:rPr lang="en" sz="1867"/>
              <a:t>What are your top two issues that come to mind when considering publishing to share your data?</a:t>
            </a:r>
            <a:endParaRPr sz="1867"/>
          </a:p>
          <a:p>
            <a:pPr marL="0" indent="0">
              <a:spcBef>
                <a:spcPts val="2133"/>
              </a:spcBef>
              <a:buNone/>
            </a:pPr>
            <a:r>
              <a:rPr lang="en" sz="1867" b="1"/>
              <a:t>For ecologists, what do you think data sharing and publishing will be like in 25 years?</a:t>
            </a:r>
            <a:endParaRPr sz="1867" b="1"/>
          </a:p>
          <a:p>
            <a:pPr marL="0" indent="0">
              <a:spcBef>
                <a:spcPts val="2133"/>
              </a:spcBef>
              <a:spcAft>
                <a:spcPts val="2133"/>
              </a:spcAft>
              <a:buNone/>
            </a:pPr>
            <a:r>
              <a:rPr lang="en" sz="1867"/>
              <a:t>How many of you collect data / samples as you learned originally? How often do you review your data collection / sampling protocols? Do you review your SOP &gt; “systematically review, analyze and specify how data can most efficiently be supplied to fit the needs of these primary biodiversity-monitoring processes.”</a:t>
            </a:r>
            <a:endParaRPr sz="1867"/>
          </a:p>
        </p:txBody>
      </p:sp>
      <p:pic>
        <p:nvPicPr>
          <p:cNvPr id="546" name="Google Shape;546;p63"/>
          <p:cNvPicPr preferRelativeResize="0"/>
          <p:nvPr/>
        </p:nvPicPr>
        <p:blipFill rotWithShape="1">
          <a:blip r:embed="rId3">
            <a:alphaModFix/>
          </a:blip>
          <a:srcRect l="12831"/>
          <a:stretch/>
        </p:blipFill>
        <p:spPr>
          <a:xfrm>
            <a:off x="9424582" y="1356967"/>
            <a:ext cx="2351817" cy="1798600"/>
          </a:xfrm>
          <a:prstGeom prst="rect">
            <a:avLst/>
          </a:prstGeom>
          <a:noFill/>
          <a:ln>
            <a:noFill/>
          </a:ln>
        </p:spPr>
      </p:pic>
    </p:spTree>
    <p:extLst>
      <p:ext uri="{BB962C8B-B14F-4D97-AF65-F5344CB8AC3E}">
        <p14:creationId xmlns:p14="http://schemas.microsoft.com/office/powerpoint/2010/main" val="3160902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64"/>
          <p:cNvPicPr preferRelativeResize="0"/>
          <p:nvPr/>
        </p:nvPicPr>
        <p:blipFill>
          <a:blip r:embed="rId3">
            <a:alphaModFix/>
          </a:blip>
          <a:stretch>
            <a:fillRect/>
          </a:stretch>
        </p:blipFill>
        <p:spPr>
          <a:xfrm>
            <a:off x="8895052" y="605490"/>
            <a:ext cx="3177933" cy="6128921"/>
          </a:xfrm>
          <a:prstGeom prst="rect">
            <a:avLst/>
          </a:prstGeom>
          <a:noFill/>
          <a:ln>
            <a:noFill/>
          </a:ln>
        </p:spPr>
      </p:pic>
      <p:grpSp>
        <p:nvGrpSpPr>
          <p:cNvPr id="552" name="Google Shape;552;p64"/>
          <p:cNvGrpSpPr/>
          <p:nvPr/>
        </p:nvGrpSpPr>
        <p:grpSpPr>
          <a:xfrm>
            <a:off x="8042635" y="5635652"/>
            <a:ext cx="826764" cy="1043753"/>
            <a:chOff x="5832914" y="4208263"/>
            <a:chExt cx="620073" cy="782815"/>
          </a:xfrm>
        </p:grpSpPr>
        <p:pic>
          <p:nvPicPr>
            <p:cNvPr id="553" name="Google Shape;553;p64"/>
            <p:cNvPicPr preferRelativeResize="0"/>
            <p:nvPr/>
          </p:nvPicPr>
          <p:blipFill>
            <a:blip r:embed="rId4">
              <a:alphaModFix/>
            </a:blip>
            <a:stretch>
              <a:fillRect/>
            </a:stretch>
          </p:blipFill>
          <p:spPr>
            <a:xfrm>
              <a:off x="5963914" y="4208263"/>
              <a:ext cx="489073" cy="658368"/>
            </a:xfrm>
            <a:prstGeom prst="rect">
              <a:avLst/>
            </a:prstGeom>
            <a:noFill/>
            <a:ln>
              <a:noFill/>
            </a:ln>
          </p:spPr>
        </p:pic>
        <p:sp>
          <p:nvSpPr>
            <p:cNvPr id="554" name="Google Shape;554;p64"/>
            <p:cNvSpPr txBox="1"/>
            <p:nvPr/>
          </p:nvSpPr>
          <p:spPr>
            <a:xfrm>
              <a:off x="5832914" y="4799377"/>
              <a:ext cx="611400" cy="1917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067" kern="0">
                  <a:solidFill>
                    <a:srgbClr val="000000"/>
                  </a:solidFill>
                  <a:latin typeface="Arial"/>
                  <a:cs typeface="Arial"/>
                  <a:sym typeface="Arial"/>
                </a:rPr>
                <a:t>William</a:t>
              </a:r>
              <a:endParaRPr sz="1067" kern="0">
                <a:solidFill>
                  <a:srgbClr val="000000"/>
                </a:solidFill>
                <a:latin typeface="Arial"/>
                <a:cs typeface="Arial"/>
                <a:sym typeface="Arial"/>
              </a:endParaRPr>
            </a:p>
          </p:txBody>
        </p:sp>
      </p:grpSp>
      <p:grpSp>
        <p:nvGrpSpPr>
          <p:cNvPr id="555" name="Google Shape;555;p64"/>
          <p:cNvGrpSpPr/>
          <p:nvPr/>
        </p:nvGrpSpPr>
        <p:grpSpPr>
          <a:xfrm>
            <a:off x="7096270" y="5405518"/>
            <a:ext cx="987425" cy="1040853"/>
            <a:chOff x="4912337" y="4208263"/>
            <a:chExt cx="740569" cy="780640"/>
          </a:xfrm>
        </p:grpSpPr>
        <p:pic>
          <p:nvPicPr>
            <p:cNvPr id="556" name="Google Shape;556;p64"/>
            <p:cNvPicPr preferRelativeResize="0"/>
            <p:nvPr/>
          </p:nvPicPr>
          <p:blipFill>
            <a:blip r:embed="rId5">
              <a:alphaModFix/>
            </a:blip>
            <a:stretch>
              <a:fillRect/>
            </a:stretch>
          </p:blipFill>
          <p:spPr>
            <a:xfrm>
              <a:off x="4994538" y="4208263"/>
              <a:ext cx="658368" cy="658368"/>
            </a:xfrm>
            <a:prstGeom prst="rect">
              <a:avLst/>
            </a:prstGeom>
            <a:noFill/>
            <a:ln>
              <a:noFill/>
            </a:ln>
          </p:spPr>
        </p:pic>
        <p:sp>
          <p:nvSpPr>
            <p:cNvPr id="557" name="Google Shape;557;p64"/>
            <p:cNvSpPr txBox="1"/>
            <p:nvPr/>
          </p:nvSpPr>
          <p:spPr>
            <a:xfrm>
              <a:off x="4912337" y="4797202"/>
              <a:ext cx="611400" cy="1917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067" kern="0">
                  <a:solidFill>
                    <a:srgbClr val="000000"/>
                  </a:solidFill>
                  <a:latin typeface="Arial"/>
                  <a:cs typeface="Arial"/>
                  <a:sym typeface="Arial"/>
                </a:rPr>
                <a:t>Stevan</a:t>
              </a:r>
              <a:endParaRPr sz="1067" kern="0">
                <a:solidFill>
                  <a:srgbClr val="000000"/>
                </a:solidFill>
                <a:latin typeface="Arial"/>
                <a:cs typeface="Arial"/>
                <a:sym typeface="Arial"/>
              </a:endParaRPr>
            </a:p>
          </p:txBody>
        </p:sp>
      </p:grpSp>
      <p:sp>
        <p:nvSpPr>
          <p:cNvPr id="558" name="Google Shape;558;p64"/>
          <p:cNvSpPr txBox="1">
            <a:spLocks noGrp="1"/>
          </p:cNvSpPr>
          <p:nvPr>
            <p:ph type="title"/>
          </p:nvPr>
        </p:nvSpPr>
        <p:spPr>
          <a:xfrm>
            <a:off x="425939" y="263487"/>
            <a:ext cx="10972800" cy="803200"/>
          </a:xfrm>
          <a:prstGeom prst="rect">
            <a:avLst/>
          </a:prstGeom>
        </p:spPr>
        <p:txBody>
          <a:bodyPr spcFirstLastPara="1" wrap="square" lIns="121900" tIns="60933" rIns="121900" bIns="60933" anchor="t" anchorCtr="0">
            <a:noAutofit/>
          </a:bodyPr>
          <a:lstStyle/>
          <a:p>
            <a:pPr>
              <a:buSzPts val="1100"/>
            </a:pPr>
            <a:r>
              <a:rPr lang="en"/>
              <a:t>ESAUSSEE Data Help Desk</a:t>
            </a:r>
            <a:endParaRPr/>
          </a:p>
          <a:p>
            <a:pPr>
              <a:buSzPts val="1100"/>
            </a:pPr>
            <a:r>
              <a:rPr lang="en" sz="2400" i="1"/>
              <a:t>Who we are and how to find us (in the exhibit hall)</a:t>
            </a:r>
            <a:endParaRPr sz="2400" i="1"/>
          </a:p>
          <a:p>
            <a:endParaRPr/>
          </a:p>
        </p:txBody>
      </p:sp>
      <p:sp>
        <p:nvSpPr>
          <p:cNvPr id="559" name="Google Shape;559;p64"/>
          <p:cNvSpPr txBox="1"/>
          <p:nvPr/>
        </p:nvSpPr>
        <p:spPr>
          <a:xfrm>
            <a:off x="415600" y="2056143"/>
            <a:ext cx="58952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Deborah Paul, @idbdeb, @idigbio, dpaul@fsu.edu</a:t>
            </a:r>
            <a:endParaRPr sz="1600" kern="0">
              <a:solidFill>
                <a:srgbClr val="000000"/>
              </a:solidFill>
              <a:latin typeface="Arial"/>
              <a:cs typeface="Arial"/>
              <a:sym typeface="Arial"/>
            </a:endParaRPr>
          </a:p>
        </p:txBody>
      </p:sp>
      <p:sp>
        <p:nvSpPr>
          <p:cNvPr id="560" name="Google Shape;560;p64"/>
          <p:cNvSpPr txBox="1"/>
          <p:nvPr/>
        </p:nvSpPr>
        <p:spPr>
          <a:xfrm>
            <a:off x="415600" y="5175609"/>
            <a:ext cx="7466000" cy="9404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600" kern="0">
                <a:solidFill>
                  <a:srgbClr val="000000"/>
                </a:solidFill>
                <a:latin typeface="Arial"/>
                <a:cs typeface="Arial"/>
                <a:sym typeface="Arial"/>
              </a:rPr>
              <a:t>Rebekah Wallace, www.eddmaps.org, bekahwal@uga.edu</a:t>
            </a:r>
            <a:endParaRPr sz="1600" kern="0">
              <a:solidFill>
                <a:srgbClr val="000000"/>
              </a:solidFill>
              <a:latin typeface="Arial"/>
              <a:cs typeface="Arial"/>
              <a:sym typeface="Arial"/>
            </a:endParaRPr>
          </a:p>
          <a:p>
            <a:pPr defTabSz="1219170">
              <a:lnSpc>
                <a:spcPct val="115000"/>
              </a:lnSpc>
              <a:buClr>
                <a:srgbClr val="000000"/>
              </a:buClr>
            </a:pPr>
            <a:r>
              <a:rPr lang="en" sz="1600" kern="0">
                <a:solidFill>
                  <a:srgbClr val="000000"/>
                </a:solidFill>
                <a:latin typeface="Arial"/>
                <a:cs typeface="Arial"/>
                <a:sym typeface="Arial"/>
              </a:rPr>
              <a:t>Stevan Earl, @StevanEarl, stevan.earl@asu.edu</a:t>
            </a:r>
            <a:endParaRPr sz="1600" kern="0">
              <a:solidFill>
                <a:srgbClr val="000000"/>
              </a:solidFill>
              <a:latin typeface="Arial"/>
              <a:cs typeface="Arial"/>
              <a:sym typeface="Arial"/>
            </a:endParaRPr>
          </a:p>
          <a:p>
            <a:pPr defTabSz="1219170">
              <a:lnSpc>
                <a:spcPct val="115000"/>
              </a:lnSpc>
              <a:buClr>
                <a:srgbClr val="000000"/>
              </a:buClr>
            </a:pPr>
            <a:r>
              <a:rPr lang="en" sz="1600" kern="0">
                <a:solidFill>
                  <a:srgbClr val="000000"/>
                </a:solidFill>
                <a:latin typeface="Arial"/>
                <a:cs typeface="Arial"/>
                <a:sym typeface="Arial"/>
              </a:rPr>
              <a:t>William Michener, @DataONEorg, william.michener@gmail.com</a:t>
            </a:r>
            <a:endParaRPr sz="1600" kern="0">
              <a:solidFill>
                <a:srgbClr val="000000"/>
              </a:solidFill>
              <a:latin typeface="Arial"/>
              <a:cs typeface="Arial"/>
              <a:sym typeface="Arial"/>
            </a:endParaRPr>
          </a:p>
        </p:txBody>
      </p:sp>
      <p:sp>
        <p:nvSpPr>
          <p:cNvPr id="561" name="Google Shape;561;p64"/>
          <p:cNvSpPr txBox="1"/>
          <p:nvPr/>
        </p:nvSpPr>
        <p:spPr>
          <a:xfrm>
            <a:off x="415600" y="3474081"/>
            <a:ext cx="71216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Kristin Vanderbilt, @vanderbik, @EDIgotdata, krvander@fiu.edu </a:t>
            </a:r>
            <a:endParaRPr sz="1600" kern="0">
              <a:solidFill>
                <a:srgbClr val="000000"/>
              </a:solidFill>
              <a:latin typeface="Arial"/>
              <a:cs typeface="Arial"/>
              <a:sym typeface="Arial"/>
            </a:endParaRPr>
          </a:p>
        </p:txBody>
      </p:sp>
      <p:sp>
        <p:nvSpPr>
          <p:cNvPr id="562" name="Google Shape;562;p64"/>
          <p:cNvSpPr txBox="1"/>
          <p:nvPr/>
        </p:nvSpPr>
        <p:spPr>
          <a:xfrm>
            <a:off x="415600" y="1205379"/>
            <a:ext cx="94196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Amber Budden, @aebudden, @DataONEorg, aebudden@nceas.ucsb.edu</a:t>
            </a:r>
            <a:endParaRPr sz="1600" kern="0">
              <a:solidFill>
                <a:srgbClr val="000000"/>
              </a:solidFill>
              <a:latin typeface="Arial"/>
              <a:cs typeface="Arial"/>
              <a:sym typeface="Arial"/>
            </a:endParaRPr>
          </a:p>
        </p:txBody>
      </p:sp>
      <p:sp>
        <p:nvSpPr>
          <p:cNvPr id="563" name="Google Shape;563;p64"/>
          <p:cNvSpPr txBox="1"/>
          <p:nvPr/>
        </p:nvSpPr>
        <p:spPr>
          <a:xfrm>
            <a:off x="415600" y="3757669"/>
            <a:ext cx="56976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Kyle Copas, @kylecopas, @GBIF, kcopas@gbif.org</a:t>
            </a:r>
            <a:endParaRPr sz="1600" kern="0">
              <a:solidFill>
                <a:srgbClr val="000000"/>
              </a:solidFill>
              <a:latin typeface="Arial"/>
              <a:cs typeface="Arial"/>
              <a:sym typeface="Arial"/>
            </a:endParaRPr>
          </a:p>
        </p:txBody>
      </p:sp>
      <p:sp>
        <p:nvSpPr>
          <p:cNvPr id="564" name="Google Shape;564;p64"/>
          <p:cNvSpPr txBox="1"/>
          <p:nvPr/>
        </p:nvSpPr>
        <p:spPr>
          <a:xfrm>
            <a:off x="415600" y="4608433"/>
            <a:ext cx="93680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Megan Jones, @MeganAHJones, @NEON_sci, mjones01@battelleecology.org</a:t>
            </a:r>
            <a:endParaRPr sz="1600" kern="0">
              <a:solidFill>
                <a:srgbClr val="000000"/>
              </a:solidFill>
              <a:latin typeface="Arial"/>
              <a:cs typeface="Arial"/>
              <a:sym typeface="Arial"/>
            </a:endParaRPr>
          </a:p>
        </p:txBody>
      </p:sp>
      <p:sp>
        <p:nvSpPr>
          <p:cNvPr id="565" name="Google Shape;565;p64"/>
          <p:cNvSpPr txBox="1"/>
          <p:nvPr/>
        </p:nvSpPr>
        <p:spPr>
          <a:xfrm>
            <a:off x="415600" y="4041257"/>
            <a:ext cx="61840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Laura Brenskelle, @lbrensk, @idigbio, lbrensk@ufl.edu</a:t>
            </a:r>
            <a:endParaRPr sz="1600" kern="0">
              <a:solidFill>
                <a:srgbClr val="000000"/>
              </a:solidFill>
              <a:latin typeface="Arial"/>
              <a:cs typeface="Arial"/>
              <a:sym typeface="Arial"/>
            </a:endParaRPr>
          </a:p>
        </p:txBody>
      </p:sp>
      <p:sp>
        <p:nvSpPr>
          <p:cNvPr id="566" name="Google Shape;566;p64"/>
          <p:cNvSpPr txBox="1"/>
          <p:nvPr/>
        </p:nvSpPr>
        <p:spPr>
          <a:xfrm>
            <a:off x="415600" y="4324845"/>
            <a:ext cx="84296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Margaret O'Brien @obrienmobb, @EDIgotdata, margaret.obrien@ucsb.edu</a:t>
            </a:r>
            <a:endParaRPr sz="1600" kern="0">
              <a:solidFill>
                <a:srgbClr val="000000"/>
              </a:solidFill>
              <a:latin typeface="Arial"/>
              <a:cs typeface="Arial"/>
              <a:sym typeface="Arial"/>
            </a:endParaRPr>
          </a:p>
        </p:txBody>
      </p:sp>
      <p:sp>
        <p:nvSpPr>
          <p:cNvPr id="567" name="Google Shape;567;p64"/>
          <p:cNvSpPr txBox="1"/>
          <p:nvPr/>
        </p:nvSpPr>
        <p:spPr>
          <a:xfrm>
            <a:off x="415600" y="2906905"/>
            <a:ext cx="84728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Karl Benedict, @kbene, @ESIPfed, kbene@unm.edu, president@esipfed.org </a:t>
            </a:r>
            <a:endParaRPr sz="1600" kern="0">
              <a:solidFill>
                <a:srgbClr val="000000"/>
              </a:solidFill>
              <a:latin typeface="Arial"/>
              <a:cs typeface="Arial"/>
              <a:sym typeface="Arial"/>
            </a:endParaRPr>
          </a:p>
        </p:txBody>
      </p:sp>
      <p:sp>
        <p:nvSpPr>
          <p:cNvPr id="568" name="Google Shape;568;p64"/>
          <p:cNvSpPr txBox="1"/>
          <p:nvPr/>
        </p:nvSpPr>
        <p:spPr>
          <a:xfrm>
            <a:off x="415600" y="2339731"/>
            <a:ext cx="68664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Dmitry Schigel, @dschigel, @GBIF, dschigel@gbif.org</a:t>
            </a:r>
            <a:endParaRPr sz="1600" kern="0">
              <a:solidFill>
                <a:srgbClr val="000000"/>
              </a:solidFill>
              <a:latin typeface="Arial"/>
              <a:cs typeface="Arial"/>
              <a:sym typeface="Arial"/>
            </a:endParaRPr>
          </a:p>
        </p:txBody>
      </p:sp>
      <p:sp>
        <p:nvSpPr>
          <p:cNvPr id="569" name="Google Shape;569;p64"/>
          <p:cNvSpPr txBox="1"/>
          <p:nvPr/>
        </p:nvSpPr>
        <p:spPr>
          <a:xfrm>
            <a:off x="415600" y="3190493"/>
            <a:ext cx="74660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Kelsey Yule, @kmyule, biorepo.neonscience.org, kmyule@asu.edu</a:t>
            </a:r>
            <a:endParaRPr sz="1600" kern="0">
              <a:solidFill>
                <a:srgbClr val="000000"/>
              </a:solidFill>
              <a:latin typeface="Arial"/>
              <a:cs typeface="Arial"/>
              <a:sym typeface="Arial"/>
            </a:endParaRPr>
          </a:p>
        </p:txBody>
      </p:sp>
      <p:sp>
        <p:nvSpPr>
          <p:cNvPr id="570" name="Google Shape;570;p64"/>
          <p:cNvSpPr txBox="1"/>
          <p:nvPr/>
        </p:nvSpPr>
        <p:spPr>
          <a:xfrm>
            <a:off x="415600" y="1488967"/>
            <a:ext cx="94196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Christina Alba, @botanic, christina.alba@botanicgardens.org </a:t>
            </a:r>
            <a:endParaRPr sz="1600" kern="0">
              <a:solidFill>
                <a:srgbClr val="000000"/>
              </a:solidFill>
              <a:latin typeface="Arial"/>
              <a:cs typeface="Arial"/>
              <a:sym typeface="Arial"/>
            </a:endParaRPr>
          </a:p>
        </p:txBody>
      </p:sp>
      <p:sp>
        <p:nvSpPr>
          <p:cNvPr id="571" name="Google Shape;571;p64"/>
          <p:cNvSpPr txBox="1"/>
          <p:nvPr/>
        </p:nvSpPr>
        <p:spPr>
          <a:xfrm>
            <a:off x="415600" y="4892021"/>
            <a:ext cx="80900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Nico Franz, @taxonbytes, biorepo.neonscience.org, nico.franz@asu.edu </a:t>
            </a:r>
            <a:endParaRPr sz="1600" kern="0">
              <a:solidFill>
                <a:srgbClr val="000000"/>
              </a:solidFill>
              <a:latin typeface="Arial"/>
              <a:cs typeface="Arial"/>
              <a:sym typeface="Arial"/>
            </a:endParaRPr>
          </a:p>
        </p:txBody>
      </p:sp>
      <p:sp>
        <p:nvSpPr>
          <p:cNvPr id="572" name="Google Shape;572;p64"/>
          <p:cNvSpPr txBox="1"/>
          <p:nvPr/>
        </p:nvSpPr>
        <p:spPr>
          <a:xfrm>
            <a:off x="415600" y="2623319"/>
            <a:ext cx="94196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Jeanette Clark, @sjeanetteclark, @ArticDataCtr, jclark@nceas.ucsb.edu</a:t>
            </a:r>
            <a:endParaRPr sz="1600" kern="0">
              <a:solidFill>
                <a:srgbClr val="000000"/>
              </a:solidFill>
              <a:latin typeface="Arial"/>
              <a:cs typeface="Arial"/>
              <a:sym typeface="Arial"/>
            </a:endParaRPr>
          </a:p>
        </p:txBody>
      </p:sp>
      <p:sp>
        <p:nvSpPr>
          <p:cNvPr id="573" name="Google Shape;573;p64"/>
          <p:cNvSpPr txBox="1"/>
          <p:nvPr/>
        </p:nvSpPr>
        <p:spPr>
          <a:xfrm>
            <a:off x="415600" y="1772555"/>
            <a:ext cx="9419600" cy="33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Arial"/>
                <a:cs typeface="Arial"/>
                <a:sym typeface="Arial"/>
              </a:rPr>
              <a:t>Christine Laney, @cmlaney, @NEON_sci, claney@battelleecology.org</a:t>
            </a:r>
            <a:endParaRPr sz="1600" kern="0">
              <a:solidFill>
                <a:srgbClr val="000000"/>
              </a:solidFill>
              <a:latin typeface="Arial"/>
              <a:cs typeface="Arial"/>
              <a:sym typeface="Arial"/>
            </a:endParaRPr>
          </a:p>
        </p:txBody>
      </p:sp>
    </p:spTree>
    <p:extLst>
      <p:ext uri="{BB962C8B-B14F-4D97-AF65-F5344CB8AC3E}">
        <p14:creationId xmlns:p14="http://schemas.microsoft.com/office/powerpoint/2010/main" val="21165580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1C52872D-2493-42B3-BF62-C6BEB264E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 t="-1" r="1" b="14665"/>
          <a:stretch/>
        </p:blipFill>
        <p:spPr bwMode="auto">
          <a:xfrm>
            <a:off x="-12700" y="1"/>
            <a:ext cx="12230100" cy="686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102FDBD-000C-433A-8196-E6800B6BA636}"/>
              </a:ext>
            </a:extLst>
          </p:cNvPr>
          <p:cNvSpPr txBox="1"/>
          <p:nvPr/>
        </p:nvSpPr>
        <p:spPr>
          <a:xfrm>
            <a:off x="1524000" y="5053548"/>
            <a:ext cx="9155430" cy="1815882"/>
          </a:xfrm>
          <a:prstGeom prst="rect">
            <a:avLst/>
          </a:prstGeom>
          <a:solidFill>
            <a:schemeClr val="bg1">
              <a:alpha val="44000"/>
            </a:schemeClr>
          </a:solidFill>
        </p:spPr>
        <p:txBody>
          <a:bodyPr wrap="square" rtlCol="0">
            <a:spAutoFit/>
          </a:bodyPr>
          <a:lstStyle/>
          <a:p>
            <a:pPr defTabSz="457200"/>
            <a:r>
              <a:rPr lang="en-US" sz="3600" dirty="0">
                <a:solidFill>
                  <a:prstClr val="black"/>
                </a:solidFill>
                <a:latin typeface="Calibri" panose="020F0502020204030204"/>
              </a:rPr>
              <a:t>Using botanical collections to find uncommon species and spark new research hypotheses</a:t>
            </a:r>
          </a:p>
          <a:p>
            <a:pPr defTabSz="457200"/>
            <a:r>
              <a:rPr lang="en-US" sz="2000" dirty="0">
                <a:solidFill>
                  <a:prstClr val="black"/>
                </a:solidFill>
                <a:latin typeface="Calibri" panose="020F0502020204030204"/>
              </a:rPr>
              <a:t>Chrissy Alba, Richard Levy, Rebecca Hufft</a:t>
            </a:r>
          </a:p>
          <a:p>
            <a:pPr defTabSz="457200"/>
            <a:r>
              <a:rPr lang="en-US" sz="2000" dirty="0">
                <a:solidFill>
                  <a:prstClr val="black"/>
                </a:solidFill>
                <a:latin typeface="Calibri" panose="020F0502020204030204"/>
              </a:rPr>
              <a:t>Denver Botanic Gardens</a:t>
            </a:r>
          </a:p>
        </p:txBody>
      </p:sp>
    </p:spTree>
    <p:extLst>
      <p:ext uri="{BB962C8B-B14F-4D97-AF65-F5344CB8AC3E}">
        <p14:creationId xmlns:p14="http://schemas.microsoft.com/office/powerpoint/2010/main" val="1319200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6" name="Picture 4">
            <a:extLst>
              <a:ext uri="{FF2B5EF4-FFF2-40B4-BE49-F238E27FC236}">
                <a16:creationId xmlns:a16="http://schemas.microsoft.com/office/drawing/2014/main" id="{2061BEDA-453F-48C0-8A98-5746E0DFF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40" t="20000" r="9140" b="53333"/>
          <a:stretch>
            <a:fillRect/>
          </a:stretch>
        </p:blipFill>
        <p:spPr bwMode="auto">
          <a:xfrm>
            <a:off x="2422525" y="1601788"/>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6">
            <a:extLst>
              <a:ext uri="{FF2B5EF4-FFF2-40B4-BE49-F238E27FC236}">
                <a16:creationId xmlns:a16="http://schemas.microsoft.com/office/drawing/2014/main" id="{AEF2ED33-29FD-45BD-995D-DCAA059D7B57}"/>
              </a:ext>
            </a:extLst>
          </p:cNvPr>
          <p:cNvSpPr txBox="1">
            <a:spLocks noChangeArrowheads="1"/>
          </p:cNvSpPr>
          <p:nvPr/>
        </p:nvSpPr>
        <p:spPr bwMode="auto">
          <a:xfrm>
            <a:off x="9296400" y="5486401"/>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a:solidFill>
                  <a:srgbClr val="000000"/>
                </a:solidFill>
              </a:rPr>
              <a:t>300</a:t>
            </a:r>
          </a:p>
        </p:txBody>
      </p:sp>
      <p:sp>
        <p:nvSpPr>
          <p:cNvPr id="16388" name="TextBox 6">
            <a:extLst>
              <a:ext uri="{FF2B5EF4-FFF2-40B4-BE49-F238E27FC236}">
                <a16:creationId xmlns:a16="http://schemas.microsoft.com/office/drawing/2014/main" id="{70AE3B3D-90D6-4B96-ACDA-263DA2B33A8D}"/>
              </a:ext>
            </a:extLst>
          </p:cNvPr>
          <p:cNvSpPr txBox="1">
            <a:spLocks noChangeArrowheads="1"/>
          </p:cNvSpPr>
          <p:nvPr/>
        </p:nvSpPr>
        <p:spPr bwMode="auto">
          <a:xfrm>
            <a:off x="2590800" y="5489576"/>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a:solidFill>
                  <a:srgbClr val="000000"/>
                </a:solidFill>
              </a:rPr>
              <a:t>1</a:t>
            </a:r>
          </a:p>
        </p:txBody>
      </p:sp>
      <p:sp>
        <p:nvSpPr>
          <p:cNvPr id="16389" name="TextBox 7">
            <a:extLst>
              <a:ext uri="{FF2B5EF4-FFF2-40B4-BE49-F238E27FC236}">
                <a16:creationId xmlns:a16="http://schemas.microsoft.com/office/drawing/2014/main" id="{A1FF42EA-B6AE-4602-8FF5-D77E7CED0AFC}"/>
              </a:ext>
            </a:extLst>
          </p:cNvPr>
          <p:cNvSpPr txBox="1">
            <a:spLocks noChangeArrowheads="1"/>
          </p:cNvSpPr>
          <p:nvPr/>
        </p:nvSpPr>
        <p:spPr bwMode="auto">
          <a:xfrm>
            <a:off x="5105400" y="5786439"/>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800">
                <a:solidFill>
                  <a:srgbClr val="000000"/>
                </a:solidFill>
              </a:rPr>
              <a:t>Species Rank</a:t>
            </a:r>
          </a:p>
        </p:txBody>
      </p:sp>
      <p:sp>
        <p:nvSpPr>
          <p:cNvPr id="16390" name="TextBox 19">
            <a:extLst>
              <a:ext uri="{FF2B5EF4-FFF2-40B4-BE49-F238E27FC236}">
                <a16:creationId xmlns:a16="http://schemas.microsoft.com/office/drawing/2014/main" id="{1B49416C-247D-4475-A404-344A945AA7D5}"/>
              </a:ext>
            </a:extLst>
          </p:cNvPr>
          <p:cNvSpPr txBox="1">
            <a:spLocks noChangeArrowheads="1"/>
          </p:cNvSpPr>
          <p:nvPr/>
        </p:nvSpPr>
        <p:spPr bwMode="auto">
          <a:xfrm rot="-5400000">
            <a:off x="1346994" y="3167856"/>
            <a:ext cx="1981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800">
                <a:solidFill>
                  <a:srgbClr val="000000"/>
                </a:solidFill>
              </a:rPr>
              <a:t>Abundance</a:t>
            </a:r>
          </a:p>
        </p:txBody>
      </p:sp>
      <p:pic>
        <p:nvPicPr>
          <p:cNvPr id="16391" name="Picture 2">
            <a:extLst>
              <a:ext uri="{FF2B5EF4-FFF2-40B4-BE49-F238E27FC236}">
                <a16:creationId xmlns:a16="http://schemas.microsoft.com/office/drawing/2014/main" id="{D47CBA43-D963-40C0-A2AD-B6F2C0912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1988" y="0"/>
            <a:ext cx="36560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488" name="Straight Connector 9">
            <a:extLst>
              <a:ext uri="{FF2B5EF4-FFF2-40B4-BE49-F238E27FC236}">
                <a16:creationId xmlns:a16="http://schemas.microsoft.com/office/drawing/2014/main" id="{84A0F7EF-96D2-489D-B649-53FE1E629952}"/>
              </a:ext>
            </a:extLst>
          </p:cNvPr>
          <p:cNvCxnSpPr>
            <a:cxnSpLocks/>
          </p:cNvCxnSpPr>
          <p:nvPr/>
        </p:nvCxnSpPr>
        <p:spPr bwMode="auto">
          <a:xfrm>
            <a:off x="4267200" y="2971800"/>
            <a:ext cx="0" cy="2438400"/>
          </a:xfrm>
          <a:prstGeom prst="line">
            <a:avLst/>
          </a:prstGeom>
          <a:noFill/>
          <a:ln w="349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9" name="TextBox 11">
            <a:extLst>
              <a:ext uri="{FF2B5EF4-FFF2-40B4-BE49-F238E27FC236}">
                <a16:creationId xmlns:a16="http://schemas.microsoft.com/office/drawing/2014/main" id="{8E5A6AB2-9063-4E20-98C8-F82C1AD3C242}"/>
              </a:ext>
            </a:extLst>
          </p:cNvPr>
          <p:cNvSpPr txBox="1">
            <a:spLocks noChangeArrowheads="1"/>
          </p:cNvSpPr>
          <p:nvPr/>
        </p:nvSpPr>
        <p:spPr bwMode="auto">
          <a:xfrm>
            <a:off x="2655888" y="608014"/>
            <a:ext cx="2133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a:solidFill>
                  <a:srgbClr val="000000"/>
                </a:solidFill>
              </a:rPr>
              <a:t>Biomass</a:t>
            </a:r>
          </a:p>
        </p:txBody>
      </p:sp>
      <p:sp>
        <p:nvSpPr>
          <p:cNvPr id="20490" name="TextBox 12">
            <a:extLst>
              <a:ext uri="{FF2B5EF4-FFF2-40B4-BE49-F238E27FC236}">
                <a16:creationId xmlns:a16="http://schemas.microsoft.com/office/drawing/2014/main" id="{9CDDA849-3F50-467F-A2F2-7900EC45A6D5}"/>
              </a:ext>
            </a:extLst>
          </p:cNvPr>
          <p:cNvSpPr txBox="1">
            <a:spLocks noChangeArrowheads="1"/>
          </p:cNvSpPr>
          <p:nvPr/>
        </p:nvSpPr>
        <p:spPr bwMode="auto">
          <a:xfrm>
            <a:off x="2655888" y="1047751"/>
            <a:ext cx="2197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a:solidFill>
                  <a:srgbClr val="000000"/>
                </a:solidFill>
              </a:rPr>
              <a:t>Nutrient cycling</a:t>
            </a:r>
          </a:p>
        </p:txBody>
      </p:sp>
      <p:sp>
        <p:nvSpPr>
          <p:cNvPr id="20491" name="TextBox 26">
            <a:extLst>
              <a:ext uri="{FF2B5EF4-FFF2-40B4-BE49-F238E27FC236}">
                <a16:creationId xmlns:a16="http://schemas.microsoft.com/office/drawing/2014/main" id="{80EA0F86-5DC6-46AC-B7D5-7C91012979CE}"/>
              </a:ext>
            </a:extLst>
          </p:cNvPr>
          <p:cNvSpPr txBox="1">
            <a:spLocks noChangeArrowheads="1"/>
          </p:cNvSpPr>
          <p:nvPr/>
        </p:nvSpPr>
        <p:spPr bwMode="auto">
          <a:xfrm>
            <a:off x="2655888" y="1514476"/>
            <a:ext cx="2197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dirty="0">
                <a:solidFill>
                  <a:srgbClr val="000000"/>
                </a:solidFill>
              </a:rPr>
              <a:t>Fire regimes</a:t>
            </a:r>
          </a:p>
        </p:txBody>
      </p:sp>
      <p:sp>
        <p:nvSpPr>
          <p:cNvPr id="20492" name="TextBox 27">
            <a:extLst>
              <a:ext uri="{FF2B5EF4-FFF2-40B4-BE49-F238E27FC236}">
                <a16:creationId xmlns:a16="http://schemas.microsoft.com/office/drawing/2014/main" id="{1476A4CC-1DA2-4E20-A6AA-7713FCE93799}"/>
              </a:ext>
            </a:extLst>
          </p:cNvPr>
          <p:cNvSpPr txBox="1">
            <a:spLocks noChangeArrowheads="1"/>
          </p:cNvSpPr>
          <p:nvPr/>
        </p:nvSpPr>
        <p:spPr bwMode="auto">
          <a:xfrm>
            <a:off x="2655888" y="1976438"/>
            <a:ext cx="2449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a:solidFill>
                  <a:srgbClr val="000000"/>
                </a:solidFill>
              </a:rPr>
              <a:t>Invasion dynamics</a:t>
            </a:r>
          </a:p>
        </p:txBody>
      </p:sp>
      <p:sp>
        <p:nvSpPr>
          <p:cNvPr id="20493" name="TextBox 13">
            <a:extLst>
              <a:ext uri="{FF2B5EF4-FFF2-40B4-BE49-F238E27FC236}">
                <a16:creationId xmlns:a16="http://schemas.microsoft.com/office/drawing/2014/main" id="{38BF402D-BF39-4184-AA09-4CD61F07C7BD}"/>
              </a:ext>
            </a:extLst>
          </p:cNvPr>
          <p:cNvSpPr txBox="1">
            <a:spLocks noChangeArrowheads="1"/>
          </p:cNvSpPr>
          <p:nvPr/>
        </p:nvSpPr>
        <p:spPr bwMode="auto">
          <a:xfrm>
            <a:off x="4635500" y="2960689"/>
            <a:ext cx="4000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a:solidFill>
                  <a:srgbClr val="000000"/>
                </a:solidFill>
              </a:rPr>
              <a:t>Main contributions to richness</a:t>
            </a:r>
          </a:p>
        </p:txBody>
      </p:sp>
      <p:sp>
        <p:nvSpPr>
          <p:cNvPr id="20494" name="TextBox 14">
            <a:extLst>
              <a:ext uri="{FF2B5EF4-FFF2-40B4-BE49-F238E27FC236}">
                <a16:creationId xmlns:a16="http://schemas.microsoft.com/office/drawing/2014/main" id="{D364D3A7-9E08-44A0-8D5B-6C08BB17D8E9}"/>
              </a:ext>
            </a:extLst>
          </p:cNvPr>
          <p:cNvSpPr txBox="1">
            <a:spLocks noChangeArrowheads="1"/>
          </p:cNvSpPr>
          <p:nvPr/>
        </p:nvSpPr>
        <p:spPr bwMode="auto">
          <a:xfrm>
            <a:off x="4646613" y="3886201"/>
            <a:ext cx="3567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a:solidFill>
                  <a:srgbClr val="000000"/>
                </a:solidFill>
              </a:rPr>
              <a:t>Endemic or T&amp;E species</a:t>
            </a:r>
          </a:p>
        </p:txBody>
      </p:sp>
      <p:pic>
        <p:nvPicPr>
          <p:cNvPr id="22544" name="Picture 8">
            <a:extLst>
              <a:ext uri="{FF2B5EF4-FFF2-40B4-BE49-F238E27FC236}">
                <a16:creationId xmlns:a16="http://schemas.microsoft.com/office/drawing/2014/main" id="{B1E91704-243C-48E5-811A-62DF17A88E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2468"/>
          <a:stretch>
            <a:fillRect/>
          </a:stretch>
        </p:blipFill>
        <p:spPr bwMode="auto">
          <a:xfrm>
            <a:off x="8531225" y="3784600"/>
            <a:ext cx="2084388"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2">
            <a:extLst>
              <a:ext uri="{FF2B5EF4-FFF2-40B4-BE49-F238E27FC236}">
                <a16:creationId xmlns:a16="http://schemas.microsoft.com/office/drawing/2014/main" id="{76C04411-CBC0-49F0-ACEB-BD184E3D33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5689" y="484188"/>
            <a:ext cx="207803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4">
            <a:extLst>
              <a:ext uri="{FF2B5EF4-FFF2-40B4-BE49-F238E27FC236}">
                <a16:creationId xmlns:a16="http://schemas.microsoft.com/office/drawing/2014/main" id="{5B1C5E2E-7FFA-4A2D-AB23-469A17643083}"/>
              </a:ext>
            </a:extLst>
          </p:cNvPr>
          <p:cNvSpPr txBox="1">
            <a:spLocks noChangeArrowheads="1"/>
          </p:cNvSpPr>
          <p:nvPr/>
        </p:nvSpPr>
        <p:spPr bwMode="auto">
          <a:xfrm>
            <a:off x="4635500" y="3425826"/>
            <a:ext cx="3136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a:solidFill>
                  <a:srgbClr val="000000"/>
                </a:solidFill>
              </a:rPr>
              <a:t>Species new to science</a:t>
            </a:r>
          </a:p>
        </p:txBody>
      </p:sp>
      <p:sp>
        <p:nvSpPr>
          <p:cNvPr id="19" name="TextBox 6">
            <a:extLst>
              <a:ext uri="{FF2B5EF4-FFF2-40B4-BE49-F238E27FC236}">
                <a16:creationId xmlns:a16="http://schemas.microsoft.com/office/drawing/2014/main" id="{8670FDDE-7AB7-4B01-A74F-DC3C9C486C22}"/>
              </a:ext>
            </a:extLst>
          </p:cNvPr>
          <p:cNvSpPr txBox="1">
            <a:spLocks noChangeArrowheads="1"/>
          </p:cNvSpPr>
          <p:nvPr/>
        </p:nvSpPr>
        <p:spPr bwMode="auto">
          <a:xfrm>
            <a:off x="3979864" y="5521326"/>
            <a:ext cx="574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dirty="0">
                <a:solidFill>
                  <a:srgbClr val="000000"/>
                </a:solidFill>
              </a:rPr>
              <a:t>10</a:t>
            </a:r>
          </a:p>
        </p:txBody>
      </p:sp>
      <p:sp>
        <p:nvSpPr>
          <p:cNvPr id="21" name="TextBox 14">
            <a:extLst>
              <a:ext uri="{FF2B5EF4-FFF2-40B4-BE49-F238E27FC236}">
                <a16:creationId xmlns:a16="http://schemas.microsoft.com/office/drawing/2014/main" id="{A1A4AE25-03B5-455A-8851-528B52849355}"/>
              </a:ext>
            </a:extLst>
          </p:cNvPr>
          <p:cNvSpPr txBox="1">
            <a:spLocks noChangeArrowheads="1"/>
          </p:cNvSpPr>
          <p:nvPr/>
        </p:nvSpPr>
        <p:spPr bwMode="auto">
          <a:xfrm>
            <a:off x="4648201" y="4340226"/>
            <a:ext cx="3567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a:solidFill>
                  <a:srgbClr val="000000"/>
                </a:solidFill>
              </a:rPr>
              <a:t>Incipient invaders</a:t>
            </a:r>
          </a:p>
        </p:txBody>
      </p:sp>
    </p:spTree>
    <p:extLst>
      <p:ext uri="{BB962C8B-B14F-4D97-AF65-F5344CB8AC3E}">
        <p14:creationId xmlns:p14="http://schemas.microsoft.com/office/powerpoint/2010/main" val="2259745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4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254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2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P spid="20490" grpId="0"/>
      <p:bldP spid="20491" grpId="0"/>
      <p:bldP spid="20492" grpId="0"/>
      <p:bldP spid="20493" grpId="0"/>
      <p:bldP spid="20494" grpId="0"/>
      <p:bldP spid="18" grpId="0"/>
      <p:bldP spid="19"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A0466-2506-4733-8521-AD9F05CD4F07}"/>
              </a:ext>
            </a:extLst>
          </p:cNvPr>
          <p:cNvSpPr>
            <a:spLocks noGrp="1"/>
          </p:cNvSpPr>
          <p:nvPr>
            <p:ph type="ctrTitle"/>
          </p:nvPr>
        </p:nvSpPr>
        <p:spPr>
          <a:xfrm>
            <a:off x="2209800" y="310834"/>
            <a:ext cx="7772400" cy="1392237"/>
          </a:xfrm>
        </p:spPr>
        <p:txBody>
          <a:bodyPr>
            <a:normAutofit/>
          </a:bodyPr>
          <a:lstStyle/>
          <a:p>
            <a:r>
              <a:rPr lang="en-US" sz="4400" dirty="0">
                <a:latin typeface="+mn-lt"/>
              </a:rPr>
              <a:t>Think about any ecological question that you study.</a:t>
            </a:r>
          </a:p>
        </p:txBody>
      </p:sp>
      <p:sp>
        <p:nvSpPr>
          <p:cNvPr id="3" name="Subtitle 2">
            <a:extLst>
              <a:ext uri="{FF2B5EF4-FFF2-40B4-BE49-F238E27FC236}">
                <a16:creationId xmlns:a16="http://schemas.microsoft.com/office/drawing/2014/main" id="{9739AD57-0E97-4BDA-8F6A-4AF8E86F2902}"/>
              </a:ext>
            </a:extLst>
          </p:cNvPr>
          <p:cNvSpPr>
            <a:spLocks noGrp="1"/>
          </p:cNvSpPr>
          <p:nvPr>
            <p:ph type="subTitle" idx="1"/>
          </p:nvPr>
        </p:nvSpPr>
        <p:spPr>
          <a:xfrm>
            <a:off x="2209800" y="2036128"/>
            <a:ext cx="7886700" cy="2272982"/>
          </a:xfrm>
        </p:spPr>
        <p:txBody>
          <a:bodyPr>
            <a:noAutofit/>
          </a:bodyPr>
          <a:lstStyle/>
          <a:p>
            <a:pPr algn="l"/>
            <a:r>
              <a:rPr lang="en-US" dirty="0"/>
              <a:t>Distill one of your most interesting/critical hypotheses</a:t>
            </a:r>
          </a:p>
          <a:p>
            <a:pPr algn="l"/>
            <a:r>
              <a:rPr lang="en-US" dirty="0"/>
              <a:t>Think about where your sampling design places you on this continuum (i.e., from abundant to rare species).</a:t>
            </a:r>
          </a:p>
          <a:p>
            <a:pPr algn="l"/>
            <a:r>
              <a:rPr lang="en-US" dirty="0"/>
              <a:t>Brainstorm how knowing something about the species on a different part of the continuum could inform your research.</a:t>
            </a:r>
          </a:p>
          <a:p>
            <a:pPr algn="l"/>
            <a:endParaRPr lang="en-US" dirty="0"/>
          </a:p>
        </p:txBody>
      </p:sp>
      <p:pic>
        <p:nvPicPr>
          <p:cNvPr id="4" name="Picture 4">
            <a:extLst>
              <a:ext uri="{FF2B5EF4-FFF2-40B4-BE49-F238E27FC236}">
                <a16:creationId xmlns:a16="http://schemas.microsoft.com/office/drawing/2014/main" id="{33B16147-5E21-4DE4-98FD-9DB8F9AB0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40" t="20000" r="9140" b="53333"/>
          <a:stretch>
            <a:fillRect/>
          </a:stretch>
        </p:blipFill>
        <p:spPr bwMode="auto">
          <a:xfrm>
            <a:off x="3695700" y="4007358"/>
            <a:ext cx="4992722" cy="269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9327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F4FA59A-B1FB-432A-B56A-6246BD431E1A}"/>
              </a:ext>
            </a:extLst>
          </p:cNvPr>
          <p:cNvSpPr txBox="1"/>
          <p:nvPr/>
        </p:nvSpPr>
        <p:spPr>
          <a:xfrm>
            <a:off x="3000376" y="228600"/>
            <a:ext cx="4391025" cy="1570038"/>
          </a:xfrm>
          <a:prstGeom prst="rect">
            <a:avLst/>
          </a:prstGeom>
          <a:noFill/>
        </p:spPr>
        <p:txBody>
          <a:bodyPr>
            <a:spAutoFit/>
          </a:bodyPr>
          <a:lstStyle/>
          <a:p>
            <a:pPr marL="342900" indent="-342900" eaLnBrk="0" fontAlgn="base" hangingPunct="0">
              <a:spcBef>
                <a:spcPct val="0"/>
              </a:spcBef>
              <a:spcAft>
                <a:spcPct val="0"/>
              </a:spcAft>
              <a:buFont typeface="Arial" panose="020B0604020202020204" pitchFamily="34" charset="0"/>
              <a:buChar char="•"/>
              <a:defRPr/>
            </a:pPr>
            <a:r>
              <a:rPr lang="en-US" sz="2400" dirty="0">
                <a:solidFill>
                  <a:srgbClr val="000000"/>
                </a:solidFill>
                <a:latin typeface="Calibri" panose="020F0502020204030204"/>
              </a:rPr>
              <a:t>71-mile recreation trail</a:t>
            </a:r>
          </a:p>
          <a:p>
            <a:pPr marL="342900" indent="-342900" eaLnBrk="0" fontAlgn="base" hangingPunct="0">
              <a:spcBef>
                <a:spcPct val="0"/>
              </a:spcBef>
              <a:spcAft>
                <a:spcPct val="0"/>
              </a:spcAft>
              <a:buFont typeface="Arial" panose="020B0604020202020204" pitchFamily="34" charset="0"/>
              <a:buChar char="•"/>
              <a:defRPr/>
            </a:pPr>
            <a:r>
              <a:rPr lang="en-US" sz="2400" dirty="0">
                <a:solidFill>
                  <a:srgbClr val="000000"/>
                </a:solidFill>
                <a:latin typeface="Calibri" panose="020F0502020204030204"/>
              </a:rPr>
              <a:t>Runs from the foothills to the plains</a:t>
            </a:r>
          </a:p>
          <a:p>
            <a:pPr marL="342900" indent="-342900" eaLnBrk="0" fontAlgn="base" hangingPunct="0">
              <a:spcBef>
                <a:spcPct val="0"/>
              </a:spcBef>
              <a:spcAft>
                <a:spcPct val="0"/>
              </a:spcAft>
              <a:buFont typeface="Arial" panose="020B0604020202020204" pitchFamily="34" charset="0"/>
              <a:buChar char="•"/>
              <a:defRPr/>
            </a:pPr>
            <a:r>
              <a:rPr lang="en-US" sz="2400" dirty="0">
                <a:solidFill>
                  <a:srgbClr val="000000"/>
                </a:solidFill>
                <a:latin typeface="Calibri" panose="020F0502020204030204"/>
              </a:rPr>
              <a:t>Variation in land use</a:t>
            </a:r>
          </a:p>
        </p:txBody>
      </p:sp>
      <p:pic>
        <p:nvPicPr>
          <p:cNvPr id="20483" name="Content Placeholder 2">
            <a:extLst>
              <a:ext uri="{FF2B5EF4-FFF2-40B4-BE49-F238E27FC236}">
                <a16:creationId xmlns:a16="http://schemas.microsoft.com/office/drawing/2014/main" id="{19355578-7C62-4EB2-9E50-333201B15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4" descr="HLC_stk_DarkBknd_tag_RGB-01.png">
            <a:extLst>
              <a:ext uri="{FF2B5EF4-FFF2-40B4-BE49-F238E27FC236}">
                <a16:creationId xmlns:a16="http://schemas.microsoft.com/office/drawing/2014/main" id="{8725A751-51C5-43E8-A0EF-6FFB1E5214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8809" t="9026" r="8482" b="23795"/>
          <a:stretch>
            <a:fillRect/>
          </a:stretch>
        </p:blipFill>
        <p:spPr bwMode="auto">
          <a:xfrm>
            <a:off x="1524000" y="-4763"/>
            <a:ext cx="2400300" cy="2062163"/>
          </a:xfrm>
          <a:prstGeom prst="rect">
            <a:avLst/>
          </a:prstGeom>
          <a:solidFill>
            <a:srgbClr val="03196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5" name="Picture 10">
            <a:extLst>
              <a:ext uri="{FF2B5EF4-FFF2-40B4-BE49-F238E27FC236}">
                <a16:creationId xmlns:a16="http://schemas.microsoft.com/office/drawing/2014/main" id="{61C676AD-0CF9-4C96-BC80-CF710DDDD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0150" y="5529264"/>
            <a:ext cx="182245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6" name="Group 15">
            <a:extLst>
              <a:ext uri="{FF2B5EF4-FFF2-40B4-BE49-F238E27FC236}">
                <a16:creationId xmlns:a16="http://schemas.microsoft.com/office/drawing/2014/main" id="{BF9E64B7-80F4-4559-9786-628C6F0837F7}"/>
              </a:ext>
            </a:extLst>
          </p:cNvPr>
          <p:cNvGrpSpPr>
            <a:grpSpLocks/>
          </p:cNvGrpSpPr>
          <p:nvPr/>
        </p:nvGrpSpPr>
        <p:grpSpPr bwMode="auto">
          <a:xfrm>
            <a:off x="6889750" y="5529264"/>
            <a:ext cx="1906588" cy="1328737"/>
            <a:chOff x="0" y="3340097"/>
            <a:chExt cx="4724400" cy="3514728"/>
          </a:xfrm>
        </p:grpSpPr>
        <p:pic>
          <p:nvPicPr>
            <p:cNvPr id="20487" name="Picture 5">
              <a:extLst>
                <a:ext uri="{FF2B5EF4-FFF2-40B4-BE49-F238E27FC236}">
                  <a16:creationId xmlns:a16="http://schemas.microsoft.com/office/drawing/2014/main" id="{CE6766CA-F00A-4A4D-9034-8D984E822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10" y="3340097"/>
              <a:ext cx="4709390" cy="351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a:extLst>
                <a:ext uri="{FF2B5EF4-FFF2-40B4-BE49-F238E27FC236}">
                  <a16:creationId xmlns:a16="http://schemas.microsoft.com/office/drawing/2014/main" id="{5E8A35AC-DD7C-4AC7-8B1B-F8A236F52B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2468"/>
            <a:stretch>
              <a:fillRect/>
            </a:stretch>
          </p:blipFill>
          <p:spPr bwMode="auto">
            <a:xfrm>
              <a:off x="0" y="5580827"/>
              <a:ext cx="1674813" cy="127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579187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a:extLst>
              <a:ext uri="{FF2B5EF4-FFF2-40B4-BE49-F238E27FC236}">
                <a16:creationId xmlns:a16="http://schemas.microsoft.com/office/drawing/2014/main" id="{6F218D9B-21C7-43D1-8464-070626D89F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1295400"/>
            <a:ext cx="7061200" cy="5181600"/>
          </a:xfrm>
          <a:prstGeom prst="rect">
            <a:avLst/>
          </a:prstGeom>
          <a:noFill/>
          <a:ln w="25400">
            <a:solidFill>
              <a:schemeClr val="tx1">
                <a:alpha val="98822"/>
              </a:schemeClr>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A9F669E-554F-43E2-A01F-F14D314655F9}"/>
              </a:ext>
            </a:extLst>
          </p:cNvPr>
          <p:cNvSpPr txBox="1"/>
          <p:nvPr/>
        </p:nvSpPr>
        <p:spPr>
          <a:xfrm>
            <a:off x="4298950" y="1550988"/>
            <a:ext cx="2209800" cy="830262"/>
          </a:xfrm>
          <a:prstGeom prst="rect">
            <a:avLst/>
          </a:prstGeom>
          <a:noFill/>
        </p:spPr>
        <p:txBody>
          <a:bodyPr>
            <a:spAutoFit/>
          </a:bodyPr>
          <a:lstStyle/>
          <a:p>
            <a:pPr eaLnBrk="0" fontAlgn="base" hangingPunct="0">
              <a:spcBef>
                <a:spcPct val="0"/>
              </a:spcBef>
              <a:spcAft>
                <a:spcPct val="0"/>
              </a:spcAft>
              <a:defRPr/>
            </a:pPr>
            <a:r>
              <a:rPr lang="en-US" sz="2400" dirty="0">
                <a:solidFill>
                  <a:srgbClr val="000000"/>
                </a:solidFill>
                <a:latin typeface="Calibri" panose="020F0502020204030204"/>
              </a:rPr>
              <a:t>78 Families</a:t>
            </a:r>
          </a:p>
          <a:p>
            <a:pPr eaLnBrk="0" fontAlgn="base" hangingPunct="0">
              <a:spcBef>
                <a:spcPct val="0"/>
              </a:spcBef>
              <a:spcAft>
                <a:spcPct val="0"/>
              </a:spcAft>
              <a:defRPr/>
            </a:pPr>
            <a:r>
              <a:rPr lang="en-US" sz="2400" dirty="0">
                <a:solidFill>
                  <a:srgbClr val="000000"/>
                </a:solidFill>
                <a:latin typeface="Calibri" panose="020F0502020204030204"/>
              </a:rPr>
              <a:t>288 Genera</a:t>
            </a:r>
          </a:p>
        </p:txBody>
      </p:sp>
      <p:sp>
        <p:nvSpPr>
          <p:cNvPr id="8" name="TextBox 7">
            <a:extLst>
              <a:ext uri="{FF2B5EF4-FFF2-40B4-BE49-F238E27FC236}">
                <a16:creationId xmlns:a16="http://schemas.microsoft.com/office/drawing/2014/main" id="{D1015F3F-76BC-44FC-B3DA-723910374AA4}"/>
              </a:ext>
            </a:extLst>
          </p:cNvPr>
          <p:cNvSpPr txBox="1"/>
          <p:nvPr/>
        </p:nvSpPr>
        <p:spPr>
          <a:xfrm>
            <a:off x="7239000" y="3886201"/>
            <a:ext cx="1676400" cy="830263"/>
          </a:xfrm>
          <a:prstGeom prst="rect">
            <a:avLst/>
          </a:prstGeom>
          <a:noFill/>
        </p:spPr>
        <p:txBody>
          <a:bodyPr>
            <a:spAutoFit/>
          </a:bodyPr>
          <a:lstStyle/>
          <a:p>
            <a:pPr eaLnBrk="0" fontAlgn="base" hangingPunct="0">
              <a:spcBef>
                <a:spcPct val="0"/>
              </a:spcBef>
              <a:spcAft>
                <a:spcPct val="0"/>
              </a:spcAft>
              <a:defRPr/>
            </a:pPr>
            <a:r>
              <a:rPr lang="en-US" sz="2400" dirty="0">
                <a:solidFill>
                  <a:srgbClr val="000000"/>
                </a:solidFill>
                <a:latin typeface="Calibri" panose="020F0502020204030204"/>
              </a:rPr>
              <a:t>40 Families</a:t>
            </a:r>
          </a:p>
          <a:p>
            <a:pPr eaLnBrk="0" fontAlgn="base" hangingPunct="0">
              <a:spcBef>
                <a:spcPct val="0"/>
              </a:spcBef>
              <a:spcAft>
                <a:spcPct val="0"/>
              </a:spcAft>
              <a:defRPr/>
            </a:pPr>
            <a:r>
              <a:rPr lang="en-US" sz="2400" dirty="0">
                <a:solidFill>
                  <a:srgbClr val="000000"/>
                </a:solidFill>
                <a:latin typeface="Calibri" panose="020F0502020204030204"/>
              </a:rPr>
              <a:t>99 Genera</a:t>
            </a:r>
          </a:p>
        </p:txBody>
      </p:sp>
      <p:sp>
        <p:nvSpPr>
          <p:cNvPr id="17" name="TextBox 16">
            <a:extLst>
              <a:ext uri="{FF2B5EF4-FFF2-40B4-BE49-F238E27FC236}">
                <a16:creationId xmlns:a16="http://schemas.microsoft.com/office/drawing/2014/main" id="{1056A98A-BCDC-42AE-A155-B6C64178F382}"/>
              </a:ext>
            </a:extLst>
          </p:cNvPr>
          <p:cNvSpPr txBox="1"/>
          <p:nvPr/>
        </p:nvSpPr>
        <p:spPr>
          <a:xfrm>
            <a:off x="1524000" y="127001"/>
            <a:ext cx="9144000" cy="1076325"/>
          </a:xfrm>
          <a:prstGeom prst="rect">
            <a:avLst/>
          </a:prstGeom>
          <a:solidFill>
            <a:schemeClr val="bg1">
              <a:alpha val="57000"/>
            </a:schemeClr>
          </a:solidFill>
        </p:spPr>
        <p:txBody>
          <a:bodyPr>
            <a:spAutoFit/>
          </a:bodyPr>
          <a:lstStyle/>
          <a:p>
            <a:pPr algn="ctr" eaLnBrk="0" fontAlgn="base" hangingPunct="0">
              <a:spcBef>
                <a:spcPct val="0"/>
              </a:spcBef>
              <a:spcAft>
                <a:spcPct val="0"/>
              </a:spcAft>
              <a:defRPr/>
            </a:pPr>
            <a:r>
              <a:rPr lang="en-US" sz="3200" dirty="0">
                <a:solidFill>
                  <a:srgbClr val="000000"/>
                </a:solidFill>
                <a:latin typeface="Calibri" panose="020F0502020204030204"/>
              </a:rPr>
              <a:t>Comparison of approaches:</a:t>
            </a:r>
          </a:p>
          <a:p>
            <a:pPr algn="ctr" eaLnBrk="0" fontAlgn="base" hangingPunct="0">
              <a:spcBef>
                <a:spcPct val="0"/>
              </a:spcBef>
              <a:spcAft>
                <a:spcPct val="0"/>
              </a:spcAft>
              <a:defRPr/>
            </a:pPr>
            <a:r>
              <a:rPr lang="en-US" sz="3200" dirty="0">
                <a:solidFill>
                  <a:srgbClr val="000000"/>
                </a:solidFill>
                <a:latin typeface="Calibri" panose="020F0502020204030204"/>
              </a:rPr>
              <a:t>Richness estimates</a:t>
            </a:r>
          </a:p>
        </p:txBody>
      </p:sp>
      <p:grpSp>
        <p:nvGrpSpPr>
          <p:cNvPr id="28678" name="Group 1">
            <a:extLst>
              <a:ext uri="{FF2B5EF4-FFF2-40B4-BE49-F238E27FC236}">
                <a16:creationId xmlns:a16="http://schemas.microsoft.com/office/drawing/2014/main" id="{81D6D411-0A38-4870-A783-F5FC81030F4E}"/>
              </a:ext>
            </a:extLst>
          </p:cNvPr>
          <p:cNvGrpSpPr>
            <a:grpSpLocks/>
          </p:cNvGrpSpPr>
          <p:nvPr/>
        </p:nvGrpSpPr>
        <p:grpSpPr bwMode="auto">
          <a:xfrm>
            <a:off x="6324600" y="1600200"/>
            <a:ext cx="2971800" cy="1905000"/>
            <a:chOff x="4354513" y="1371600"/>
            <a:chExt cx="3417887" cy="2133600"/>
          </a:xfrm>
        </p:grpSpPr>
        <p:pic>
          <p:nvPicPr>
            <p:cNvPr id="28679" name="Picture 4">
              <a:extLst>
                <a:ext uri="{FF2B5EF4-FFF2-40B4-BE49-F238E27FC236}">
                  <a16:creationId xmlns:a16="http://schemas.microsoft.com/office/drawing/2014/main" id="{C344D146-C738-44D4-9B62-2D43137A7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140" t="20000" r="9140" b="53333"/>
            <a:stretch>
              <a:fillRect/>
            </a:stretch>
          </p:blipFill>
          <p:spPr bwMode="auto">
            <a:xfrm>
              <a:off x="4354513" y="1371600"/>
              <a:ext cx="3417887" cy="2133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80" name="Right Brace 8">
              <a:extLst>
                <a:ext uri="{FF2B5EF4-FFF2-40B4-BE49-F238E27FC236}">
                  <a16:creationId xmlns:a16="http://schemas.microsoft.com/office/drawing/2014/main" id="{92B49BA1-0FD3-45C3-8867-9AC82954F352}"/>
                </a:ext>
              </a:extLst>
            </p:cNvPr>
            <p:cNvSpPr>
              <a:spLocks/>
            </p:cNvSpPr>
            <p:nvPr/>
          </p:nvSpPr>
          <p:spPr bwMode="auto">
            <a:xfrm rot="-5400000">
              <a:off x="5819826" y="100473"/>
              <a:ext cx="533399" cy="3203670"/>
            </a:xfrm>
            <a:prstGeom prst="rightBrace">
              <a:avLst>
                <a:gd name="adj1" fmla="val 8342"/>
                <a:gd name="adj2" fmla="val 50000"/>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endParaRPr lang="en-US" altLang="en-US" sz="2400">
                <a:solidFill>
                  <a:srgbClr val="000000"/>
                </a:solidFill>
                <a:latin typeface="Times New Roman" panose="02020603050405020304" pitchFamily="18" charset="0"/>
              </a:endParaRPr>
            </a:p>
          </p:txBody>
        </p:sp>
        <p:sp>
          <p:nvSpPr>
            <p:cNvPr id="28681" name="Right Brace 9">
              <a:extLst>
                <a:ext uri="{FF2B5EF4-FFF2-40B4-BE49-F238E27FC236}">
                  <a16:creationId xmlns:a16="http://schemas.microsoft.com/office/drawing/2014/main" id="{D48770A4-C663-4E63-8604-014C6FA931E5}"/>
                </a:ext>
              </a:extLst>
            </p:cNvPr>
            <p:cNvSpPr>
              <a:spLocks/>
            </p:cNvSpPr>
            <p:nvPr/>
          </p:nvSpPr>
          <p:spPr bwMode="auto">
            <a:xfrm rot="-5400000">
              <a:off x="4807773" y="1615446"/>
              <a:ext cx="457199" cy="1103365"/>
            </a:xfrm>
            <a:prstGeom prst="rightBrace">
              <a:avLst>
                <a:gd name="adj1" fmla="val 8335"/>
                <a:gd name="adj2" fmla="val 50722"/>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endParaRPr lang="en-US" altLang="en-US" sz="2400">
                <a:solidFill>
                  <a:srgbClr val="000000"/>
                </a:solidFill>
                <a:latin typeface="Times New Roman" panose="02020603050405020304" pitchFamily="18" charset="0"/>
              </a:endParaRPr>
            </a:p>
          </p:txBody>
        </p:sp>
      </p:grpSp>
    </p:spTree>
    <p:extLst>
      <p:ext uri="{BB962C8B-B14F-4D97-AF65-F5344CB8AC3E}">
        <p14:creationId xmlns:p14="http://schemas.microsoft.com/office/powerpoint/2010/main" val="490740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C402C8D-7B92-4EE2-9B46-1008497FE854}"/>
              </a:ext>
            </a:extLst>
          </p:cNvPr>
          <p:cNvSpPr>
            <a:spLocks noGrp="1"/>
          </p:cNvSpPr>
          <p:nvPr>
            <p:ph type="subTitle" idx="1"/>
          </p:nvPr>
        </p:nvSpPr>
        <p:spPr/>
        <p:txBody>
          <a:bodyPr/>
          <a:lstStyle/>
          <a:p>
            <a:r>
              <a:rPr lang="en-US" dirty="0"/>
              <a:t>Opportunities for collaborative research</a:t>
            </a:r>
          </a:p>
        </p:txBody>
      </p:sp>
      <p:sp>
        <p:nvSpPr>
          <p:cNvPr id="13" name="Text Placeholder 7">
            <a:extLst>
              <a:ext uri="{FF2B5EF4-FFF2-40B4-BE49-F238E27FC236}">
                <a16:creationId xmlns:a16="http://schemas.microsoft.com/office/drawing/2014/main" id="{D95BFBEE-9CC9-4A8A-AC4E-619844A57012}"/>
              </a:ext>
            </a:extLst>
          </p:cNvPr>
          <p:cNvSpPr>
            <a:spLocks noGrp="1"/>
          </p:cNvSpPr>
          <p:nvPr>
            <p:ph type="body" sz="quarter" idx="10"/>
          </p:nvPr>
        </p:nvSpPr>
        <p:spPr bwMode="gray">
          <a:xfrm>
            <a:off x="466344" y="457200"/>
            <a:ext cx="5236624"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Christine Laney, </a:t>
            </a:r>
            <a:r>
              <a:rPr lang="en-US" dirty="0" err="1"/>
              <a:t>laney@battelle.org</a:t>
            </a:r>
            <a:r>
              <a:rPr lang="en-US" dirty="0"/>
              <a:t>, @</a:t>
            </a:r>
            <a:r>
              <a:rPr lang="en-US" dirty="0" err="1"/>
              <a:t>cmlaney</a:t>
            </a:r>
            <a:r>
              <a:rPr lang="en-US" dirty="0"/>
              <a:t>	</a:t>
            </a:r>
          </a:p>
          <a:p>
            <a:pPr lvl="0"/>
            <a:r>
              <a:rPr lang="en-US" dirty="0"/>
              <a:t>Ecological Society of America annual meeting, Louisville KY</a:t>
            </a:r>
          </a:p>
          <a:p>
            <a:pPr lvl="0"/>
            <a:r>
              <a:rPr lang="en-US" dirty="0"/>
              <a:t>Special Session: Biodiversity Data Dialogues #biodiversity data</a:t>
            </a:r>
          </a:p>
          <a:p>
            <a:pPr lvl="0"/>
            <a:r>
              <a:rPr lang="en-US" dirty="0"/>
              <a:t>August 12, 2019</a:t>
            </a:r>
          </a:p>
        </p:txBody>
      </p:sp>
      <p:sp>
        <p:nvSpPr>
          <p:cNvPr id="2" name="Title 1">
            <a:extLst>
              <a:ext uri="{FF2B5EF4-FFF2-40B4-BE49-F238E27FC236}">
                <a16:creationId xmlns:a16="http://schemas.microsoft.com/office/drawing/2014/main" id="{365C8CC0-5379-4D40-8F90-90B99A8930C7}"/>
              </a:ext>
            </a:extLst>
          </p:cNvPr>
          <p:cNvSpPr>
            <a:spLocks noGrp="1"/>
          </p:cNvSpPr>
          <p:nvPr>
            <p:ph type="ctrTitle"/>
          </p:nvPr>
        </p:nvSpPr>
        <p:spPr/>
        <p:txBody>
          <a:bodyPr/>
          <a:lstStyle/>
          <a:p>
            <a:r>
              <a:rPr lang="en-US" dirty="0"/>
              <a:t>Open Data</a:t>
            </a:r>
          </a:p>
        </p:txBody>
      </p:sp>
      <p:sp>
        <p:nvSpPr>
          <p:cNvPr id="3" name="Slide Number Placeholder 2"/>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9008A-481B-4F65-A514-1AA65EA0FD53}" type="slidenum">
              <a:rPr kumimoji="0" lang="en-US" sz="1000" b="0" i="0" u="none" strike="noStrike" kern="1200" cap="none" spc="0" normalizeH="0" baseline="0" noProof="0" smtClean="0">
                <a:ln>
                  <a:noFill/>
                </a:ln>
                <a:solidFill>
                  <a:srgbClr val="424242"/>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424242"/>
              </a:solidFill>
              <a:effectLst/>
              <a:uLnTx/>
              <a:uFillTx/>
              <a:latin typeface="Arial"/>
              <a:ea typeface="+mn-ea"/>
              <a:cs typeface="+mn-cs"/>
            </a:endParaRPr>
          </a:p>
        </p:txBody>
      </p:sp>
    </p:spTree>
    <p:extLst>
      <p:ext uri="{BB962C8B-B14F-4D97-AF65-F5344CB8AC3E}">
        <p14:creationId xmlns:p14="http://schemas.microsoft.com/office/powerpoint/2010/main" val="1605876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4">
            <a:extLst>
              <a:ext uri="{FF2B5EF4-FFF2-40B4-BE49-F238E27FC236}">
                <a16:creationId xmlns:a16="http://schemas.microsoft.com/office/drawing/2014/main" id="{F7E9F61C-A0BD-47BB-8AE5-FCC02026C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40" t="20000" r="9140" b="53333"/>
          <a:stretch>
            <a:fillRect/>
          </a:stretch>
        </p:blipFill>
        <p:spPr bwMode="auto">
          <a:xfrm>
            <a:off x="1981200" y="1489075"/>
            <a:ext cx="8523288"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16">
            <a:extLst>
              <a:ext uri="{FF2B5EF4-FFF2-40B4-BE49-F238E27FC236}">
                <a16:creationId xmlns:a16="http://schemas.microsoft.com/office/drawing/2014/main" id="{32CE7CFD-EE69-40A6-A543-948269D7844A}"/>
              </a:ext>
            </a:extLst>
          </p:cNvPr>
          <p:cNvSpPr txBox="1">
            <a:spLocks noChangeArrowheads="1"/>
          </p:cNvSpPr>
          <p:nvPr/>
        </p:nvSpPr>
        <p:spPr bwMode="auto">
          <a:xfrm>
            <a:off x="9296400" y="5984876"/>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a:solidFill>
                  <a:srgbClr val="000000"/>
                </a:solidFill>
              </a:rPr>
              <a:t>300</a:t>
            </a:r>
          </a:p>
        </p:txBody>
      </p:sp>
      <p:sp>
        <p:nvSpPr>
          <p:cNvPr id="38916" name="TextBox 6">
            <a:extLst>
              <a:ext uri="{FF2B5EF4-FFF2-40B4-BE49-F238E27FC236}">
                <a16:creationId xmlns:a16="http://schemas.microsoft.com/office/drawing/2014/main" id="{6ADF1C60-ECCD-48F0-B2CD-AB3F6F8FF498}"/>
              </a:ext>
            </a:extLst>
          </p:cNvPr>
          <p:cNvSpPr txBox="1">
            <a:spLocks noChangeArrowheads="1"/>
          </p:cNvSpPr>
          <p:nvPr/>
        </p:nvSpPr>
        <p:spPr bwMode="auto">
          <a:xfrm>
            <a:off x="2243138" y="5984876"/>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400">
                <a:solidFill>
                  <a:srgbClr val="000000"/>
                </a:solidFill>
              </a:rPr>
              <a:t>1</a:t>
            </a:r>
          </a:p>
        </p:txBody>
      </p:sp>
      <p:sp>
        <p:nvSpPr>
          <p:cNvPr id="38917" name="TextBox 7">
            <a:extLst>
              <a:ext uri="{FF2B5EF4-FFF2-40B4-BE49-F238E27FC236}">
                <a16:creationId xmlns:a16="http://schemas.microsoft.com/office/drawing/2014/main" id="{B75B73CE-E4E8-4441-ADF3-525B6CD7C9F7}"/>
              </a:ext>
            </a:extLst>
          </p:cNvPr>
          <p:cNvSpPr txBox="1">
            <a:spLocks noChangeArrowheads="1"/>
          </p:cNvSpPr>
          <p:nvPr/>
        </p:nvSpPr>
        <p:spPr bwMode="auto">
          <a:xfrm>
            <a:off x="5051425" y="6105526"/>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800">
                <a:solidFill>
                  <a:srgbClr val="000000"/>
                </a:solidFill>
              </a:rPr>
              <a:t>Species Rank</a:t>
            </a:r>
          </a:p>
        </p:txBody>
      </p:sp>
      <p:sp>
        <p:nvSpPr>
          <p:cNvPr id="38918" name="TextBox 19">
            <a:extLst>
              <a:ext uri="{FF2B5EF4-FFF2-40B4-BE49-F238E27FC236}">
                <a16:creationId xmlns:a16="http://schemas.microsoft.com/office/drawing/2014/main" id="{88A96870-81E1-40CB-8F3D-05FA64AEEAA7}"/>
              </a:ext>
            </a:extLst>
          </p:cNvPr>
          <p:cNvSpPr txBox="1">
            <a:spLocks noChangeArrowheads="1"/>
          </p:cNvSpPr>
          <p:nvPr/>
        </p:nvSpPr>
        <p:spPr bwMode="auto">
          <a:xfrm rot="-5400000">
            <a:off x="990601" y="3590926"/>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000">
                <a:solidFill>
                  <a:schemeClr val="tx1"/>
                </a:solidFill>
                <a:latin typeface="Calibri" panose="020F0502020204030204" pitchFamily="34" charset="0"/>
              </a:defRPr>
            </a:lvl1pPr>
            <a:lvl2pPr marL="742950" indent="-285750">
              <a:spcBef>
                <a:spcPct val="20000"/>
              </a:spcBef>
              <a:buSzPct val="100000"/>
              <a:buChar char="–"/>
              <a:defRPr sz="2400">
                <a:solidFill>
                  <a:schemeClr val="tx1"/>
                </a:solidFill>
                <a:latin typeface="Calibri" panose="020F0502020204030204" pitchFamily="34" charset="0"/>
              </a:defRPr>
            </a:lvl2pPr>
            <a:lvl3pPr marL="1143000" indent="-228600">
              <a:spcBef>
                <a:spcPct val="20000"/>
              </a:spcBef>
              <a:buSzPct val="100000"/>
              <a:buChar char="•"/>
              <a:defRPr sz="2400">
                <a:solidFill>
                  <a:schemeClr val="tx1"/>
                </a:solidFill>
                <a:latin typeface="Calibri" panose="020F0502020204030204" pitchFamily="34" charset="0"/>
              </a:defRPr>
            </a:lvl3pPr>
            <a:lvl4pPr marL="1600200" indent="-228600">
              <a:spcBef>
                <a:spcPct val="20000"/>
              </a:spcBef>
              <a:buSzPct val="100000"/>
              <a:buChar char="–"/>
              <a:defRPr sz="2400">
                <a:solidFill>
                  <a:schemeClr val="tx1"/>
                </a:solidFill>
                <a:latin typeface="Calibri" panose="020F0502020204030204" pitchFamily="34" charset="0"/>
              </a:defRPr>
            </a:lvl4pPr>
            <a:lvl5pPr marL="2057400" indent="-228600">
              <a:spcBef>
                <a:spcPct val="20000"/>
              </a:spcBef>
              <a:buSzPct val="100000"/>
              <a:buChar char="»"/>
              <a:defRPr sz="2400">
                <a:solidFill>
                  <a:schemeClr val="tx1"/>
                </a:solidFill>
                <a:latin typeface="Calibri" panose="020F0502020204030204" pitchFamily="34" charset="0"/>
              </a:defRPr>
            </a:lvl5pPr>
            <a:lvl6pPr marL="25146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6pPr>
            <a:lvl7pPr marL="29718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7pPr>
            <a:lvl8pPr marL="34290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8pPr>
            <a:lvl9pPr marL="3886200" indent="-228600" eaLnBrk="0" fontAlgn="base" hangingPunct="0">
              <a:spcBef>
                <a:spcPct val="20000"/>
              </a:spcBef>
              <a:spcAft>
                <a:spcPct val="0"/>
              </a:spcAft>
              <a:buSzPct val="100000"/>
              <a:buChar char="»"/>
              <a:defRPr sz="2400">
                <a:solidFill>
                  <a:schemeClr val="tx1"/>
                </a:solidFill>
                <a:latin typeface="Calibri" panose="020F0502020204030204" pitchFamily="34" charset="0"/>
              </a:defRPr>
            </a:lvl9pPr>
          </a:lstStyle>
          <a:p>
            <a:pPr eaLnBrk="0" fontAlgn="base" hangingPunct="0">
              <a:spcBef>
                <a:spcPct val="0"/>
              </a:spcBef>
              <a:spcAft>
                <a:spcPct val="0"/>
              </a:spcAft>
              <a:buSzTx/>
              <a:buNone/>
              <a:defRPr/>
            </a:pPr>
            <a:r>
              <a:rPr lang="en-US" altLang="en-US" sz="2800">
                <a:solidFill>
                  <a:srgbClr val="000000"/>
                </a:solidFill>
              </a:rPr>
              <a:t>Abundance</a:t>
            </a:r>
          </a:p>
        </p:txBody>
      </p:sp>
      <p:pic>
        <p:nvPicPr>
          <p:cNvPr id="20" name="Picture 5" descr="BromusInermisFlowering.jpg">
            <a:extLst>
              <a:ext uri="{FF2B5EF4-FFF2-40B4-BE49-F238E27FC236}">
                <a16:creationId xmlns:a16="http://schemas.microsoft.com/office/drawing/2014/main" id="{0133D2E8-50B9-4A6F-95C2-B62AF017C4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158" y="2046288"/>
            <a:ext cx="991552" cy="121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http://hasbrouck.asu.edu/imglib/seinet/Poaceae/photos/Bromus-tectorum-F-web-N41.jpg">
            <a:extLst>
              <a:ext uri="{FF2B5EF4-FFF2-40B4-BE49-F238E27FC236}">
                <a16:creationId xmlns:a16="http://schemas.microsoft.com/office/drawing/2014/main" id="{18743671-E9B8-430C-95D7-00577FDE35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400"/>
          <a:stretch>
            <a:fillRect/>
          </a:stretch>
        </p:blipFill>
        <p:spPr bwMode="auto">
          <a:xfrm>
            <a:off x="2783208" y="3296829"/>
            <a:ext cx="991552" cy="119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 descr="Agropyron cristatum subsp. desertorum image">
            <a:extLst>
              <a:ext uri="{FF2B5EF4-FFF2-40B4-BE49-F238E27FC236}">
                <a16:creationId xmlns:a16="http://schemas.microsoft.com/office/drawing/2014/main" id="{C042C1EF-DB95-422E-8746-2CACADD587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219" r="12778"/>
          <a:stretch>
            <a:fillRect/>
          </a:stretch>
        </p:blipFill>
        <p:spPr bwMode="auto">
          <a:xfrm>
            <a:off x="2783208" y="4530472"/>
            <a:ext cx="991549" cy="127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D6219E7-B96F-4D40-98BC-83442534D13E}"/>
              </a:ext>
            </a:extLst>
          </p:cNvPr>
          <p:cNvSpPr/>
          <p:nvPr/>
        </p:nvSpPr>
        <p:spPr>
          <a:xfrm>
            <a:off x="5084764" y="1971676"/>
            <a:ext cx="5627687" cy="830263"/>
          </a:xfrm>
          <a:prstGeom prst="rect">
            <a:avLst/>
          </a:prstGeom>
        </p:spPr>
        <p:txBody>
          <a:bodyPr>
            <a:spAutoFit/>
          </a:bodyPr>
          <a:lstStyle/>
          <a:p>
            <a:pPr eaLnBrk="0" fontAlgn="base" hangingPunct="0">
              <a:spcBef>
                <a:spcPct val="0"/>
              </a:spcBef>
              <a:spcAft>
                <a:spcPct val="0"/>
              </a:spcAft>
              <a:defRPr/>
            </a:pPr>
            <a:r>
              <a:rPr lang="en-US" sz="2400" dirty="0">
                <a:solidFill>
                  <a:srgbClr val="000000"/>
                </a:solidFill>
                <a:latin typeface="Calibri" panose="020F0502020204030204"/>
              </a:rPr>
              <a:t>Canal contains nearly 20% of all species found in Colorado</a:t>
            </a:r>
          </a:p>
        </p:txBody>
      </p:sp>
      <p:pic>
        <p:nvPicPr>
          <p:cNvPr id="24" name="Picture 7">
            <a:extLst>
              <a:ext uri="{FF2B5EF4-FFF2-40B4-BE49-F238E27FC236}">
                <a16:creationId xmlns:a16="http://schemas.microsoft.com/office/drawing/2014/main" id="{E2AC751D-C330-4BA3-8D1A-3D97C05C6B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8588" y="2917825"/>
            <a:ext cx="1403350" cy="137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8924" name="Straight Connector 9">
            <a:extLst>
              <a:ext uri="{FF2B5EF4-FFF2-40B4-BE49-F238E27FC236}">
                <a16:creationId xmlns:a16="http://schemas.microsoft.com/office/drawing/2014/main" id="{08D29346-BE11-4B6E-AB1D-9667885AC289}"/>
              </a:ext>
            </a:extLst>
          </p:cNvPr>
          <p:cNvCxnSpPr>
            <a:cxnSpLocks/>
          </p:cNvCxnSpPr>
          <p:nvPr/>
        </p:nvCxnSpPr>
        <p:spPr bwMode="auto">
          <a:xfrm>
            <a:off x="4267200" y="3394075"/>
            <a:ext cx="0" cy="2438400"/>
          </a:xfrm>
          <a:prstGeom prst="line">
            <a:avLst/>
          </a:prstGeom>
          <a:noFill/>
          <a:ln w="349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 name="Picture 20">
            <a:extLst>
              <a:ext uri="{FF2B5EF4-FFF2-40B4-BE49-F238E27FC236}">
                <a16:creationId xmlns:a16="http://schemas.microsoft.com/office/drawing/2014/main" id="{D98BD160-9253-4B3F-B14F-B6E33FED15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2288" y="2936875"/>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EF9DD7C3-AB58-4E4D-9886-31501295A8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7251" y="2954339"/>
            <a:ext cx="164782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28E85F2-77F5-4CF8-9434-9642542642A4}"/>
              </a:ext>
            </a:extLst>
          </p:cNvPr>
          <p:cNvSpPr txBox="1"/>
          <p:nvPr/>
        </p:nvSpPr>
        <p:spPr>
          <a:xfrm>
            <a:off x="5181600" y="4384676"/>
            <a:ext cx="1339850" cy="708025"/>
          </a:xfrm>
          <a:prstGeom prst="rect">
            <a:avLst/>
          </a:prstGeom>
          <a:noFill/>
        </p:spPr>
        <p:txBody>
          <a:bodyPr>
            <a:spAutoFit/>
          </a:bodyPr>
          <a:lstStyle/>
          <a:p>
            <a:pPr eaLnBrk="0" fontAlgn="base" hangingPunct="0">
              <a:spcBef>
                <a:spcPct val="0"/>
              </a:spcBef>
              <a:spcAft>
                <a:spcPct val="0"/>
              </a:spcAft>
              <a:defRPr/>
            </a:pPr>
            <a:r>
              <a:rPr lang="en-US" sz="2000" i="1" dirty="0">
                <a:solidFill>
                  <a:srgbClr val="000000"/>
                </a:solidFill>
                <a:latin typeface="Calibri" panose="020F0502020204030204"/>
              </a:rPr>
              <a:t>Smilax </a:t>
            </a:r>
            <a:r>
              <a:rPr lang="en-US" sz="2000" i="1" dirty="0" err="1">
                <a:solidFill>
                  <a:srgbClr val="000000"/>
                </a:solidFill>
                <a:latin typeface="Calibri" panose="020F0502020204030204"/>
              </a:rPr>
              <a:t>lasioneura</a:t>
            </a:r>
            <a:endParaRPr lang="en-US" sz="2000" i="1" dirty="0">
              <a:solidFill>
                <a:srgbClr val="000000"/>
              </a:solidFill>
              <a:latin typeface="Calibri" panose="020F0502020204030204"/>
            </a:endParaRPr>
          </a:p>
        </p:txBody>
      </p:sp>
      <p:sp>
        <p:nvSpPr>
          <p:cNvPr id="37" name="TextBox 36">
            <a:extLst>
              <a:ext uri="{FF2B5EF4-FFF2-40B4-BE49-F238E27FC236}">
                <a16:creationId xmlns:a16="http://schemas.microsoft.com/office/drawing/2014/main" id="{1105979E-A3E8-4886-B919-4874305042CF}"/>
              </a:ext>
            </a:extLst>
          </p:cNvPr>
          <p:cNvSpPr txBox="1"/>
          <p:nvPr/>
        </p:nvSpPr>
        <p:spPr>
          <a:xfrm>
            <a:off x="6889750" y="4384676"/>
            <a:ext cx="1339850" cy="708025"/>
          </a:xfrm>
          <a:prstGeom prst="rect">
            <a:avLst/>
          </a:prstGeom>
          <a:noFill/>
        </p:spPr>
        <p:txBody>
          <a:bodyPr>
            <a:spAutoFit/>
          </a:bodyPr>
          <a:lstStyle/>
          <a:p>
            <a:pPr eaLnBrk="0" fontAlgn="base" hangingPunct="0">
              <a:spcBef>
                <a:spcPct val="0"/>
              </a:spcBef>
              <a:spcAft>
                <a:spcPct val="0"/>
              </a:spcAft>
              <a:defRPr/>
            </a:pPr>
            <a:r>
              <a:rPr lang="en-US" sz="2000" i="1" dirty="0" err="1">
                <a:solidFill>
                  <a:srgbClr val="000000"/>
                </a:solidFill>
                <a:latin typeface="Calibri" panose="020F0502020204030204"/>
              </a:rPr>
              <a:t>Bouteloua</a:t>
            </a:r>
            <a:r>
              <a:rPr lang="en-US" sz="2000" i="1" dirty="0">
                <a:solidFill>
                  <a:srgbClr val="000000"/>
                </a:solidFill>
                <a:latin typeface="Calibri" panose="020F0502020204030204"/>
              </a:rPr>
              <a:t> </a:t>
            </a:r>
            <a:r>
              <a:rPr lang="en-US" sz="2000" i="1" dirty="0" err="1">
                <a:solidFill>
                  <a:srgbClr val="000000"/>
                </a:solidFill>
                <a:latin typeface="Calibri" panose="020F0502020204030204"/>
              </a:rPr>
              <a:t>gracilis</a:t>
            </a:r>
            <a:endParaRPr lang="en-US" sz="2000" i="1" dirty="0">
              <a:solidFill>
                <a:srgbClr val="000000"/>
              </a:solidFill>
              <a:latin typeface="Calibri" panose="020F0502020204030204"/>
            </a:endParaRPr>
          </a:p>
        </p:txBody>
      </p:sp>
      <p:sp>
        <p:nvSpPr>
          <p:cNvPr id="38" name="TextBox 37">
            <a:extLst>
              <a:ext uri="{FF2B5EF4-FFF2-40B4-BE49-F238E27FC236}">
                <a16:creationId xmlns:a16="http://schemas.microsoft.com/office/drawing/2014/main" id="{F80E3FD1-DCDB-4E5F-BF7A-E726EA55FAFB}"/>
              </a:ext>
            </a:extLst>
          </p:cNvPr>
          <p:cNvSpPr txBox="1"/>
          <p:nvPr/>
        </p:nvSpPr>
        <p:spPr>
          <a:xfrm>
            <a:off x="8413750" y="4362451"/>
            <a:ext cx="1339850" cy="708025"/>
          </a:xfrm>
          <a:prstGeom prst="rect">
            <a:avLst/>
          </a:prstGeom>
          <a:noFill/>
        </p:spPr>
        <p:txBody>
          <a:bodyPr>
            <a:spAutoFit/>
          </a:bodyPr>
          <a:lstStyle/>
          <a:p>
            <a:pPr eaLnBrk="0" fontAlgn="base" hangingPunct="0">
              <a:spcBef>
                <a:spcPct val="0"/>
              </a:spcBef>
              <a:spcAft>
                <a:spcPct val="0"/>
              </a:spcAft>
              <a:defRPr/>
            </a:pPr>
            <a:r>
              <a:rPr lang="en-US" sz="2000" i="1" dirty="0">
                <a:solidFill>
                  <a:srgbClr val="000000"/>
                </a:solidFill>
                <a:latin typeface="Calibri" panose="020F0502020204030204"/>
              </a:rPr>
              <a:t>Euonymus</a:t>
            </a:r>
          </a:p>
          <a:p>
            <a:pPr eaLnBrk="0" fontAlgn="base" hangingPunct="0">
              <a:spcBef>
                <a:spcPct val="0"/>
              </a:spcBef>
              <a:spcAft>
                <a:spcPct val="0"/>
              </a:spcAft>
              <a:defRPr/>
            </a:pPr>
            <a:r>
              <a:rPr lang="en-US" sz="2000" i="1" dirty="0" err="1">
                <a:solidFill>
                  <a:srgbClr val="000000"/>
                </a:solidFill>
                <a:latin typeface="Calibri" panose="020F0502020204030204"/>
              </a:rPr>
              <a:t>europaeus</a:t>
            </a:r>
            <a:endParaRPr lang="en-US" sz="2000" i="1" dirty="0">
              <a:solidFill>
                <a:srgbClr val="000000"/>
              </a:solidFill>
              <a:latin typeface="Calibri" panose="020F0502020204030204"/>
            </a:endParaRPr>
          </a:p>
        </p:txBody>
      </p:sp>
      <p:sp>
        <p:nvSpPr>
          <p:cNvPr id="19" name="Rectangle 18">
            <a:extLst>
              <a:ext uri="{FF2B5EF4-FFF2-40B4-BE49-F238E27FC236}">
                <a16:creationId xmlns:a16="http://schemas.microsoft.com/office/drawing/2014/main" id="{28E3CF35-A90C-400D-9592-13649490DD8C}"/>
              </a:ext>
            </a:extLst>
          </p:cNvPr>
          <p:cNvSpPr/>
          <p:nvPr/>
        </p:nvSpPr>
        <p:spPr>
          <a:xfrm>
            <a:off x="2243138" y="709434"/>
            <a:ext cx="3079426" cy="1200329"/>
          </a:xfrm>
          <a:prstGeom prst="rect">
            <a:avLst/>
          </a:prstGeom>
        </p:spPr>
        <p:txBody>
          <a:bodyPr wrap="square">
            <a:spAutoFit/>
          </a:bodyPr>
          <a:lstStyle/>
          <a:p>
            <a:pPr eaLnBrk="0" fontAlgn="base" hangingPunct="0">
              <a:spcBef>
                <a:spcPct val="0"/>
              </a:spcBef>
              <a:spcAft>
                <a:spcPct val="0"/>
              </a:spcAft>
              <a:defRPr/>
            </a:pPr>
            <a:r>
              <a:rPr lang="en-US" sz="2400" dirty="0">
                <a:solidFill>
                  <a:srgbClr val="000000"/>
                </a:solidFill>
                <a:latin typeface="Calibri" panose="020F0502020204030204"/>
              </a:rPr>
              <a:t>~50% of cover comprises three introduced grasses</a:t>
            </a:r>
          </a:p>
        </p:txBody>
      </p:sp>
    </p:spTree>
    <p:extLst>
      <p:ext uri="{BB962C8B-B14F-4D97-AF65-F5344CB8AC3E}">
        <p14:creationId xmlns:p14="http://schemas.microsoft.com/office/powerpoint/2010/main" val="3310119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7" grpId="0"/>
      <p:bldP spid="3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4E028A-6047-4010-8D33-84A96D5FE000}"/>
              </a:ext>
            </a:extLst>
          </p:cNvPr>
          <p:cNvPicPr>
            <a:picLocks noChangeAspect="1"/>
          </p:cNvPicPr>
          <p:nvPr/>
        </p:nvPicPr>
        <p:blipFill rotWithShape="1">
          <a:blip r:embed="rId3"/>
          <a:srcRect r="50000" b="4657"/>
          <a:stretch/>
        </p:blipFill>
        <p:spPr>
          <a:xfrm>
            <a:off x="1524000" y="662940"/>
            <a:ext cx="9144000" cy="4914900"/>
          </a:xfrm>
          <a:prstGeom prst="rect">
            <a:avLst/>
          </a:prstGeom>
        </p:spPr>
      </p:pic>
      <p:grpSp>
        <p:nvGrpSpPr>
          <p:cNvPr id="9" name="Group 8">
            <a:extLst>
              <a:ext uri="{FF2B5EF4-FFF2-40B4-BE49-F238E27FC236}">
                <a16:creationId xmlns:a16="http://schemas.microsoft.com/office/drawing/2014/main" id="{61580191-4EFE-44E2-A867-1EE23536BE29}"/>
              </a:ext>
            </a:extLst>
          </p:cNvPr>
          <p:cNvGrpSpPr/>
          <p:nvPr/>
        </p:nvGrpSpPr>
        <p:grpSpPr>
          <a:xfrm>
            <a:off x="1524000" y="3303271"/>
            <a:ext cx="9144000" cy="3023235"/>
            <a:chOff x="0" y="3303270"/>
            <a:chExt cx="9144000" cy="3023235"/>
          </a:xfrm>
        </p:grpSpPr>
        <p:pic>
          <p:nvPicPr>
            <p:cNvPr id="5" name="Picture 4">
              <a:extLst>
                <a:ext uri="{FF2B5EF4-FFF2-40B4-BE49-F238E27FC236}">
                  <a16:creationId xmlns:a16="http://schemas.microsoft.com/office/drawing/2014/main" id="{67544394-F8E0-4093-B124-4532656C5759}"/>
                </a:ext>
              </a:extLst>
            </p:cNvPr>
            <p:cNvPicPr>
              <a:picLocks noChangeAspect="1"/>
            </p:cNvPicPr>
            <p:nvPr/>
          </p:nvPicPr>
          <p:blipFill rotWithShape="1">
            <a:blip r:embed="rId3"/>
            <a:srcRect l="5014" t="10655" r="75762" b="68852"/>
            <a:stretch/>
          </p:blipFill>
          <p:spPr>
            <a:xfrm>
              <a:off x="0" y="3303270"/>
              <a:ext cx="9144000" cy="2731770"/>
            </a:xfrm>
            <a:prstGeom prst="rect">
              <a:avLst/>
            </a:prstGeom>
          </p:spPr>
        </p:pic>
        <p:sp>
          <p:nvSpPr>
            <p:cNvPr id="8" name="Oval 7">
              <a:extLst>
                <a:ext uri="{FF2B5EF4-FFF2-40B4-BE49-F238E27FC236}">
                  <a16:creationId xmlns:a16="http://schemas.microsoft.com/office/drawing/2014/main" id="{2A736BB8-BB20-4434-8C20-B6EB9B814DBD}"/>
                </a:ext>
              </a:extLst>
            </p:cNvPr>
            <p:cNvSpPr/>
            <p:nvPr/>
          </p:nvSpPr>
          <p:spPr bwMode="auto">
            <a:xfrm>
              <a:off x="342900" y="5286375"/>
              <a:ext cx="1954530" cy="1040130"/>
            </a:xfrm>
            <a:prstGeom prst="ellipse">
              <a:avLst/>
            </a:prstGeom>
            <a:noFill/>
            <a:ln w="444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Tree>
    <p:extLst>
      <p:ext uri="{BB962C8B-B14F-4D97-AF65-F5344CB8AC3E}">
        <p14:creationId xmlns:p14="http://schemas.microsoft.com/office/powerpoint/2010/main" val="326503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B87051-8FCC-4FE2-8985-9B94E1DEE5FB}"/>
              </a:ext>
            </a:extLst>
          </p:cNvPr>
          <p:cNvPicPr>
            <a:picLocks noChangeAspect="1"/>
          </p:cNvPicPr>
          <p:nvPr/>
        </p:nvPicPr>
        <p:blipFill rotWithShape="1">
          <a:blip r:embed="rId3"/>
          <a:srcRect r="60353"/>
          <a:stretch/>
        </p:blipFill>
        <p:spPr>
          <a:xfrm>
            <a:off x="1524000" y="371475"/>
            <a:ext cx="9144000" cy="6486525"/>
          </a:xfrm>
          <a:prstGeom prst="rect">
            <a:avLst/>
          </a:prstGeom>
        </p:spPr>
      </p:pic>
    </p:spTree>
    <p:extLst>
      <p:ext uri="{BB962C8B-B14F-4D97-AF65-F5344CB8AC3E}">
        <p14:creationId xmlns:p14="http://schemas.microsoft.com/office/powerpoint/2010/main" val="13650667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70153" y="1715864"/>
            <a:ext cx="8229600" cy="5382866"/>
          </a:xfrm>
        </p:spPr>
        <p:txBody>
          <a:bodyPr>
            <a:noAutofit/>
          </a:bodyPr>
          <a:lstStyle/>
          <a:p>
            <a:pPr marL="120650">
              <a:spcBef>
                <a:spcPts val="1200"/>
              </a:spcBef>
              <a:spcAft>
                <a:spcPts val="600"/>
              </a:spcAft>
              <a:buNone/>
            </a:pPr>
            <a:r>
              <a:rPr lang="en-US" sz="2600" i="0" dirty="0">
                <a:solidFill>
                  <a:schemeClr val="tx1"/>
                </a:solidFill>
                <a:latin typeface="Arial Narrow" panose="020B0606020202030204" pitchFamily="34" charset="0"/>
              </a:rPr>
              <a:t>Increases the efficiency of research</a:t>
            </a:r>
            <a:br>
              <a:rPr lang="en-US" sz="2600" i="0" dirty="0">
                <a:solidFill>
                  <a:schemeClr val="tx1"/>
                </a:solidFill>
                <a:latin typeface="Arial Narrow" panose="020B0606020202030204" pitchFamily="34" charset="0"/>
              </a:rPr>
            </a:br>
            <a:r>
              <a:rPr lang="en-US" sz="2600" i="0" dirty="0">
                <a:solidFill>
                  <a:schemeClr val="tx1"/>
                </a:solidFill>
                <a:latin typeface="Arial Narrow" panose="020B0606020202030204" pitchFamily="34" charset="0"/>
              </a:rPr>
              <a:t>Promotes scholarly rigor and quality of research</a:t>
            </a:r>
            <a:br>
              <a:rPr lang="en-US" sz="2600" i="0" dirty="0">
                <a:solidFill>
                  <a:schemeClr val="tx1"/>
                </a:solidFill>
                <a:latin typeface="Arial Narrow" panose="020B0606020202030204" pitchFamily="34" charset="0"/>
              </a:rPr>
            </a:br>
            <a:r>
              <a:rPr lang="en-US" sz="2600" i="0" dirty="0">
                <a:solidFill>
                  <a:schemeClr val="tx1"/>
                </a:solidFill>
                <a:latin typeface="Arial Narrow" panose="020B0606020202030204" pitchFamily="34" charset="0"/>
              </a:rPr>
              <a:t>Enables tracking of data use and data citation through DOIs</a:t>
            </a:r>
            <a:br>
              <a:rPr lang="en-US" sz="2600" i="0" dirty="0">
                <a:solidFill>
                  <a:schemeClr val="tx1"/>
                </a:solidFill>
                <a:latin typeface="Arial Narrow" panose="020B0606020202030204" pitchFamily="34" charset="0"/>
              </a:rPr>
            </a:br>
            <a:r>
              <a:rPr lang="en-US" sz="2600" i="0" dirty="0">
                <a:solidFill>
                  <a:schemeClr val="tx1"/>
                </a:solidFill>
                <a:latin typeface="Arial Narrow" panose="020B0606020202030204" pitchFamily="34" charset="0"/>
              </a:rPr>
              <a:t>Expands the spectrum of academic products through data papers</a:t>
            </a:r>
            <a:br>
              <a:rPr lang="en-US" sz="2600" i="0" dirty="0">
                <a:solidFill>
                  <a:schemeClr val="tx1"/>
                </a:solidFill>
                <a:latin typeface="Arial Narrow" panose="020B0606020202030204" pitchFamily="34" charset="0"/>
              </a:rPr>
            </a:br>
            <a:r>
              <a:rPr lang="en-US" sz="2600" i="0" dirty="0">
                <a:solidFill>
                  <a:schemeClr val="tx1"/>
                </a:solidFill>
                <a:latin typeface="Arial Narrow" panose="020B0606020202030204" pitchFamily="34" charset="0"/>
              </a:rPr>
              <a:t>Enhances visibility and scope for engagement</a:t>
            </a:r>
            <a:br>
              <a:rPr lang="en-US" sz="2600" i="0" dirty="0">
                <a:solidFill>
                  <a:schemeClr val="tx1"/>
                </a:solidFill>
                <a:latin typeface="Arial Narrow" panose="020B0606020202030204" pitchFamily="34" charset="0"/>
              </a:rPr>
            </a:br>
            <a:r>
              <a:rPr lang="en-US" sz="2600" i="0" dirty="0">
                <a:solidFill>
                  <a:schemeClr val="tx1"/>
                </a:solidFill>
                <a:latin typeface="Arial Narrow" panose="020B0606020202030204" pitchFamily="34" charset="0"/>
              </a:rPr>
              <a:t>Enables researchers to ask new research questions</a:t>
            </a:r>
            <a:br>
              <a:rPr lang="en-US" sz="2600" i="0" dirty="0">
                <a:solidFill>
                  <a:schemeClr val="tx1"/>
                </a:solidFill>
                <a:latin typeface="Arial Narrow" panose="020B0606020202030204" pitchFamily="34" charset="0"/>
              </a:rPr>
            </a:br>
            <a:r>
              <a:rPr lang="en-US" sz="2600" i="0" dirty="0">
                <a:solidFill>
                  <a:schemeClr val="tx1"/>
                </a:solidFill>
                <a:latin typeface="Arial Narrow" panose="020B0606020202030204" pitchFamily="34" charset="0"/>
              </a:rPr>
              <a:t>Enhances collaboration and community-building</a:t>
            </a:r>
            <a:br>
              <a:rPr lang="en-US" sz="2600" i="0" dirty="0">
                <a:solidFill>
                  <a:schemeClr val="tx1"/>
                </a:solidFill>
                <a:latin typeface="Arial Narrow" panose="020B0606020202030204" pitchFamily="34" charset="0"/>
              </a:rPr>
            </a:br>
            <a:r>
              <a:rPr lang="en-US" sz="2600" i="0" dirty="0">
                <a:solidFill>
                  <a:schemeClr val="tx1"/>
                </a:solidFill>
                <a:latin typeface="Arial Narrow" panose="020B0606020202030204" pitchFamily="34" charset="0"/>
              </a:rPr>
              <a:t>Increases the economic and social impact of research</a:t>
            </a:r>
            <a:br>
              <a:rPr lang="en-US" sz="2600" i="0" dirty="0">
                <a:solidFill>
                  <a:schemeClr val="tx1"/>
                </a:solidFill>
                <a:latin typeface="Arial Narrow" panose="020B0606020202030204" pitchFamily="34" charset="0"/>
              </a:rPr>
            </a:br>
            <a:r>
              <a:rPr lang="en-US" sz="2600" i="0" dirty="0">
                <a:solidFill>
                  <a:schemeClr val="tx1"/>
                </a:solidFill>
                <a:latin typeface="Arial Narrow" panose="020B0606020202030204" pitchFamily="34" charset="0"/>
              </a:rPr>
              <a:t>International conventions and requirements from funding agencies</a:t>
            </a:r>
          </a:p>
        </p:txBody>
      </p:sp>
      <p:sp>
        <p:nvSpPr>
          <p:cNvPr id="4" name="Shape 263"/>
          <p:cNvSpPr txBox="1"/>
          <p:nvPr/>
        </p:nvSpPr>
        <p:spPr>
          <a:xfrm>
            <a:off x="1486039" y="190961"/>
            <a:ext cx="9115142" cy="784830"/>
          </a:xfrm>
          <a:prstGeom prst="rect">
            <a:avLst/>
          </a:prstGeom>
          <a:noFill/>
          <a:ln>
            <a:noFill/>
          </a:ln>
        </p:spPr>
        <p:txBody>
          <a:bodyPr lIns="91425" tIns="45700" rIns="91425" bIns="45700" anchor="t" anchorCtr="0">
            <a:noAutofit/>
          </a:bodyPr>
          <a:lstStyle/>
          <a:p>
            <a:pPr algn="ctr">
              <a:buSzPct val="25000"/>
            </a:pPr>
            <a:endParaRPr lang="en-GB" sz="4800" b="1" kern="0" dirty="0">
              <a:latin typeface="Calibri" panose="020F0502020204030204" pitchFamily="34" charset="0"/>
              <a:cs typeface="Arial"/>
              <a:sym typeface="Arial"/>
              <a:rtl val="0"/>
            </a:endParaRPr>
          </a:p>
        </p:txBody>
      </p:sp>
      <p:sp>
        <p:nvSpPr>
          <p:cNvPr id="5" name="Title 1"/>
          <p:cNvSpPr txBox="1">
            <a:spLocks/>
          </p:cNvSpPr>
          <p:nvPr/>
        </p:nvSpPr>
        <p:spPr>
          <a:xfrm>
            <a:off x="509883" y="671332"/>
            <a:ext cx="8229600" cy="793915"/>
          </a:xfrm>
          <a:prstGeom prst="rect">
            <a:avLst/>
          </a:prstGeom>
          <a:noFill/>
          <a:ln>
            <a:noFill/>
          </a:ln>
        </p:spPr>
        <p:txBody>
          <a:bodyPr vert="horz" lIns="91425" tIns="91425" rIns="91425" bIns="91425" rtlCol="0" anchor="ctr" anchorCtr="0">
            <a:noAutofit/>
          </a:bodyPr>
          <a:lstStyle>
            <a:lvl1pPr algn="ctr" defTabSz="457200" rtl="0" eaLnBrk="1" latinLnBrk="0" hangingPunct="1">
              <a:spcBef>
                <a:spcPts val="0"/>
              </a:spcBef>
              <a:buClr>
                <a:schemeClr val="lt1"/>
              </a:buClr>
              <a:buFont typeface="Calibri"/>
              <a:buNone/>
              <a:defRPr sz="4400" b="1" kern="1200" cap="all">
                <a:solidFill>
                  <a:schemeClr val="lt1"/>
                </a:solidFill>
                <a:latin typeface="Calibri"/>
                <a:ea typeface="Calibri"/>
                <a:cs typeface="Calibri"/>
                <a:sym typeface="Calibri"/>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pPr algn="l"/>
            <a:r>
              <a:rPr lang="en-US" sz="2800" kern="0" cap="none" dirty="0" smtClean="0">
                <a:solidFill>
                  <a:schemeClr val="tx1"/>
                </a:solidFill>
                <a:latin typeface="Arial" panose="020B0604020202020204" pitchFamily="34" charset="0"/>
                <a:cs typeface="Arial" panose="020B0604020202020204" pitchFamily="34" charset="0"/>
                <a:sym typeface="Arial"/>
                <a:rtl val="0"/>
              </a:rPr>
              <a:t>Benefits of </a:t>
            </a:r>
            <a:r>
              <a:rPr lang="en-US" sz="2800" kern="0" cap="none" dirty="0" err="1" smtClean="0">
                <a:solidFill>
                  <a:schemeClr val="tx1"/>
                </a:solidFill>
                <a:latin typeface="Arial" panose="020B0604020202020204" pitchFamily="34" charset="0"/>
                <a:cs typeface="Arial" panose="020B0604020202020204" pitchFamily="34" charset="0"/>
                <a:sym typeface="Arial"/>
                <a:rtl val="0"/>
              </a:rPr>
              <a:t>openess</a:t>
            </a:r>
            <a:endParaRPr lang="en-GB" sz="2800" kern="0" cap="none" dirty="0" smtClean="0">
              <a:solidFill>
                <a:schemeClr val="tx1"/>
              </a:solidFill>
              <a:latin typeface="Arial" panose="020B0604020202020204" pitchFamily="34" charset="0"/>
              <a:cs typeface="Arial" panose="020B0604020202020204" pitchFamily="34" charset="0"/>
              <a:sym typeface="Arial"/>
              <a:rtl val="0"/>
            </a:endParaRPr>
          </a:p>
          <a:p>
            <a:pPr algn="l"/>
            <a:endParaRPr lang="en-US" sz="3000" dirty="0">
              <a:solidFill>
                <a:srgbClr val="509E2F"/>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883" y="1792835"/>
            <a:ext cx="2814620" cy="40059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64019" y="6197665"/>
            <a:ext cx="3547804" cy="307777"/>
          </a:xfrm>
          <a:prstGeom prst="rect">
            <a:avLst/>
          </a:prstGeom>
        </p:spPr>
        <p:txBody>
          <a:bodyPr wrap="square">
            <a:spAutoFit/>
          </a:bodyPr>
          <a:lstStyle/>
          <a:p>
            <a:pPr algn="r"/>
            <a:r>
              <a:rPr lang="en-US" sz="1400" i="1" dirty="0" err="1">
                <a:latin typeface="+mj-lt"/>
              </a:rPr>
              <a:t>Piwowar</a:t>
            </a:r>
            <a:r>
              <a:rPr lang="en-US" sz="1400" i="1" dirty="0">
                <a:latin typeface="+mj-lt"/>
              </a:rPr>
              <a:t> et al</a:t>
            </a:r>
            <a:r>
              <a:rPr lang="en-US" sz="1400" i="1" dirty="0" smtClean="0">
                <a:latin typeface="+mj-lt"/>
              </a:rPr>
              <a:t>. 2007</a:t>
            </a:r>
            <a:endParaRPr lang="en-US" sz="1400" i="1" dirty="0">
              <a:latin typeface="+mj-lt"/>
            </a:endParaRPr>
          </a:p>
        </p:txBody>
      </p:sp>
    </p:spTree>
    <p:extLst>
      <p:ext uri="{BB962C8B-B14F-4D97-AF65-F5344CB8AC3E}">
        <p14:creationId xmlns:p14="http://schemas.microsoft.com/office/powerpoint/2010/main" val="2098914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68582" y="2539407"/>
            <a:ext cx="2448272" cy="1728192"/>
            <a:chOff x="467544" y="2420888"/>
            <a:chExt cx="2664296" cy="1728192"/>
          </a:xfrm>
          <a:solidFill>
            <a:schemeClr val="tx2">
              <a:lumMod val="40000"/>
              <a:lumOff val="60000"/>
            </a:schemeClr>
          </a:solidFill>
        </p:grpSpPr>
        <p:sp>
          <p:nvSpPr>
            <p:cNvPr id="3" name="Rounded Rectangle 2"/>
            <p:cNvSpPr/>
            <p:nvPr/>
          </p:nvSpPr>
          <p:spPr>
            <a:xfrm>
              <a:off x="467544" y="2420888"/>
              <a:ext cx="2664296" cy="172819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Narrow" panose="020B0606020202030204" pitchFamily="34" charset="0"/>
              </a:endParaRPr>
            </a:p>
          </p:txBody>
        </p:sp>
        <p:sp>
          <p:nvSpPr>
            <p:cNvPr id="4" name="TextBox 3"/>
            <p:cNvSpPr txBox="1"/>
            <p:nvPr/>
          </p:nvSpPr>
          <p:spPr>
            <a:xfrm>
              <a:off x="683568" y="2834933"/>
              <a:ext cx="2232248" cy="954107"/>
            </a:xfrm>
            <a:prstGeom prst="rect">
              <a:avLst/>
            </a:prstGeom>
            <a:grpFill/>
          </p:spPr>
          <p:txBody>
            <a:bodyPr wrap="square" rtlCol="0">
              <a:spAutoFit/>
            </a:bodyPr>
            <a:lstStyle/>
            <a:p>
              <a:pPr algn="ctr"/>
              <a:r>
                <a:rPr lang="en-GB" sz="2800" b="1" dirty="0">
                  <a:latin typeface="Arial Narrow" panose="020B0606020202030204" pitchFamily="34" charset="0"/>
                </a:rPr>
                <a:t>RESEARCH PHASE</a:t>
              </a:r>
            </a:p>
          </p:txBody>
        </p:sp>
      </p:grpSp>
      <p:grpSp>
        <p:nvGrpSpPr>
          <p:cNvPr id="6" name="Group 5"/>
          <p:cNvGrpSpPr/>
          <p:nvPr/>
        </p:nvGrpSpPr>
        <p:grpSpPr>
          <a:xfrm>
            <a:off x="6604886" y="2539407"/>
            <a:ext cx="2664296" cy="1728192"/>
            <a:chOff x="3419872" y="2420888"/>
            <a:chExt cx="2664296" cy="1728192"/>
          </a:xfrm>
          <a:solidFill>
            <a:schemeClr val="accent6">
              <a:lumMod val="60000"/>
              <a:lumOff val="40000"/>
            </a:schemeClr>
          </a:solidFill>
        </p:grpSpPr>
        <p:sp>
          <p:nvSpPr>
            <p:cNvPr id="14" name="Rounded Rectangle 13"/>
            <p:cNvSpPr/>
            <p:nvPr/>
          </p:nvSpPr>
          <p:spPr>
            <a:xfrm>
              <a:off x="3419872" y="2420888"/>
              <a:ext cx="2664296" cy="172819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Narrow" panose="020B0606020202030204" pitchFamily="34" charset="0"/>
              </a:endParaRPr>
            </a:p>
          </p:txBody>
        </p:sp>
        <p:sp>
          <p:nvSpPr>
            <p:cNvPr id="15" name="TextBox 14"/>
            <p:cNvSpPr txBox="1"/>
            <p:nvPr/>
          </p:nvSpPr>
          <p:spPr>
            <a:xfrm>
              <a:off x="3419872" y="2834933"/>
              <a:ext cx="2664296" cy="954107"/>
            </a:xfrm>
            <a:prstGeom prst="rect">
              <a:avLst/>
            </a:prstGeom>
            <a:grpFill/>
          </p:spPr>
          <p:txBody>
            <a:bodyPr wrap="square" rtlCol="0">
              <a:spAutoFit/>
            </a:bodyPr>
            <a:lstStyle/>
            <a:p>
              <a:pPr algn="ctr"/>
              <a:r>
                <a:rPr lang="en-GB" sz="2800" b="1" dirty="0">
                  <a:latin typeface="Arial Narrow" panose="020B0606020202030204" pitchFamily="34" charset="0"/>
                </a:rPr>
                <a:t>DISSEMINATION PHASE</a:t>
              </a:r>
            </a:p>
          </p:txBody>
        </p:sp>
      </p:grpSp>
      <p:sp>
        <p:nvSpPr>
          <p:cNvPr id="16" name="Rounded Rectangle 15"/>
          <p:cNvSpPr/>
          <p:nvPr/>
        </p:nvSpPr>
        <p:spPr>
          <a:xfrm>
            <a:off x="9629222" y="2539407"/>
            <a:ext cx="2448272" cy="172819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Narrow" panose="020B0606020202030204" pitchFamily="34" charset="0"/>
            </a:endParaRPr>
          </a:p>
        </p:txBody>
      </p:sp>
      <p:sp>
        <p:nvSpPr>
          <p:cNvPr id="18" name="TextBox 17"/>
          <p:cNvSpPr txBox="1"/>
          <p:nvPr/>
        </p:nvSpPr>
        <p:spPr>
          <a:xfrm>
            <a:off x="9450930" y="2953453"/>
            <a:ext cx="2807592" cy="954107"/>
          </a:xfrm>
          <a:prstGeom prst="rect">
            <a:avLst/>
          </a:prstGeom>
          <a:noFill/>
        </p:spPr>
        <p:txBody>
          <a:bodyPr wrap="square" rtlCol="0">
            <a:spAutoFit/>
          </a:bodyPr>
          <a:lstStyle/>
          <a:p>
            <a:pPr algn="ctr"/>
            <a:r>
              <a:rPr lang="en-GB" sz="2800" b="1" dirty="0">
                <a:latin typeface="Arial Narrow" panose="020B0606020202030204" pitchFamily="34" charset="0"/>
              </a:rPr>
              <a:t>PRESERVATION</a:t>
            </a:r>
          </a:p>
          <a:p>
            <a:pPr algn="ctr"/>
            <a:r>
              <a:rPr lang="en-GB" sz="2800" b="1" dirty="0">
                <a:latin typeface="Arial Narrow" panose="020B0606020202030204" pitchFamily="34" charset="0"/>
              </a:rPr>
              <a:t>PHASE</a:t>
            </a:r>
          </a:p>
        </p:txBody>
      </p:sp>
      <p:sp>
        <p:nvSpPr>
          <p:cNvPr id="9" name="Striped Right Arrow 8"/>
          <p:cNvSpPr/>
          <p:nvPr/>
        </p:nvSpPr>
        <p:spPr>
          <a:xfrm>
            <a:off x="4012598" y="789859"/>
            <a:ext cx="8064896" cy="1080120"/>
          </a:xfrm>
          <a:prstGeom prst="striped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Narrow" panose="020B0606020202030204" pitchFamily="34" charset="0"/>
            </a:endParaRPr>
          </a:p>
        </p:txBody>
      </p:sp>
      <p:sp>
        <p:nvSpPr>
          <p:cNvPr id="22" name="TextBox 21"/>
          <p:cNvSpPr txBox="1"/>
          <p:nvPr/>
        </p:nvSpPr>
        <p:spPr>
          <a:xfrm>
            <a:off x="3721185" y="973988"/>
            <a:ext cx="2232248" cy="523220"/>
          </a:xfrm>
          <a:prstGeom prst="rect">
            <a:avLst/>
          </a:prstGeom>
          <a:noFill/>
        </p:spPr>
        <p:txBody>
          <a:bodyPr wrap="square" rtlCol="0">
            <a:spAutoFit/>
          </a:bodyPr>
          <a:lstStyle/>
          <a:p>
            <a:pPr algn="ctr"/>
            <a:r>
              <a:rPr lang="en-GB" sz="2800" b="1" dirty="0">
                <a:solidFill>
                  <a:srgbClr val="509E2F"/>
                </a:solidFill>
                <a:latin typeface="Arial Narrow" panose="020B0606020202030204" pitchFamily="34" charset="0"/>
              </a:rPr>
              <a:t>SHORT TERM</a:t>
            </a:r>
          </a:p>
        </p:txBody>
      </p:sp>
      <p:sp>
        <p:nvSpPr>
          <p:cNvPr id="23" name="TextBox 22"/>
          <p:cNvSpPr txBox="1"/>
          <p:nvPr/>
        </p:nvSpPr>
        <p:spPr>
          <a:xfrm>
            <a:off x="9265801" y="973988"/>
            <a:ext cx="2232248" cy="523220"/>
          </a:xfrm>
          <a:prstGeom prst="rect">
            <a:avLst/>
          </a:prstGeom>
          <a:noFill/>
        </p:spPr>
        <p:txBody>
          <a:bodyPr wrap="square" rtlCol="0">
            <a:spAutoFit/>
          </a:bodyPr>
          <a:lstStyle/>
          <a:p>
            <a:pPr algn="ctr"/>
            <a:r>
              <a:rPr lang="en-GB" sz="2800" b="1" dirty="0">
                <a:solidFill>
                  <a:srgbClr val="509E2F"/>
                </a:solidFill>
                <a:latin typeface="Arial Narrow" panose="020B0606020202030204" pitchFamily="34" charset="0"/>
              </a:rPr>
              <a:t>LONG TERM</a:t>
            </a:r>
          </a:p>
        </p:txBody>
      </p:sp>
      <p:sp>
        <p:nvSpPr>
          <p:cNvPr id="24" name="TextBox 23"/>
          <p:cNvSpPr txBox="1"/>
          <p:nvPr/>
        </p:nvSpPr>
        <p:spPr>
          <a:xfrm>
            <a:off x="3724566" y="4411615"/>
            <a:ext cx="2520280" cy="2015936"/>
          </a:xfrm>
          <a:prstGeom prst="rect">
            <a:avLst/>
          </a:prstGeom>
          <a:noFill/>
        </p:spPr>
        <p:txBody>
          <a:bodyPr wrap="square" rtlCol="0">
            <a:spAutoFit/>
          </a:bodyPr>
          <a:lstStyle/>
          <a:p>
            <a:pPr marL="457200" indent="-457200">
              <a:buFont typeface="Arial" pitchFamily="34" charset="0"/>
              <a:buChar char="•"/>
            </a:pPr>
            <a:r>
              <a:rPr lang="en-GB" sz="2500" b="1" dirty="0">
                <a:latin typeface="Arial Narrow" panose="020B0606020202030204" pitchFamily="34" charset="0"/>
              </a:rPr>
              <a:t>file formats</a:t>
            </a:r>
          </a:p>
          <a:p>
            <a:pPr marL="457200" indent="-457200">
              <a:buFont typeface="Arial" pitchFamily="34" charset="0"/>
              <a:buChar char="•"/>
            </a:pPr>
            <a:r>
              <a:rPr lang="en-GB" sz="2500" b="1" dirty="0">
                <a:latin typeface="Arial Narrow" panose="020B0606020202030204" pitchFamily="34" charset="0"/>
              </a:rPr>
              <a:t>ownership</a:t>
            </a:r>
          </a:p>
          <a:p>
            <a:pPr marL="457200" indent="-457200">
              <a:buFont typeface="Arial" pitchFamily="34" charset="0"/>
              <a:buChar char="•"/>
            </a:pPr>
            <a:r>
              <a:rPr lang="en-GB" sz="2500" b="1" dirty="0">
                <a:latin typeface="Arial Narrow" panose="020B0606020202030204" pitchFamily="34" charset="0"/>
              </a:rPr>
              <a:t>metadata</a:t>
            </a:r>
          </a:p>
          <a:p>
            <a:pPr marL="457200" indent="-457200">
              <a:buFont typeface="Arial" pitchFamily="34" charset="0"/>
              <a:buChar char="•"/>
            </a:pPr>
            <a:r>
              <a:rPr lang="en-GB" sz="2500" b="1" dirty="0">
                <a:latin typeface="Arial Narrow" panose="020B0606020202030204" pitchFamily="34" charset="0"/>
              </a:rPr>
              <a:t>storage</a:t>
            </a:r>
          </a:p>
          <a:p>
            <a:pPr marL="457200" indent="-457200">
              <a:buFont typeface="Arial" pitchFamily="34" charset="0"/>
              <a:buChar char="•"/>
            </a:pPr>
            <a:r>
              <a:rPr lang="en-GB" sz="2500" b="1" dirty="0">
                <a:latin typeface="Arial Narrow" panose="020B0606020202030204" pitchFamily="34" charset="0"/>
              </a:rPr>
              <a:t>backups</a:t>
            </a:r>
          </a:p>
        </p:txBody>
      </p:sp>
      <p:sp>
        <p:nvSpPr>
          <p:cNvPr id="25" name="TextBox 24"/>
          <p:cNvSpPr txBox="1"/>
          <p:nvPr/>
        </p:nvSpPr>
        <p:spPr>
          <a:xfrm>
            <a:off x="6820910" y="4411615"/>
            <a:ext cx="2232248" cy="2015936"/>
          </a:xfrm>
          <a:prstGeom prst="rect">
            <a:avLst/>
          </a:prstGeom>
          <a:noFill/>
        </p:spPr>
        <p:txBody>
          <a:bodyPr wrap="square" rtlCol="0">
            <a:spAutoFit/>
          </a:bodyPr>
          <a:lstStyle/>
          <a:p>
            <a:pPr marL="457200" indent="-457200">
              <a:buFont typeface="Arial" pitchFamily="34" charset="0"/>
              <a:buChar char="•"/>
            </a:pPr>
            <a:r>
              <a:rPr lang="en-GB" sz="2500" b="1" dirty="0">
                <a:latin typeface="Arial Narrow" panose="020B0606020202030204" pitchFamily="34" charset="0"/>
              </a:rPr>
              <a:t>share with whom?</a:t>
            </a:r>
          </a:p>
          <a:p>
            <a:pPr marL="457200" indent="-457200">
              <a:buFont typeface="Arial" pitchFamily="34" charset="0"/>
              <a:buChar char="•"/>
            </a:pPr>
            <a:r>
              <a:rPr lang="en-GB" sz="2500" b="1" dirty="0">
                <a:latin typeface="Arial Narrow" panose="020B0606020202030204" pitchFamily="34" charset="0"/>
              </a:rPr>
              <a:t>embargo?</a:t>
            </a:r>
          </a:p>
          <a:p>
            <a:pPr marL="457200" indent="-457200">
              <a:buFont typeface="Arial" pitchFamily="34" charset="0"/>
              <a:buChar char="•"/>
            </a:pPr>
            <a:r>
              <a:rPr lang="en-GB" sz="2500" b="1" dirty="0">
                <a:latin typeface="Arial Narrow" panose="020B0606020202030204" pitchFamily="34" charset="0"/>
              </a:rPr>
              <a:t>licensing</a:t>
            </a:r>
          </a:p>
          <a:p>
            <a:pPr marL="457200" indent="-457200">
              <a:buFont typeface="Arial" pitchFamily="34" charset="0"/>
              <a:buChar char="•"/>
            </a:pPr>
            <a:r>
              <a:rPr lang="en-GB" sz="2500" b="1" dirty="0">
                <a:latin typeface="Arial Narrow" panose="020B0606020202030204" pitchFamily="34" charset="0"/>
              </a:rPr>
              <a:t>metadata</a:t>
            </a:r>
          </a:p>
        </p:txBody>
      </p:sp>
      <p:sp>
        <p:nvSpPr>
          <p:cNvPr id="26" name="TextBox 25"/>
          <p:cNvSpPr txBox="1"/>
          <p:nvPr/>
        </p:nvSpPr>
        <p:spPr>
          <a:xfrm>
            <a:off x="9773238" y="4411616"/>
            <a:ext cx="2304256" cy="1246495"/>
          </a:xfrm>
          <a:prstGeom prst="rect">
            <a:avLst/>
          </a:prstGeom>
          <a:noFill/>
        </p:spPr>
        <p:txBody>
          <a:bodyPr wrap="square" rtlCol="0">
            <a:spAutoFit/>
          </a:bodyPr>
          <a:lstStyle/>
          <a:p>
            <a:pPr marL="457200" indent="-457200">
              <a:buFont typeface="Arial" pitchFamily="34" charset="0"/>
              <a:buChar char="•"/>
            </a:pPr>
            <a:r>
              <a:rPr lang="en-GB" sz="2500" b="1" dirty="0">
                <a:latin typeface="Arial Narrow" panose="020B0606020202030204" pitchFamily="34" charset="0"/>
              </a:rPr>
              <a:t>repository?</a:t>
            </a:r>
          </a:p>
          <a:p>
            <a:pPr marL="457200" indent="-457200">
              <a:buFont typeface="Arial" pitchFamily="34" charset="0"/>
              <a:buChar char="•"/>
            </a:pPr>
            <a:r>
              <a:rPr lang="en-GB" sz="2500" b="1" dirty="0">
                <a:latin typeface="Arial Narrow" panose="020B0606020202030204" pitchFamily="34" charset="0"/>
              </a:rPr>
              <a:t>long-term manager?</a:t>
            </a:r>
          </a:p>
        </p:txBody>
      </p:sp>
      <p:sp>
        <p:nvSpPr>
          <p:cNvPr id="2" name="Rectangle 1"/>
          <p:cNvSpPr/>
          <p:nvPr/>
        </p:nvSpPr>
        <p:spPr>
          <a:xfrm>
            <a:off x="7681521" y="6478758"/>
            <a:ext cx="9144000" cy="307777"/>
          </a:xfrm>
          <a:prstGeom prst="rect">
            <a:avLst/>
          </a:prstGeom>
        </p:spPr>
        <p:txBody>
          <a:bodyPr wrap="square">
            <a:spAutoFit/>
          </a:bodyPr>
          <a:lstStyle/>
          <a:p>
            <a:pPr lvl="0"/>
            <a:r>
              <a:rPr lang="en-GB" sz="1400" i="1" dirty="0">
                <a:latin typeface="Arial Narrow" panose="020B0606020202030204" pitchFamily="34" charset="0"/>
              </a:rPr>
              <a:t>Sophie Kay 2013 (Open Science Training Initiative) CC-BY 3.0.</a:t>
            </a:r>
          </a:p>
        </p:txBody>
      </p:sp>
      <p:sp>
        <p:nvSpPr>
          <p:cNvPr id="7" name="Right Arrow 6"/>
          <p:cNvSpPr/>
          <p:nvPr/>
        </p:nvSpPr>
        <p:spPr>
          <a:xfrm>
            <a:off x="3868582" y="1320337"/>
            <a:ext cx="8208912" cy="1053698"/>
          </a:xfrm>
          <a:prstGeom prst="rightArrow">
            <a:avLst/>
          </a:prstGeom>
          <a:solidFill>
            <a:srgbClr val="509E2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Arial Narrow" panose="020B0606020202030204" pitchFamily="34" charset="0"/>
              </a:rPr>
              <a:t>perspective</a:t>
            </a:r>
          </a:p>
        </p:txBody>
      </p:sp>
      <p:sp>
        <p:nvSpPr>
          <p:cNvPr id="19" name="Title 1"/>
          <p:cNvSpPr>
            <a:spLocks noGrp="1"/>
          </p:cNvSpPr>
          <p:nvPr>
            <p:ph type="title"/>
          </p:nvPr>
        </p:nvSpPr>
        <p:spPr>
          <a:xfrm>
            <a:off x="622268" y="629816"/>
            <a:ext cx="8724899" cy="1143000"/>
          </a:xfrm>
        </p:spPr>
        <p:txBody>
          <a:bodyPr>
            <a:normAutofit/>
          </a:bodyPr>
          <a:lstStyle/>
          <a:p>
            <a:pPr algn="l"/>
            <a:r>
              <a:rPr lang="en-US" sz="2800" b="1" dirty="0" smtClean="0">
                <a:solidFill>
                  <a:schemeClr val="tx1"/>
                </a:solidFill>
                <a:latin typeface="+mj-lt"/>
              </a:rPr>
              <a:t>Data sharing</a:t>
            </a:r>
            <a:endParaRPr lang="fi-FI" sz="2800" b="1" dirty="0">
              <a:solidFill>
                <a:schemeClr val="tx1"/>
              </a:solidFill>
              <a:latin typeface="+mj-lt"/>
            </a:endParaRPr>
          </a:p>
        </p:txBody>
      </p:sp>
    </p:spTree>
    <p:extLst>
      <p:ext uri="{BB962C8B-B14F-4D97-AF65-F5344CB8AC3E}">
        <p14:creationId xmlns:p14="http://schemas.microsoft.com/office/powerpoint/2010/main" val="2553893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191A1A"/>
            </a:gs>
            <a:gs pos="100000">
              <a:srgbClr val="3D3B3A"/>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61237"/>
            <a:ext cx="12192000" cy="5975498"/>
          </a:xfrm>
          <a:prstGeom prst="rect">
            <a:avLst/>
          </a:prstGeom>
        </p:spPr>
      </p:pic>
    </p:spTree>
    <p:extLst>
      <p:ext uri="{BB962C8B-B14F-4D97-AF65-F5344CB8AC3E}">
        <p14:creationId xmlns:p14="http://schemas.microsoft.com/office/powerpoint/2010/main" val="3886061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A2692FC-08B9-3F4D-85DE-6BB1FC231832}"/>
              </a:ext>
            </a:extLst>
          </p:cNvPr>
          <p:cNvSpPr>
            <a:spLocks noGrp="1"/>
          </p:cNvSpPr>
          <p:nvPr>
            <p:ph type="title"/>
          </p:nvPr>
        </p:nvSpPr>
        <p:spPr>
          <a:xfrm>
            <a:off x="823487" y="514639"/>
            <a:ext cx="10545025" cy="963324"/>
          </a:xfrm>
        </p:spPr>
        <p:txBody>
          <a:bodyPr>
            <a:normAutofit/>
          </a:bodyPr>
          <a:lstStyle/>
          <a:p>
            <a:r>
              <a:rPr lang="en-US" dirty="0"/>
              <a:t>What is Open Data, and why is it important?</a:t>
            </a:r>
            <a:endParaRPr lang="en-US" b="0" i="1" dirty="0">
              <a:solidFill>
                <a:srgbClr val="0070C0"/>
              </a:solidFill>
            </a:endParaRPr>
          </a:p>
        </p:txBody>
      </p:sp>
      <p:sp>
        <p:nvSpPr>
          <p:cNvPr id="5" name="Slide Number Placeholder 4">
            <a:extLst>
              <a:ext uri="{FF2B5EF4-FFF2-40B4-BE49-F238E27FC236}">
                <a16:creationId xmlns:a16="http://schemas.microsoft.com/office/drawing/2014/main" id="{F856465E-6A52-6543-9A45-41D7C162C6E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9008A-481B-4F65-A514-1AA65EA0FD53}" type="slidenum">
              <a:rPr kumimoji="0" lang="en-US" sz="1000" b="0" i="0" u="none" strike="noStrike" kern="1200" cap="none" spc="0" normalizeH="0" baseline="0" noProof="0" smtClean="0">
                <a:ln>
                  <a:noFill/>
                </a:ln>
                <a:solidFill>
                  <a:srgbClr val="424242"/>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424242"/>
              </a:solidFill>
              <a:effectLst/>
              <a:uLnTx/>
              <a:uFillTx/>
              <a:latin typeface="Arial"/>
              <a:ea typeface="+mn-ea"/>
              <a:cs typeface="+mn-cs"/>
            </a:endParaRPr>
          </a:p>
        </p:txBody>
      </p:sp>
      <p:sp>
        <p:nvSpPr>
          <p:cNvPr id="2" name="TextBox 1">
            <a:extLst>
              <a:ext uri="{FF2B5EF4-FFF2-40B4-BE49-F238E27FC236}">
                <a16:creationId xmlns:a16="http://schemas.microsoft.com/office/drawing/2014/main" id="{3E2E39B7-9E9D-5649-BE30-9E8E86D31CDB}"/>
              </a:ext>
            </a:extLst>
          </p:cNvPr>
          <p:cNvSpPr txBox="1"/>
          <p:nvPr/>
        </p:nvSpPr>
        <p:spPr>
          <a:xfrm>
            <a:off x="5985526" y="3768482"/>
            <a:ext cx="586884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24242"/>
                </a:solidFill>
                <a:effectLst/>
                <a:uLnTx/>
                <a:uFillTx/>
                <a:latin typeface="Arial"/>
                <a:ea typeface="+mn-ea"/>
                <a:cs typeface="+mn-cs"/>
              </a:rPr>
              <a:t/>
            </a:r>
            <a:br>
              <a:rPr kumimoji="0" lang="en-US" sz="2000" b="0" i="0" u="none" strike="noStrike" kern="1200" cap="none" spc="0" normalizeH="0" baseline="0" noProof="0" dirty="0">
                <a:ln>
                  <a:noFill/>
                </a:ln>
                <a:solidFill>
                  <a:srgbClr val="424242"/>
                </a:solidFill>
                <a:effectLst/>
                <a:uLnTx/>
                <a:uFillTx/>
                <a:latin typeface="Arial"/>
                <a:ea typeface="+mn-ea"/>
                <a:cs typeface="+mn-cs"/>
              </a:rPr>
            </a:br>
            <a:r>
              <a:rPr kumimoji="0" lang="en-US" sz="2000" b="0" i="1" u="none" strike="noStrike" kern="1200" cap="none" spc="0" normalizeH="0" baseline="0" noProof="0" dirty="0">
                <a:ln>
                  <a:noFill/>
                </a:ln>
                <a:solidFill>
                  <a:srgbClr val="0070C0"/>
                </a:solidFill>
                <a:effectLst/>
                <a:uLnTx/>
                <a:uFillTx/>
                <a:latin typeface="Arial"/>
                <a:ea typeface="+mn-ea"/>
                <a:cs typeface="+mn-cs"/>
              </a:rPr>
              <a:t>“With data comes responsibility…”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70C0"/>
                </a:solidFill>
                <a:effectLst/>
                <a:uLnTx/>
                <a:uFillTx/>
                <a:latin typeface="Arial"/>
                <a:ea typeface="+mn-ea"/>
                <a:cs typeface="+mn-cs"/>
              </a:rPr>
              <a:t>“We are bridge builders… ”</a:t>
            </a:r>
            <a:br>
              <a:rPr kumimoji="0" lang="en-US" sz="2000" b="0" i="1" u="none" strike="noStrike" kern="1200" cap="none" spc="0" normalizeH="0" baseline="0" noProof="0" dirty="0">
                <a:ln>
                  <a:noFill/>
                </a:ln>
                <a:solidFill>
                  <a:srgbClr val="0070C0"/>
                </a:solidFill>
                <a:effectLst/>
                <a:uLnTx/>
                <a:uFillTx/>
                <a:latin typeface="Arial"/>
                <a:ea typeface="+mn-ea"/>
                <a:cs typeface="+mn-cs"/>
              </a:rPr>
            </a:br>
            <a:r>
              <a:rPr kumimoji="0" lang="en-US" sz="2000" b="0" i="1" u="none" strike="noStrike" kern="1200" cap="none" spc="0" normalizeH="0" baseline="0" noProof="0" dirty="0">
                <a:ln>
                  <a:noFill/>
                </a:ln>
                <a:solidFill>
                  <a:srgbClr val="0070C0"/>
                </a:solidFill>
                <a:effectLst/>
                <a:uLnTx/>
                <a:uFillTx/>
                <a:latin typeface="Arial"/>
                <a:ea typeface="+mn-ea"/>
                <a:cs typeface="+mn-cs"/>
              </a:rPr>
              <a:t>“…but we should not build bridges to nowhere!”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70C0"/>
                </a:solidFill>
                <a:effectLst/>
                <a:uLnTx/>
                <a:uFillTx/>
                <a:latin typeface="Arial"/>
                <a:ea typeface="+mn-ea"/>
                <a:cs typeface="+mn-cs"/>
              </a:rPr>
              <a:t>	– notes from RDA 13</a:t>
            </a:r>
            <a:r>
              <a:rPr kumimoji="0" lang="en-US" sz="2000" b="0" i="1" u="none" strike="noStrike" kern="1200" cap="none" spc="0" normalizeH="0" baseline="30000" noProof="0" dirty="0">
                <a:ln>
                  <a:noFill/>
                </a:ln>
                <a:solidFill>
                  <a:srgbClr val="0070C0"/>
                </a:solidFill>
                <a:effectLst/>
                <a:uLnTx/>
                <a:uFillTx/>
                <a:latin typeface="Arial"/>
                <a:ea typeface="+mn-ea"/>
                <a:cs typeface="+mn-cs"/>
              </a:rPr>
              <a:t>th</a:t>
            </a:r>
            <a:r>
              <a:rPr kumimoji="0" lang="en-US" sz="2000" b="0" i="1" u="none" strike="noStrike" kern="1200" cap="none" spc="0" normalizeH="0" baseline="0" noProof="0" dirty="0">
                <a:ln>
                  <a:noFill/>
                </a:ln>
                <a:solidFill>
                  <a:srgbClr val="0070C0"/>
                </a:solidFill>
                <a:effectLst/>
                <a:uLnTx/>
                <a:uFillTx/>
                <a:latin typeface="Arial"/>
                <a:ea typeface="+mn-ea"/>
                <a:cs typeface="+mn-cs"/>
              </a:rPr>
              <a:t> plenary April 2019</a:t>
            </a:r>
            <a:endParaRPr kumimoji="0" lang="en-US" sz="2000" b="0" i="0" u="none" strike="noStrike" kern="1200" cap="none" spc="0" normalizeH="0" baseline="0" noProof="0" dirty="0">
              <a:ln>
                <a:noFill/>
              </a:ln>
              <a:solidFill>
                <a:srgbClr val="424242"/>
              </a:solidFill>
              <a:effectLst/>
              <a:uLnTx/>
              <a:uFillTx/>
              <a:latin typeface="Arial"/>
              <a:ea typeface="+mn-ea"/>
              <a:cs typeface="+mn-cs"/>
            </a:endParaRPr>
          </a:p>
        </p:txBody>
      </p:sp>
      <p:pic>
        <p:nvPicPr>
          <p:cNvPr id="6" name="Picture 5">
            <a:extLst>
              <a:ext uri="{FF2B5EF4-FFF2-40B4-BE49-F238E27FC236}">
                <a16:creationId xmlns:a16="http://schemas.microsoft.com/office/drawing/2014/main" id="{077605E8-2D64-6040-A504-CE697DC690B2}"/>
              </a:ext>
            </a:extLst>
          </p:cNvPr>
          <p:cNvPicPr>
            <a:picLocks noChangeAspect="1"/>
          </p:cNvPicPr>
          <p:nvPr/>
        </p:nvPicPr>
        <p:blipFill>
          <a:blip r:embed="rId3"/>
          <a:stretch>
            <a:fillRect/>
          </a:stretch>
        </p:blipFill>
        <p:spPr>
          <a:xfrm>
            <a:off x="6796023" y="1299320"/>
            <a:ext cx="2308324" cy="2308324"/>
          </a:xfrm>
          <a:prstGeom prst="rect">
            <a:avLst/>
          </a:prstGeom>
        </p:spPr>
      </p:pic>
      <p:pic>
        <p:nvPicPr>
          <p:cNvPr id="7" name="Picture 6">
            <a:extLst>
              <a:ext uri="{FF2B5EF4-FFF2-40B4-BE49-F238E27FC236}">
                <a16:creationId xmlns:a16="http://schemas.microsoft.com/office/drawing/2014/main" id="{17FB4385-F797-754B-A754-4408309D99D5}"/>
              </a:ext>
            </a:extLst>
          </p:cNvPr>
          <p:cNvPicPr>
            <a:picLocks noChangeAspect="1"/>
          </p:cNvPicPr>
          <p:nvPr/>
        </p:nvPicPr>
        <p:blipFill>
          <a:blip r:embed="rId4"/>
          <a:stretch>
            <a:fillRect/>
          </a:stretch>
        </p:blipFill>
        <p:spPr>
          <a:xfrm>
            <a:off x="687244" y="996301"/>
            <a:ext cx="5298282" cy="963324"/>
          </a:xfrm>
          <a:prstGeom prst="rect">
            <a:avLst/>
          </a:prstGeom>
        </p:spPr>
      </p:pic>
      <p:pic>
        <p:nvPicPr>
          <p:cNvPr id="9" name="Picture 8">
            <a:extLst>
              <a:ext uri="{FF2B5EF4-FFF2-40B4-BE49-F238E27FC236}">
                <a16:creationId xmlns:a16="http://schemas.microsoft.com/office/drawing/2014/main" id="{64F2621B-AE95-6B4E-AB37-79D258229B32}"/>
              </a:ext>
            </a:extLst>
          </p:cNvPr>
          <p:cNvPicPr>
            <a:picLocks noChangeAspect="1"/>
          </p:cNvPicPr>
          <p:nvPr/>
        </p:nvPicPr>
        <p:blipFill>
          <a:blip r:embed="rId5"/>
          <a:stretch>
            <a:fillRect/>
          </a:stretch>
        </p:blipFill>
        <p:spPr>
          <a:xfrm>
            <a:off x="687244" y="2099833"/>
            <a:ext cx="4217980" cy="4049260"/>
          </a:xfrm>
          <a:prstGeom prst="rect">
            <a:avLst/>
          </a:prstGeom>
        </p:spPr>
      </p:pic>
      <p:sp>
        <p:nvSpPr>
          <p:cNvPr id="10" name="TextBox 9">
            <a:extLst>
              <a:ext uri="{FF2B5EF4-FFF2-40B4-BE49-F238E27FC236}">
                <a16:creationId xmlns:a16="http://schemas.microsoft.com/office/drawing/2014/main" id="{A8B6DA03-0A54-CA4F-AF0B-7C4DB4C8DE32}"/>
              </a:ext>
            </a:extLst>
          </p:cNvPr>
          <p:cNvSpPr txBox="1"/>
          <p:nvPr/>
        </p:nvSpPr>
        <p:spPr>
          <a:xfrm>
            <a:off x="966136" y="5827636"/>
            <a:ext cx="37366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a:ea typeface="+mn-ea"/>
                <a:cs typeface="+mn-cs"/>
                <a:hlinkClick r:id="rId6"/>
              </a:rPr>
              <a:t>https://www.pmel.noaa.gov/arctic-zone/ipy-1/</a:t>
            </a:r>
            <a:endParaRPr kumimoji="0" lang="en-US" sz="1400" b="0" i="0" u="none" strike="noStrike" kern="1200" cap="none" spc="0" normalizeH="0" baseline="0" noProof="0" dirty="0">
              <a:ln>
                <a:noFill/>
              </a:ln>
              <a:solidFill>
                <a:srgbClr val="424242"/>
              </a:solidFill>
              <a:effectLst/>
              <a:uLnTx/>
              <a:uFillTx/>
              <a:latin typeface="Arial"/>
              <a:ea typeface="+mn-ea"/>
              <a:cs typeface="+mn-cs"/>
            </a:endParaRPr>
          </a:p>
        </p:txBody>
      </p:sp>
    </p:spTree>
    <p:extLst>
      <p:ext uri="{BB962C8B-B14F-4D97-AF65-F5344CB8AC3E}">
        <p14:creationId xmlns:p14="http://schemas.microsoft.com/office/powerpoint/2010/main" val="2355684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6344" y="432509"/>
            <a:ext cx="9676723" cy="963324"/>
          </a:xfrm>
        </p:spPr>
        <p:txBody>
          <a:bodyPr>
            <a:normAutofit/>
          </a:bodyPr>
          <a:lstStyle/>
          <a:p>
            <a:r>
              <a:rPr lang="en-US" dirty="0"/>
              <a:t>NEON – Open Data for Ecology</a:t>
            </a:r>
          </a:p>
        </p:txBody>
      </p:sp>
      <p:sp>
        <p:nvSpPr>
          <p:cNvPr id="3" name="Slide Number Placeholder 2"/>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9008A-481B-4F65-A514-1AA65EA0FD53}" type="slidenum">
              <a:rPr kumimoji="0" lang="en-US" sz="1000" b="0" i="0" u="none" strike="noStrike" kern="1200" cap="none" spc="0" normalizeH="0" baseline="0" noProof="0" smtClean="0">
                <a:ln>
                  <a:noFill/>
                </a:ln>
                <a:solidFill>
                  <a:srgbClr val="424242"/>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424242"/>
              </a:solidFill>
              <a:effectLst/>
              <a:uLnTx/>
              <a:uFillTx/>
              <a:latin typeface="Arial"/>
              <a:ea typeface="+mn-ea"/>
              <a:cs typeface="+mn-cs"/>
            </a:endParaRPr>
          </a:p>
        </p:txBody>
      </p:sp>
      <p:sp>
        <p:nvSpPr>
          <p:cNvPr id="12" name="TextBox 11"/>
          <p:cNvSpPr txBox="1"/>
          <p:nvPr/>
        </p:nvSpPr>
        <p:spPr>
          <a:xfrm>
            <a:off x="6541266" y="2717028"/>
            <a:ext cx="32376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24242"/>
                </a:solidFill>
                <a:effectLst/>
                <a:uLnTx/>
                <a:uFillTx/>
                <a:latin typeface="Arial"/>
                <a:ea typeface="+mn-ea"/>
                <a:cs typeface="+mn-cs"/>
              </a:rPr>
              <a:t>Observational sampling</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03395" y="2827512"/>
            <a:ext cx="1192605" cy="1500078"/>
          </a:xfrm>
          <a:prstGeom prst="rect">
            <a:avLst/>
          </a:prstGeom>
          <a:noFill/>
          <a:ln>
            <a:solidFill>
              <a:schemeClr val="accent1"/>
            </a:solidFill>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765" y="4061952"/>
            <a:ext cx="1226264" cy="1467058"/>
          </a:xfrm>
          <a:prstGeom prst="rect">
            <a:avLst/>
          </a:prstGeom>
          <a:noFill/>
          <a:ln>
            <a:solidFill>
              <a:schemeClr val="accent1"/>
            </a:solidFill>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21417" y="1141801"/>
            <a:ext cx="1192253" cy="1519624"/>
          </a:xfrm>
          <a:prstGeom prst="rect">
            <a:avLst/>
          </a:prstGeom>
          <a:noFill/>
          <a:ln>
            <a:solidFill>
              <a:schemeClr val="accent1"/>
            </a:solidFill>
          </a:ln>
          <a:effectLst>
            <a:outerShdw blurRad="50800" dist="38100" dir="2700000" algn="tl" rotWithShape="0">
              <a:srgbClr val="000000">
                <a:alpha val="43000"/>
              </a:srgbClr>
            </a:outerShdw>
          </a:effectLst>
        </p:spPr>
      </p:pic>
      <p:sp>
        <p:nvSpPr>
          <p:cNvPr id="16" name="TextBox 15"/>
          <p:cNvSpPr txBox="1"/>
          <p:nvPr/>
        </p:nvSpPr>
        <p:spPr>
          <a:xfrm>
            <a:off x="6639370" y="3042367"/>
            <a:ext cx="202786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a:ea typeface="+mn-ea"/>
                <a:cs typeface="+mn-cs"/>
              </a:rPr>
              <a:t>Vegetation/Phenology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a:ea typeface="+mn-ea"/>
                <a:cs typeface="+mn-cs"/>
              </a:rPr>
              <a:t>Water quality and more</a:t>
            </a:r>
          </a:p>
        </p:txBody>
      </p:sp>
      <p:sp>
        <p:nvSpPr>
          <p:cNvPr id="17" name="TextBox 16"/>
          <p:cNvSpPr txBox="1"/>
          <p:nvPr/>
        </p:nvSpPr>
        <p:spPr>
          <a:xfrm>
            <a:off x="2219586" y="4611486"/>
            <a:ext cx="295260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a:ea typeface="+mn-ea"/>
                <a:cs typeface="+mn-cs"/>
              </a:rPr>
              <a:t>Air/soil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a:ea typeface="+mn-ea"/>
                <a:cs typeface="+mn-cs"/>
              </a:rPr>
              <a:t>Wind speed/direction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a:ea typeface="+mn-ea"/>
                <a:cs typeface="+mn-cs"/>
              </a:rPr>
              <a:t>C/H2O/energy fluxes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a:ea typeface="+mn-ea"/>
                <a:cs typeface="+mn-cs"/>
              </a:rPr>
              <a:t>Radiation and more</a:t>
            </a:r>
          </a:p>
        </p:txBody>
      </p:sp>
      <p:sp>
        <p:nvSpPr>
          <p:cNvPr id="18" name="TextBox 17"/>
          <p:cNvSpPr txBox="1"/>
          <p:nvPr/>
        </p:nvSpPr>
        <p:spPr>
          <a:xfrm>
            <a:off x="6644453" y="1351557"/>
            <a:ext cx="30794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a:ea typeface="+mn-ea"/>
                <a:cs typeface="+mn-cs"/>
              </a:rPr>
              <a:t>Hyperspectral imagery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a:ea typeface="+mn-ea"/>
                <a:cs typeface="+mn-cs"/>
              </a:rPr>
              <a:t>Canopy chemistry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a:ea typeface="+mn-ea"/>
                <a:cs typeface="+mn-cs"/>
              </a:rPr>
              <a:t>Ecosystem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24242"/>
                </a:solidFill>
                <a:effectLst/>
                <a:uLnTx/>
                <a:uFillTx/>
                <a:latin typeface="Arial"/>
                <a:ea typeface="+mn-ea"/>
                <a:cs typeface="+mn-cs"/>
              </a:rPr>
              <a:t>DEM/DTM and more</a:t>
            </a:r>
          </a:p>
        </p:txBody>
      </p:sp>
      <p:sp>
        <p:nvSpPr>
          <p:cNvPr id="19" name="TextBox 18"/>
          <p:cNvSpPr txBox="1"/>
          <p:nvPr/>
        </p:nvSpPr>
        <p:spPr>
          <a:xfrm>
            <a:off x="2177351" y="3970035"/>
            <a:ext cx="30370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24242"/>
                </a:solidFill>
                <a:effectLst/>
                <a:uLnTx/>
                <a:uFillTx/>
                <a:latin typeface="Arial"/>
                <a:ea typeface="+mn-ea"/>
                <a:cs typeface="+mn-cs"/>
              </a:rPr>
              <a:t>Automated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24242"/>
                </a:solidFill>
                <a:effectLst/>
                <a:uLnTx/>
                <a:uFillTx/>
                <a:latin typeface="Arial"/>
                <a:ea typeface="+mn-ea"/>
                <a:cs typeface="+mn-cs"/>
              </a:rPr>
              <a:t>instruments</a:t>
            </a:r>
          </a:p>
        </p:txBody>
      </p:sp>
      <p:sp>
        <p:nvSpPr>
          <p:cNvPr id="20" name="TextBox 19"/>
          <p:cNvSpPr txBox="1"/>
          <p:nvPr/>
        </p:nvSpPr>
        <p:spPr>
          <a:xfrm>
            <a:off x="6547715" y="1036964"/>
            <a:ext cx="3386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24242"/>
                </a:solidFill>
                <a:effectLst/>
                <a:uLnTx/>
                <a:uFillTx/>
                <a:latin typeface="Arial"/>
                <a:ea typeface="+mn-ea"/>
                <a:cs typeface="+mn-cs"/>
              </a:rPr>
              <a:t>Airborne remote sensing</a:t>
            </a:r>
          </a:p>
        </p:txBody>
      </p:sp>
      <p:pic>
        <p:nvPicPr>
          <p:cNvPr id="21" name="Picture 2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6343" y="1135341"/>
            <a:ext cx="4181170" cy="2604440"/>
          </a:xfrm>
          <a:prstGeom prst="rect">
            <a:avLst/>
          </a:prstGeom>
        </p:spPr>
      </p:pic>
      <p:pic>
        <p:nvPicPr>
          <p:cNvPr id="22" name="Picture 21"/>
          <p:cNvPicPr>
            <a:picLocks/>
          </p:cNvPicPr>
          <p:nvPr/>
        </p:nvPicPr>
        <p:blipFill rotWithShape="1">
          <a:blip r:embed="rId7" cstate="print">
            <a:extLst>
              <a:ext uri="{28A0092B-C50C-407E-A947-70E740481C1C}">
                <a14:useLocalDpi xmlns:a14="http://schemas.microsoft.com/office/drawing/2010/main"/>
              </a:ext>
            </a:extLst>
          </a:blip>
          <a:srcRect/>
          <a:stretch/>
        </p:blipFill>
        <p:spPr>
          <a:xfrm>
            <a:off x="466343" y="3739781"/>
            <a:ext cx="4198257" cy="206236"/>
          </a:xfrm>
          <a:prstGeom prst="rect">
            <a:avLst/>
          </a:prstGeom>
        </p:spPr>
      </p:pic>
      <p:pic>
        <p:nvPicPr>
          <p:cNvPr id="32" name="Picture 31">
            <a:extLst>
              <a:ext uri="{FF2B5EF4-FFF2-40B4-BE49-F238E27FC236}">
                <a16:creationId xmlns:a16="http://schemas.microsoft.com/office/drawing/2014/main" id="{3F5991CD-8F45-7545-891C-9CE925FDDF5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50612" y="3512950"/>
            <a:ext cx="3095665" cy="2412060"/>
          </a:xfrm>
          <a:prstGeom prst="rect">
            <a:avLst/>
          </a:prstGeom>
        </p:spPr>
      </p:pic>
      <p:sp>
        <p:nvSpPr>
          <p:cNvPr id="33" name="TextBox 32">
            <a:extLst>
              <a:ext uri="{FF2B5EF4-FFF2-40B4-BE49-F238E27FC236}">
                <a16:creationId xmlns:a16="http://schemas.microsoft.com/office/drawing/2014/main" id="{CABFCB3D-D6CA-304A-8F41-233CC8D92ECD}"/>
              </a:ext>
            </a:extLst>
          </p:cNvPr>
          <p:cNvSpPr txBox="1"/>
          <p:nvPr/>
        </p:nvSpPr>
        <p:spPr>
          <a:xfrm flipH="1">
            <a:off x="9646277" y="3528231"/>
            <a:ext cx="2621297"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Small mammals*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Fish*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Ground beetles* &amp; bycatch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Mosquitos*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Ticks*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Zooplankton*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Benthic macroinvertebrates*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Vascular plants, algae, bryophytes and lichens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Soil microbes*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Soil (ambient &amp; frozen)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Dust</a:t>
            </a:r>
            <a:br>
              <a:rPr kumimoji="0" lang="en-US" sz="1200" b="0" i="0" u="none" strike="noStrike" kern="1200" cap="none" spc="0" normalizeH="0" baseline="0" noProof="0" dirty="0">
                <a:ln>
                  <a:noFill/>
                </a:ln>
                <a:solidFill>
                  <a:srgbClr val="424242"/>
                </a:solidFill>
                <a:effectLst/>
                <a:uLnTx/>
                <a:uFillTx/>
                <a:latin typeface="Arial"/>
                <a:ea typeface="+mn-ea"/>
                <a:cs typeface="+mn-cs"/>
              </a:rPr>
            </a:br>
            <a:endParaRPr kumimoji="0" lang="en-US" sz="1200" b="0" i="0" u="none" strike="noStrike" kern="1200" cap="none" spc="0" normalizeH="0" baseline="0" noProof="0" dirty="0">
              <a:ln>
                <a:noFill/>
              </a:ln>
              <a:solidFill>
                <a:srgbClr val="424242"/>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*including genomic extracts</a:t>
            </a:r>
          </a:p>
        </p:txBody>
      </p:sp>
    </p:spTree>
    <p:extLst>
      <p:ext uri="{BB962C8B-B14F-4D97-AF65-F5344CB8AC3E}">
        <p14:creationId xmlns:p14="http://schemas.microsoft.com/office/powerpoint/2010/main" val="3396361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F2F4-79A3-E043-9525-E541D5E4F8A6}"/>
              </a:ext>
            </a:extLst>
          </p:cNvPr>
          <p:cNvSpPr>
            <a:spLocks noGrp="1"/>
          </p:cNvSpPr>
          <p:nvPr>
            <p:ph type="title"/>
          </p:nvPr>
        </p:nvSpPr>
        <p:spPr/>
        <p:txBody>
          <a:bodyPr>
            <a:normAutofit/>
          </a:bodyPr>
          <a:lstStyle/>
          <a:p>
            <a:r>
              <a:rPr lang="en-US" dirty="0">
                <a:cs typeface="Arial Black" panose="020B0604020202020204" pitchFamily="34" charset="0"/>
              </a:rPr>
              <a:t>Using FAIR to Define Open Data</a:t>
            </a:r>
            <a:endParaRPr lang="en-US" dirty="0"/>
          </a:p>
        </p:txBody>
      </p:sp>
      <p:sp>
        <p:nvSpPr>
          <p:cNvPr id="3" name="Content Placeholder 2">
            <a:extLst>
              <a:ext uri="{FF2B5EF4-FFF2-40B4-BE49-F238E27FC236}">
                <a16:creationId xmlns:a16="http://schemas.microsoft.com/office/drawing/2014/main" id="{9F28AC93-7C29-7D42-A844-D9C5A56EBBD5}"/>
              </a:ext>
            </a:extLst>
          </p:cNvPr>
          <p:cNvSpPr>
            <a:spLocks noGrp="1"/>
          </p:cNvSpPr>
          <p:nvPr>
            <p:ph idx="1"/>
          </p:nvPr>
        </p:nvSpPr>
        <p:spPr>
          <a:xfrm>
            <a:off x="745236" y="1481327"/>
            <a:ext cx="5629656" cy="4636008"/>
          </a:xfrm>
        </p:spPr>
        <p:txBody>
          <a:bodyPr/>
          <a:lstStyle/>
          <a:p>
            <a:pPr marL="0" indent="0">
              <a:buNone/>
            </a:pPr>
            <a:r>
              <a:rPr lang="en-US" sz="4000" b="1" dirty="0"/>
              <a:t>F</a:t>
            </a:r>
            <a:r>
              <a:rPr lang="en-US" sz="4000" dirty="0"/>
              <a:t>indable</a:t>
            </a:r>
          </a:p>
          <a:p>
            <a:pPr marL="0" indent="0">
              <a:buNone/>
            </a:pPr>
            <a:r>
              <a:rPr lang="en-US" sz="4000" b="1" dirty="0"/>
              <a:t>A</a:t>
            </a:r>
            <a:r>
              <a:rPr lang="en-US" sz="4000" dirty="0"/>
              <a:t>ccessible</a:t>
            </a:r>
          </a:p>
          <a:p>
            <a:pPr marL="0" indent="0">
              <a:buNone/>
            </a:pPr>
            <a:r>
              <a:rPr lang="en-US" sz="4000" b="1" dirty="0"/>
              <a:t>I</a:t>
            </a:r>
            <a:r>
              <a:rPr lang="en-US" sz="4000" dirty="0"/>
              <a:t>nteroperable</a:t>
            </a:r>
          </a:p>
          <a:p>
            <a:pPr marL="0" indent="0">
              <a:buNone/>
            </a:pPr>
            <a:r>
              <a:rPr lang="en-US" sz="4000" b="1" dirty="0"/>
              <a:t>R</a:t>
            </a:r>
            <a:r>
              <a:rPr lang="en-US" sz="4000" dirty="0"/>
              <a:t>eusable</a:t>
            </a:r>
          </a:p>
          <a:p>
            <a:pPr marL="0" indent="0">
              <a:buNone/>
            </a:pPr>
            <a:endParaRPr lang="en-US" sz="1200" b="1" dirty="0"/>
          </a:p>
        </p:txBody>
      </p:sp>
      <p:sp>
        <p:nvSpPr>
          <p:cNvPr id="4" name="Slide Number Placeholder 3">
            <a:extLst>
              <a:ext uri="{FF2B5EF4-FFF2-40B4-BE49-F238E27FC236}">
                <a16:creationId xmlns:a16="http://schemas.microsoft.com/office/drawing/2014/main" id="{2930052B-02D3-854F-9C1D-72824C119C4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9008A-481B-4F65-A514-1AA65EA0FD53}" type="slidenum">
              <a:rPr kumimoji="0" lang="en-US" sz="1000" b="0" i="0" u="none" strike="noStrike" kern="1200" cap="none" spc="0" normalizeH="0" baseline="0" noProof="0" smtClean="0">
                <a:ln>
                  <a:noFill/>
                </a:ln>
                <a:solidFill>
                  <a:srgbClr val="424242"/>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424242"/>
              </a:solidFill>
              <a:effectLst/>
              <a:uLnTx/>
              <a:uFillTx/>
              <a:latin typeface="Arial"/>
              <a:ea typeface="+mn-ea"/>
              <a:cs typeface="+mn-cs"/>
            </a:endParaRPr>
          </a:p>
        </p:txBody>
      </p:sp>
      <p:graphicFrame>
        <p:nvGraphicFramePr>
          <p:cNvPr id="8" name="Diagram 7">
            <a:extLst>
              <a:ext uri="{FF2B5EF4-FFF2-40B4-BE49-F238E27FC236}">
                <a16:creationId xmlns:a16="http://schemas.microsoft.com/office/drawing/2014/main" id="{48BA9A4F-D5F6-1649-9334-9A68542F7E4F}"/>
              </a:ext>
            </a:extLst>
          </p:cNvPr>
          <p:cNvGraphicFramePr/>
          <p:nvPr>
            <p:extLst/>
          </p:nvPr>
        </p:nvGraphicFramePr>
        <p:xfrm>
          <a:off x="3699158" y="1327559"/>
          <a:ext cx="4196445" cy="3167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73335338-8A0E-8344-B9D2-1C8B4C13F53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699158" y="4804132"/>
            <a:ext cx="4171307" cy="1221548"/>
          </a:xfrm>
          <a:prstGeom prst="rect">
            <a:avLst/>
          </a:prstGeom>
        </p:spPr>
      </p:pic>
      <p:sp>
        <p:nvSpPr>
          <p:cNvPr id="6" name="Rectangle 5">
            <a:extLst>
              <a:ext uri="{FF2B5EF4-FFF2-40B4-BE49-F238E27FC236}">
                <a16:creationId xmlns:a16="http://schemas.microsoft.com/office/drawing/2014/main" id="{67536361-46DD-E043-8428-48DDB726AAAD}"/>
              </a:ext>
            </a:extLst>
          </p:cNvPr>
          <p:cNvSpPr/>
          <p:nvPr/>
        </p:nvSpPr>
        <p:spPr>
          <a:xfrm>
            <a:off x="466344" y="4961637"/>
            <a:ext cx="2409692"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24242"/>
                </a:solidFill>
                <a:effectLst/>
                <a:uLnTx/>
                <a:uFillTx/>
                <a:latin typeface="Arial"/>
                <a:ea typeface="+mn-ea"/>
                <a:cs typeface="+mn-cs"/>
              </a:rPr>
              <a:t>Wilkinson, M D</a:t>
            </a:r>
            <a:r>
              <a:rPr kumimoji="0" lang="en-US" sz="1400" b="0" i="0" u="none" strike="noStrike" kern="1200" cap="none" spc="0" normalizeH="0" baseline="0" noProof="0" dirty="0">
                <a:ln>
                  <a:noFill/>
                </a:ln>
                <a:solidFill>
                  <a:srgbClr val="424242"/>
                </a:solidFill>
                <a:effectLst/>
                <a:uLnTx/>
                <a:uFillTx/>
                <a:latin typeface="Arial"/>
                <a:ea typeface="+mn-ea"/>
                <a:cs typeface="+mn-cs"/>
              </a:rPr>
              <a:t> </a:t>
            </a:r>
            <a:r>
              <a:rPr kumimoji="0" lang="en-US" sz="1400" b="0" i="1" u="none" strike="noStrike" kern="1200" cap="none" spc="0" normalizeH="0" baseline="0" noProof="0" dirty="0">
                <a:ln>
                  <a:noFill/>
                </a:ln>
                <a:solidFill>
                  <a:srgbClr val="424242"/>
                </a:solidFill>
                <a:effectLst/>
                <a:uLnTx/>
                <a:uFillTx/>
                <a:latin typeface="Arial"/>
                <a:ea typeface="+mn-ea"/>
                <a:cs typeface="+mn-cs"/>
              </a:rPr>
              <a:t>et al.</a:t>
            </a:r>
            <a:r>
              <a:rPr kumimoji="0" lang="en-US" sz="1400" b="0" i="0" u="none" strike="noStrike" kern="1200" cap="none" spc="0" normalizeH="0" baseline="0" noProof="0" dirty="0">
                <a:ln>
                  <a:noFill/>
                </a:ln>
                <a:solidFill>
                  <a:srgbClr val="424242"/>
                </a:solidFill>
                <a:effectLst/>
                <a:uLnTx/>
                <a:uFillTx/>
                <a:latin typeface="Arial"/>
                <a:ea typeface="+mn-ea"/>
                <a:cs typeface="+mn-cs"/>
              </a:rPr>
              <a:t> (2016). </a:t>
            </a:r>
            <a:r>
              <a:rPr kumimoji="0" lang="en-US" sz="1400" b="0" i="1" u="none" strike="noStrike" kern="1200" cap="none" spc="0" normalizeH="0" baseline="0" noProof="0" dirty="0">
                <a:ln>
                  <a:noFill/>
                </a:ln>
                <a:solidFill>
                  <a:srgbClr val="424242"/>
                </a:solidFill>
                <a:effectLst/>
                <a:uLnTx/>
                <a:uFillTx/>
                <a:latin typeface="Arial"/>
                <a:ea typeface="+mn-ea"/>
                <a:cs typeface="+mn-cs"/>
              </a:rPr>
              <a:t>Scientific Data</a:t>
            </a:r>
            <a:r>
              <a:rPr kumimoji="0" lang="en-US" sz="1400" b="0" i="0" u="none" strike="noStrike" kern="1200" cap="none" spc="0" normalizeH="0" baseline="0" noProof="0" dirty="0">
                <a:ln>
                  <a:noFill/>
                </a:ln>
                <a:solidFill>
                  <a:srgbClr val="424242"/>
                </a:solidFill>
                <a:effectLst/>
                <a:uLnTx/>
                <a:uFillTx/>
                <a:latin typeface="Arial"/>
                <a:ea typeface="+mn-ea"/>
                <a:cs typeface="+mn-cs"/>
              </a:rPr>
              <a:t> 3: 160018.DOI: </a:t>
            </a:r>
            <a:r>
              <a:rPr kumimoji="0" lang="en-US" sz="1400" b="0" i="0" u="sng" strike="noStrike" kern="1200" cap="none" spc="0" normalizeH="0" baseline="0" noProof="0" dirty="0">
                <a:ln>
                  <a:noFill/>
                </a:ln>
                <a:solidFill>
                  <a:srgbClr val="424242"/>
                </a:solidFill>
                <a:effectLst/>
                <a:uLnTx/>
                <a:uFillTx/>
                <a:latin typeface="Arial"/>
                <a:ea typeface="+mn-ea"/>
                <a:cs typeface="+mn-cs"/>
                <a:hlinkClick r:id="rId9"/>
              </a:rPr>
              <a:t>https://doi.org/10.1038/sdata.2016.18</a:t>
            </a:r>
            <a:endParaRPr kumimoji="0" lang="en-US" sz="4400" b="1" i="0" u="none" strike="noStrike" kern="1200" cap="none" spc="0" normalizeH="0" baseline="0" noProof="0" dirty="0">
              <a:ln>
                <a:noFill/>
              </a:ln>
              <a:solidFill>
                <a:srgbClr val="0070C0"/>
              </a:solidFill>
              <a:effectLst/>
              <a:uLnTx/>
              <a:uFillTx/>
              <a:latin typeface="Arial Black" panose="020B0604020202020204" pitchFamily="34" charset="0"/>
              <a:ea typeface="+mn-ea"/>
              <a:cs typeface="Arial Black" panose="020B0604020202020204" pitchFamily="34" charset="0"/>
            </a:endParaRPr>
          </a:p>
        </p:txBody>
      </p:sp>
      <p:pic>
        <p:nvPicPr>
          <p:cNvPr id="10" name="Picture 9">
            <a:extLst>
              <a:ext uri="{FF2B5EF4-FFF2-40B4-BE49-F238E27FC236}">
                <a16:creationId xmlns:a16="http://schemas.microsoft.com/office/drawing/2014/main" id="{25FB9C13-1AE9-8E47-803E-B4EDACA8272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870465" y="1392238"/>
            <a:ext cx="3711301" cy="4283075"/>
          </a:xfrm>
          <a:prstGeom prst="rect">
            <a:avLst/>
          </a:prstGeom>
        </p:spPr>
      </p:pic>
    </p:spTree>
    <p:extLst>
      <p:ext uri="{BB962C8B-B14F-4D97-AF65-F5344CB8AC3E}">
        <p14:creationId xmlns:p14="http://schemas.microsoft.com/office/powerpoint/2010/main" val="2268557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1F772-88D4-A847-BFCA-631E39C2F695}"/>
              </a:ext>
            </a:extLst>
          </p:cNvPr>
          <p:cNvSpPr>
            <a:spLocks noGrp="1"/>
          </p:cNvSpPr>
          <p:nvPr>
            <p:ph type="title"/>
          </p:nvPr>
        </p:nvSpPr>
        <p:spPr>
          <a:xfrm>
            <a:off x="466344" y="420624"/>
            <a:ext cx="11725656" cy="963324"/>
          </a:xfrm>
        </p:spPr>
        <p:txBody>
          <a:bodyPr/>
          <a:lstStyle/>
          <a:p>
            <a:r>
              <a:rPr lang="en-US" dirty="0"/>
              <a:t>Making data findable and accessible</a:t>
            </a:r>
          </a:p>
        </p:txBody>
      </p:sp>
      <p:sp>
        <p:nvSpPr>
          <p:cNvPr id="4" name="Slide Number Placeholder 3">
            <a:extLst>
              <a:ext uri="{FF2B5EF4-FFF2-40B4-BE49-F238E27FC236}">
                <a16:creationId xmlns:a16="http://schemas.microsoft.com/office/drawing/2014/main" id="{E8DEB6BF-9D8F-3042-A9D7-0F898195312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9008A-481B-4F65-A514-1AA65EA0FD53}" type="slidenum">
              <a:rPr kumimoji="0" lang="en-US" sz="1000" b="0" i="0" u="none" strike="noStrike" kern="1200" cap="none" spc="0" normalizeH="0" baseline="0" noProof="0" smtClean="0">
                <a:ln>
                  <a:noFill/>
                </a:ln>
                <a:solidFill>
                  <a:srgbClr val="424242"/>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424242"/>
              </a:solidFill>
              <a:effectLst/>
              <a:uLnTx/>
              <a:uFillTx/>
              <a:latin typeface="Arial"/>
              <a:ea typeface="+mn-ea"/>
              <a:cs typeface="+mn-cs"/>
            </a:endParaRPr>
          </a:p>
        </p:txBody>
      </p:sp>
      <p:sp>
        <p:nvSpPr>
          <p:cNvPr id="9" name="Rectangle 8">
            <a:extLst>
              <a:ext uri="{FF2B5EF4-FFF2-40B4-BE49-F238E27FC236}">
                <a16:creationId xmlns:a16="http://schemas.microsoft.com/office/drawing/2014/main" id="{A4591FC4-9CC8-CE48-8568-24CF38FB0831}"/>
              </a:ext>
            </a:extLst>
          </p:cNvPr>
          <p:cNvSpPr/>
          <p:nvPr/>
        </p:nvSpPr>
        <p:spPr>
          <a:xfrm>
            <a:off x="7046540" y="933520"/>
            <a:ext cx="4737854" cy="2123658"/>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    "data":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            	"</a:t>
            </a:r>
            <a:r>
              <a:rPr kumimoji="0" lang="en-US" sz="1200" b="0" i="0" u="none" strike="noStrike" kern="1200" cap="none" spc="0" normalizeH="0" baseline="0" noProof="0" dirty="0" err="1">
                <a:ln>
                  <a:noFill/>
                </a:ln>
                <a:solidFill>
                  <a:srgbClr val="424242"/>
                </a:solidFill>
                <a:effectLst/>
                <a:uLnTx/>
                <a:uFillTx/>
                <a:latin typeface="Arial"/>
                <a:ea typeface="+mn-ea"/>
                <a:cs typeface="+mn-cs"/>
              </a:rPr>
              <a:t>productCodeLong</a:t>
            </a:r>
            <a:r>
              <a:rPr kumimoji="0" lang="en-US" sz="1200" b="0" i="0" u="none" strike="noStrike" kern="1200" cap="none" spc="0" normalizeH="0" baseline="0" noProof="0" dirty="0">
                <a:ln>
                  <a:noFill/>
                </a:ln>
                <a:solidFill>
                  <a:srgbClr val="424242"/>
                </a:solidFill>
                <a:effectLst/>
                <a:uLnTx/>
                <a:uFillTx/>
                <a:latin typeface="Arial"/>
                <a:ea typeface="+mn-ea"/>
                <a:cs typeface="+mn-cs"/>
              </a:rPr>
              <a:t>": "NEON.DOM.SITE.DP1.00001.001",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	"</a:t>
            </a:r>
            <a:r>
              <a:rPr kumimoji="0" lang="en-US" sz="1200" b="0" i="0" u="none" strike="noStrike" kern="1200" cap="none" spc="0" normalizeH="0" baseline="0" noProof="0" dirty="0" err="1">
                <a:ln>
                  <a:noFill/>
                </a:ln>
                <a:solidFill>
                  <a:srgbClr val="424242"/>
                </a:solidFill>
                <a:effectLst/>
                <a:uLnTx/>
                <a:uFillTx/>
                <a:latin typeface="Arial"/>
                <a:ea typeface="+mn-ea"/>
                <a:cs typeface="+mn-cs"/>
              </a:rPr>
              <a:t>productCode</a:t>
            </a:r>
            <a:r>
              <a:rPr kumimoji="0" lang="en-US" sz="1200" b="0" i="0" u="none" strike="noStrike" kern="1200" cap="none" spc="0" normalizeH="0" baseline="0" noProof="0" dirty="0">
                <a:ln>
                  <a:noFill/>
                </a:ln>
                <a:solidFill>
                  <a:srgbClr val="424242"/>
                </a:solidFill>
                <a:effectLst/>
                <a:uLnTx/>
                <a:uFillTx/>
                <a:latin typeface="Arial"/>
                <a:ea typeface="+mn-ea"/>
                <a:cs typeface="+mn-cs"/>
              </a:rPr>
              <a:t>": "DP1.00001.001",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	"</a:t>
            </a:r>
            <a:r>
              <a:rPr kumimoji="0" lang="en-US" sz="1200" b="0" i="0" u="none" strike="noStrike" kern="1200" cap="none" spc="0" normalizeH="0" baseline="0" noProof="0" dirty="0" err="1">
                <a:ln>
                  <a:noFill/>
                </a:ln>
                <a:solidFill>
                  <a:srgbClr val="424242"/>
                </a:solidFill>
                <a:effectLst/>
                <a:uLnTx/>
                <a:uFillTx/>
                <a:latin typeface="Arial"/>
                <a:ea typeface="+mn-ea"/>
                <a:cs typeface="+mn-cs"/>
              </a:rPr>
              <a:t>productCodePresentation</a:t>
            </a:r>
            <a:r>
              <a:rPr kumimoji="0" lang="en-US" sz="1200" b="0" i="0" u="none" strike="noStrike" kern="1200" cap="none" spc="0" normalizeH="0" baseline="0" noProof="0" dirty="0">
                <a:ln>
                  <a:noFill/>
                </a:ln>
                <a:solidFill>
                  <a:srgbClr val="424242"/>
                </a:solidFill>
                <a:effectLst/>
                <a:uLnTx/>
                <a:uFillTx/>
                <a:latin typeface="Arial"/>
                <a:ea typeface="+mn-ea"/>
                <a:cs typeface="+mn-cs"/>
              </a:rPr>
              <a:t>": "NEON.DP1.00001",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24242"/>
                </a:solidFill>
                <a:effectLst/>
                <a:uLnTx/>
                <a:uFillTx/>
                <a:latin typeface="Arial"/>
                <a:ea typeface="+mn-ea"/>
                <a:cs typeface="+mn-cs"/>
              </a:rPr>
              <a:t>	"</a:t>
            </a:r>
            <a:r>
              <a:rPr kumimoji="0" lang="en-US" sz="1200" b="0" i="0" u="none" strike="noStrike" kern="1200" cap="none" spc="0" normalizeH="0" baseline="0" noProof="0" dirty="0" err="1">
                <a:ln>
                  <a:noFill/>
                </a:ln>
                <a:solidFill>
                  <a:srgbClr val="424242"/>
                </a:solidFill>
                <a:effectLst/>
                <a:uLnTx/>
                <a:uFillTx/>
                <a:latin typeface="Arial"/>
                <a:ea typeface="+mn-ea"/>
                <a:cs typeface="+mn-cs"/>
              </a:rPr>
              <a:t>productName</a:t>
            </a:r>
            <a:r>
              <a:rPr kumimoji="0" lang="en-US" sz="1200" b="0" i="0" u="none" strike="noStrike" kern="1200" cap="none" spc="0" normalizeH="0" baseline="0" noProof="0" dirty="0">
                <a:ln>
                  <a:noFill/>
                </a:ln>
                <a:solidFill>
                  <a:srgbClr val="424242"/>
                </a:solidFill>
                <a:effectLst/>
                <a:uLnTx/>
                <a:uFillTx/>
                <a:latin typeface="Arial"/>
                <a:ea typeface="+mn-ea"/>
                <a:cs typeface="+mn-cs"/>
              </a:rPr>
              <a:t>": "2D wind speed and direction", 	"</a:t>
            </a:r>
            <a:r>
              <a:rPr kumimoji="0" lang="en-US" sz="1200" b="0" i="0" u="none" strike="noStrike" kern="1200" cap="none" spc="0" normalizeH="0" baseline="0" noProof="0" dirty="0" err="1">
                <a:ln>
                  <a:noFill/>
                </a:ln>
                <a:solidFill>
                  <a:srgbClr val="424242"/>
                </a:solidFill>
                <a:effectLst/>
                <a:uLnTx/>
                <a:uFillTx/>
                <a:latin typeface="Arial"/>
                <a:ea typeface="+mn-ea"/>
                <a:cs typeface="+mn-cs"/>
              </a:rPr>
              <a:t>productDescription</a:t>
            </a:r>
            <a:r>
              <a:rPr kumimoji="0" lang="en-US" sz="1200" b="0" i="0" u="none" strike="noStrike" kern="1200" cap="none" spc="0" normalizeH="0" baseline="0" noProof="0" dirty="0">
                <a:ln>
                  <a:noFill/>
                </a:ln>
                <a:solidFill>
                  <a:srgbClr val="424242"/>
                </a:solidFill>
                <a:effectLst/>
                <a:uLnTx/>
                <a:uFillTx/>
                <a:latin typeface="Arial"/>
                <a:ea typeface="+mn-ea"/>
                <a:cs typeface="+mn-cs"/>
              </a:rPr>
              <a:t>": "Two-dimensional wind speed and direction, available as two- and thirty-minute aggregations of 1 Hz observations. Observations are made by 2-D sonic …</a:t>
            </a:r>
          </a:p>
        </p:txBody>
      </p:sp>
      <p:sp>
        <p:nvSpPr>
          <p:cNvPr id="13" name="Content Placeholder 20">
            <a:extLst>
              <a:ext uri="{FF2B5EF4-FFF2-40B4-BE49-F238E27FC236}">
                <a16:creationId xmlns:a16="http://schemas.microsoft.com/office/drawing/2014/main" id="{13D01AEE-5B4F-8A49-95FC-14130BADBA7E}"/>
              </a:ext>
            </a:extLst>
          </p:cNvPr>
          <p:cNvSpPr>
            <a:spLocks noGrp="1"/>
          </p:cNvSpPr>
          <p:nvPr>
            <p:ph sz="half" idx="1"/>
          </p:nvPr>
        </p:nvSpPr>
        <p:spPr>
          <a:xfrm>
            <a:off x="466344" y="1369995"/>
            <a:ext cx="5422392" cy="4636008"/>
          </a:xfrm>
        </p:spPr>
        <p:txBody>
          <a:bodyPr/>
          <a:lstStyle/>
          <a:p>
            <a:r>
              <a:rPr lang="en-US" dirty="0"/>
              <a:t>Provide </a:t>
            </a:r>
            <a:r>
              <a:rPr lang="en-US" b="1" dirty="0"/>
              <a:t>human and machine readable </a:t>
            </a:r>
            <a:r>
              <a:rPr lang="en-US" dirty="0"/>
              <a:t>information about each data product</a:t>
            </a:r>
          </a:p>
          <a:p>
            <a:r>
              <a:rPr lang="en-US" dirty="0"/>
              <a:t>Use </a:t>
            </a:r>
            <a:r>
              <a:rPr lang="en-US" b="1" dirty="0"/>
              <a:t>community standards</a:t>
            </a:r>
            <a:r>
              <a:rPr lang="en-US" dirty="0"/>
              <a:t> for documentation </a:t>
            </a:r>
          </a:p>
          <a:p>
            <a:r>
              <a:rPr lang="en-US" dirty="0"/>
              <a:t>Use </a:t>
            </a:r>
            <a:r>
              <a:rPr lang="en-US" b="1" dirty="0"/>
              <a:t>globally unique and </a:t>
            </a:r>
            <a:r>
              <a:rPr lang="en-US" b="1" dirty="0" err="1"/>
              <a:t>peristent</a:t>
            </a:r>
            <a:r>
              <a:rPr lang="en-US" b="1" dirty="0"/>
              <a:t> identifiers </a:t>
            </a:r>
            <a:r>
              <a:rPr lang="en-US" dirty="0"/>
              <a:t>on data, metadata, physical objects, and responsible persons where possible</a:t>
            </a:r>
          </a:p>
          <a:p>
            <a:pPr marL="0" indent="0">
              <a:buNone/>
            </a:pPr>
            <a:endParaRPr lang="en-US" dirty="0"/>
          </a:p>
          <a:p>
            <a:endParaRPr lang="en-US" dirty="0"/>
          </a:p>
        </p:txBody>
      </p:sp>
      <p:pic>
        <p:nvPicPr>
          <p:cNvPr id="25" name="Picture 24">
            <a:extLst>
              <a:ext uri="{FF2B5EF4-FFF2-40B4-BE49-F238E27FC236}">
                <a16:creationId xmlns:a16="http://schemas.microsoft.com/office/drawing/2014/main" id="{A5DC465D-1D31-A943-BD39-A00483178603}"/>
              </a:ext>
            </a:extLst>
          </p:cNvPr>
          <p:cNvPicPr>
            <a:picLocks noChangeAspect="1"/>
          </p:cNvPicPr>
          <p:nvPr/>
        </p:nvPicPr>
        <p:blipFill>
          <a:blip r:embed="rId3"/>
          <a:stretch>
            <a:fillRect/>
          </a:stretch>
        </p:blipFill>
        <p:spPr>
          <a:xfrm>
            <a:off x="9973844" y="4019825"/>
            <a:ext cx="1601810" cy="491985"/>
          </a:xfrm>
          <a:prstGeom prst="rect">
            <a:avLst/>
          </a:prstGeom>
        </p:spPr>
      </p:pic>
      <p:pic>
        <p:nvPicPr>
          <p:cNvPr id="26" name="Picture 25">
            <a:extLst>
              <a:ext uri="{FF2B5EF4-FFF2-40B4-BE49-F238E27FC236}">
                <a16:creationId xmlns:a16="http://schemas.microsoft.com/office/drawing/2014/main" id="{2D7AFA84-F73F-F44D-96C0-1AC61DB9547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85688" y="3921322"/>
            <a:ext cx="1036539" cy="898494"/>
          </a:xfrm>
          <a:prstGeom prst="rect">
            <a:avLst/>
          </a:prstGeom>
        </p:spPr>
      </p:pic>
      <p:pic>
        <p:nvPicPr>
          <p:cNvPr id="27" name="Picture 26">
            <a:extLst>
              <a:ext uri="{FF2B5EF4-FFF2-40B4-BE49-F238E27FC236}">
                <a16:creationId xmlns:a16="http://schemas.microsoft.com/office/drawing/2014/main" id="{169AA866-1695-AB45-9A55-47D958CC4424}"/>
              </a:ext>
            </a:extLst>
          </p:cNvPr>
          <p:cNvPicPr>
            <a:picLocks noChangeAspect="1"/>
          </p:cNvPicPr>
          <p:nvPr/>
        </p:nvPicPr>
        <p:blipFill>
          <a:blip r:embed="rId5"/>
          <a:stretch>
            <a:fillRect/>
          </a:stretch>
        </p:blipFill>
        <p:spPr>
          <a:xfrm>
            <a:off x="8073447" y="3921322"/>
            <a:ext cx="898494" cy="898494"/>
          </a:xfrm>
          <a:prstGeom prst="rect">
            <a:avLst/>
          </a:prstGeom>
        </p:spPr>
      </p:pic>
      <p:pic>
        <p:nvPicPr>
          <p:cNvPr id="28" name="Picture 27">
            <a:extLst>
              <a:ext uri="{FF2B5EF4-FFF2-40B4-BE49-F238E27FC236}">
                <a16:creationId xmlns:a16="http://schemas.microsoft.com/office/drawing/2014/main" id="{034D8B07-C4E4-244D-BB32-0FA0E3A2333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007117" y="4819817"/>
            <a:ext cx="1031153" cy="1016000"/>
          </a:xfrm>
          <a:prstGeom prst="rect">
            <a:avLst/>
          </a:prstGeom>
        </p:spPr>
      </p:pic>
      <p:pic>
        <p:nvPicPr>
          <p:cNvPr id="29" name="Picture 28">
            <a:extLst>
              <a:ext uri="{FF2B5EF4-FFF2-40B4-BE49-F238E27FC236}">
                <a16:creationId xmlns:a16="http://schemas.microsoft.com/office/drawing/2014/main" id="{3B4F01A2-578C-AC4F-8231-690E75B190F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056615" y="4819816"/>
            <a:ext cx="1354667" cy="1016001"/>
          </a:xfrm>
          <a:prstGeom prst="rect">
            <a:avLst/>
          </a:prstGeom>
        </p:spPr>
      </p:pic>
      <p:sp>
        <p:nvSpPr>
          <p:cNvPr id="30" name="TextBox 29">
            <a:extLst>
              <a:ext uri="{FF2B5EF4-FFF2-40B4-BE49-F238E27FC236}">
                <a16:creationId xmlns:a16="http://schemas.microsoft.com/office/drawing/2014/main" id="{A854544F-755B-E54D-808D-36C14433245D}"/>
              </a:ext>
            </a:extLst>
          </p:cNvPr>
          <p:cNvSpPr txBox="1"/>
          <p:nvPr/>
        </p:nvSpPr>
        <p:spPr>
          <a:xfrm>
            <a:off x="7292407" y="4265818"/>
            <a:ext cx="4777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24242"/>
                </a:solidFill>
                <a:effectLst/>
                <a:uLnTx/>
                <a:uFillTx/>
                <a:latin typeface="Arial"/>
                <a:ea typeface="+mn-ea"/>
                <a:cs typeface="+mn-cs"/>
              </a:rPr>
              <a:t>+</a:t>
            </a:r>
          </a:p>
        </p:txBody>
      </p:sp>
      <p:sp>
        <p:nvSpPr>
          <p:cNvPr id="31" name="TextBox 30">
            <a:extLst>
              <a:ext uri="{FF2B5EF4-FFF2-40B4-BE49-F238E27FC236}">
                <a16:creationId xmlns:a16="http://schemas.microsoft.com/office/drawing/2014/main" id="{EC1657D2-4F56-F944-AB22-9C8E165549F4}"/>
              </a:ext>
            </a:extLst>
          </p:cNvPr>
          <p:cNvSpPr txBox="1"/>
          <p:nvPr/>
        </p:nvSpPr>
        <p:spPr>
          <a:xfrm>
            <a:off x="9242121" y="4265818"/>
            <a:ext cx="4777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24242"/>
                </a:solidFill>
                <a:effectLst/>
                <a:uLnTx/>
                <a:uFillTx/>
                <a:latin typeface="Arial"/>
                <a:ea typeface="+mn-ea"/>
                <a:cs typeface="+mn-cs"/>
              </a:rPr>
              <a:t>+</a:t>
            </a:r>
          </a:p>
        </p:txBody>
      </p:sp>
      <p:pic>
        <p:nvPicPr>
          <p:cNvPr id="32" name="Picture 31">
            <a:extLst>
              <a:ext uri="{FF2B5EF4-FFF2-40B4-BE49-F238E27FC236}">
                <a16:creationId xmlns:a16="http://schemas.microsoft.com/office/drawing/2014/main" id="{C4F64317-1100-E44C-9D4B-4F10405CECE5}"/>
              </a:ext>
            </a:extLst>
          </p:cNvPr>
          <p:cNvPicPr>
            <a:picLocks noChangeAspect="1"/>
          </p:cNvPicPr>
          <p:nvPr/>
        </p:nvPicPr>
        <p:blipFill>
          <a:blip r:embed="rId8"/>
          <a:stretch>
            <a:fillRect/>
          </a:stretch>
        </p:blipFill>
        <p:spPr>
          <a:xfrm>
            <a:off x="5888736" y="4819816"/>
            <a:ext cx="1344215" cy="934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7456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E1E65-4EBD-CF4A-AC43-D97A75488FC2}"/>
              </a:ext>
            </a:extLst>
          </p:cNvPr>
          <p:cNvSpPr>
            <a:spLocks noGrp="1"/>
          </p:cNvSpPr>
          <p:nvPr>
            <p:ph type="title"/>
          </p:nvPr>
        </p:nvSpPr>
        <p:spPr/>
        <p:txBody>
          <a:bodyPr/>
          <a:lstStyle/>
          <a:p>
            <a:r>
              <a:rPr lang="en-US" dirty="0"/>
              <a:t>Making data findable and accessible</a:t>
            </a:r>
          </a:p>
        </p:txBody>
      </p:sp>
      <p:pic>
        <p:nvPicPr>
          <p:cNvPr id="6" name="Picture 5">
            <a:extLst>
              <a:ext uri="{FF2B5EF4-FFF2-40B4-BE49-F238E27FC236}">
                <a16:creationId xmlns:a16="http://schemas.microsoft.com/office/drawing/2014/main" id="{5132283B-7B1D-4C46-8A1A-CF19974F14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012351" y="864439"/>
            <a:ext cx="2666646" cy="694127"/>
          </a:xfrm>
          <a:prstGeom prst="rect">
            <a:avLst/>
          </a:prstGeom>
        </p:spPr>
      </p:pic>
      <p:sp>
        <p:nvSpPr>
          <p:cNvPr id="7" name="Rectangle 6">
            <a:extLst>
              <a:ext uri="{FF2B5EF4-FFF2-40B4-BE49-F238E27FC236}">
                <a16:creationId xmlns:a16="http://schemas.microsoft.com/office/drawing/2014/main" id="{3068608E-27F2-5A4A-BBC6-EDB2E9EA8007}"/>
              </a:ext>
            </a:extLst>
          </p:cNvPr>
          <p:cNvSpPr/>
          <p:nvPr/>
        </p:nvSpPr>
        <p:spPr>
          <a:xfrm>
            <a:off x="6002497" y="1530358"/>
            <a:ext cx="34676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24242"/>
                </a:solidFill>
                <a:effectLst/>
                <a:uLnTx/>
                <a:uFillTx/>
                <a:latin typeface="Arial"/>
                <a:ea typeface="+mn-ea"/>
                <a:cs typeface="+mn-cs"/>
                <a:hlinkClick r:id="rId4"/>
              </a:rPr>
              <a:t>https://biorepo.neonscience.org/</a:t>
            </a:r>
            <a:endParaRPr kumimoji="0" lang="en-US" sz="1800" b="0" i="0" u="none" strike="noStrike" kern="1200" cap="none" spc="0" normalizeH="0" baseline="0" noProof="0" dirty="0">
              <a:ln>
                <a:noFill/>
              </a:ln>
              <a:solidFill>
                <a:srgbClr val="424242"/>
              </a:solidFill>
              <a:effectLst/>
              <a:uLnTx/>
              <a:uFillTx/>
              <a:latin typeface="Arial"/>
              <a:ea typeface="+mn-ea"/>
              <a:cs typeface="+mn-cs"/>
            </a:endParaRPr>
          </a:p>
        </p:txBody>
      </p:sp>
      <p:pic>
        <p:nvPicPr>
          <p:cNvPr id="3" name="Picture 2">
            <a:extLst>
              <a:ext uri="{FF2B5EF4-FFF2-40B4-BE49-F238E27FC236}">
                <a16:creationId xmlns:a16="http://schemas.microsoft.com/office/drawing/2014/main" id="{8C53A5EC-FC4B-AC46-9A67-88183DD44BC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6000" y="1911569"/>
            <a:ext cx="4247905" cy="315856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0B58D36-A413-0145-862D-3C078BFC8B3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400154" y="3699945"/>
            <a:ext cx="3695846" cy="251673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C52F3DA-E3CB-9E44-AF44-F35B225E0C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4856" y="2833666"/>
            <a:ext cx="3695847" cy="2568614"/>
          </a:xfrm>
          <a:prstGeom prst="rect">
            <a:avLst/>
          </a:prstGeom>
        </p:spPr>
      </p:pic>
      <p:sp>
        <p:nvSpPr>
          <p:cNvPr id="5" name="Rectangle 4">
            <a:extLst>
              <a:ext uri="{FF2B5EF4-FFF2-40B4-BE49-F238E27FC236}">
                <a16:creationId xmlns:a16="http://schemas.microsoft.com/office/drawing/2014/main" id="{DFB22BBF-A284-2948-BEE7-70C13EE42C2A}"/>
              </a:ext>
            </a:extLst>
          </p:cNvPr>
          <p:cNvSpPr/>
          <p:nvPr/>
        </p:nvSpPr>
        <p:spPr>
          <a:xfrm>
            <a:off x="352927" y="1118434"/>
            <a:ext cx="5649570" cy="1710725"/>
          </a:xfrm>
          <a:prstGeom prst="rect">
            <a:avLst/>
          </a:prstGeom>
        </p:spPr>
        <p:txBody>
          <a:bodyPr wrap="square">
            <a:spAutoFit/>
          </a:bodyPr>
          <a:lstStyle/>
          <a:p>
            <a:pPr marL="228600" marR="0" lvl="0" indent="-228600" algn="l" defTabSz="914400" rtl="0" eaLnBrk="1" fontAlgn="auto" latinLnBrk="0" hangingPunct="1">
              <a:lnSpc>
                <a:spcPct val="100000"/>
              </a:lnSpc>
              <a:spcBef>
                <a:spcPts val="600"/>
              </a:spcBef>
              <a:spcAft>
                <a:spcPts val="500"/>
              </a:spcAft>
              <a:buClr>
                <a:srgbClr val="0076BE"/>
              </a:buClr>
              <a:buSzPct val="115000"/>
              <a:buFont typeface="Arial" pitchFamily="34" charset="0"/>
              <a:buChar char="•"/>
              <a:tabLst/>
              <a:defRPr/>
            </a:pPr>
            <a:r>
              <a:rPr kumimoji="0" lang="en-US" sz="2400" b="0" i="0" u="none" strike="noStrike" kern="1200" cap="none" spc="0" normalizeH="0" baseline="0" noProof="0" dirty="0">
                <a:ln>
                  <a:noFill/>
                </a:ln>
                <a:solidFill>
                  <a:srgbClr val="424242"/>
                </a:solidFill>
                <a:effectLst/>
                <a:uLnTx/>
                <a:uFillTx/>
                <a:latin typeface="Arial"/>
                <a:ea typeface="+mn-ea"/>
                <a:cs typeface="+mn-cs"/>
              </a:rPr>
              <a:t>Allow data to be discovered online and downloaded, through portals and web services</a:t>
            </a:r>
          </a:p>
          <a:p>
            <a:pPr marL="228600" marR="0" lvl="0" indent="-228600" algn="l" defTabSz="914400" rtl="0" eaLnBrk="1" fontAlgn="auto" latinLnBrk="0" hangingPunct="1">
              <a:lnSpc>
                <a:spcPct val="100000"/>
              </a:lnSpc>
              <a:spcBef>
                <a:spcPts val="600"/>
              </a:spcBef>
              <a:spcAft>
                <a:spcPts val="500"/>
              </a:spcAft>
              <a:buClr>
                <a:srgbClr val="0076BE"/>
              </a:buClr>
              <a:buSzPct val="115000"/>
              <a:buFont typeface="Arial" pitchFamily="34" charset="0"/>
              <a:buChar char="•"/>
              <a:tabLst/>
              <a:defRPr/>
            </a:pPr>
            <a:r>
              <a:rPr kumimoji="0" lang="en-US" sz="2400" b="0" i="0" u="none" strike="noStrike" kern="1200" cap="none" spc="0" normalizeH="0" baseline="0" noProof="0" dirty="0">
                <a:ln>
                  <a:noFill/>
                </a:ln>
                <a:solidFill>
                  <a:srgbClr val="424242"/>
                </a:solidFill>
                <a:effectLst/>
                <a:uLnTx/>
                <a:uFillTx/>
                <a:latin typeface="Arial"/>
                <a:ea typeface="+mn-ea"/>
                <a:cs typeface="+mn-cs"/>
              </a:rPr>
              <a:t>Use open data policies where possible</a:t>
            </a:r>
          </a:p>
        </p:txBody>
      </p:sp>
      <p:pic>
        <p:nvPicPr>
          <p:cNvPr id="11" name="Picture 10">
            <a:extLst>
              <a:ext uri="{FF2B5EF4-FFF2-40B4-BE49-F238E27FC236}">
                <a16:creationId xmlns:a16="http://schemas.microsoft.com/office/drawing/2014/main" id="{EEF6175B-5356-E645-9BD9-C087727EAA4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42535" y="4420096"/>
            <a:ext cx="4436016" cy="1704479"/>
          </a:xfrm>
          <a:prstGeom prst="rect">
            <a:avLst/>
          </a:prstGeom>
        </p:spPr>
      </p:pic>
      <p:sp>
        <p:nvSpPr>
          <p:cNvPr id="4" name="Slide Number Placeholder 3">
            <a:extLst>
              <a:ext uri="{FF2B5EF4-FFF2-40B4-BE49-F238E27FC236}">
                <a16:creationId xmlns:a16="http://schemas.microsoft.com/office/drawing/2014/main" id="{326CD56D-58E8-8D48-BF17-2C859F7920F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9008A-481B-4F65-A514-1AA65EA0FD53}" type="slidenum">
              <a:rPr kumimoji="0" lang="en-US" sz="1000" b="0" i="0" u="none" strike="noStrike" kern="1200" cap="none" spc="0" normalizeH="0" baseline="0" noProof="0" smtClean="0">
                <a:ln>
                  <a:noFill/>
                </a:ln>
                <a:solidFill>
                  <a:srgbClr val="424242"/>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424242"/>
              </a:solidFill>
              <a:effectLst/>
              <a:uLnTx/>
              <a:uFillTx/>
              <a:latin typeface="Arial"/>
              <a:ea typeface="+mn-ea"/>
              <a:cs typeface="+mn-cs"/>
            </a:endParaRPr>
          </a:p>
        </p:txBody>
      </p:sp>
    </p:spTree>
    <p:extLst>
      <p:ext uri="{BB962C8B-B14F-4D97-AF65-F5344CB8AC3E}">
        <p14:creationId xmlns:p14="http://schemas.microsoft.com/office/powerpoint/2010/main" val="9085537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Modern Swiss">
  <a:themeElements>
    <a:clrScheme name="Custom 1">
      <a:dk1>
        <a:srgbClr val="231F20"/>
      </a:dk1>
      <a:lt1>
        <a:srgbClr val="FFFFFF"/>
      </a:lt1>
      <a:dk2>
        <a:srgbClr val="3A3533"/>
      </a:dk2>
      <a:lt2>
        <a:srgbClr val="E8E8E8"/>
      </a:lt2>
      <a:accent1>
        <a:srgbClr val="3E9034"/>
      </a:accent1>
      <a:accent2>
        <a:srgbClr val="175C99"/>
      </a:accent2>
      <a:accent3>
        <a:srgbClr val="40BFFF"/>
      </a:accent3>
      <a:accent4>
        <a:srgbClr val="7E466A"/>
      </a:accent4>
      <a:accent5>
        <a:srgbClr val="FDB002"/>
      </a:accent5>
      <a:accent6>
        <a:srgbClr val="D66F27"/>
      </a:accent6>
      <a:hlink>
        <a:srgbClr val="3C5F99"/>
      </a:hlink>
      <a:folHlink>
        <a:srgbClr val="636FB4"/>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dbgpwrpnttmplte">
  <a:themeElements>
    <a:clrScheme name="dbgpwrpnttmpl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bgpwrpnttmpl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gpwrpnttmpl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gpwrpnttmpl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gpwrpnttmpl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gpwrpnttmpl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gpwrpnttmpl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gpwrpnttmpl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Modern Swiss">
      <a:dk1>
        <a:sysClr val="windowText" lastClr="000000"/>
      </a:dk1>
      <a:lt1>
        <a:sysClr val="window" lastClr="FFFFFF"/>
      </a:lt1>
      <a:dk2>
        <a:srgbClr val="3C3D3E"/>
      </a:dk2>
      <a:lt2>
        <a:srgbClr val="999683"/>
      </a:lt2>
      <a:accent1>
        <a:srgbClr val="E34A06"/>
      </a:accent1>
      <a:accent2>
        <a:srgbClr val="31CCE8"/>
      </a:accent2>
      <a:accent3>
        <a:srgbClr val="C1C139"/>
      </a:accent3>
      <a:accent4>
        <a:srgbClr val="118E97"/>
      </a:accent4>
      <a:accent5>
        <a:srgbClr val="F9BD03"/>
      </a:accent5>
      <a:accent6>
        <a:srgbClr val="407026"/>
      </a:accent6>
      <a:hlink>
        <a:srgbClr val="3C3D3E"/>
      </a:hlink>
      <a:folHlink>
        <a:srgbClr val="999683"/>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Modern Swiss">
      <a:dk1>
        <a:sysClr val="windowText" lastClr="000000"/>
      </a:dk1>
      <a:lt1>
        <a:sysClr val="window" lastClr="FFFFFF"/>
      </a:lt1>
      <a:dk2>
        <a:srgbClr val="3C3D3E"/>
      </a:dk2>
      <a:lt2>
        <a:srgbClr val="999683"/>
      </a:lt2>
      <a:accent1>
        <a:srgbClr val="E34A06"/>
      </a:accent1>
      <a:accent2>
        <a:srgbClr val="31CCE8"/>
      </a:accent2>
      <a:accent3>
        <a:srgbClr val="C1C139"/>
      </a:accent3>
      <a:accent4>
        <a:srgbClr val="118E97"/>
      </a:accent4>
      <a:accent5>
        <a:srgbClr val="F9BD03"/>
      </a:accent5>
      <a:accent6>
        <a:srgbClr val="407026"/>
      </a:accent6>
      <a:hlink>
        <a:srgbClr val="3C3D3E"/>
      </a:hlink>
      <a:folHlink>
        <a:srgbClr val="999683"/>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Modern Swiss">
  <a:themeElements>
    <a:clrScheme name="Custom 1">
      <a:dk1>
        <a:srgbClr val="231F20"/>
      </a:dk1>
      <a:lt1>
        <a:srgbClr val="FFFFFF"/>
      </a:lt1>
      <a:dk2>
        <a:srgbClr val="3A3533"/>
      </a:dk2>
      <a:lt2>
        <a:srgbClr val="E8E8E8"/>
      </a:lt2>
      <a:accent1>
        <a:srgbClr val="3E9034"/>
      </a:accent1>
      <a:accent2>
        <a:srgbClr val="175C99"/>
      </a:accent2>
      <a:accent3>
        <a:srgbClr val="40BFFF"/>
      </a:accent3>
      <a:accent4>
        <a:srgbClr val="7E466A"/>
      </a:accent4>
      <a:accent5>
        <a:srgbClr val="FDB002"/>
      </a:accent5>
      <a:accent6>
        <a:srgbClr val="D66F27"/>
      </a:accent6>
      <a:hlink>
        <a:srgbClr val="3C5F99"/>
      </a:hlink>
      <a:folHlink>
        <a:srgbClr val="636FB4"/>
      </a:folHlink>
    </a:clrScheme>
    <a:fontScheme name="Modern Swiss">
      <a:majorFont>
        <a:latin typeface="Arial"/>
        <a:ea typeface=""/>
        <a:cs typeface=""/>
      </a:majorFont>
      <a:minorFont>
        <a:latin typeface="Microsoft New Tai L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outerShdw dist="38100" dir="5400000" algn="t" rotWithShape="0">
            <a:schemeClr val="bg2">
              <a:alpha val="20000"/>
            </a:schemeClr>
          </a:outerShdw>
        </a:effectLst>
      </a:spPr>
      <a:bodyPr rtlCol="0" anchor="ctr"/>
      <a:lstStyle>
        <a:defPPr algn="ctr">
          <a:lnSpc>
            <a:spcPct val="95000"/>
          </a:lnSpc>
          <a:defRPr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Default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GBIF-PPT_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idigbio2014">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idigbio2014">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15891</TotalTime>
  <Words>4457</Words>
  <Application>Microsoft Office PowerPoint</Application>
  <PresentationFormat>Widescreen</PresentationFormat>
  <Paragraphs>589</Paragraphs>
  <Slides>45</Slides>
  <Notes>45</Notes>
  <HiddenSlides>1</HiddenSlides>
  <MMClips>0</MMClips>
  <ScaleCrop>false</ScaleCrop>
  <HeadingPairs>
    <vt:vector size="8" baseType="variant">
      <vt:variant>
        <vt:lpstr>Fonts Used</vt:lpstr>
      </vt:variant>
      <vt:variant>
        <vt:i4>12</vt:i4>
      </vt:variant>
      <vt:variant>
        <vt:lpstr>Theme</vt:lpstr>
      </vt:variant>
      <vt:variant>
        <vt:i4>10</vt:i4>
      </vt:variant>
      <vt:variant>
        <vt:lpstr>Embedded OLE Servers</vt:lpstr>
      </vt:variant>
      <vt:variant>
        <vt:i4>1</vt:i4>
      </vt:variant>
      <vt:variant>
        <vt:lpstr>Slide Titles</vt:lpstr>
      </vt:variant>
      <vt:variant>
        <vt:i4>45</vt:i4>
      </vt:variant>
    </vt:vector>
  </HeadingPairs>
  <TitlesOfParts>
    <vt:vector size="68" baseType="lpstr">
      <vt:lpstr>Arial</vt:lpstr>
      <vt:lpstr>Arial Black</vt:lpstr>
      <vt:lpstr>Arial Narrow</vt:lpstr>
      <vt:lpstr>Calibri</vt:lpstr>
      <vt:lpstr>Calibri Light</vt:lpstr>
      <vt:lpstr>Cambria</vt:lpstr>
      <vt:lpstr>Droid Serif</vt:lpstr>
      <vt:lpstr>Helvetica Neue</vt:lpstr>
      <vt:lpstr>Microsoft New Tai Lue</vt:lpstr>
      <vt:lpstr>Palatino Linotype</vt:lpstr>
      <vt:lpstr>Times New Roman</vt:lpstr>
      <vt:lpstr>Wingdings</vt:lpstr>
      <vt:lpstr>1_Modern Swiss</vt:lpstr>
      <vt:lpstr>2_Modern Swiss</vt:lpstr>
      <vt:lpstr>Default Theme</vt:lpstr>
      <vt:lpstr>GBIF-PPT_2015</vt:lpstr>
      <vt:lpstr>Simple Light</vt:lpstr>
      <vt:lpstr>idigbio2014</vt:lpstr>
      <vt:lpstr>1_idigbio2014</vt:lpstr>
      <vt:lpstr>1_Simple Light</vt:lpstr>
      <vt:lpstr>Office Theme</vt:lpstr>
      <vt:lpstr>dbgpwrpnttmplte</vt:lpstr>
      <vt:lpstr>think-cell Slide</vt:lpstr>
      <vt:lpstr>PowerPoint Presentation</vt:lpstr>
      <vt:lpstr>PowerPoint Presentation</vt:lpstr>
      <vt:lpstr>Science instruments</vt:lpstr>
      <vt:lpstr>Open Data</vt:lpstr>
      <vt:lpstr>What is Open Data, and why is it important?</vt:lpstr>
      <vt:lpstr>NEON – Open Data for Ecology</vt:lpstr>
      <vt:lpstr>Using FAIR to Define Open Data</vt:lpstr>
      <vt:lpstr>Making data findable and accessible</vt:lpstr>
      <vt:lpstr>Making data findable and accessible</vt:lpstr>
      <vt:lpstr>Making data findable and accessible</vt:lpstr>
      <vt:lpstr>Making data interoperable and reusable</vt:lpstr>
      <vt:lpstr>Making data interoperable and reusable</vt:lpstr>
      <vt:lpstr>DATA CITATION, ATTRIBUTION &amp; DISCOVERABILITY</vt:lpstr>
      <vt:lpstr>PowerPoint Presentation</vt:lpstr>
      <vt:lpstr>PowerPoint Presentation</vt:lpstr>
      <vt:lpstr>Peer-reviewed USES of GBIF-mediated data through 31 July 2019</vt:lpstr>
      <vt:lpstr>DOIs: DIGITAL OBJECT IDENTIFIERS Four types of uses on GBIF.org</vt:lpstr>
      <vt:lpstr>Download dois</vt:lpstr>
      <vt:lpstr>LiteraTure  tracking</vt:lpstr>
      <vt:lpstr>doI Citation in perspective</vt:lpstr>
      <vt:lpstr>Crediting institutions</vt:lpstr>
      <vt:lpstr>NEXT UP: Crediting individuals</vt:lpstr>
      <vt:lpstr>NEXT UP: Crediting individuals</vt:lpstr>
      <vt:lpstr>Publishing Biodiversity Data</vt:lpstr>
      <vt:lpstr>Advancing the Digitization of Biological Collections iDigBio Hub and Thematic (Museum) Collection Networks</vt:lpstr>
      <vt:lpstr>Why use standards?</vt:lpstr>
      <vt:lpstr>Some examples of standards for sharing biodiversity data &amp; where do they come from?</vt:lpstr>
      <vt:lpstr>Data publishing - why do it? Are you sharing yet?</vt:lpstr>
      <vt:lpstr>Data publishing what, who, how, where, when </vt:lpstr>
      <vt:lpstr>Data uptake</vt:lpstr>
      <vt:lpstr>Data use trends Collections Biodiversity Data - expected and emerging uses </vt:lpstr>
      <vt:lpstr>Data publishing conversation</vt:lpstr>
      <vt:lpstr>PowerPoint Presentation</vt:lpstr>
      <vt:lpstr>ESAUSSEE Data Help Desk Who we are and how to find us (in the exhibit hall) </vt:lpstr>
      <vt:lpstr>PowerPoint Presentation</vt:lpstr>
      <vt:lpstr>PowerPoint Presentation</vt:lpstr>
      <vt:lpstr>Think about any ecological question that you study.</vt:lpstr>
      <vt:lpstr>PowerPoint Presentation</vt:lpstr>
      <vt:lpstr>PowerPoint Presentation</vt:lpstr>
      <vt:lpstr>PowerPoint Presentation</vt:lpstr>
      <vt:lpstr>PowerPoint Presentation</vt:lpstr>
      <vt:lpstr>PowerPoint Presentation</vt:lpstr>
      <vt:lpstr>PowerPoint Presentation</vt:lpstr>
      <vt:lpstr>Data sharing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GBIF Secretariat</dc:creator>
  <cp:keywords/>
  <dc:description/>
  <cp:lastModifiedBy>Dmitry Shchigel</cp:lastModifiedBy>
  <cp:revision>742</cp:revision>
  <cp:lastPrinted>2016-09-24T08:43:58Z</cp:lastPrinted>
  <dcterms:created xsi:type="dcterms:W3CDTF">2014-02-07T03:47:22Z</dcterms:created>
  <dcterms:modified xsi:type="dcterms:W3CDTF">2019-08-12T13:43:38Z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1166664</vt:lpwstr>
  </property>
  <property fmtid="{D5CDD505-2E9C-101B-9397-08002B2CF9AE}" pid="3" name="NXPowerLiteSettings">
    <vt:lpwstr>F980073804F000</vt:lpwstr>
  </property>
  <property fmtid="{D5CDD505-2E9C-101B-9397-08002B2CF9AE}" pid="4" name="NXPowerLiteVersion">
    <vt:lpwstr>D5.0.2</vt:lpwstr>
  </property>
</Properties>
</file>