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5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9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4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1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5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5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3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1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7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3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56408-B0A2-4F56-ABC8-2FC029F42462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B7A82-F992-4F3B-9787-A6B3AB63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Process Management</a:t>
            </a:r>
            <a:br>
              <a:rPr lang="en-US" dirty="0" smtClean="0"/>
            </a:br>
            <a:r>
              <a:rPr lang="en-US" dirty="0" smtClean="0"/>
              <a:t>and Modeling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17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Key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Tools for Today: </a:t>
            </a:r>
            <a:r>
              <a:rPr lang="en-US" dirty="0" smtClean="0"/>
              <a:t>Utilize effective methods to gather information and model workflows</a:t>
            </a:r>
          </a:p>
          <a:p>
            <a:endParaRPr lang="en-US" dirty="0" smtClean="0"/>
          </a:p>
          <a:p>
            <a:r>
              <a:rPr lang="en-US" b="1" dirty="0" smtClean="0"/>
              <a:t>Tools for Ongoing Operations: </a:t>
            </a:r>
            <a:r>
              <a:rPr lang="en-US" dirty="0" smtClean="0"/>
              <a:t>Review/Refine and maintain effective processes (i.e., continuous workflow improvement)</a:t>
            </a:r>
          </a:p>
          <a:p>
            <a:pPr lvl="1"/>
            <a:r>
              <a:rPr lang="en-US" dirty="0" smtClean="0"/>
              <a:t>Improve Throughput, Cost, Other Key Metrics</a:t>
            </a:r>
          </a:p>
          <a:p>
            <a:pPr lvl="1"/>
            <a:r>
              <a:rPr lang="en-US" dirty="0" smtClean="0"/>
              <a:t>Efficient use of personnel and physical resources (reduce idle time)</a:t>
            </a:r>
          </a:p>
          <a:p>
            <a:pPr lvl="1"/>
            <a:r>
              <a:rPr lang="en-US" dirty="0" smtClean="0"/>
              <a:t>Sufficient redundancy and risk mitigation (risk management at each step)</a:t>
            </a:r>
          </a:p>
        </p:txBody>
      </p:sp>
    </p:spTree>
    <p:extLst>
      <p:ext uri="{BB962C8B-B14F-4D97-AF65-F5344CB8AC3E}">
        <p14:creationId xmlns:p14="http://schemas.microsoft.com/office/powerpoint/2010/main" val="5973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Tools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791200"/>
          </a:xfrm>
        </p:spPr>
        <p:txBody>
          <a:bodyPr>
            <a:normAutofit fontScale="40000" lnSpcReduction="20000"/>
          </a:bodyPr>
          <a:lstStyle/>
          <a:p>
            <a:pPr fontAlgn="base"/>
            <a:r>
              <a:rPr lang="en-US" sz="4000" dirty="0" smtClean="0"/>
              <a:t>Difficult to draw a workflow diagram as the initial step</a:t>
            </a:r>
          </a:p>
          <a:p>
            <a:pPr fontAlgn="base"/>
            <a:r>
              <a:rPr lang="en-US" sz="4000" dirty="0" smtClean="0"/>
              <a:t>Break </a:t>
            </a:r>
            <a:r>
              <a:rPr lang="en-US" sz="4000" smtClean="0"/>
              <a:t>the activity </a:t>
            </a:r>
            <a:r>
              <a:rPr lang="en-US" sz="4000" dirty="0" smtClean="0"/>
              <a:t>into manageable chunks</a:t>
            </a:r>
          </a:p>
          <a:p>
            <a:pPr lvl="1" fontAlgn="base"/>
            <a:r>
              <a:rPr lang="en-US" sz="3500" dirty="0" smtClean="0"/>
              <a:t>Modules (various modules for various circumstances; reproducible across disciplines)</a:t>
            </a:r>
          </a:p>
          <a:p>
            <a:pPr lvl="1" fontAlgn="base"/>
            <a:r>
              <a:rPr lang="en-US" sz="3500" dirty="0" smtClean="0"/>
              <a:t>Task Groups</a:t>
            </a:r>
          </a:p>
          <a:p>
            <a:pPr fontAlgn="base"/>
            <a:r>
              <a:rPr lang="en-US" sz="4000" dirty="0" smtClean="0"/>
              <a:t>Create a numbered task list (Work Breakdown Structure)</a:t>
            </a:r>
          </a:p>
          <a:p>
            <a:pPr lvl="1" fontAlgn="base"/>
            <a:r>
              <a:rPr lang="en-US" sz="3500" dirty="0" smtClean="0"/>
              <a:t>Contains all tasks for the discrete unit</a:t>
            </a:r>
          </a:p>
          <a:p>
            <a:pPr lvl="1" fontAlgn="base"/>
            <a:r>
              <a:rPr lang="en-US" sz="3500" dirty="0" smtClean="0"/>
              <a:t>Order is initially unimportant (brainstorm)</a:t>
            </a:r>
          </a:p>
          <a:p>
            <a:pPr lvl="1" fontAlgn="base"/>
            <a:r>
              <a:rPr lang="en-US" sz="3500" dirty="0" smtClean="0"/>
              <a:t>Number the tasks within each module or task group (Example: “M1, T1”)</a:t>
            </a:r>
          </a:p>
          <a:p>
            <a:pPr fontAlgn="base"/>
            <a:r>
              <a:rPr lang="en-US" sz="4000" dirty="0" smtClean="0"/>
              <a:t>After tasks have been identified, identify dependencies</a:t>
            </a:r>
          </a:p>
          <a:p>
            <a:pPr lvl="1" fontAlgn="base"/>
            <a:r>
              <a:rPr lang="en-US" sz="3500" dirty="0" smtClean="0"/>
              <a:t>List the task number(s) that are dependencies for each task (if applicable)</a:t>
            </a:r>
          </a:p>
          <a:p>
            <a:pPr lvl="1" fontAlgn="base"/>
            <a:r>
              <a:rPr lang="en-US" sz="3500" dirty="0" smtClean="0"/>
              <a:t>Identify the dependency type</a:t>
            </a:r>
          </a:p>
          <a:p>
            <a:pPr lvl="2" fontAlgn="base"/>
            <a:r>
              <a:rPr lang="en-US" sz="3500" dirty="0" smtClean="0"/>
              <a:t>Finish-to-Start (FS): Task B cannot begin until Task A has been completed. This is the most common. Example: “Photograph Specimen” (B) cannot start until “Position Specimen for Imaging” (A) has finished</a:t>
            </a:r>
          </a:p>
          <a:p>
            <a:pPr lvl="2" fontAlgn="base"/>
            <a:r>
              <a:rPr lang="en-US" sz="3500" dirty="0" smtClean="0"/>
              <a:t>Start-to-Finish (SF): Task A must begin before Task B can finish. </a:t>
            </a:r>
            <a:r>
              <a:rPr lang="en-US" sz="3500" dirty="0" smtClean="0"/>
              <a:t>Extremely</a:t>
            </a:r>
            <a:r>
              <a:rPr lang="en-US" sz="3500" dirty="0" smtClean="0"/>
              <a:t> rare, and likely not to be utilized in any workflow</a:t>
            </a:r>
          </a:p>
          <a:p>
            <a:pPr lvl="2" fontAlgn="base"/>
            <a:r>
              <a:rPr lang="en-US" sz="3500" dirty="0" smtClean="0"/>
              <a:t>Start-to-Start (SS): Task A must begin before Task B can begin. Example: “Identify Specimens to be Digitized” (A) must begin before “Remove </a:t>
            </a:r>
            <a:r>
              <a:rPr lang="en-US" sz="3500" dirty="0"/>
              <a:t>S</a:t>
            </a:r>
            <a:r>
              <a:rPr lang="en-US" sz="3500" dirty="0" smtClean="0"/>
              <a:t>pecimens from the Collection” (B) can begin</a:t>
            </a:r>
          </a:p>
          <a:p>
            <a:pPr lvl="2" fontAlgn="base"/>
            <a:r>
              <a:rPr lang="en-US" sz="3500" dirty="0" smtClean="0"/>
              <a:t>Finish-to-Finish (FF): Task A must finish before Task B can finish. Rare. Example: “Train Workers to Retrieve/Return Specimens” (A) must finish before “Digitized </a:t>
            </a:r>
            <a:r>
              <a:rPr lang="en-US" sz="3500" dirty="0"/>
              <a:t>S</a:t>
            </a:r>
            <a:r>
              <a:rPr lang="en-US" sz="3500" dirty="0" smtClean="0"/>
              <a:t>pecimens Returned to the Collection” (B) can finish</a:t>
            </a:r>
            <a:endParaRPr lang="en-US" sz="3500" dirty="0" smtClean="0"/>
          </a:p>
          <a:p>
            <a:pPr fontAlgn="base"/>
            <a:r>
              <a:rPr lang="en-US" sz="4000" dirty="0" smtClean="0"/>
              <a:t>Identify resource(s) required for the task – both human resources and physical resources</a:t>
            </a:r>
          </a:p>
          <a:p>
            <a:pPr fontAlgn="base"/>
            <a:r>
              <a:rPr lang="en-US" sz="4000" dirty="0" smtClean="0"/>
              <a:t>Identify any required lag times involved between dependent tasks.</a:t>
            </a:r>
          </a:p>
          <a:p>
            <a:pPr lvl="1" fontAlgn="base"/>
            <a:r>
              <a:rPr lang="en-US" sz="3500" dirty="0"/>
              <a:t>E</a:t>
            </a:r>
            <a:r>
              <a:rPr lang="en-US" sz="3500" dirty="0" smtClean="0"/>
              <a:t>xample: placing a wet </a:t>
            </a:r>
            <a:r>
              <a:rPr lang="en-US" sz="3500" dirty="0" err="1" smtClean="0"/>
              <a:t>herp</a:t>
            </a:r>
            <a:r>
              <a:rPr lang="en-US" sz="3500" dirty="0" smtClean="0"/>
              <a:t> specimen in a shallow tank (Task A) for imaging (Task C) has a ~30-second lag time (waiting for ripples to diminish before taking the image)</a:t>
            </a:r>
          </a:p>
          <a:p>
            <a:pPr lvl="1" fontAlgn="base"/>
            <a:r>
              <a:rPr lang="en-US" sz="3500" dirty="0" smtClean="0"/>
              <a:t>May also be expressed as a separate task (i.e., Task B = wait for ripples to diminish)</a:t>
            </a:r>
          </a:p>
          <a:p>
            <a:pPr fontAlgn="base"/>
            <a:r>
              <a:rPr lang="en-US" sz="4000" b="1" dirty="0" smtClean="0"/>
              <a:t>Hint: Tasks that don’t have strict dependencies enable workforce flexibility, feeding the social motivation factors</a:t>
            </a:r>
          </a:p>
        </p:txBody>
      </p:sp>
    </p:spTree>
    <p:extLst>
      <p:ext uri="{BB962C8B-B14F-4D97-AF65-F5344CB8AC3E}">
        <p14:creationId xmlns:p14="http://schemas.microsoft.com/office/powerpoint/2010/main" val="5865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Tools for Ongoing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en-US" dirty="0" smtClean="0"/>
              <a:t>Workflow optimization techniques are numerous, but all have core similarities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 smtClean="0"/>
              <a:t>Plan/Design/Document the process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 smtClean="0"/>
              <a:t>Measure the process, end-to-end (observation, self-reporting, automated data collection points, log sheets)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 smtClean="0"/>
              <a:t>Review the measurements and identify issues (excessive queue times, idle resources)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 smtClean="0"/>
              <a:t>Identify opportunities for improvement and implement (include employee input, root causes may be separated from the symptom by several steps)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 smtClean="0"/>
              <a:t>Rinse, repeat #2 - #4</a:t>
            </a:r>
          </a:p>
          <a:p>
            <a:pPr fontAlgn="base"/>
            <a:r>
              <a:rPr lang="en-US" dirty="0" smtClean="0"/>
              <a:t>Objective, data driven, analytical</a:t>
            </a:r>
          </a:p>
          <a:p>
            <a:pPr fontAlgn="base"/>
            <a:r>
              <a:rPr lang="en-US" dirty="0" smtClean="0"/>
              <a:t>Well-documented workflows can seed checklists</a:t>
            </a:r>
          </a:p>
          <a:p>
            <a:pPr fontAlgn="base"/>
            <a:r>
              <a:rPr lang="en-US" dirty="0" smtClean="0"/>
              <a:t>Time-centric, but can readily be converted to cost-centric measurements</a:t>
            </a:r>
            <a:endParaRPr lang="en-US" dirty="0"/>
          </a:p>
          <a:p>
            <a:pPr fontAlgn="base"/>
            <a:r>
              <a:rPr lang="en-US" dirty="0" smtClean="0"/>
              <a:t>The duration of a workflow cannot be decreased unless the duration of the Critical Path (your longest chain of dependent events) is decreased</a:t>
            </a:r>
          </a:p>
          <a:p>
            <a:pPr lvl="1" fontAlgn="base"/>
            <a:r>
              <a:rPr lang="en-US" dirty="0" smtClean="0"/>
              <a:t>Break some tasks into smaller units that can run in parallel</a:t>
            </a:r>
          </a:p>
          <a:p>
            <a:pPr lvl="1" fontAlgn="base"/>
            <a:r>
              <a:rPr lang="en-US" dirty="0" smtClean="0"/>
              <a:t>Simplify/automate tasks</a:t>
            </a:r>
          </a:p>
          <a:p>
            <a:pPr lvl="1" fontAlgn="base"/>
            <a:r>
              <a:rPr lang="en-US" dirty="0" smtClean="0"/>
              <a:t>Reassign resources</a:t>
            </a:r>
          </a:p>
          <a:p>
            <a:pPr lvl="1" fontAlgn="base"/>
            <a:r>
              <a:rPr lang="en-US" dirty="0" smtClean="0"/>
              <a:t>Bottlenecks off the Critical Path “don’t matter”</a:t>
            </a:r>
          </a:p>
          <a:p>
            <a:pPr lvl="1" fontAlgn="base"/>
            <a:r>
              <a:rPr lang="en-US" dirty="0" smtClean="0"/>
              <a:t>You will always have a Critical Path</a:t>
            </a:r>
          </a:p>
          <a:p>
            <a:pPr lvl="1" fontAlgn="base"/>
            <a:endParaRPr lang="en-US" dirty="0" smtClean="0"/>
          </a:p>
          <a:p>
            <a:pPr fontAlgn="base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702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PDCA Cycl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620000" cy="519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0207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Plan-Do-Check-Act (Deming Cycle)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35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1295400"/>
            <a:ext cx="8839200" cy="5059362"/>
          </a:xfrm>
        </p:spPr>
        <p:txBody>
          <a:bodyPr>
            <a:normAutofit fontScale="25000" lnSpcReduction="20000"/>
          </a:bodyPr>
          <a:lstStyle/>
          <a:p>
            <a:r>
              <a:rPr lang="en-US" sz="6400" b="1" dirty="0">
                <a:solidFill>
                  <a:srgbClr val="FF0000"/>
                </a:solidFill>
              </a:rPr>
              <a:t>Define</a:t>
            </a:r>
            <a:endParaRPr lang="en-US" sz="6400" dirty="0">
              <a:solidFill>
                <a:srgbClr val="FF0000"/>
              </a:solidFill>
            </a:endParaRPr>
          </a:p>
          <a:p>
            <a:pPr lvl="1"/>
            <a:r>
              <a:rPr lang="en-US" sz="5600" dirty="0"/>
              <a:t>Write down what you currently </a:t>
            </a:r>
            <a:r>
              <a:rPr lang="en-US" sz="5600" dirty="0" smtClean="0"/>
              <a:t>know. Seek to clarify facts, set objectives and form the project team. Define the following:</a:t>
            </a:r>
          </a:p>
          <a:p>
            <a:pPr lvl="1"/>
            <a:r>
              <a:rPr lang="en-US" sz="5600" dirty="0" smtClean="0"/>
              <a:t>A problem statement, the </a:t>
            </a:r>
            <a:r>
              <a:rPr lang="en-US" sz="5600" dirty="0"/>
              <a:t>customer(s</a:t>
            </a:r>
            <a:r>
              <a:rPr lang="en-US" sz="5600" dirty="0" smtClean="0"/>
              <a:t>), </a:t>
            </a:r>
            <a:r>
              <a:rPr lang="en-US" sz="5600" b="1" dirty="0" smtClean="0"/>
              <a:t>Critical </a:t>
            </a:r>
            <a:r>
              <a:rPr lang="en-US" sz="5600" b="1" dirty="0"/>
              <a:t>to Quality (CTQs) — what are the critical process outputs</a:t>
            </a:r>
            <a:r>
              <a:rPr lang="en-US" sz="5600" b="1" dirty="0" smtClean="0"/>
              <a:t>?</a:t>
            </a:r>
            <a:r>
              <a:rPr lang="en-US" sz="5600" dirty="0" smtClean="0"/>
              <a:t>, the </a:t>
            </a:r>
            <a:r>
              <a:rPr lang="en-US" sz="5600" dirty="0"/>
              <a:t>target process and other related business </a:t>
            </a:r>
            <a:r>
              <a:rPr lang="en-US" sz="5600" dirty="0" smtClean="0"/>
              <a:t>processes, </a:t>
            </a:r>
            <a:r>
              <a:rPr lang="en-US" sz="5600" dirty="0"/>
              <a:t>p</a:t>
            </a:r>
            <a:r>
              <a:rPr lang="en-US" sz="5600" dirty="0" smtClean="0"/>
              <a:t>roject targets, project boundaries</a:t>
            </a:r>
          </a:p>
          <a:p>
            <a:r>
              <a:rPr lang="en-US" sz="6400" b="1" dirty="0" smtClean="0"/>
              <a:t>Measure</a:t>
            </a:r>
            <a:endParaRPr lang="en-US" sz="6400" dirty="0"/>
          </a:p>
          <a:p>
            <a:pPr lvl="1"/>
            <a:r>
              <a:rPr lang="en-US" sz="5600" dirty="0"/>
              <a:t>This is the data collection step. The team decides on what should be measured and how to measure it. This forms a data collection plan. It is usual for teams to invest a lot of effort into assessing the suitability of the proposed measurement systems. Good data is at the heart of the DMAIC process:</a:t>
            </a:r>
          </a:p>
          <a:p>
            <a:pPr lvl="2"/>
            <a:r>
              <a:rPr lang="en-US" sz="5600" dirty="0"/>
              <a:t>Define the process critical </a:t>
            </a:r>
            <a:r>
              <a:rPr lang="en-US" sz="5600" dirty="0" err="1"/>
              <a:t>Xs</a:t>
            </a:r>
            <a:r>
              <a:rPr lang="en-US" sz="5600" dirty="0"/>
              <a:t> (inputs) and </a:t>
            </a:r>
            <a:r>
              <a:rPr lang="en-US" sz="5600" dirty="0" err="1"/>
              <a:t>Ys</a:t>
            </a:r>
            <a:r>
              <a:rPr lang="en-US" sz="5600" dirty="0"/>
              <a:t> (outputs</a:t>
            </a:r>
            <a:r>
              <a:rPr lang="en-US" sz="5600" dirty="0" smtClean="0"/>
              <a:t>)</a:t>
            </a:r>
            <a:endParaRPr lang="en-US" sz="5600" dirty="0"/>
          </a:p>
          <a:p>
            <a:pPr lvl="2"/>
            <a:r>
              <a:rPr lang="en-US" sz="5600" dirty="0"/>
              <a:t>Define the measurement </a:t>
            </a:r>
            <a:r>
              <a:rPr lang="en-US" sz="5600" dirty="0" smtClean="0"/>
              <a:t>plan</a:t>
            </a:r>
            <a:endParaRPr lang="en-US" sz="5600" dirty="0"/>
          </a:p>
          <a:p>
            <a:pPr lvl="2"/>
            <a:r>
              <a:rPr lang="en-US" sz="5600" dirty="0"/>
              <a:t>Test the measurement </a:t>
            </a:r>
            <a:r>
              <a:rPr lang="en-US" sz="5600" dirty="0" smtClean="0"/>
              <a:t>system</a:t>
            </a:r>
            <a:endParaRPr lang="en-US" sz="5600" dirty="0"/>
          </a:p>
          <a:p>
            <a:pPr lvl="2"/>
            <a:r>
              <a:rPr lang="en-US" sz="5600" dirty="0"/>
              <a:t>Collect the </a:t>
            </a:r>
            <a:r>
              <a:rPr lang="en-US" sz="5600" dirty="0" smtClean="0"/>
              <a:t>data</a:t>
            </a:r>
            <a:endParaRPr lang="en-US" sz="5600" dirty="0"/>
          </a:p>
          <a:p>
            <a:r>
              <a:rPr lang="en-US" sz="6400" b="1" dirty="0"/>
              <a:t>Analyze</a:t>
            </a:r>
            <a:endParaRPr lang="en-US" sz="6400" dirty="0"/>
          </a:p>
          <a:p>
            <a:pPr lvl="1"/>
            <a:r>
              <a:rPr lang="en-US" sz="5600" dirty="0"/>
              <a:t>The data collected in the Measure step is </a:t>
            </a:r>
            <a:r>
              <a:rPr lang="en-US" sz="5600" dirty="0" smtClean="0"/>
              <a:t>analyzed </a:t>
            </a:r>
            <a:r>
              <a:rPr lang="en-US" sz="5600" dirty="0"/>
              <a:t>to determine root causes of defects</a:t>
            </a:r>
            <a:r>
              <a:rPr lang="en-US" sz="5600" dirty="0" smtClean="0"/>
              <a:t>.</a:t>
            </a:r>
            <a:endParaRPr lang="en-US" sz="5600" dirty="0"/>
          </a:p>
          <a:p>
            <a:pPr lvl="1"/>
            <a:r>
              <a:rPr lang="en-US" sz="5600" dirty="0"/>
              <a:t>Identify gaps between current performance and goal performance</a:t>
            </a:r>
          </a:p>
          <a:p>
            <a:pPr lvl="1"/>
            <a:r>
              <a:rPr lang="en-US" sz="5600" dirty="0"/>
              <a:t>Identify how the process inputs (</a:t>
            </a:r>
            <a:r>
              <a:rPr lang="en-US" sz="5600" dirty="0" err="1"/>
              <a:t>Xs</a:t>
            </a:r>
            <a:r>
              <a:rPr lang="en-US" sz="5600" dirty="0"/>
              <a:t>) affect the process outputs (</a:t>
            </a:r>
            <a:r>
              <a:rPr lang="en-US" sz="5600" dirty="0" err="1"/>
              <a:t>Ys</a:t>
            </a:r>
            <a:r>
              <a:rPr lang="en-US" sz="5600" dirty="0"/>
              <a:t>)</a:t>
            </a:r>
          </a:p>
          <a:p>
            <a:pPr lvl="1"/>
            <a:r>
              <a:rPr lang="en-US" sz="5600" dirty="0"/>
              <a:t>List and prioritize potential opportunities to improve</a:t>
            </a:r>
          </a:p>
          <a:p>
            <a:pPr lvl="1"/>
            <a:r>
              <a:rPr lang="en-US" sz="5600" dirty="0"/>
              <a:t>Identify sources of variation</a:t>
            </a:r>
          </a:p>
          <a:p>
            <a:r>
              <a:rPr lang="en-US" sz="6400" b="1" dirty="0" smtClean="0"/>
              <a:t>Improve</a:t>
            </a:r>
            <a:endParaRPr lang="en-US" sz="6400" dirty="0"/>
          </a:p>
          <a:p>
            <a:pPr lvl="1"/>
            <a:r>
              <a:rPr lang="en-US" sz="5600" dirty="0"/>
              <a:t>Identify creative solutions to fix and prevent process </a:t>
            </a:r>
            <a:r>
              <a:rPr lang="en-US" sz="5600" dirty="0" smtClean="0"/>
              <a:t>problems</a:t>
            </a:r>
            <a:endParaRPr lang="en-US" sz="5600" dirty="0"/>
          </a:p>
          <a:p>
            <a:pPr lvl="1"/>
            <a:r>
              <a:rPr lang="en-US" sz="5600" dirty="0"/>
              <a:t>Create innovate </a:t>
            </a:r>
            <a:r>
              <a:rPr lang="en-US" sz="5600" dirty="0" smtClean="0"/>
              <a:t>solutions, focus </a:t>
            </a:r>
            <a:r>
              <a:rPr lang="en-US" sz="5600" dirty="0"/>
              <a:t>on the simplest and easiest </a:t>
            </a:r>
            <a:r>
              <a:rPr lang="en-US" sz="5600" dirty="0" smtClean="0"/>
              <a:t>solutions, test solutions, deploy improvements</a:t>
            </a:r>
          </a:p>
          <a:p>
            <a:r>
              <a:rPr lang="en-US" sz="6400" b="1" dirty="0" smtClean="0"/>
              <a:t>Control</a:t>
            </a:r>
            <a:endParaRPr lang="en-US" sz="6400" dirty="0"/>
          </a:p>
          <a:p>
            <a:pPr lvl="1"/>
            <a:r>
              <a:rPr lang="en-US" sz="5600" dirty="0"/>
              <a:t>Monitor the improvements to ensure continued </a:t>
            </a:r>
            <a:r>
              <a:rPr lang="en-US" sz="5600" dirty="0" smtClean="0"/>
              <a:t>success, create </a:t>
            </a:r>
            <a:r>
              <a:rPr lang="en-US" sz="5600" dirty="0"/>
              <a:t>a control </a:t>
            </a:r>
            <a:r>
              <a:rPr lang="en-US" sz="5600" dirty="0" smtClean="0"/>
              <a:t>plan, update documents/business process/training </a:t>
            </a:r>
            <a:r>
              <a:rPr lang="en-US" sz="5600" dirty="0"/>
              <a:t>records as required</a:t>
            </a:r>
            <a:r>
              <a:rPr lang="en-US" sz="5600" dirty="0" smtClean="0"/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Tools for Ongoing Operations</a:t>
            </a:r>
          </a:p>
          <a:p>
            <a:r>
              <a:rPr lang="en-US" dirty="0" smtClean="0"/>
              <a:t>Six Sigma DMAIC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47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837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Business Process Management and Modeling</vt:lpstr>
      <vt:lpstr>Two Key Aspects</vt:lpstr>
      <vt:lpstr>Tools for Today</vt:lpstr>
      <vt:lpstr>Tools for Ongoing Operations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Process Management</dc:title>
  <dc:creator>Jason Grabon</dc:creator>
  <cp:lastModifiedBy>Jason Grabon</cp:lastModifiedBy>
  <cp:revision>18</cp:revision>
  <dcterms:created xsi:type="dcterms:W3CDTF">2012-05-31T11:58:21Z</dcterms:created>
  <dcterms:modified xsi:type="dcterms:W3CDTF">2012-05-31T15:36:14Z</dcterms:modified>
</cp:coreProperties>
</file>