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312" r:id="rId2"/>
    <p:sldId id="311" r:id="rId3"/>
    <p:sldId id="313" r:id="rId4"/>
    <p:sldId id="318" r:id="rId5"/>
    <p:sldId id="324" r:id="rId6"/>
    <p:sldId id="319" r:id="rId7"/>
    <p:sldId id="329" r:id="rId8"/>
    <p:sldId id="330" r:id="rId9"/>
    <p:sldId id="331" r:id="rId10"/>
    <p:sldId id="333" r:id="rId11"/>
    <p:sldId id="332" r:id="rId12"/>
    <p:sldId id="316" r:id="rId13"/>
    <p:sldId id="334" r:id="rId14"/>
    <p:sldId id="337" r:id="rId15"/>
    <p:sldId id="299" r:id="rId16"/>
    <p:sldId id="301" r:id="rId17"/>
    <p:sldId id="335" r:id="rId18"/>
    <p:sldId id="341" r:id="rId19"/>
    <p:sldId id="317" r:id="rId20"/>
    <p:sldId id="340" r:id="rId21"/>
    <p:sldId id="315" r:id="rId22"/>
    <p:sldId id="339" r:id="rId23"/>
    <p:sldId id="325" r:id="rId24"/>
    <p:sldId id="281" r:id="rId25"/>
    <p:sldId id="298" r:id="rId26"/>
    <p:sldId id="328"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DB7E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246" autoAdjust="0"/>
    <p:restoredTop sz="91037" autoAdjust="0"/>
  </p:normalViewPr>
  <p:slideViewPr>
    <p:cSldViewPr>
      <p:cViewPr>
        <p:scale>
          <a:sx n="78" d="100"/>
          <a:sy n="78" d="100"/>
        </p:scale>
        <p:origin x="-630" y="66"/>
      </p:cViewPr>
      <p:guideLst>
        <p:guide orient="horz" pos="2160"/>
        <p:guide pos="2880"/>
      </p:guideLst>
    </p:cSldViewPr>
  </p:slideViewPr>
  <p:notesTextViewPr>
    <p:cViewPr>
      <p:scale>
        <a:sx n="1" d="1"/>
        <a:sy n="1" d="1"/>
      </p:scale>
      <p:origin x="0" y="0"/>
    </p:cViewPr>
  </p:notesTextViewPr>
  <p:sorterViewPr>
    <p:cViewPr>
      <p:scale>
        <a:sx n="100" d="100"/>
        <a:sy n="100" d="100"/>
      </p:scale>
      <p:origin x="0" y="5706"/>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621F47-CC9F-4B38-A79D-41608FECAD4E}" type="datetimeFigureOut">
              <a:rPr lang="en-US" smtClean="0"/>
              <a:pPr/>
              <a:t>9/18/2012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B6A597-0BC9-4F5D-BA8B-041FC68A6BC0}" type="slidenum">
              <a:rPr lang="en-US" smtClean="0"/>
              <a:pPr/>
              <a:t>‹#›</a:t>
            </a:fld>
            <a:endParaRPr lang="en-US" dirty="0"/>
          </a:p>
        </p:txBody>
      </p:sp>
    </p:spTree>
    <p:extLst>
      <p:ext uri="{BB962C8B-B14F-4D97-AF65-F5344CB8AC3E}">
        <p14:creationId xmlns:p14="http://schemas.microsoft.com/office/powerpoint/2010/main" xmlns="" val="2550630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r>
              <a:rPr lang="en-US" dirty="0" smtClean="0"/>
              <a:t>revisualization</a:t>
            </a:r>
          </a:p>
          <a:p>
            <a:pPr lvl="1"/>
            <a:r>
              <a:rPr lang="en-US" dirty="0" smtClean="0"/>
              <a:t>decisions / opportunities / options</a:t>
            </a:r>
          </a:p>
          <a:p>
            <a:pPr lvl="1"/>
            <a:r>
              <a:rPr lang="en-US" dirty="0" smtClean="0"/>
              <a:t>enhanced / </a:t>
            </a:r>
            <a:r>
              <a:rPr lang="en-US" dirty="0" err="1" smtClean="0"/>
              <a:t>curated</a:t>
            </a:r>
            <a:r>
              <a:rPr lang="en-US" dirty="0" smtClean="0"/>
              <a:t> data</a:t>
            </a:r>
          </a:p>
          <a:p>
            <a:pPr lvl="1"/>
            <a:r>
              <a:rPr lang="en-US" dirty="0" smtClean="0"/>
              <a:t>data quality / data enhancement / data discovery</a:t>
            </a:r>
          </a:p>
          <a:p>
            <a:endParaRPr lang="en-US" dirty="0"/>
          </a:p>
        </p:txBody>
      </p:sp>
      <p:sp>
        <p:nvSpPr>
          <p:cNvPr id="4" name="Slide Number Placeholder 3"/>
          <p:cNvSpPr>
            <a:spLocks noGrp="1"/>
          </p:cNvSpPr>
          <p:nvPr>
            <p:ph type="sldNum" sz="quarter" idx="10"/>
          </p:nvPr>
        </p:nvSpPr>
        <p:spPr/>
        <p:txBody>
          <a:bodyPr/>
          <a:lstStyle/>
          <a:p>
            <a:fld id="{52B6A597-0BC9-4F5D-BA8B-041FC68A6BC0}" type="slidenum">
              <a:rPr lang="en-US" smtClean="0"/>
              <a:pPr/>
              <a:t>2</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http://www.slideshare.net/nielsklazenga/specify-6byandybentley-2</a:t>
            </a:r>
            <a:endParaRPr lang="en-US" b="0" dirty="0"/>
          </a:p>
        </p:txBody>
      </p:sp>
      <p:sp>
        <p:nvSpPr>
          <p:cNvPr id="4" name="Slide Number Placeholder 3"/>
          <p:cNvSpPr>
            <a:spLocks noGrp="1"/>
          </p:cNvSpPr>
          <p:nvPr>
            <p:ph type="sldNum" sz="quarter" idx="10"/>
          </p:nvPr>
        </p:nvSpPr>
        <p:spPr/>
        <p:txBody>
          <a:bodyPr/>
          <a:lstStyle/>
          <a:p>
            <a:fld id="{52B6A597-0BC9-4F5D-BA8B-041FC68A6BC0}" type="slidenum">
              <a:rPr lang="en-US" smtClean="0"/>
              <a:pPr/>
              <a:t>13</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From Ed Gilbert</a:t>
            </a:r>
          </a:p>
          <a:p>
            <a:endParaRPr lang="en-US" dirty="0" smtClean="0"/>
          </a:p>
          <a:p>
            <a:r>
              <a:rPr lang="en-US" dirty="0" smtClean="0"/>
              <a:t>General data users can download occurrence data from the search page as Darwin Core CSV files or raw Symbiota </a:t>
            </a:r>
          </a:p>
          <a:p>
            <a:endParaRPr lang="en-US" dirty="0" smtClean="0"/>
          </a:p>
          <a:p>
            <a:r>
              <a:rPr lang="en-US" dirty="0" smtClean="0"/>
              <a:t>Data managers can save a backup file as a compressed set of Symbiota CSV files (occurrences, determination history, and image links)</a:t>
            </a:r>
          </a:p>
          <a:p>
            <a:endParaRPr lang="en-US" dirty="0" smtClean="0"/>
          </a:p>
          <a:p>
            <a:r>
              <a:rPr lang="en-US" dirty="0" smtClean="0"/>
              <a:t>We (Symbiota) have setup IPT instances for the portals on the Symbiota servers (lichens, bryophytes, SCAN, and MycoPortal). We are now going to ask each collection if they want us to publish their data to GBIF in their name. Collections that are already publishing their data on their own will not be published again through the portal.</a:t>
            </a:r>
          </a:p>
          <a:p>
            <a:endParaRPr lang="en-US" dirty="0" smtClean="0"/>
          </a:p>
          <a:p>
            <a:r>
              <a:rPr lang="en-US" dirty="0" smtClean="0"/>
              <a:t>Future: Symbiota will have the built-in capability of packaging data as Darwin Core archive files. Through the control panel, collection managers will have the ability to refresh the DwC archive whenever they wish. They will also have the ability to turn on or off publishing.  </a:t>
            </a:r>
          </a:p>
          <a:p>
            <a:endParaRPr lang="en-US" dirty="0"/>
          </a:p>
        </p:txBody>
      </p:sp>
      <p:sp>
        <p:nvSpPr>
          <p:cNvPr id="4" name="Slide Number Placeholder 3"/>
          <p:cNvSpPr>
            <a:spLocks noGrp="1"/>
          </p:cNvSpPr>
          <p:nvPr>
            <p:ph type="sldNum" sz="quarter" idx="10"/>
          </p:nvPr>
        </p:nvSpPr>
        <p:spPr/>
        <p:txBody>
          <a:bodyPr/>
          <a:lstStyle/>
          <a:p>
            <a:fld id="{52B6A597-0BC9-4F5D-BA8B-041FC68A6BC0}" type="slidenum">
              <a:rPr lang="en-US" smtClean="0"/>
              <a:pPr/>
              <a:t>15</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B6A597-0BC9-4F5D-BA8B-041FC68A6BC0}" type="slidenum">
              <a:rPr lang="en-US" smtClean="0"/>
              <a:pPr/>
              <a:t>16</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Ecological</a:t>
            </a:r>
            <a:r>
              <a:rPr lang="en-US" baseline="0" dirty="0" smtClean="0"/>
              <a:t> Markup Language – EML</a:t>
            </a:r>
          </a:p>
          <a:p>
            <a:endParaRPr lang="en-US" dirty="0"/>
          </a:p>
        </p:txBody>
      </p:sp>
      <p:sp>
        <p:nvSpPr>
          <p:cNvPr id="4" name="Slide Number Placeholder 3"/>
          <p:cNvSpPr>
            <a:spLocks noGrp="1"/>
          </p:cNvSpPr>
          <p:nvPr>
            <p:ph type="sldNum" sz="quarter" idx="10"/>
          </p:nvPr>
        </p:nvSpPr>
        <p:spPr/>
        <p:txBody>
          <a:bodyPr/>
          <a:lstStyle/>
          <a:p>
            <a:fld id="{52B6A597-0BC9-4F5D-BA8B-041FC68A6BC0}" type="slidenum">
              <a:rPr lang="en-US" smtClean="0"/>
              <a:pPr/>
              <a:t>17</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Sharing</a:t>
            </a:r>
            <a:r>
              <a:rPr lang="en-US" baseline="0" dirty="0" smtClean="0"/>
              <a:t> Data.</a:t>
            </a:r>
          </a:p>
          <a:p>
            <a:endParaRPr lang="en-US" baseline="0" dirty="0" smtClean="0"/>
          </a:p>
          <a:p>
            <a:r>
              <a:rPr lang="en-US" baseline="0" dirty="0" smtClean="0"/>
              <a:t>specimen database</a:t>
            </a:r>
          </a:p>
          <a:p>
            <a:r>
              <a:rPr lang="en-US" dirty="0" smtClean="0"/>
              <a:t>aggregators / portals – iDigBio, GBIF, EOL</a:t>
            </a:r>
          </a:p>
          <a:p>
            <a:r>
              <a:rPr lang="en-US" dirty="0" smtClean="0"/>
              <a:t>ontologies- </a:t>
            </a:r>
            <a:r>
              <a:rPr lang="en-US" dirty="0" err="1" smtClean="0"/>
              <a:t>BioPortal</a:t>
            </a:r>
            <a:endParaRPr lang="en-US" dirty="0" smtClean="0"/>
          </a:p>
          <a:p>
            <a:r>
              <a:rPr lang="en-US" dirty="0" smtClean="0"/>
              <a:t>publications</a:t>
            </a:r>
          </a:p>
          <a:p>
            <a:r>
              <a:rPr lang="en-US" dirty="0" smtClean="0"/>
              <a:t>maps</a:t>
            </a:r>
          </a:p>
          <a:p>
            <a:r>
              <a:rPr lang="en-US" dirty="0" smtClean="0"/>
              <a:t>databases – </a:t>
            </a:r>
            <a:r>
              <a:rPr lang="en-US" dirty="0" err="1" smtClean="0"/>
              <a:t>GenBank</a:t>
            </a:r>
            <a:r>
              <a:rPr lang="en-US" dirty="0" smtClean="0"/>
              <a:t>, BOLD</a:t>
            </a:r>
          </a:p>
          <a:p>
            <a:r>
              <a:rPr lang="en-US" dirty="0" smtClean="0"/>
              <a:t>provider websites – a museum</a:t>
            </a:r>
            <a:r>
              <a:rPr lang="en-US" baseline="0" dirty="0" smtClean="0"/>
              <a:t> may have their own portal</a:t>
            </a:r>
            <a:endParaRPr lang="en-US" dirty="0" smtClean="0"/>
          </a:p>
          <a:p>
            <a:r>
              <a:rPr lang="en-US" dirty="0" smtClean="0"/>
              <a:t>data repatriation, enhancement</a:t>
            </a:r>
            <a:r>
              <a:rPr lang="en-US" baseline="0" dirty="0" smtClean="0"/>
              <a:t> – Filtered PUSH</a:t>
            </a:r>
          </a:p>
          <a:p>
            <a:r>
              <a:rPr lang="en-US" baseline="0" dirty="0" smtClean="0"/>
              <a:t>data cleaning / cleansing – Kepler Kurator, Google Refine</a:t>
            </a:r>
            <a:endParaRPr lang="en-US" dirty="0"/>
          </a:p>
        </p:txBody>
      </p:sp>
      <p:sp>
        <p:nvSpPr>
          <p:cNvPr id="4" name="Slide Number Placeholder 3"/>
          <p:cNvSpPr>
            <a:spLocks noGrp="1"/>
          </p:cNvSpPr>
          <p:nvPr>
            <p:ph type="sldNum" sz="quarter" idx="10"/>
          </p:nvPr>
        </p:nvSpPr>
        <p:spPr/>
        <p:txBody>
          <a:bodyPr/>
          <a:lstStyle/>
          <a:p>
            <a:fld id="{52B6A597-0BC9-4F5D-BA8B-041FC68A6BC0}" type="slidenum">
              <a:rPr lang="en-US" smtClean="0"/>
              <a:pPr/>
              <a:t>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Sharing</a:t>
            </a:r>
            <a:r>
              <a:rPr lang="en-US" baseline="0" dirty="0" smtClean="0"/>
              <a:t> Data.</a:t>
            </a:r>
          </a:p>
          <a:p>
            <a:endParaRPr lang="en-US" baseline="0" dirty="0" smtClean="0"/>
          </a:p>
          <a:p>
            <a:r>
              <a:rPr lang="en-US" baseline="0" dirty="0" smtClean="0"/>
              <a:t>specimen database</a:t>
            </a:r>
          </a:p>
          <a:p>
            <a:r>
              <a:rPr lang="en-US" dirty="0" smtClean="0"/>
              <a:t>aggregators / portals – iDigBio, GBIF, EOL</a:t>
            </a:r>
          </a:p>
          <a:p>
            <a:r>
              <a:rPr lang="en-US" dirty="0" smtClean="0"/>
              <a:t>ontologies- </a:t>
            </a:r>
            <a:r>
              <a:rPr lang="en-US" dirty="0" err="1" smtClean="0"/>
              <a:t>BioPortal</a:t>
            </a:r>
            <a:endParaRPr lang="en-US" dirty="0" smtClean="0"/>
          </a:p>
          <a:p>
            <a:r>
              <a:rPr lang="en-US" dirty="0" smtClean="0"/>
              <a:t>publications</a:t>
            </a:r>
          </a:p>
          <a:p>
            <a:r>
              <a:rPr lang="en-US" dirty="0" smtClean="0"/>
              <a:t>maps</a:t>
            </a:r>
          </a:p>
          <a:p>
            <a:r>
              <a:rPr lang="en-US" dirty="0" smtClean="0"/>
              <a:t>databases – </a:t>
            </a:r>
            <a:r>
              <a:rPr lang="en-US" dirty="0" err="1" smtClean="0"/>
              <a:t>GenBank</a:t>
            </a:r>
            <a:r>
              <a:rPr lang="en-US" dirty="0" smtClean="0"/>
              <a:t>, BOLD</a:t>
            </a:r>
          </a:p>
          <a:p>
            <a:r>
              <a:rPr lang="en-US" dirty="0" smtClean="0"/>
              <a:t>provider websites – a museum</a:t>
            </a:r>
            <a:r>
              <a:rPr lang="en-US" baseline="0" dirty="0" smtClean="0"/>
              <a:t> may have their own portal</a:t>
            </a:r>
            <a:endParaRPr lang="en-US" dirty="0" smtClean="0"/>
          </a:p>
          <a:p>
            <a:r>
              <a:rPr lang="en-US" dirty="0" smtClean="0"/>
              <a:t>data repatriation, enhancement</a:t>
            </a:r>
            <a:r>
              <a:rPr lang="en-US" baseline="0" dirty="0" smtClean="0"/>
              <a:t> – Filtered PUSH</a:t>
            </a:r>
          </a:p>
          <a:p>
            <a:r>
              <a:rPr lang="en-US" baseline="0" dirty="0" smtClean="0"/>
              <a:t>data cleaning / cleansing – Kepler Kurator, Google Refine</a:t>
            </a:r>
            <a:endParaRPr lang="en-US" dirty="0"/>
          </a:p>
        </p:txBody>
      </p:sp>
      <p:sp>
        <p:nvSpPr>
          <p:cNvPr id="4" name="Slide Number Placeholder 3"/>
          <p:cNvSpPr>
            <a:spLocks noGrp="1"/>
          </p:cNvSpPr>
          <p:nvPr>
            <p:ph type="sldNum" sz="quarter" idx="10"/>
          </p:nvPr>
        </p:nvSpPr>
        <p:spPr/>
        <p:txBody>
          <a:bodyPr/>
          <a:lstStyle/>
          <a:p>
            <a:fld id="{52B6A597-0BC9-4F5D-BA8B-041FC68A6BC0}" type="slidenum">
              <a:rPr lang="en-US" smtClean="0"/>
              <a:pPr/>
              <a:t>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Sharing</a:t>
            </a:r>
            <a:r>
              <a:rPr lang="en-US" baseline="0" dirty="0" smtClean="0"/>
              <a:t> Data.</a:t>
            </a:r>
          </a:p>
          <a:p>
            <a:endParaRPr lang="en-US" baseline="0" dirty="0" smtClean="0"/>
          </a:p>
          <a:p>
            <a:r>
              <a:rPr lang="en-US" baseline="0" dirty="0" smtClean="0"/>
              <a:t>specimen database</a:t>
            </a:r>
          </a:p>
          <a:p>
            <a:r>
              <a:rPr lang="en-US" dirty="0" smtClean="0"/>
              <a:t>aggregators / portals – iDigBio, GBIF, EOL</a:t>
            </a:r>
          </a:p>
          <a:p>
            <a:r>
              <a:rPr lang="en-US" dirty="0" smtClean="0"/>
              <a:t>ontologies- </a:t>
            </a:r>
            <a:r>
              <a:rPr lang="en-US" dirty="0" err="1" smtClean="0"/>
              <a:t>BioPortal</a:t>
            </a:r>
            <a:endParaRPr lang="en-US" dirty="0" smtClean="0"/>
          </a:p>
          <a:p>
            <a:r>
              <a:rPr lang="en-US" dirty="0" smtClean="0"/>
              <a:t>publications</a:t>
            </a:r>
          </a:p>
          <a:p>
            <a:r>
              <a:rPr lang="en-US" dirty="0" smtClean="0"/>
              <a:t>maps</a:t>
            </a:r>
          </a:p>
          <a:p>
            <a:r>
              <a:rPr lang="en-US" dirty="0" smtClean="0"/>
              <a:t>databases – </a:t>
            </a:r>
            <a:r>
              <a:rPr lang="en-US" dirty="0" err="1" smtClean="0"/>
              <a:t>GenBank</a:t>
            </a:r>
            <a:r>
              <a:rPr lang="en-US" dirty="0" smtClean="0"/>
              <a:t>, BOLD</a:t>
            </a:r>
          </a:p>
          <a:p>
            <a:r>
              <a:rPr lang="en-US" dirty="0" smtClean="0"/>
              <a:t>provider websites – a museum</a:t>
            </a:r>
            <a:r>
              <a:rPr lang="en-US" baseline="0" dirty="0" smtClean="0"/>
              <a:t> may have their own portal</a:t>
            </a:r>
            <a:endParaRPr lang="en-US" dirty="0" smtClean="0"/>
          </a:p>
          <a:p>
            <a:r>
              <a:rPr lang="en-US" dirty="0" smtClean="0"/>
              <a:t>data repatriation, enhancement</a:t>
            </a:r>
            <a:r>
              <a:rPr lang="en-US" baseline="0" dirty="0" smtClean="0"/>
              <a:t> – Filtered PUSH</a:t>
            </a:r>
          </a:p>
          <a:p>
            <a:r>
              <a:rPr lang="en-US" baseline="0" dirty="0" smtClean="0"/>
              <a:t>data cleaning / cleansing – Kepler Kurator, Google Refine</a:t>
            </a:r>
            <a:endParaRPr lang="en-US" dirty="0"/>
          </a:p>
        </p:txBody>
      </p:sp>
      <p:sp>
        <p:nvSpPr>
          <p:cNvPr id="4" name="Slide Number Placeholder 3"/>
          <p:cNvSpPr>
            <a:spLocks noGrp="1"/>
          </p:cNvSpPr>
          <p:nvPr>
            <p:ph type="sldNum" sz="quarter" idx="10"/>
          </p:nvPr>
        </p:nvSpPr>
        <p:spPr/>
        <p:txBody>
          <a:bodyPr/>
          <a:lstStyle/>
          <a:p>
            <a:fld id="{52B6A597-0BC9-4F5D-BA8B-041FC68A6BC0}" type="slidenum">
              <a:rPr lang="en-US" smtClean="0"/>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Sharing</a:t>
            </a:r>
            <a:r>
              <a:rPr lang="en-US" baseline="0" dirty="0" smtClean="0"/>
              <a:t> Data.</a:t>
            </a:r>
          </a:p>
          <a:p>
            <a:endParaRPr lang="en-US" baseline="0" dirty="0" smtClean="0"/>
          </a:p>
          <a:p>
            <a:r>
              <a:rPr lang="en-US" baseline="0" dirty="0" smtClean="0"/>
              <a:t>specimen database</a:t>
            </a:r>
          </a:p>
          <a:p>
            <a:r>
              <a:rPr lang="en-US" dirty="0" smtClean="0"/>
              <a:t>aggregators / portals – iDigBio, GBIF, EOL</a:t>
            </a:r>
          </a:p>
          <a:p>
            <a:r>
              <a:rPr lang="en-US" dirty="0" smtClean="0"/>
              <a:t>ontologies- </a:t>
            </a:r>
            <a:r>
              <a:rPr lang="en-US" dirty="0" err="1" smtClean="0"/>
              <a:t>BioPortal</a:t>
            </a:r>
            <a:endParaRPr lang="en-US" dirty="0" smtClean="0"/>
          </a:p>
          <a:p>
            <a:r>
              <a:rPr lang="en-US" dirty="0" smtClean="0"/>
              <a:t>publications</a:t>
            </a:r>
          </a:p>
          <a:p>
            <a:r>
              <a:rPr lang="en-US" dirty="0" smtClean="0"/>
              <a:t>maps</a:t>
            </a:r>
          </a:p>
          <a:p>
            <a:r>
              <a:rPr lang="en-US" dirty="0" smtClean="0"/>
              <a:t>databases – </a:t>
            </a:r>
            <a:r>
              <a:rPr lang="en-US" dirty="0" err="1" smtClean="0"/>
              <a:t>GenBank</a:t>
            </a:r>
            <a:r>
              <a:rPr lang="en-US" dirty="0" smtClean="0"/>
              <a:t>, BOLD</a:t>
            </a:r>
          </a:p>
          <a:p>
            <a:r>
              <a:rPr lang="en-US" dirty="0" smtClean="0"/>
              <a:t>provider websites – a museum</a:t>
            </a:r>
            <a:r>
              <a:rPr lang="en-US" baseline="0" dirty="0" smtClean="0"/>
              <a:t> may have their own portal</a:t>
            </a:r>
            <a:endParaRPr lang="en-US" dirty="0" smtClean="0"/>
          </a:p>
          <a:p>
            <a:r>
              <a:rPr lang="en-US" dirty="0" smtClean="0"/>
              <a:t>data repatriation, enhancement</a:t>
            </a:r>
            <a:r>
              <a:rPr lang="en-US" baseline="0" dirty="0" smtClean="0"/>
              <a:t> – Filtered PUSH</a:t>
            </a:r>
          </a:p>
          <a:p>
            <a:r>
              <a:rPr lang="en-US" baseline="0" dirty="0" smtClean="0"/>
              <a:t>data cleaning / cleansing – Kepler Kurator, Google Refine</a:t>
            </a:r>
            <a:endParaRPr lang="en-US" dirty="0"/>
          </a:p>
        </p:txBody>
      </p:sp>
      <p:sp>
        <p:nvSpPr>
          <p:cNvPr id="4" name="Slide Number Placeholder 3"/>
          <p:cNvSpPr>
            <a:spLocks noGrp="1"/>
          </p:cNvSpPr>
          <p:nvPr>
            <p:ph type="sldNum" sz="quarter" idx="10"/>
          </p:nvPr>
        </p:nvSpPr>
        <p:spPr/>
        <p:txBody>
          <a:bodyPr/>
          <a:lstStyle/>
          <a:p>
            <a:fld id="{52B6A597-0BC9-4F5D-BA8B-041FC68A6BC0}" type="slidenum">
              <a:rPr lang="en-US" smtClean="0"/>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a:t>
            </a:r>
            <a:r>
              <a:rPr lang="en-US" baseline="0" dirty="0" smtClean="0"/>
              <a:t> more on GUIDs for upload to iDigBio,</a:t>
            </a:r>
          </a:p>
          <a:p>
            <a:r>
              <a:rPr lang="en-US" baseline="0" dirty="0" smtClean="0"/>
              <a:t>see our suggestions / policy at:</a:t>
            </a:r>
          </a:p>
          <a:p>
            <a:r>
              <a:rPr lang="en-US" dirty="0" smtClean="0"/>
              <a:t>https://www.idigbio.org/sites/default/files/iDigBio-GUID-Statement20MAR2012.pdf</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52B6A597-0BC9-4F5D-BA8B-041FC68A6BC0}" type="slidenum">
              <a:rPr lang="en-US" smtClean="0"/>
              <a:pPr/>
              <a:t>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a:t>
            </a:r>
            <a:r>
              <a:rPr lang="en-US" baseline="0" dirty="0" smtClean="0"/>
              <a:t> more on GUIDs for upload to iDigBio,</a:t>
            </a:r>
          </a:p>
          <a:p>
            <a:r>
              <a:rPr lang="en-US" baseline="0" dirty="0" smtClean="0"/>
              <a:t>see our suggestions / policy at:</a:t>
            </a:r>
          </a:p>
          <a:p>
            <a:r>
              <a:rPr lang="en-US" dirty="0" smtClean="0"/>
              <a:t>https://www.idigbio.org/sites/default/files/iDigBio-GUID-Statement20MAR2012.pdf</a:t>
            </a:r>
          </a:p>
          <a:p>
            <a:endParaRPr lang="en-US" dirty="0" smtClean="0"/>
          </a:p>
          <a:p>
            <a:r>
              <a:rPr lang="en-US" dirty="0" smtClean="0"/>
              <a:t>For more about how</a:t>
            </a:r>
            <a:r>
              <a:rPr lang="en-US" baseline="0" dirty="0" smtClean="0"/>
              <a:t> GUIDs will make all of this work for us</a:t>
            </a:r>
          </a:p>
          <a:p>
            <a:r>
              <a:rPr lang="en-US" baseline="0" dirty="0" smtClean="0"/>
              <a:t>See </a:t>
            </a:r>
            <a:r>
              <a:rPr lang="en-US" baseline="0" dirty="0" err="1" smtClean="0"/>
              <a:t>biscicol</a:t>
            </a:r>
            <a:r>
              <a:rPr lang="en-US" baseline="0" dirty="0" smtClean="0"/>
              <a:t> </a:t>
            </a:r>
          </a:p>
          <a:p>
            <a:r>
              <a:rPr lang="en-US" dirty="0" smtClean="0"/>
              <a:t>http://biscicol.blogspot.com/2012/08/the-biscicol-project-team-has-had-busy.html</a:t>
            </a:r>
            <a:endParaRPr lang="en-US" dirty="0"/>
          </a:p>
        </p:txBody>
      </p:sp>
      <p:sp>
        <p:nvSpPr>
          <p:cNvPr id="4" name="Slide Number Placeholder 3"/>
          <p:cNvSpPr>
            <a:spLocks noGrp="1"/>
          </p:cNvSpPr>
          <p:nvPr>
            <p:ph type="sldNum" sz="quarter" idx="10"/>
          </p:nvPr>
        </p:nvSpPr>
        <p:spPr/>
        <p:txBody>
          <a:bodyPr/>
          <a:lstStyle/>
          <a:p>
            <a:fld id="{52B6A597-0BC9-4F5D-BA8B-041FC68A6BC0}" type="slidenum">
              <a:rPr lang="en-US" smtClean="0"/>
              <a:pPr/>
              <a:t>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Sharing</a:t>
            </a:r>
            <a:r>
              <a:rPr lang="en-US" baseline="0" dirty="0" smtClean="0"/>
              <a:t> Data.</a:t>
            </a:r>
          </a:p>
          <a:p>
            <a:r>
              <a:rPr lang="en-US" baseline="0" dirty="0" smtClean="0"/>
              <a:t>GUIDs are the Key</a:t>
            </a:r>
          </a:p>
          <a:p>
            <a:endParaRPr lang="en-US" baseline="0" dirty="0" smtClean="0"/>
          </a:p>
          <a:p>
            <a:r>
              <a:rPr lang="en-US" baseline="0" dirty="0" smtClean="0"/>
              <a:t>specimen database</a:t>
            </a:r>
          </a:p>
          <a:p>
            <a:r>
              <a:rPr lang="en-US" dirty="0" smtClean="0"/>
              <a:t>aggregators / portals – iDigBio, GBIF, EOL</a:t>
            </a:r>
          </a:p>
          <a:p>
            <a:r>
              <a:rPr lang="en-US" dirty="0" smtClean="0"/>
              <a:t>ontologies- </a:t>
            </a:r>
            <a:r>
              <a:rPr lang="en-US" dirty="0" err="1" smtClean="0"/>
              <a:t>BioPortal</a:t>
            </a:r>
            <a:endParaRPr lang="en-US" dirty="0" smtClean="0"/>
          </a:p>
          <a:p>
            <a:r>
              <a:rPr lang="en-US" dirty="0" smtClean="0"/>
              <a:t>publications</a:t>
            </a:r>
          </a:p>
          <a:p>
            <a:r>
              <a:rPr lang="en-US" dirty="0" smtClean="0"/>
              <a:t>maps</a:t>
            </a:r>
          </a:p>
          <a:p>
            <a:r>
              <a:rPr lang="en-US" dirty="0" smtClean="0"/>
              <a:t>databases – </a:t>
            </a:r>
            <a:r>
              <a:rPr lang="en-US" dirty="0" err="1" smtClean="0"/>
              <a:t>GenBank</a:t>
            </a:r>
            <a:r>
              <a:rPr lang="en-US" dirty="0" smtClean="0"/>
              <a:t>, BOLD</a:t>
            </a:r>
          </a:p>
          <a:p>
            <a:r>
              <a:rPr lang="en-US" dirty="0" smtClean="0"/>
              <a:t>provider websites – a museum</a:t>
            </a:r>
            <a:r>
              <a:rPr lang="en-US" baseline="0" dirty="0" smtClean="0"/>
              <a:t> may have their own portal</a:t>
            </a:r>
            <a:endParaRPr lang="en-US" dirty="0" smtClean="0"/>
          </a:p>
          <a:p>
            <a:r>
              <a:rPr lang="en-US" dirty="0" smtClean="0"/>
              <a:t>data repatriation, enhancement</a:t>
            </a:r>
            <a:r>
              <a:rPr lang="en-US" baseline="0" dirty="0" smtClean="0"/>
              <a:t> – Filtered PUSH</a:t>
            </a:r>
          </a:p>
          <a:p>
            <a:r>
              <a:rPr lang="en-US" baseline="0" dirty="0" smtClean="0"/>
              <a:t>data cleaning / cleansing – Kepler Kurator, Google Refine</a:t>
            </a:r>
          </a:p>
          <a:p>
            <a:r>
              <a:rPr lang="en-US" baseline="0" dirty="0" smtClean="0"/>
              <a:t>provider sites – http://herbarium.bio.fsu.edu</a:t>
            </a:r>
          </a:p>
          <a:p>
            <a:r>
              <a:rPr lang="en-US" baseline="0" dirty="0" smtClean="0"/>
              <a:t>consortium websites through portals: http://symbiota.org/tiki/tiki-index.php?page=Data+Nodes</a:t>
            </a:r>
          </a:p>
          <a:p>
            <a:r>
              <a:rPr lang="en-US" baseline="0" dirty="0" smtClean="0"/>
              <a:t>	SERNEC, North American Bryophyte and Lichen Consortia, </a:t>
            </a:r>
            <a:r>
              <a:rPr lang="en-US" baseline="0" dirty="0" err="1" smtClean="0"/>
              <a:t>SEINet</a:t>
            </a:r>
            <a:endParaRPr lang="en-US" baseline="0" dirty="0" smtClean="0"/>
          </a:p>
          <a:p>
            <a:endParaRPr lang="en-US" baseline="0" dirty="0" smtClean="0"/>
          </a:p>
          <a:p>
            <a:r>
              <a:rPr lang="en-US" dirty="0" smtClean="0"/>
              <a:t>Revisualization  - discovery</a:t>
            </a:r>
          </a:p>
          <a:p>
            <a:r>
              <a:rPr lang="en-US" dirty="0" err="1" smtClean="0"/>
              <a:t>Unforseen</a:t>
            </a:r>
            <a:r>
              <a:rPr lang="en-US" dirty="0" smtClean="0"/>
              <a:t> errors revealed</a:t>
            </a:r>
          </a:p>
          <a:p>
            <a:r>
              <a:rPr lang="en-US" dirty="0" smtClean="0"/>
              <a:t>Taking it in stride</a:t>
            </a:r>
          </a:p>
          <a:p>
            <a:pPr lvl="1"/>
            <a:r>
              <a:rPr lang="en-US" dirty="0" smtClean="0"/>
              <a:t>Opportunities, Benefits, Decisions</a:t>
            </a:r>
          </a:p>
          <a:p>
            <a:r>
              <a:rPr lang="en-US" dirty="0" err="1" smtClean="0"/>
              <a:t>Specify’s</a:t>
            </a:r>
            <a:r>
              <a:rPr lang="en-US" dirty="0" smtClean="0"/>
              <a:t> Scatter-Gather-Reconcile (SGR)</a:t>
            </a:r>
          </a:p>
          <a:p>
            <a:pPr lvl="1"/>
            <a:r>
              <a:rPr lang="en-US" dirty="0" smtClean="0"/>
              <a:t>duplicates found</a:t>
            </a:r>
          </a:p>
          <a:p>
            <a:pPr lvl="1"/>
            <a:r>
              <a:rPr lang="en-US" dirty="0" smtClean="0"/>
              <a:t>dataset for checking is increasing in size</a:t>
            </a:r>
          </a:p>
          <a:p>
            <a:pPr lvl="1"/>
            <a:r>
              <a:rPr lang="en-US" dirty="0" smtClean="0"/>
              <a:t>example, at least 50% dupes</a:t>
            </a:r>
          </a:p>
          <a:p>
            <a:pPr lvl="1"/>
            <a:r>
              <a:rPr lang="en-US" dirty="0" smtClean="0"/>
              <a:t>lending credence to the skeletal dataset concept</a:t>
            </a:r>
          </a:p>
          <a:p>
            <a:r>
              <a:rPr lang="en-US" dirty="0" smtClean="0"/>
              <a:t>Filtered PUSH (works with Specify, Symbiota and Morphbank)</a:t>
            </a:r>
          </a:p>
          <a:p>
            <a:pPr lvl="1"/>
            <a:r>
              <a:rPr lang="en-US" dirty="0" smtClean="0"/>
              <a:t>finding dupes</a:t>
            </a:r>
          </a:p>
          <a:p>
            <a:pPr lvl="2"/>
            <a:r>
              <a:rPr lang="en-US" dirty="0" smtClean="0"/>
              <a:t>the benefits of shared datasets</a:t>
            </a:r>
          </a:p>
          <a:p>
            <a:pPr lvl="2"/>
            <a:r>
              <a:rPr lang="en-US" dirty="0" smtClean="0"/>
              <a:t>lending credence to the skeletal dataset</a:t>
            </a:r>
          </a:p>
          <a:p>
            <a:pPr lvl="1"/>
            <a:r>
              <a:rPr lang="en-US" dirty="0" smtClean="0"/>
              <a:t>finding annotations (determinations, general comments)</a:t>
            </a:r>
          </a:p>
          <a:p>
            <a:pPr lvl="2"/>
            <a:r>
              <a:rPr lang="en-US" dirty="0" smtClean="0"/>
              <a:t>to import or not to import</a:t>
            </a:r>
          </a:p>
          <a:p>
            <a:endParaRPr lang="en-US" dirty="0"/>
          </a:p>
        </p:txBody>
      </p:sp>
      <p:sp>
        <p:nvSpPr>
          <p:cNvPr id="4" name="Slide Number Placeholder 3"/>
          <p:cNvSpPr>
            <a:spLocks noGrp="1"/>
          </p:cNvSpPr>
          <p:nvPr>
            <p:ph type="sldNum" sz="quarter" idx="10"/>
          </p:nvPr>
        </p:nvSpPr>
        <p:spPr/>
        <p:txBody>
          <a:bodyPr/>
          <a:lstStyle/>
          <a:p>
            <a:fld id="{52B6A597-0BC9-4F5D-BA8B-041FC68A6BC0}" type="slidenum">
              <a:rPr lang="en-US" smtClean="0"/>
              <a:pPr/>
              <a:t>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r>
              <a:rPr lang="en-US" dirty="0" smtClean="0"/>
              <a:t>revisualization</a:t>
            </a:r>
          </a:p>
          <a:p>
            <a:pPr lvl="1"/>
            <a:r>
              <a:rPr lang="en-US" dirty="0" smtClean="0"/>
              <a:t>decisions / opportunities / options</a:t>
            </a:r>
          </a:p>
          <a:p>
            <a:pPr lvl="1"/>
            <a:r>
              <a:rPr lang="en-US" dirty="0" smtClean="0"/>
              <a:t>enhanced / </a:t>
            </a:r>
            <a:r>
              <a:rPr lang="en-US" dirty="0" err="1" smtClean="0"/>
              <a:t>curated</a:t>
            </a:r>
            <a:r>
              <a:rPr lang="en-US" dirty="0" smtClean="0"/>
              <a:t> data</a:t>
            </a:r>
          </a:p>
          <a:p>
            <a:pPr lvl="1"/>
            <a:r>
              <a:rPr lang="en-US" dirty="0" smtClean="0"/>
              <a:t>data quality / data enhancement / data discovery</a:t>
            </a:r>
          </a:p>
          <a:p>
            <a:pPr>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52B6A597-0BC9-4F5D-BA8B-041FC68A6BC0}" type="slidenum">
              <a:rPr lang="en-US" smtClean="0"/>
              <a:pPr/>
              <a:t>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lvl1pPr>
          </a:lstStyle>
          <a:p>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accent6">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7" name="Title 1"/>
          <p:cNvSpPr txBox="1">
            <a:spLocks/>
          </p:cNvSpPr>
          <p:nvPr userDrawn="1"/>
        </p:nvSpPr>
        <p:spPr>
          <a:xfrm>
            <a:off x="685800" y="2130425"/>
            <a:ext cx="7772400" cy="147002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9" name="Date Placeholder 3"/>
          <p:cNvSpPr txBox="1">
            <a:spLocks/>
          </p:cNvSpPr>
          <p:nvPr userDrawn="1"/>
        </p:nvSpPr>
        <p:spPr>
          <a:xfrm>
            <a:off x="457200" y="6356350"/>
            <a:ext cx="2133600"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0" name="Slide Number Placeholder 5"/>
          <p:cNvSpPr txBox="1">
            <a:spLocks/>
          </p:cNvSpPr>
          <p:nvPr userDrawn="1"/>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94157DA6-D488-4147-903D-2F0840BD6199}"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11" name="Picture 3" descr="C:\Users\Steve\Desktop\20111123203406!IDigBio_Logo_RGB.png"/>
          <p:cNvPicPr>
            <a:picLocks noChangeAspect="1" noChangeArrowheads="1"/>
          </p:cNvPicPr>
          <p:nvPr userDrawn="1"/>
        </p:nvPicPr>
        <p:blipFill>
          <a:blip r:embed="rId2" cstate="print"/>
          <a:srcRect/>
          <a:stretch>
            <a:fillRect/>
          </a:stretch>
        </p:blipFill>
        <p:spPr bwMode="auto">
          <a:xfrm>
            <a:off x="336332" y="6275138"/>
            <a:ext cx="1371600" cy="424221"/>
          </a:xfrm>
          <a:prstGeom prst="rect">
            <a:avLst/>
          </a:prstGeom>
          <a:noFill/>
        </p:spPr>
      </p:pic>
      <p:pic>
        <p:nvPicPr>
          <p:cNvPr id="12" name="Picture 11"/>
          <p:cNvPicPr preferRelativeResize="0">
            <a:picLocks noChangeAspect="1" noChangeArrowheads="1"/>
          </p:cNvPicPr>
          <p:nvPr userDrawn="1"/>
        </p:nvPicPr>
        <p:blipFill>
          <a:blip r:embed="rId3" cstate="print"/>
          <a:srcRect/>
          <a:stretch>
            <a:fillRect/>
          </a:stretch>
        </p:blipFill>
        <p:spPr bwMode="auto">
          <a:xfrm>
            <a:off x="1918934" y="6226792"/>
            <a:ext cx="533400" cy="506412"/>
          </a:xfrm>
          <a:prstGeom prst="rect">
            <a:avLst/>
          </a:prstGeom>
          <a:noFill/>
          <a:ln w="9525">
            <a:noFill/>
            <a:miter lim="800000"/>
            <a:headEnd/>
            <a:tailEnd/>
          </a:ln>
        </p:spPr>
      </p:pic>
      <p:pic>
        <p:nvPicPr>
          <p:cNvPr id="13" name="Picture 12"/>
          <p:cNvPicPr preferRelativeResize="0">
            <a:picLocks noChangeAspect="1" noChangeArrowheads="1"/>
          </p:cNvPicPr>
          <p:nvPr userDrawn="1"/>
        </p:nvPicPr>
        <p:blipFill>
          <a:blip r:embed="rId4" cstate="print"/>
          <a:srcRect/>
          <a:stretch>
            <a:fillRect/>
          </a:stretch>
        </p:blipFill>
        <p:spPr bwMode="auto">
          <a:xfrm>
            <a:off x="4644671" y="6231064"/>
            <a:ext cx="493713" cy="501650"/>
          </a:xfrm>
          <a:prstGeom prst="rect">
            <a:avLst/>
          </a:prstGeom>
          <a:noFill/>
          <a:ln w="9525">
            <a:noFill/>
            <a:miter lim="800000"/>
            <a:headEnd/>
            <a:tailEnd/>
          </a:ln>
        </p:spPr>
      </p:pic>
      <p:pic>
        <p:nvPicPr>
          <p:cNvPr id="14" name="Picture 2"/>
          <p:cNvPicPr>
            <a:picLocks noChangeAspect="1" noChangeArrowheads="1"/>
          </p:cNvPicPr>
          <p:nvPr userDrawn="1"/>
        </p:nvPicPr>
        <p:blipFill>
          <a:blip r:embed="rId5" cstate="print"/>
          <a:srcRect/>
          <a:stretch>
            <a:fillRect/>
          </a:stretch>
        </p:blipFill>
        <p:spPr bwMode="auto">
          <a:xfrm>
            <a:off x="5443184" y="6231064"/>
            <a:ext cx="457200" cy="494559"/>
          </a:xfrm>
          <a:prstGeom prst="rect">
            <a:avLst/>
          </a:prstGeom>
          <a:noFill/>
          <a:ln w="9525">
            <a:noFill/>
            <a:miter lim="800000"/>
            <a:headEnd/>
            <a:tailEnd/>
          </a:ln>
        </p:spPr>
      </p:pic>
      <p:pic>
        <p:nvPicPr>
          <p:cNvPr id="15" name="Picture 3"/>
          <p:cNvPicPr>
            <a:picLocks noChangeAspect="1" noChangeArrowheads="1"/>
          </p:cNvPicPr>
          <p:nvPr userDrawn="1"/>
        </p:nvPicPr>
        <p:blipFill>
          <a:blip r:embed="rId6" cstate="print"/>
          <a:srcRect/>
          <a:stretch>
            <a:fillRect/>
          </a:stretch>
        </p:blipFill>
        <p:spPr bwMode="auto">
          <a:xfrm>
            <a:off x="2690459" y="6281751"/>
            <a:ext cx="1685925" cy="477025"/>
          </a:xfrm>
          <a:prstGeom prst="rect">
            <a:avLst/>
          </a:prstGeom>
          <a:noFill/>
          <a:ln w="9525">
            <a:noFill/>
            <a:miter lim="800000"/>
            <a:headEnd/>
            <a:tailEnd/>
          </a:ln>
        </p:spPr>
      </p:pic>
    </p:spTree>
    <p:extLst>
      <p:ext uri="{BB962C8B-B14F-4D97-AF65-F5344CB8AC3E}">
        <p14:creationId xmlns:p14="http://schemas.microsoft.com/office/powerpoint/2010/main" xmlns="" val="3130859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2A7C33-23EC-4D6F-ACA2-589B3960558E}" type="datetimeFigureOut">
              <a:rPr lang="en-US" smtClean="0"/>
              <a:pPr/>
              <a:t>9/18/2012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4157DA6-D488-4147-903D-2F0840BD6199}" type="slidenum">
              <a:rPr lang="en-US" smtClean="0"/>
              <a:pPr/>
              <a:t>‹#›</a:t>
            </a:fld>
            <a:endParaRPr lang="en-US" dirty="0"/>
          </a:p>
        </p:txBody>
      </p:sp>
    </p:spTree>
    <p:extLst>
      <p:ext uri="{BB962C8B-B14F-4D97-AF65-F5344CB8AC3E}">
        <p14:creationId xmlns:p14="http://schemas.microsoft.com/office/powerpoint/2010/main" xmlns="" val="3400119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2A7C33-23EC-4D6F-ACA2-589B3960558E}" type="datetimeFigureOut">
              <a:rPr lang="en-US" smtClean="0"/>
              <a:pPr/>
              <a:t>9/18/2012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4157DA6-D488-4147-903D-2F0840BD6199}" type="slidenum">
              <a:rPr lang="en-US" smtClean="0"/>
              <a:pPr/>
              <a:t>‹#›</a:t>
            </a:fld>
            <a:endParaRPr lang="en-US" dirty="0"/>
          </a:p>
        </p:txBody>
      </p:sp>
    </p:spTree>
    <p:extLst>
      <p:ext uri="{BB962C8B-B14F-4D97-AF65-F5344CB8AC3E}">
        <p14:creationId xmlns:p14="http://schemas.microsoft.com/office/powerpoint/2010/main" xmlns="" val="33537967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2A7C33-23EC-4D6F-ACA2-589B3960558E}" type="datetimeFigureOut">
              <a:rPr lang="en-US" smtClean="0"/>
              <a:pPr/>
              <a:t>9/18/2012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4157DA6-D488-4147-903D-2F0840BD6199}" type="slidenum">
              <a:rPr lang="en-US" smtClean="0"/>
              <a:pPr/>
              <a:t>‹#›</a:t>
            </a:fld>
            <a:endParaRPr lang="en-US" dirty="0"/>
          </a:p>
        </p:txBody>
      </p:sp>
    </p:spTree>
    <p:extLst>
      <p:ext uri="{BB962C8B-B14F-4D97-AF65-F5344CB8AC3E}">
        <p14:creationId xmlns:p14="http://schemas.microsoft.com/office/powerpoint/2010/main" xmlns="" val="32371617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15962"/>
          </a:xfrm>
        </p:spPr>
        <p:txBody>
          <a:bodyPr>
            <a:normAutofit/>
          </a:bodyPr>
          <a:lstStyle>
            <a:lvl1pPr algn="l">
              <a:defRPr sz="3200">
                <a:latin typeface="Candara" pitchFamily="34" charset="0"/>
                <a:ea typeface="Batang" pitchFamily="18" charset="-127"/>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990600"/>
            <a:ext cx="8229600" cy="4525963"/>
          </a:xfrm>
        </p:spPr>
        <p:txBody>
          <a:bodyPr/>
          <a:lstStyle>
            <a:lvl1pPr>
              <a:defRPr baseline="0">
                <a:latin typeface="Candara" pitchFamily="34" charset="0"/>
                <a:ea typeface="Verdana" pitchFamily="34" charset="0"/>
                <a:cs typeface="Verdana" pitchFamily="34" charset="0"/>
              </a:defRPr>
            </a:lvl1pPr>
            <a:lvl2pPr>
              <a:defRPr sz="2800" baseline="0">
                <a:latin typeface="Candara" pitchFamily="34" charset="0"/>
                <a:ea typeface="Verdana" pitchFamily="34" charset="0"/>
                <a:cs typeface="Verdana" pitchFamily="34" charset="0"/>
              </a:defRPr>
            </a:lvl2pPr>
            <a:lvl3pPr>
              <a:defRPr sz="2800" baseline="0">
                <a:latin typeface="Candara" pitchFamily="34" charset="0"/>
                <a:ea typeface="Verdana" pitchFamily="34" charset="0"/>
                <a:cs typeface="Verdana" pitchFamily="34" charset="0"/>
              </a:defRPr>
            </a:lvl3pPr>
            <a:lvl4pPr>
              <a:defRPr sz="2800" baseline="0">
                <a:latin typeface="Candara" pitchFamily="34" charset="0"/>
                <a:ea typeface="Verdana" pitchFamily="34" charset="0"/>
                <a:cs typeface="Verdana" pitchFamily="34" charset="0"/>
              </a:defRPr>
            </a:lvl4pPr>
            <a:lvl5pPr>
              <a:defRPr sz="2800" baseline="0">
                <a:latin typeface="Candara" pitchFamily="34" charset="0"/>
                <a:ea typeface="Verdana" pitchFamily="34" charset="0"/>
                <a:cs typeface="Verdan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F2A7C33-23EC-4D6F-ACA2-589B3960558E}" type="datetimeFigureOut">
              <a:rPr lang="en-US" smtClean="0"/>
              <a:pPr/>
              <a:t>9/18/2012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4157DA6-D488-4147-903D-2F0840BD6199}" type="slidenum">
              <a:rPr lang="en-US" smtClean="0"/>
              <a:pPr/>
              <a:t>‹#›</a:t>
            </a:fld>
            <a:endParaRPr lang="en-US" dirty="0"/>
          </a:p>
        </p:txBody>
      </p:sp>
      <p:pic>
        <p:nvPicPr>
          <p:cNvPr id="7" name="Picture 3" descr="C:\Users\Steve\Desktop\20111123203406!IDigBio_Logo_RGB.png"/>
          <p:cNvPicPr>
            <a:picLocks noChangeAspect="1" noChangeArrowheads="1"/>
          </p:cNvPicPr>
          <p:nvPr userDrawn="1"/>
        </p:nvPicPr>
        <p:blipFill>
          <a:blip r:embed="rId2" cstate="print"/>
          <a:srcRect/>
          <a:stretch>
            <a:fillRect/>
          </a:stretch>
        </p:blipFill>
        <p:spPr bwMode="auto">
          <a:xfrm>
            <a:off x="381000" y="6205179"/>
            <a:ext cx="1371600" cy="424221"/>
          </a:xfrm>
          <a:prstGeom prst="rect">
            <a:avLst/>
          </a:prstGeom>
          <a:noFill/>
        </p:spPr>
      </p:pic>
      <p:pic>
        <p:nvPicPr>
          <p:cNvPr id="10" name="Picture 7"/>
          <p:cNvPicPr preferRelativeResize="0">
            <a:picLocks noChangeAspect="1" noChangeArrowheads="1"/>
          </p:cNvPicPr>
          <p:nvPr userDrawn="1"/>
        </p:nvPicPr>
        <p:blipFill>
          <a:blip r:embed="rId3" cstate="print"/>
          <a:srcRect/>
          <a:stretch>
            <a:fillRect/>
          </a:stretch>
        </p:blipFill>
        <p:spPr bwMode="auto">
          <a:xfrm>
            <a:off x="1873468" y="6167928"/>
            <a:ext cx="533400" cy="506412"/>
          </a:xfrm>
          <a:prstGeom prst="rect">
            <a:avLst/>
          </a:prstGeom>
          <a:noFill/>
          <a:ln w="9525">
            <a:noFill/>
            <a:miter lim="800000"/>
            <a:headEnd/>
            <a:tailEnd/>
          </a:ln>
        </p:spPr>
      </p:pic>
      <p:pic>
        <p:nvPicPr>
          <p:cNvPr id="11" name="Picture 8"/>
          <p:cNvPicPr preferRelativeResize="0">
            <a:picLocks noChangeAspect="1" noChangeArrowheads="1"/>
          </p:cNvPicPr>
          <p:nvPr userDrawn="1"/>
        </p:nvPicPr>
        <p:blipFill>
          <a:blip r:embed="rId4" cstate="print"/>
          <a:srcRect/>
          <a:stretch>
            <a:fillRect/>
          </a:stretch>
        </p:blipFill>
        <p:spPr bwMode="auto">
          <a:xfrm>
            <a:off x="4306887" y="6172200"/>
            <a:ext cx="493713" cy="501650"/>
          </a:xfrm>
          <a:prstGeom prst="rect">
            <a:avLst/>
          </a:prstGeom>
          <a:noFill/>
          <a:ln w="9525">
            <a:noFill/>
            <a:miter lim="800000"/>
            <a:headEnd/>
            <a:tailEnd/>
          </a:ln>
        </p:spPr>
      </p:pic>
      <p:pic>
        <p:nvPicPr>
          <p:cNvPr id="1026" name="Picture 2"/>
          <p:cNvPicPr>
            <a:picLocks noChangeAspect="1" noChangeArrowheads="1"/>
          </p:cNvPicPr>
          <p:nvPr userDrawn="1"/>
        </p:nvPicPr>
        <p:blipFill>
          <a:blip r:embed="rId5" cstate="print"/>
          <a:srcRect/>
          <a:stretch>
            <a:fillRect/>
          </a:stretch>
        </p:blipFill>
        <p:spPr bwMode="auto">
          <a:xfrm>
            <a:off x="4953000" y="6172200"/>
            <a:ext cx="457200" cy="494559"/>
          </a:xfrm>
          <a:prstGeom prst="rect">
            <a:avLst/>
          </a:prstGeom>
          <a:noFill/>
          <a:ln w="9525">
            <a:noFill/>
            <a:miter lim="800000"/>
            <a:headEnd/>
            <a:tailEnd/>
          </a:ln>
        </p:spPr>
      </p:pic>
      <p:pic>
        <p:nvPicPr>
          <p:cNvPr id="1027" name="Picture 3"/>
          <p:cNvPicPr>
            <a:picLocks noChangeAspect="1" noChangeArrowheads="1"/>
          </p:cNvPicPr>
          <p:nvPr userDrawn="1"/>
        </p:nvPicPr>
        <p:blipFill>
          <a:blip r:embed="rId6" cstate="print"/>
          <a:srcRect/>
          <a:stretch>
            <a:fillRect/>
          </a:stretch>
        </p:blipFill>
        <p:spPr bwMode="auto">
          <a:xfrm>
            <a:off x="2505075" y="6228575"/>
            <a:ext cx="1685925" cy="477025"/>
          </a:xfrm>
          <a:prstGeom prst="rect">
            <a:avLst/>
          </a:prstGeom>
          <a:noFill/>
          <a:ln w="9525">
            <a:noFill/>
            <a:miter lim="800000"/>
            <a:headEnd/>
            <a:tailEnd/>
          </a:ln>
        </p:spPr>
      </p:pic>
    </p:spTree>
    <p:extLst>
      <p:ext uri="{BB962C8B-B14F-4D97-AF65-F5344CB8AC3E}">
        <p14:creationId xmlns:p14="http://schemas.microsoft.com/office/powerpoint/2010/main" xmlns="" val="3172463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5105400" cy="914400"/>
          </a:xfrm>
        </p:spPr>
        <p:txBody>
          <a:bodyPr>
            <a:normAutofit/>
          </a:bodyPr>
          <a:lstStyle>
            <a:lvl1pPr algn="l">
              <a:defRPr sz="3200">
                <a:latin typeface="Candara" pitchFamily="34" charset="0"/>
                <a:ea typeface="Batang" pitchFamily="18" charset="-127"/>
              </a:defRPr>
            </a:lvl1pPr>
          </a:lstStyle>
          <a:p>
            <a:r>
              <a:rPr lang="en-US" dirty="0" smtClean="0"/>
              <a:t>Click to edit Master title</a:t>
            </a:r>
            <a:endParaRPr lang="en-US" dirty="0"/>
          </a:p>
        </p:txBody>
      </p:sp>
      <p:sp>
        <p:nvSpPr>
          <p:cNvPr id="3" name="Content Placeholder 2"/>
          <p:cNvSpPr>
            <a:spLocks noGrp="1"/>
          </p:cNvSpPr>
          <p:nvPr>
            <p:ph idx="1"/>
          </p:nvPr>
        </p:nvSpPr>
        <p:spPr>
          <a:xfrm>
            <a:off x="457200" y="1570037"/>
            <a:ext cx="8229600" cy="4525963"/>
          </a:xfrm>
        </p:spPr>
        <p:txBody>
          <a:bodyPr/>
          <a:lstStyle>
            <a:lvl1pPr>
              <a:defRPr baseline="0">
                <a:latin typeface="Candara" pitchFamily="34" charset="0"/>
                <a:ea typeface="Verdana" pitchFamily="34" charset="0"/>
                <a:cs typeface="Verdana" pitchFamily="34" charset="0"/>
              </a:defRPr>
            </a:lvl1pPr>
            <a:lvl2pPr>
              <a:defRPr sz="2800" baseline="0">
                <a:latin typeface="Candara" pitchFamily="34" charset="0"/>
                <a:ea typeface="Verdana" pitchFamily="34" charset="0"/>
                <a:cs typeface="Verdana" pitchFamily="34" charset="0"/>
              </a:defRPr>
            </a:lvl2pPr>
            <a:lvl3pPr>
              <a:defRPr sz="2800" baseline="0">
                <a:latin typeface="Candara" pitchFamily="34" charset="0"/>
                <a:ea typeface="Verdana" pitchFamily="34" charset="0"/>
                <a:cs typeface="Verdana" pitchFamily="34" charset="0"/>
              </a:defRPr>
            </a:lvl3pPr>
            <a:lvl4pPr>
              <a:defRPr sz="2800" baseline="0">
                <a:latin typeface="Candara" pitchFamily="34" charset="0"/>
                <a:ea typeface="Verdana" pitchFamily="34" charset="0"/>
                <a:cs typeface="Verdana" pitchFamily="34" charset="0"/>
              </a:defRPr>
            </a:lvl4pPr>
            <a:lvl5pPr>
              <a:defRPr sz="2800" baseline="0">
                <a:latin typeface="Candara" pitchFamily="34" charset="0"/>
                <a:ea typeface="Verdana" pitchFamily="34" charset="0"/>
                <a:cs typeface="Verdan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F2A7C33-23EC-4D6F-ACA2-589B3960558E}" type="datetimeFigureOut">
              <a:rPr lang="en-US" smtClean="0"/>
              <a:pPr/>
              <a:t>9/18/2012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4157DA6-D488-4147-903D-2F0840BD6199}" type="slidenum">
              <a:rPr lang="en-US" smtClean="0"/>
              <a:pPr/>
              <a:t>‹#›</a:t>
            </a:fld>
            <a:endParaRPr lang="en-US" dirty="0"/>
          </a:p>
        </p:txBody>
      </p:sp>
      <p:pic>
        <p:nvPicPr>
          <p:cNvPr id="7" name="Picture 3" descr="C:\Users\Steve\Desktop\20111123203406!IDigBio_Logo_RGB.png"/>
          <p:cNvPicPr>
            <a:picLocks noChangeAspect="1" noChangeArrowheads="1"/>
          </p:cNvPicPr>
          <p:nvPr userDrawn="1"/>
        </p:nvPicPr>
        <p:blipFill>
          <a:blip r:embed="rId2" cstate="print"/>
          <a:srcRect/>
          <a:stretch>
            <a:fillRect/>
          </a:stretch>
        </p:blipFill>
        <p:spPr bwMode="auto">
          <a:xfrm>
            <a:off x="435592" y="6275696"/>
            <a:ext cx="1371600" cy="424221"/>
          </a:xfrm>
          <a:prstGeom prst="rect">
            <a:avLst/>
          </a:prstGeom>
          <a:noFill/>
        </p:spPr>
      </p:pic>
      <p:pic>
        <p:nvPicPr>
          <p:cNvPr id="10" name="Picture 7"/>
          <p:cNvPicPr preferRelativeResize="0">
            <a:picLocks noChangeAspect="1" noChangeArrowheads="1"/>
          </p:cNvPicPr>
          <p:nvPr userDrawn="1"/>
        </p:nvPicPr>
        <p:blipFill>
          <a:blip r:embed="rId3" cstate="print"/>
          <a:srcRect/>
          <a:stretch>
            <a:fillRect/>
          </a:stretch>
        </p:blipFill>
        <p:spPr bwMode="auto">
          <a:xfrm>
            <a:off x="1937984" y="6226792"/>
            <a:ext cx="533400" cy="506412"/>
          </a:xfrm>
          <a:prstGeom prst="rect">
            <a:avLst/>
          </a:prstGeom>
          <a:noFill/>
          <a:ln w="9525">
            <a:noFill/>
            <a:miter lim="800000"/>
            <a:headEnd/>
            <a:tailEnd/>
          </a:ln>
        </p:spPr>
      </p:pic>
      <p:pic>
        <p:nvPicPr>
          <p:cNvPr id="11" name="Picture 8"/>
          <p:cNvPicPr preferRelativeResize="0">
            <a:picLocks noChangeAspect="1" noChangeArrowheads="1"/>
          </p:cNvPicPr>
          <p:nvPr userDrawn="1"/>
        </p:nvPicPr>
        <p:blipFill>
          <a:blip r:embed="rId4" cstate="print"/>
          <a:srcRect/>
          <a:stretch>
            <a:fillRect/>
          </a:stretch>
        </p:blipFill>
        <p:spPr bwMode="auto">
          <a:xfrm>
            <a:off x="4644671" y="6231064"/>
            <a:ext cx="493713" cy="501650"/>
          </a:xfrm>
          <a:prstGeom prst="rect">
            <a:avLst/>
          </a:prstGeom>
          <a:noFill/>
          <a:ln w="9525">
            <a:noFill/>
            <a:miter lim="800000"/>
            <a:headEnd/>
            <a:tailEnd/>
          </a:ln>
        </p:spPr>
      </p:pic>
      <p:pic>
        <p:nvPicPr>
          <p:cNvPr id="1026" name="Picture 2"/>
          <p:cNvPicPr>
            <a:picLocks noChangeAspect="1" noChangeArrowheads="1"/>
          </p:cNvPicPr>
          <p:nvPr userDrawn="1"/>
        </p:nvPicPr>
        <p:blipFill>
          <a:blip r:embed="rId5" cstate="print"/>
          <a:srcRect/>
          <a:stretch>
            <a:fillRect/>
          </a:stretch>
        </p:blipFill>
        <p:spPr bwMode="auto">
          <a:xfrm>
            <a:off x="5443184" y="6231064"/>
            <a:ext cx="457200" cy="494559"/>
          </a:xfrm>
          <a:prstGeom prst="rect">
            <a:avLst/>
          </a:prstGeom>
          <a:noFill/>
          <a:ln w="9525">
            <a:noFill/>
            <a:miter lim="800000"/>
            <a:headEnd/>
            <a:tailEnd/>
          </a:ln>
        </p:spPr>
      </p:pic>
      <p:pic>
        <p:nvPicPr>
          <p:cNvPr id="1027" name="Picture 3"/>
          <p:cNvPicPr>
            <a:picLocks noChangeAspect="1" noChangeArrowheads="1"/>
          </p:cNvPicPr>
          <p:nvPr userDrawn="1"/>
        </p:nvPicPr>
        <p:blipFill>
          <a:blip r:embed="rId6" cstate="print"/>
          <a:srcRect/>
          <a:stretch>
            <a:fillRect/>
          </a:stretch>
        </p:blipFill>
        <p:spPr bwMode="auto">
          <a:xfrm>
            <a:off x="2690459" y="6281751"/>
            <a:ext cx="1685925" cy="477025"/>
          </a:xfrm>
          <a:prstGeom prst="rect">
            <a:avLst/>
          </a:prstGeom>
          <a:noFill/>
          <a:ln w="9525">
            <a:noFill/>
            <a:miter lim="800000"/>
            <a:headEnd/>
            <a:tailEnd/>
          </a:ln>
        </p:spPr>
      </p:pic>
      <p:grpSp>
        <p:nvGrpSpPr>
          <p:cNvPr id="8" name="Group 11"/>
          <p:cNvGrpSpPr/>
          <p:nvPr userDrawn="1"/>
        </p:nvGrpSpPr>
        <p:grpSpPr>
          <a:xfrm>
            <a:off x="5569915" y="152400"/>
            <a:ext cx="3497885" cy="864781"/>
            <a:chOff x="4724400" y="381000"/>
            <a:chExt cx="3955085" cy="977814"/>
          </a:xfrm>
        </p:grpSpPr>
        <p:cxnSp>
          <p:nvCxnSpPr>
            <p:cNvPr id="13" name="Straight Connector 12"/>
            <p:cNvCxnSpPr/>
            <p:nvPr/>
          </p:nvCxnSpPr>
          <p:spPr>
            <a:xfrm>
              <a:off x="7365201" y="573877"/>
              <a:ext cx="242284" cy="17723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6627019" y="776286"/>
              <a:ext cx="228600" cy="188115"/>
            </a:xfrm>
            <a:prstGeom prst="straightConnector1">
              <a:avLst/>
            </a:prstGeom>
            <a:ln cap="sq" cmpd="sng">
              <a:solidFill>
                <a:schemeClr val="tx1">
                  <a:alpha val="87000"/>
                </a:schemeClr>
              </a:solidFill>
              <a:prstDash val="solid"/>
              <a:tailEnd type="stealth" w="med" len="sm"/>
            </a:ln>
            <a:effectLst/>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6612725" y="609600"/>
              <a:ext cx="228600" cy="192538"/>
            </a:xfrm>
            <a:prstGeom prst="straightConnector1">
              <a:avLst/>
            </a:prstGeom>
            <a:ln cap="sq" cmpd="sng">
              <a:solidFill>
                <a:schemeClr val="tx1">
                  <a:alpha val="87000"/>
                </a:schemeClr>
              </a:solidFill>
              <a:prstDash val="solid"/>
              <a:tailEnd type="stealth" w="med" len="sm"/>
            </a:ln>
            <a:effectLst/>
          </p:spPr>
          <p:style>
            <a:lnRef idx="1">
              <a:schemeClr val="accent1"/>
            </a:lnRef>
            <a:fillRef idx="0">
              <a:schemeClr val="accent1"/>
            </a:fillRef>
            <a:effectRef idx="0">
              <a:schemeClr val="accent1"/>
            </a:effectRef>
            <a:fontRef idx="minor">
              <a:schemeClr val="tx1"/>
            </a:fontRef>
          </p:style>
        </p:cxnSp>
        <p:grpSp>
          <p:nvGrpSpPr>
            <p:cNvPr id="9" name="Group 2"/>
            <p:cNvGrpSpPr>
              <a:grpSpLocks/>
            </p:cNvGrpSpPr>
            <p:nvPr/>
          </p:nvGrpSpPr>
          <p:grpSpPr bwMode="auto">
            <a:xfrm>
              <a:off x="4724400" y="381000"/>
              <a:ext cx="2644485" cy="977814"/>
              <a:chOff x="1500" y="-206"/>
              <a:chExt cx="7762" cy="3059"/>
            </a:xfrm>
          </p:grpSpPr>
          <p:sp>
            <p:nvSpPr>
              <p:cNvPr id="25" name="Freeform 4"/>
              <p:cNvSpPr>
                <a:spLocks/>
              </p:cNvSpPr>
              <p:nvPr/>
            </p:nvSpPr>
            <p:spPr bwMode="auto">
              <a:xfrm>
                <a:off x="1500" y="601"/>
                <a:ext cx="1560" cy="1035"/>
              </a:xfrm>
              <a:custGeom>
                <a:avLst/>
                <a:gdLst/>
                <a:ahLst/>
                <a:cxnLst>
                  <a:cxn ang="0">
                    <a:pos x="0" y="1035"/>
                  </a:cxn>
                  <a:cxn ang="0">
                    <a:pos x="1560" y="1035"/>
                  </a:cxn>
                  <a:cxn ang="0">
                    <a:pos x="1560" y="0"/>
                  </a:cxn>
                  <a:cxn ang="0">
                    <a:pos x="0" y="0"/>
                  </a:cxn>
                  <a:cxn ang="0">
                    <a:pos x="0" y="1035"/>
                  </a:cxn>
                </a:cxnLst>
                <a:rect l="0" t="0" r="r" b="b"/>
                <a:pathLst>
                  <a:path w="1560" h="1035">
                    <a:moveTo>
                      <a:pt x="0" y="1035"/>
                    </a:moveTo>
                    <a:lnTo>
                      <a:pt x="1560" y="1035"/>
                    </a:lnTo>
                    <a:lnTo>
                      <a:pt x="1560" y="0"/>
                    </a:lnTo>
                    <a:lnTo>
                      <a:pt x="0" y="0"/>
                    </a:lnTo>
                    <a:lnTo>
                      <a:pt x="0" y="1035"/>
                    </a:lnTo>
                    <a:close/>
                  </a:path>
                </a:pathLst>
              </a:cu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en-US" dirty="0"/>
              </a:p>
            </p:txBody>
          </p:sp>
          <p:grpSp>
            <p:nvGrpSpPr>
              <p:cNvPr id="12" name="Group 25"/>
              <p:cNvGrpSpPr>
                <a:grpSpLocks/>
              </p:cNvGrpSpPr>
              <p:nvPr/>
            </p:nvGrpSpPr>
            <p:grpSpPr bwMode="auto">
              <a:xfrm>
                <a:off x="3570" y="604"/>
                <a:ext cx="1515" cy="1035"/>
                <a:chOff x="3570" y="604"/>
                <a:chExt cx="1515" cy="1035"/>
              </a:xfrm>
            </p:grpSpPr>
            <p:sp>
              <p:nvSpPr>
                <p:cNvPr id="43" name="Freeform 16"/>
                <p:cNvSpPr>
                  <a:spLocks/>
                </p:cNvSpPr>
                <p:nvPr/>
              </p:nvSpPr>
              <p:spPr bwMode="auto">
                <a:xfrm>
                  <a:off x="3570" y="604"/>
                  <a:ext cx="1515" cy="1035"/>
                </a:xfrm>
                <a:custGeom>
                  <a:avLst/>
                  <a:gdLst/>
                  <a:ahLst/>
                  <a:cxnLst>
                    <a:cxn ang="0">
                      <a:pos x="0" y="1035"/>
                    </a:cxn>
                    <a:cxn ang="0">
                      <a:pos x="1515" y="1035"/>
                    </a:cxn>
                    <a:cxn ang="0">
                      <a:pos x="1515" y="0"/>
                    </a:cxn>
                    <a:cxn ang="0">
                      <a:pos x="0" y="0"/>
                    </a:cxn>
                    <a:cxn ang="0">
                      <a:pos x="0" y="1035"/>
                    </a:cxn>
                  </a:cxnLst>
                  <a:rect l="0" t="0" r="r" b="b"/>
                  <a:pathLst>
                    <a:path w="1515" h="1035">
                      <a:moveTo>
                        <a:pt x="0" y="1035"/>
                      </a:moveTo>
                      <a:lnTo>
                        <a:pt x="1515" y="1035"/>
                      </a:lnTo>
                      <a:lnTo>
                        <a:pt x="1515" y="0"/>
                      </a:lnTo>
                      <a:lnTo>
                        <a:pt x="0" y="0"/>
                      </a:lnTo>
                      <a:lnTo>
                        <a:pt x="0" y="1035"/>
                      </a:ln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6" name="Group 17"/>
              <p:cNvGrpSpPr>
                <a:grpSpLocks/>
              </p:cNvGrpSpPr>
              <p:nvPr/>
            </p:nvGrpSpPr>
            <p:grpSpPr bwMode="auto">
              <a:xfrm>
                <a:off x="3570" y="604"/>
                <a:ext cx="1515" cy="1035"/>
                <a:chOff x="3570" y="604"/>
                <a:chExt cx="1515" cy="1035"/>
              </a:xfrm>
            </p:grpSpPr>
            <p:sp>
              <p:nvSpPr>
                <p:cNvPr id="41" name="Freeform 18"/>
                <p:cNvSpPr>
                  <a:spLocks/>
                </p:cNvSpPr>
                <p:nvPr/>
              </p:nvSpPr>
              <p:spPr bwMode="auto">
                <a:xfrm>
                  <a:off x="3570" y="604"/>
                  <a:ext cx="1515" cy="1035"/>
                </a:xfrm>
                <a:custGeom>
                  <a:avLst/>
                  <a:gdLst/>
                  <a:ahLst/>
                  <a:cxnLst>
                    <a:cxn ang="0">
                      <a:pos x="0" y="1035"/>
                    </a:cxn>
                    <a:cxn ang="0">
                      <a:pos x="1515" y="1035"/>
                    </a:cxn>
                    <a:cxn ang="0">
                      <a:pos x="1515" y="0"/>
                    </a:cxn>
                    <a:cxn ang="0">
                      <a:pos x="0" y="0"/>
                    </a:cxn>
                    <a:cxn ang="0">
                      <a:pos x="0" y="1035"/>
                    </a:cxn>
                  </a:cxnLst>
                  <a:rect l="0" t="0" r="r" b="b"/>
                  <a:pathLst>
                    <a:path w="1515" h="1035">
                      <a:moveTo>
                        <a:pt x="0" y="1035"/>
                      </a:moveTo>
                      <a:lnTo>
                        <a:pt x="1515" y="1035"/>
                      </a:lnTo>
                      <a:lnTo>
                        <a:pt x="1515" y="0"/>
                      </a:lnTo>
                      <a:lnTo>
                        <a:pt x="0" y="0"/>
                      </a:lnTo>
                      <a:lnTo>
                        <a:pt x="0" y="1035"/>
                      </a:lnTo>
                      <a:close/>
                    </a:path>
                  </a:pathLst>
                </a:cu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pic>
              <p:nvPicPr>
                <p:cNvPr id="42" name="Picture 19"/>
                <p:cNvPicPr>
                  <a:picLocks noChangeAspect="1" noChangeArrowheads="1"/>
                </p:cNvPicPr>
                <p:nvPr/>
              </p:nvPicPr>
              <p:blipFill>
                <a:blip r:embed="rId7" cstate="print"/>
                <a:srcRect/>
                <a:stretch>
                  <a:fillRect/>
                </a:stretch>
              </p:blipFill>
              <p:spPr bwMode="auto">
                <a:xfrm>
                  <a:off x="3592" y="694"/>
                  <a:ext cx="1472" cy="852"/>
                </a:xfrm>
                <a:prstGeom prst="rect">
                  <a:avLst/>
                </a:prstGeom>
                <a:noFill/>
              </p:spPr>
            </p:pic>
          </p:grpSp>
          <p:grpSp>
            <p:nvGrpSpPr>
              <p:cNvPr id="26" name="Group 29"/>
              <p:cNvGrpSpPr>
                <a:grpSpLocks/>
              </p:cNvGrpSpPr>
              <p:nvPr/>
            </p:nvGrpSpPr>
            <p:grpSpPr bwMode="auto">
              <a:xfrm>
                <a:off x="5595" y="589"/>
                <a:ext cx="1515" cy="1035"/>
                <a:chOff x="5595" y="589"/>
                <a:chExt cx="1515" cy="1035"/>
              </a:xfrm>
            </p:grpSpPr>
            <p:sp>
              <p:nvSpPr>
                <p:cNvPr id="40" name="Freeform 30"/>
                <p:cNvSpPr>
                  <a:spLocks/>
                </p:cNvSpPr>
                <p:nvPr/>
              </p:nvSpPr>
              <p:spPr bwMode="auto">
                <a:xfrm>
                  <a:off x="5595" y="589"/>
                  <a:ext cx="1515" cy="1035"/>
                </a:xfrm>
                <a:custGeom>
                  <a:avLst/>
                  <a:gdLst/>
                  <a:ahLst/>
                  <a:cxnLst>
                    <a:cxn ang="0">
                      <a:pos x="0" y="1035"/>
                    </a:cxn>
                    <a:cxn ang="0">
                      <a:pos x="1515" y="1035"/>
                    </a:cxn>
                    <a:cxn ang="0">
                      <a:pos x="1515" y="0"/>
                    </a:cxn>
                    <a:cxn ang="0">
                      <a:pos x="0" y="0"/>
                    </a:cxn>
                    <a:cxn ang="0">
                      <a:pos x="0" y="1035"/>
                    </a:cxn>
                  </a:cxnLst>
                  <a:rect l="0" t="0" r="r" b="b"/>
                  <a:pathLst>
                    <a:path w="1515" h="1035">
                      <a:moveTo>
                        <a:pt x="0" y="1035"/>
                      </a:moveTo>
                      <a:lnTo>
                        <a:pt x="1515" y="1035"/>
                      </a:lnTo>
                      <a:lnTo>
                        <a:pt x="1515" y="0"/>
                      </a:lnTo>
                      <a:lnTo>
                        <a:pt x="0" y="0"/>
                      </a:lnTo>
                      <a:lnTo>
                        <a:pt x="0" y="1035"/>
                      </a:ln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27" name="Group 31"/>
              <p:cNvGrpSpPr>
                <a:grpSpLocks/>
              </p:cNvGrpSpPr>
              <p:nvPr/>
            </p:nvGrpSpPr>
            <p:grpSpPr bwMode="auto">
              <a:xfrm>
                <a:off x="5595" y="589"/>
                <a:ext cx="1515" cy="1035"/>
                <a:chOff x="5595" y="589"/>
                <a:chExt cx="1515" cy="1035"/>
              </a:xfrm>
            </p:grpSpPr>
            <p:sp>
              <p:nvSpPr>
                <p:cNvPr id="38" name="Freeform 32"/>
                <p:cNvSpPr>
                  <a:spLocks/>
                </p:cNvSpPr>
                <p:nvPr/>
              </p:nvSpPr>
              <p:spPr bwMode="auto">
                <a:xfrm>
                  <a:off x="5595" y="589"/>
                  <a:ext cx="1515" cy="1035"/>
                </a:xfrm>
                <a:custGeom>
                  <a:avLst/>
                  <a:gdLst/>
                  <a:ahLst/>
                  <a:cxnLst>
                    <a:cxn ang="0">
                      <a:pos x="0" y="1035"/>
                    </a:cxn>
                    <a:cxn ang="0">
                      <a:pos x="1515" y="1035"/>
                    </a:cxn>
                    <a:cxn ang="0">
                      <a:pos x="1515" y="0"/>
                    </a:cxn>
                    <a:cxn ang="0">
                      <a:pos x="0" y="0"/>
                    </a:cxn>
                    <a:cxn ang="0">
                      <a:pos x="0" y="1035"/>
                    </a:cxn>
                  </a:cxnLst>
                  <a:rect l="0" t="0" r="r" b="b"/>
                  <a:pathLst>
                    <a:path w="1515" h="1035">
                      <a:moveTo>
                        <a:pt x="0" y="1035"/>
                      </a:moveTo>
                      <a:lnTo>
                        <a:pt x="1515" y="1035"/>
                      </a:lnTo>
                      <a:lnTo>
                        <a:pt x="1515" y="0"/>
                      </a:lnTo>
                      <a:lnTo>
                        <a:pt x="0" y="0"/>
                      </a:lnTo>
                      <a:lnTo>
                        <a:pt x="0" y="1035"/>
                      </a:lnTo>
                      <a:close/>
                    </a:path>
                  </a:pathLst>
                </a:cu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pic>
              <p:nvPicPr>
                <p:cNvPr id="39" name="Picture 33"/>
                <p:cNvPicPr>
                  <a:picLocks noChangeAspect="1" noChangeArrowheads="1"/>
                </p:cNvPicPr>
                <p:nvPr/>
              </p:nvPicPr>
              <p:blipFill>
                <a:blip r:embed="rId8" cstate="print"/>
                <a:srcRect/>
                <a:stretch>
                  <a:fillRect/>
                </a:stretch>
              </p:blipFill>
              <p:spPr bwMode="auto">
                <a:xfrm>
                  <a:off x="5616" y="682"/>
                  <a:ext cx="1476" cy="848"/>
                </a:xfrm>
                <a:prstGeom prst="rect">
                  <a:avLst/>
                </a:prstGeom>
                <a:noFill/>
              </p:spPr>
            </p:pic>
          </p:grpSp>
          <p:grpSp>
            <p:nvGrpSpPr>
              <p:cNvPr id="28" name="Group 55"/>
              <p:cNvGrpSpPr>
                <a:grpSpLocks/>
              </p:cNvGrpSpPr>
              <p:nvPr/>
            </p:nvGrpSpPr>
            <p:grpSpPr bwMode="auto">
              <a:xfrm>
                <a:off x="7860" y="948"/>
                <a:ext cx="1305" cy="1905"/>
                <a:chOff x="7860" y="948"/>
                <a:chExt cx="1305" cy="1905"/>
              </a:xfrm>
            </p:grpSpPr>
            <p:sp>
              <p:nvSpPr>
                <p:cNvPr id="37" name="Freeform 56"/>
                <p:cNvSpPr>
                  <a:spLocks/>
                </p:cNvSpPr>
                <p:nvPr/>
              </p:nvSpPr>
              <p:spPr bwMode="auto">
                <a:xfrm>
                  <a:off x="7860" y="948"/>
                  <a:ext cx="1305" cy="1905"/>
                </a:xfrm>
                <a:custGeom>
                  <a:avLst/>
                  <a:gdLst/>
                  <a:ahLst/>
                  <a:cxnLst>
                    <a:cxn ang="0">
                      <a:pos x="653" y="0"/>
                    </a:cxn>
                    <a:cxn ang="0">
                      <a:pos x="547" y="4"/>
                    </a:cxn>
                    <a:cxn ang="0">
                      <a:pos x="446" y="16"/>
                    </a:cxn>
                    <a:cxn ang="0">
                      <a:pos x="353" y="35"/>
                    </a:cxn>
                    <a:cxn ang="0">
                      <a:pos x="267" y="61"/>
                    </a:cxn>
                    <a:cxn ang="0">
                      <a:pos x="191" y="93"/>
                    </a:cxn>
                    <a:cxn ang="0">
                      <a:pos x="126" y="130"/>
                    </a:cxn>
                    <a:cxn ang="0">
                      <a:pos x="73" y="172"/>
                    </a:cxn>
                    <a:cxn ang="0">
                      <a:pos x="33" y="217"/>
                    </a:cxn>
                    <a:cxn ang="0">
                      <a:pos x="2" y="291"/>
                    </a:cxn>
                    <a:cxn ang="0">
                      <a:pos x="0" y="317"/>
                    </a:cxn>
                    <a:cxn ang="0">
                      <a:pos x="0" y="1587"/>
                    </a:cxn>
                    <a:cxn ang="0">
                      <a:pos x="19" y="1664"/>
                    </a:cxn>
                    <a:cxn ang="0">
                      <a:pos x="73" y="1733"/>
                    </a:cxn>
                    <a:cxn ang="0">
                      <a:pos x="126" y="1775"/>
                    </a:cxn>
                    <a:cxn ang="0">
                      <a:pos x="191" y="1812"/>
                    </a:cxn>
                    <a:cxn ang="0">
                      <a:pos x="267" y="1844"/>
                    </a:cxn>
                    <a:cxn ang="0">
                      <a:pos x="353" y="1869"/>
                    </a:cxn>
                    <a:cxn ang="0">
                      <a:pos x="446" y="1889"/>
                    </a:cxn>
                    <a:cxn ang="0">
                      <a:pos x="547" y="1901"/>
                    </a:cxn>
                    <a:cxn ang="0">
                      <a:pos x="653" y="1905"/>
                    </a:cxn>
                    <a:cxn ang="0">
                      <a:pos x="706" y="1904"/>
                    </a:cxn>
                    <a:cxn ang="0">
                      <a:pos x="809" y="1896"/>
                    </a:cxn>
                    <a:cxn ang="0">
                      <a:pos x="906" y="1880"/>
                    </a:cxn>
                    <a:cxn ang="0">
                      <a:pos x="996" y="1857"/>
                    </a:cxn>
                    <a:cxn ang="0">
                      <a:pos x="1077" y="1828"/>
                    </a:cxn>
                    <a:cxn ang="0">
                      <a:pos x="1148" y="1794"/>
                    </a:cxn>
                    <a:cxn ang="0">
                      <a:pos x="1207" y="1755"/>
                    </a:cxn>
                    <a:cxn ang="0">
                      <a:pos x="1254" y="1711"/>
                    </a:cxn>
                    <a:cxn ang="0">
                      <a:pos x="1296" y="1639"/>
                    </a:cxn>
                    <a:cxn ang="0">
                      <a:pos x="1305" y="1587"/>
                    </a:cxn>
                    <a:cxn ang="0">
                      <a:pos x="1305" y="317"/>
                    </a:cxn>
                    <a:cxn ang="0">
                      <a:pos x="1286" y="241"/>
                    </a:cxn>
                    <a:cxn ang="0">
                      <a:pos x="1232" y="172"/>
                    </a:cxn>
                    <a:cxn ang="0">
                      <a:pos x="1179" y="130"/>
                    </a:cxn>
                    <a:cxn ang="0">
                      <a:pos x="1114" y="93"/>
                    </a:cxn>
                    <a:cxn ang="0">
                      <a:pos x="1038" y="61"/>
                    </a:cxn>
                    <a:cxn ang="0">
                      <a:pos x="952" y="35"/>
                    </a:cxn>
                    <a:cxn ang="0">
                      <a:pos x="859" y="16"/>
                    </a:cxn>
                    <a:cxn ang="0">
                      <a:pos x="758" y="4"/>
                    </a:cxn>
                    <a:cxn ang="0">
                      <a:pos x="653" y="0"/>
                    </a:cxn>
                  </a:cxnLst>
                  <a:rect l="0" t="0" r="r" b="b"/>
                  <a:pathLst>
                    <a:path w="1305" h="1905">
                      <a:moveTo>
                        <a:pt x="653" y="0"/>
                      </a:moveTo>
                      <a:lnTo>
                        <a:pt x="547" y="4"/>
                      </a:lnTo>
                      <a:lnTo>
                        <a:pt x="446" y="16"/>
                      </a:lnTo>
                      <a:lnTo>
                        <a:pt x="353" y="35"/>
                      </a:lnTo>
                      <a:lnTo>
                        <a:pt x="267" y="61"/>
                      </a:lnTo>
                      <a:lnTo>
                        <a:pt x="191" y="93"/>
                      </a:lnTo>
                      <a:lnTo>
                        <a:pt x="126" y="130"/>
                      </a:lnTo>
                      <a:lnTo>
                        <a:pt x="73" y="172"/>
                      </a:lnTo>
                      <a:lnTo>
                        <a:pt x="33" y="217"/>
                      </a:lnTo>
                      <a:lnTo>
                        <a:pt x="2" y="291"/>
                      </a:lnTo>
                      <a:lnTo>
                        <a:pt x="0" y="317"/>
                      </a:lnTo>
                      <a:lnTo>
                        <a:pt x="0" y="1587"/>
                      </a:lnTo>
                      <a:lnTo>
                        <a:pt x="19" y="1664"/>
                      </a:lnTo>
                      <a:lnTo>
                        <a:pt x="73" y="1733"/>
                      </a:lnTo>
                      <a:lnTo>
                        <a:pt x="126" y="1775"/>
                      </a:lnTo>
                      <a:lnTo>
                        <a:pt x="191" y="1812"/>
                      </a:lnTo>
                      <a:lnTo>
                        <a:pt x="267" y="1844"/>
                      </a:lnTo>
                      <a:lnTo>
                        <a:pt x="353" y="1869"/>
                      </a:lnTo>
                      <a:lnTo>
                        <a:pt x="446" y="1889"/>
                      </a:lnTo>
                      <a:lnTo>
                        <a:pt x="547" y="1901"/>
                      </a:lnTo>
                      <a:lnTo>
                        <a:pt x="653" y="1905"/>
                      </a:lnTo>
                      <a:lnTo>
                        <a:pt x="706" y="1904"/>
                      </a:lnTo>
                      <a:lnTo>
                        <a:pt x="809" y="1896"/>
                      </a:lnTo>
                      <a:lnTo>
                        <a:pt x="906" y="1880"/>
                      </a:lnTo>
                      <a:lnTo>
                        <a:pt x="996" y="1857"/>
                      </a:lnTo>
                      <a:lnTo>
                        <a:pt x="1077" y="1828"/>
                      </a:lnTo>
                      <a:lnTo>
                        <a:pt x="1148" y="1794"/>
                      </a:lnTo>
                      <a:lnTo>
                        <a:pt x="1207" y="1755"/>
                      </a:lnTo>
                      <a:lnTo>
                        <a:pt x="1254" y="1711"/>
                      </a:lnTo>
                      <a:lnTo>
                        <a:pt x="1296" y="1639"/>
                      </a:lnTo>
                      <a:lnTo>
                        <a:pt x="1305" y="1587"/>
                      </a:lnTo>
                      <a:lnTo>
                        <a:pt x="1305" y="317"/>
                      </a:lnTo>
                      <a:lnTo>
                        <a:pt x="1286" y="241"/>
                      </a:lnTo>
                      <a:lnTo>
                        <a:pt x="1232" y="172"/>
                      </a:lnTo>
                      <a:lnTo>
                        <a:pt x="1179" y="130"/>
                      </a:lnTo>
                      <a:lnTo>
                        <a:pt x="1114" y="93"/>
                      </a:lnTo>
                      <a:lnTo>
                        <a:pt x="1038" y="61"/>
                      </a:lnTo>
                      <a:lnTo>
                        <a:pt x="952" y="35"/>
                      </a:lnTo>
                      <a:lnTo>
                        <a:pt x="859" y="16"/>
                      </a:lnTo>
                      <a:lnTo>
                        <a:pt x="758" y="4"/>
                      </a:lnTo>
                      <a:lnTo>
                        <a:pt x="653" y="0"/>
                      </a:ln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29" name="Group 57"/>
              <p:cNvGrpSpPr>
                <a:grpSpLocks/>
              </p:cNvGrpSpPr>
              <p:nvPr/>
            </p:nvGrpSpPr>
            <p:grpSpPr bwMode="auto">
              <a:xfrm>
                <a:off x="7860" y="1265"/>
                <a:ext cx="1305" cy="317"/>
                <a:chOff x="7860" y="1265"/>
                <a:chExt cx="1305" cy="317"/>
              </a:xfrm>
            </p:grpSpPr>
            <p:sp>
              <p:nvSpPr>
                <p:cNvPr id="36" name="Freeform 58"/>
                <p:cNvSpPr>
                  <a:spLocks/>
                </p:cNvSpPr>
                <p:nvPr/>
              </p:nvSpPr>
              <p:spPr bwMode="auto">
                <a:xfrm>
                  <a:off x="7860" y="1265"/>
                  <a:ext cx="1305" cy="317"/>
                </a:xfrm>
                <a:custGeom>
                  <a:avLst/>
                  <a:gdLst/>
                  <a:ahLst/>
                  <a:cxnLst>
                    <a:cxn ang="0">
                      <a:pos x="1305" y="0"/>
                    </a:cxn>
                    <a:cxn ang="0">
                      <a:pos x="1286" y="77"/>
                    </a:cxn>
                    <a:cxn ang="0">
                      <a:pos x="1232" y="146"/>
                    </a:cxn>
                    <a:cxn ang="0">
                      <a:pos x="1179" y="188"/>
                    </a:cxn>
                    <a:cxn ang="0">
                      <a:pos x="1114" y="225"/>
                    </a:cxn>
                    <a:cxn ang="0">
                      <a:pos x="1038" y="257"/>
                    </a:cxn>
                    <a:cxn ang="0">
                      <a:pos x="952" y="282"/>
                    </a:cxn>
                    <a:cxn ang="0">
                      <a:pos x="859" y="302"/>
                    </a:cxn>
                    <a:cxn ang="0">
                      <a:pos x="758" y="314"/>
                    </a:cxn>
                    <a:cxn ang="0">
                      <a:pos x="653" y="318"/>
                    </a:cxn>
                    <a:cxn ang="0">
                      <a:pos x="599" y="317"/>
                    </a:cxn>
                    <a:cxn ang="0">
                      <a:pos x="496" y="309"/>
                    </a:cxn>
                    <a:cxn ang="0">
                      <a:pos x="399" y="293"/>
                    </a:cxn>
                    <a:cxn ang="0">
                      <a:pos x="309" y="270"/>
                    </a:cxn>
                    <a:cxn ang="0">
                      <a:pos x="228" y="241"/>
                    </a:cxn>
                    <a:cxn ang="0">
                      <a:pos x="157" y="207"/>
                    </a:cxn>
                    <a:cxn ang="0">
                      <a:pos x="98" y="168"/>
                    </a:cxn>
                    <a:cxn ang="0">
                      <a:pos x="51" y="124"/>
                    </a:cxn>
                    <a:cxn ang="0">
                      <a:pos x="9" y="52"/>
                    </a:cxn>
                    <a:cxn ang="0">
                      <a:pos x="2" y="26"/>
                    </a:cxn>
                    <a:cxn ang="0">
                      <a:pos x="0" y="0"/>
                    </a:cxn>
                  </a:cxnLst>
                  <a:rect l="0" t="0" r="r" b="b"/>
                  <a:pathLst>
                    <a:path w="1305" h="317">
                      <a:moveTo>
                        <a:pt x="1305" y="0"/>
                      </a:moveTo>
                      <a:lnTo>
                        <a:pt x="1286" y="77"/>
                      </a:lnTo>
                      <a:lnTo>
                        <a:pt x="1232" y="146"/>
                      </a:lnTo>
                      <a:lnTo>
                        <a:pt x="1179" y="188"/>
                      </a:lnTo>
                      <a:lnTo>
                        <a:pt x="1114" y="225"/>
                      </a:lnTo>
                      <a:lnTo>
                        <a:pt x="1038" y="257"/>
                      </a:lnTo>
                      <a:lnTo>
                        <a:pt x="952" y="282"/>
                      </a:lnTo>
                      <a:lnTo>
                        <a:pt x="859" y="302"/>
                      </a:lnTo>
                      <a:lnTo>
                        <a:pt x="758" y="314"/>
                      </a:lnTo>
                      <a:lnTo>
                        <a:pt x="653" y="318"/>
                      </a:lnTo>
                      <a:lnTo>
                        <a:pt x="599" y="317"/>
                      </a:lnTo>
                      <a:lnTo>
                        <a:pt x="496" y="309"/>
                      </a:lnTo>
                      <a:lnTo>
                        <a:pt x="399" y="293"/>
                      </a:lnTo>
                      <a:lnTo>
                        <a:pt x="309" y="270"/>
                      </a:lnTo>
                      <a:lnTo>
                        <a:pt x="228" y="241"/>
                      </a:lnTo>
                      <a:lnTo>
                        <a:pt x="157" y="207"/>
                      </a:lnTo>
                      <a:lnTo>
                        <a:pt x="98" y="168"/>
                      </a:lnTo>
                      <a:lnTo>
                        <a:pt x="51" y="124"/>
                      </a:lnTo>
                      <a:lnTo>
                        <a:pt x="9" y="52"/>
                      </a:lnTo>
                      <a:lnTo>
                        <a:pt x="2" y="26"/>
                      </a:lnTo>
                      <a:lnTo>
                        <a:pt x="0" y="0"/>
                      </a:lnTo>
                    </a:path>
                  </a:pathLst>
                </a:cu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30" name="Group 59"/>
              <p:cNvGrpSpPr>
                <a:grpSpLocks/>
              </p:cNvGrpSpPr>
              <p:nvPr/>
            </p:nvGrpSpPr>
            <p:grpSpPr bwMode="auto">
              <a:xfrm>
                <a:off x="7860" y="948"/>
                <a:ext cx="1305" cy="1905"/>
                <a:chOff x="7860" y="948"/>
                <a:chExt cx="1305" cy="1905"/>
              </a:xfrm>
            </p:grpSpPr>
            <p:sp>
              <p:nvSpPr>
                <p:cNvPr id="34" name="Freeform 60"/>
                <p:cNvSpPr>
                  <a:spLocks/>
                </p:cNvSpPr>
                <p:nvPr/>
              </p:nvSpPr>
              <p:spPr bwMode="auto">
                <a:xfrm>
                  <a:off x="7860" y="948"/>
                  <a:ext cx="1305" cy="1905"/>
                </a:xfrm>
                <a:custGeom>
                  <a:avLst/>
                  <a:gdLst/>
                  <a:ahLst/>
                  <a:cxnLst>
                    <a:cxn ang="0">
                      <a:pos x="0" y="317"/>
                    </a:cxn>
                    <a:cxn ang="0">
                      <a:pos x="19" y="241"/>
                    </a:cxn>
                    <a:cxn ang="0">
                      <a:pos x="73" y="172"/>
                    </a:cxn>
                    <a:cxn ang="0">
                      <a:pos x="126" y="130"/>
                    </a:cxn>
                    <a:cxn ang="0">
                      <a:pos x="191" y="93"/>
                    </a:cxn>
                    <a:cxn ang="0">
                      <a:pos x="267" y="61"/>
                    </a:cxn>
                    <a:cxn ang="0">
                      <a:pos x="353" y="35"/>
                    </a:cxn>
                    <a:cxn ang="0">
                      <a:pos x="446" y="16"/>
                    </a:cxn>
                    <a:cxn ang="0">
                      <a:pos x="547" y="4"/>
                    </a:cxn>
                    <a:cxn ang="0">
                      <a:pos x="653" y="0"/>
                    </a:cxn>
                    <a:cxn ang="0">
                      <a:pos x="706" y="1"/>
                    </a:cxn>
                    <a:cxn ang="0">
                      <a:pos x="809" y="9"/>
                    </a:cxn>
                    <a:cxn ang="0">
                      <a:pos x="906" y="25"/>
                    </a:cxn>
                    <a:cxn ang="0">
                      <a:pos x="996" y="47"/>
                    </a:cxn>
                    <a:cxn ang="0">
                      <a:pos x="1077" y="76"/>
                    </a:cxn>
                    <a:cxn ang="0">
                      <a:pos x="1148" y="111"/>
                    </a:cxn>
                    <a:cxn ang="0">
                      <a:pos x="1207" y="150"/>
                    </a:cxn>
                    <a:cxn ang="0">
                      <a:pos x="1254" y="194"/>
                    </a:cxn>
                    <a:cxn ang="0">
                      <a:pos x="1296" y="266"/>
                    </a:cxn>
                    <a:cxn ang="0">
                      <a:pos x="1305" y="317"/>
                    </a:cxn>
                    <a:cxn ang="0">
                      <a:pos x="1305" y="1587"/>
                    </a:cxn>
                    <a:cxn ang="0">
                      <a:pos x="1286" y="1664"/>
                    </a:cxn>
                    <a:cxn ang="0">
                      <a:pos x="1232" y="1733"/>
                    </a:cxn>
                    <a:cxn ang="0">
                      <a:pos x="1179" y="1775"/>
                    </a:cxn>
                    <a:cxn ang="0">
                      <a:pos x="1114" y="1812"/>
                    </a:cxn>
                    <a:cxn ang="0">
                      <a:pos x="1038" y="1844"/>
                    </a:cxn>
                    <a:cxn ang="0">
                      <a:pos x="952" y="1869"/>
                    </a:cxn>
                    <a:cxn ang="0">
                      <a:pos x="859" y="1889"/>
                    </a:cxn>
                    <a:cxn ang="0">
                      <a:pos x="758" y="1901"/>
                    </a:cxn>
                    <a:cxn ang="0">
                      <a:pos x="653" y="1905"/>
                    </a:cxn>
                    <a:cxn ang="0">
                      <a:pos x="599" y="1904"/>
                    </a:cxn>
                    <a:cxn ang="0">
                      <a:pos x="496" y="1896"/>
                    </a:cxn>
                    <a:cxn ang="0">
                      <a:pos x="399" y="1880"/>
                    </a:cxn>
                    <a:cxn ang="0">
                      <a:pos x="309" y="1857"/>
                    </a:cxn>
                    <a:cxn ang="0">
                      <a:pos x="228" y="1828"/>
                    </a:cxn>
                    <a:cxn ang="0">
                      <a:pos x="157" y="1794"/>
                    </a:cxn>
                    <a:cxn ang="0">
                      <a:pos x="98" y="1755"/>
                    </a:cxn>
                    <a:cxn ang="0">
                      <a:pos x="51" y="1711"/>
                    </a:cxn>
                    <a:cxn ang="0">
                      <a:pos x="9" y="1639"/>
                    </a:cxn>
                    <a:cxn ang="0">
                      <a:pos x="0" y="1587"/>
                    </a:cxn>
                    <a:cxn ang="0">
                      <a:pos x="0" y="317"/>
                    </a:cxn>
                  </a:cxnLst>
                  <a:rect l="0" t="0" r="r" b="b"/>
                  <a:pathLst>
                    <a:path w="1305" h="1905">
                      <a:moveTo>
                        <a:pt x="0" y="317"/>
                      </a:moveTo>
                      <a:lnTo>
                        <a:pt x="19" y="241"/>
                      </a:lnTo>
                      <a:lnTo>
                        <a:pt x="73" y="172"/>
                      </a:lnTo>
                      <a:lnTo>
                        <a:pt x="126" y="130"/>
                      </a:lnTo>
                      <a:lnTo>
                        <a:pt x="191" y="93"/>
                      </a:lnTo>
                      <a:lnTo>
                        <a:pt x="267" y="61"/>
                      </a:lnTo>
                      <a:lnTo>
                        <a:pt x="353" y="35"/>
                      </a:lnTo>
                      <a:lnTo>
                        <a:pt x="446" y="16"/>
                      </a:lnTo>
                      <a:lnTo>
                        <a:pt x="547" y="4"/>
                      </a:lnTo>
                      <a:lnTo>
                        <a:pt x="653" y="0"/>
                      </a:lnTo>
                      <a:lnTo>
                        <a:pt x="706" y="1"/>
                      </a:lnTo>
                      <a:lnTo>
                        <a:pt x="809" y="9"/>
                      </a:lnTo>
                      <a:lnTo>
                        <a:pt x="906" y="25"/>
                      </a:lnTo>
                      <a:lnTo>
                        <a:pt x="996" y="47"/>
                      </a:lnTo>
                      <a:lnTo>
                        <a:pt x="1077" y="76"/>
                      </a:lnTo>
                      <a:lnTo>
                        <a:pt x="1148" y="111"/>
                      </a:lnTo>
                      <a:lnTo>
                        <a:pt x="1207" y="150"/>
                      </a:lnTo>
                      <a:lnTo>
                        <a:pt x="1254" y="194"/>
                      </a:lnTo>
                      <a:lnTo>
                        <a:pt x="1296" y="266"/>
                      </a:lnTo>
                      <a:lnTo>
                        <a:pt x="1305" y="317"/>
                      </a:lnTo>
                      <a:lnTo>
                        <a:pt x="1305" y="1587"/>
                      </a:lnTo>
                      <a:lnTo>
                        <a:pt x="1286" y="1664"/>
                      </a:lnTo>
                      <a:lnTo>
                        <a:pt x="1232" y="1733"/>
                      </a:lnTo>
                      <a:lnTo>
                        <a:pt x="1179" y="1775"/>
                      </a:lnTo>
                      <a:lnTo>
                        <a:pt x="1114" y="1812"/>
                      </a:lnTo>
                      <a:lnTo>
                        <a:pt x="1038" y="1844"/>
                      </a:lnTo>
                      <a:lnTo>
                        <a:pt x="952" y="1869"/>
                      </a:lnTo>
                      <a:lnTo>
                        <a:pt x="859" y="1889"/>
                      </a:lnTo>
                      <a:lnTo>
                        <a:pt x="758" y="1901"/>
                      </a:lnTo>
                      <a:lnTo>
                        <a:pt x="653" y="1905"/>
                      </a:lnTo>
                      <a:lnTo>
                        <a:pt x="599" y="1904"/>
                      </a:lnTo>
                      <a:lnTo>
                        <a:pt x="496" y="1896"/>
                      </a:lnTo>
                      <a:lnTo>
                        <a:pt x="399" y="1880"/>
                      </a:lnTo>
                      <a:lnTo>
                        <a:pt x="309" y="1857"/>
                      </a:lnTo>
                      <a:lnTo>
                        <a:pt x="228" y="1828"/>
                      </a:lnTo>
                      <a:lnTo>
                        <a:pt x="157" y="1794"/>
                      </a:lnTo>
                      <a:lnTo>
                        <a:pt x="98" y="1755"/>
                      </a:lnTo>
                      <a:lnTo>
                        <a:pt x="51" y="1711"/>
                      </a:lnTo>
                      <a:lnTo>
                        <a:pt x="9" y="1639"/>
                      </a:lnTo>
                      <a:lnTo>
                        <a:pt x="0" y="1587"/>
                      </a:lnTo>
                      <a:lnTo>
                        <a:pt x="0" y="317"/>
                      </a:lnTo>
                      <a:close/>
                    </a:path>
                  </a:pathLst>
                </a:cu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pic>
              <p:nvPicPr>
                <p:cNvPr id="35" name="Picture 61"/>
                <p:cNvPicPr>
                  <a:picLocks noChangeAspect="1" noChangeArrowheads="1"/>
                </p:cNvPicPr>
                <p:nvPr/>
              </p:nvPicPr>
              <p:blipFill>
                <a:blip r:embed="rId9" cstate="print"/>
                <a:srcRect/>
                <a:stretch>
                  <a:fillRect/>
                </a:stretch>
              </p:blipFill>
              <p:spPr bwMode="auto">
                <a:xfrm>
                  <a:off x="7880" y="1674"/>
                  <a:ext cx="1264" cy="768"/>
                </a:xfrm>
                <a:prstGeom prst="rect">
                  <a:avLst/>
                </a:prstGeom>
                <a:noFill/>
              </p:spPr>
            </p:pic>
          </p:grpSp>
          <p:sp>
            <p:nvSpPr>
              <p:cNvPr id="33" name="Freeform 45"/>
              <p:cNvSpPr>
                <a:spLocks/>
              </p:cNvSpPr>
              <p:nvPr/>
            </p:nvSpPr>
            <p:spPr bwMode="auto">
              <a:xfrm>
                <a:off x="7747" y="-206"/>
                <a:ext cx="1515" cy="1035"/>
              </a:xfrm>
              <a:custGeom>
                <a:avLst/>
                <a:gdLst/>
                <a:ahLst/>
                <a:cxnLst>
                  <a:cxn ang="0">
                    <a:pos x="0" y="1035"/>
                  </a:cxn>
                  <a:cxn ang="0">
                    <a:pos x="1515" y="1035"/>
                  </a:cxn>
                  <a:cxn ang="0">
                    <a:pos x="1515" y="0"/>
                  </a:cxn>
                  <a:cxn ang="0">
                    <a:pos x="0" y="0"/>
                  </a:cxn>
                  <a:cxn ang="0">
                    <a:pos x="0" y="1035"/>
                  </a:cxn>
                </a:cxnLst>
                <a:rect l="0" t="0" r="r" b="b"/>
                <a:pathLst>
                  <a:path w="1515" h="1035">
                    <a:moveTo>
                      <a:pt x="0" y="1035"/>
                    </a:moveTo>
                    <a:lnTo>
                      <a:pt x="1515" y="1035"/>
                    </a:lnTo>
                    <a:lnTo>
                      <a:pt x="1515" y="0"/>
                    </a:lnTo>
                    <a:lnTo>
                      <a:pt x="0" y="0"/>
                    </a:lnTo>
                    <a:lnTo>
                      <a:pt x="0" y="1035"/>
                    </a:lnTo>
                    <a:close/>
                  </a:path>
                </a:pathLst>
              </a:cu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cxnSp>
          <p:nvCxnSpPr>
            <p:cNvPr id="17" name="Straight Arrow Connector 16"/>
            <p:cNvCxnSpPr/>
            <p:nvPr/>
          </p:nvCxnSpPr>
          <p:spPr>
            <a:xfrm flipV="1">
              <a:off x="5257800" y="803216"/>
              <a:ext cx="152400" cy="1"/>
            </a:xfrm>
            <a:prstGeom prst="straightConnector1">
              <a:avLst/>
            </a:prstGeom>
            <a:ln cap="sq" cmpd="sng">
              <a:solidFill>
                <a:schemeClr val="tx1">
                  <a:alpha val="87000"/>
                </a:schemeClr>
              </a:solidFill>
              <a:prstDash val="solid"/>
              <a:tailEnd type="stealth" w="med" len="sm"/>
            </a:ln>
            <a:effectLst/>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5953904" y="809864"/>
              <a:ext cx="152400" cy="1"/>
            </a:xfrm>
            <a:prstGeom prst="straightConnector1">
              <a:avLst/>
            </a:prstGeom>
            <a:ln cap="sq" cmpd="sng">
              <a:solidFill>
                <a:schemeClr val="tx1">
                  <a:alpha val="87000"/>
                </a:schemeClr>
              </a:solidFill>
              <a:prstDash val="solid"/>
              <a:tailEnd type="stealth" w="med" len="sm"/>
            </a:ln>
            <a:effectLst/>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7332195" y="762000"/>
              <a:ext cx="287805"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0" name="Picture 4" descr="http://www.clker.com/cliparts/d/6/f/a/11949843981549953460planet_earth_dan_gerhard_01.svg.med.png"/>
            <p:cNvPicPr>
              <a:picLocks noChangeAspect="1" noChangeArrowheads="1"/>
            </p:cNvPicPr>
            <p:nvPr/>
          </p:nvPicPr>
          <p:blipFill>
            <a:blip r:embed="rId10" cstate="print"/>
            <a:srcRect/>
            <a:stretch>
              <a:fillRect/>
            </a:stretch>
          </p:blipFill>
          <p:spPr bwMode="auto">
            <a:xfrm>
              <a:off x="7993685" y="439520"/>
              <a:ext cx="685800" cy="685800"/>
            </a:xfrm>
            <a:prstGeom prst="rect">
              <a:avLst/>
            </a:prstGeom>
            <a:noFill/>
            <a:effectLst/>
          </p:spPr>
        </p:pic>
        <p:sp>
          <p:nvSpPr>
            <p:cNvPr id="21" name="Flowchart: Connector 20"/>
            <p:cNvSpPr/>
            <p:nvPr/>
          </p:nvSpPr>
          <p:spPr>
            <a:xfrm>
              <a:off x="7586802" y="728052"/>
              <a:ext cx="76200" cy="762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1"/>
            <p:cNvCxnSpPr/>
            <p:nvPr/>
          </p:nvCxnSpPr>
          <p:spPr>
            <a:xfrm flipV="1">
              <a:off x="7670032" y="609600"/>
              <a:ext cx="254768" cy="125762"/>
            </a:xfrm>
            <a:prstGeom prst="straightConnector1">
              <a:avLst/>
            </a:prstGeom>
            <a:ln w="12700">
              <a:prstDash val="sysDash"/>
              <a:headEnd type="stealth" w="sm" len="sm"/>
              <a:tailEnd type="stealth" w="sm" len="sm"/>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7679199" y="758982"/>
              <a:ext cx="261798" cy="2564"/>
            </a:xfrm>
            <a:prstGeom prst="straightConnector1">
              <a:avLst/>
            </a:prstGeom>
            <a:ln w="12700">
              <a:prstDash val="sysDash"/>
              <a:headEnd type="stealth" w="sm" len="sm"/>
              <a:tailEnd type="stealth" w="sm" len="sm"/>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7671139" y="799960"/>
              <a:ext cx="250476" cy="110986"/>
            </a:xfrm>
            <a:prstGeom prst="straightConnector1">
              <a:avLst/>
            </a:prstGeom>
            <a:ln w="12700">
              <a:prstDash val="sysDash"/>
              <a:headEnd type="stealth" w="sm" len="sm"/>
              <a:tailEnd type="stealth" w="sm" len="sm"/>
            </a:ln>
          </p:spPr>
          <p:style>
            <a:lnRef idx="1">
              <a:schemeClr val="accent1"/>
            </a:lnRef>
            <a:fillRef idx="0">
              <a:schemeClr val="accent1"/>
            </a:fillRef>
            <a:effectRef idx="0">
              <a:schemeClr val="accent1"/>
            </a:effectRef>
            <a:fontRef idx="minor">
              <a:schemeClr val="tx1"/>
            </a:fontRef>
          </p:style>
        </p:cxnSp>
      </p:grpSp>
      <p:cxnSp>
        <p:nvCxnSpPr>
          <p:cNvPr id="45" name="Straight Connector 44"/>
          <p:cNvCxnSpPr/>
          <p:nvPr userDrawn="1"/>
        </p:nvCxnSpPr>
        <p:spPr>
          <a:xfrm>
            <a:off x="457200" y="762000"/>
            <a:ext cx="4800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172463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2A7C33-23EC-4D6F-ACA2-589B3960558E}" type="datetimeFigureOut">
              <a:rPr lang="en-US" smtClean="0"/>
              <a:pPr/>
              <a:t>9/18/2012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4157DA6-D488-4147-903D-2F0840BD6199}" type="slidenum">
              <a:rPr lang="en-US" smtClean="0"/>
              <a:pPr/>
              <a:t>‹#›</a:t>
            </a:fld>
            <a:endParaRPr lang="en-US" dirty="0"/>
          </a:p>
        </p:txBody>
      </p:sp>
    </p:spTree>
    <p:extLst>
      <p:ext uri="{BB962C8B-B14F-4D97-AF65-F5344CB8AC3E}">
        <p14:creationId xmlns:p14="http://schemas.microsoft.com/office/powerpoint/2010/main" xmlns="" val="4157199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F2A7C33-23EC-4D6F-ACA2-589B3960558E}" type="datetimeFigureOut">
              <a:rPr lang="en-US" smtClean="0"/>
              <a:pPr/>
              <a:t>9/18/2012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4157DA6-D488-4147-903D-2F0840BD6199}" type="slidenum">
              <a:rPr lang="en-US" smtClean="0"/>
              <a:pPr/>
              <a:t>‹#›</a:t>
            </a:fld>
            <a:endParaRPr lang="en-US" dirty="0"/>
          </a:p>
        </p:txBody>
      </p:sp>
    </p:spTree>
    <p:extLst>
      <p:ext uri="{BB962C8B-B14F-4D97-AF65-F5344CB8AC3E}">
        <p14:creationId xmlns:p14="http://schemas.microsoft.com/office/powerpoint/2010/main" xmlns="" val="2604719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F2A7C33-23EC-4D6F-ACA2-589B3960558E}" type="datetimeFigureOut">
              <a:rPr lang="en-US" smtClean="0"/>
              <a:pPr/>
              <a:t>9/18/2012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4157DA6-D488-4147-903D-2F0840BD6199}" type="slidenum">
              <a:rPr lang="en-US" smtClean="0"/>
              <a:pPr/>
              <a:t>‹#›</a:t>
            </a:fld>
            <a:endParaRPr lang="en-US" dirty="0"/>
          </a:p>
        </p:txBody>
      </p:sp>
    </p:spTree>
    <p:extLst>
      <p:ext uri="{BB962C8B-B14F-4D97-AF65-F5344CB8AC3E}">
        <p14:creationId xmlns:p14="http://schemas.microsoft.com/office/powerpoint/2010/main" xmlns="" val="4132679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F2A7C33-23EC-4D6F-ACA2-589B3960558E}" type="datetimeFigureOut">
              <a:rPr lang="en-US" smtClean="0"/>
              <a:pPr/>
              <a:t>9/18/2012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4157DA6-D488-4147-903D-2F0840BD6199}" type="slidenum">
              <a:rPr lang="en-US" smtClean="0"/>
              <a:pPr/>
              <a:t>‹#›</a:t>
            </a:fld>
            <a:endParaRPr lang="en-US" dirty="0"/>
          </a:p>
        </p:txBody>
      </p:sp>
    </p:spTree>
    <p:extLst>
      <p:ext uri="{BB962C8B-B14F-4D97-AF65-F5344CB8AC3E}">
        <p14:creationId xmlns:p14="http://schemas.microsoft.com/office/powerpoint/2010/main" xmlns="" val="41915253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2A7C33-23EC-4D6F-ACA2-589B3960558E}" type="datetimeFigureOut">
              <a:rPr lang="en-US" smtClean="0"/>
              <a:pPr/>
              <a:t>9/18/2012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4157DA6-D488-4147-903D-2F0840BD6199}" type="slidenum">
              <a:rPr lang="en-US" smtClean="0"/>
              <a:pPr/>
              <a:t>‹#›</a:t>
            </a:fld>
            <a:endParaRPr lang="en-US" dirty="0"/>
          </a:p>
        </p:txBody>
      </p:sp>
    </p:spTree>
    <p:extLst>
      <p:ext uri="{BB962C8B-B14F-4D97-AF65-F5344CB8AC3E}">
        <p14:creationId xmlns:p14="http://schemas.microsoft.com/office/powerpoint/2010/main" xmlns="" val="1852034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2A7C33-23EC-4D6F-ACA2-589B3960558E}" type="datetimeFigureOut">
              <a:rPr lang="en-US" smtClean="0"/>
              <a:pPr/>
              <a:t>9/18/2012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4157DA6-D488-4147-903D-2F0840BD6199}" type="slidenum">
              <a:rPr lang="en-US" smtClean="0"/>
              <a:pPr/>
              <a:t>‹#›</a:t>
            </a:fld>
            <a:endParaRPr lang="en-US" dirty="0"/>
          </a:p>
        </p:txBody>
      </p:sp>
    </p:spTree>
    <p:extLst>
      <p:ext uri="{BB962C8B-B14F-4D97-AF65-F5344CB8AC3E}">
        <p14:creationId xmlns:p14="http://schemas.microsoft.com/office/powerpoint/2010/main" xmlns="" val="101559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228600"/>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28600" y="9906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2A7C33-23EC-4D6F-ACA2-589B3960558E}" type="datetimeFigureOut">
              <a:rPr lang="en-US" smtClean="0"/>
              <a:pPr/>
              <a:t>9/18/2012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157DA6-D488-4147-903D-2F0840BD6199}" type="slidenum">
              <a:rPr lang="en-US" smtClean="0"/>
              <a:pPr/>
              <a:t>‹#›</a:t>
            </a:fld>
            <a:endParaRPr lang="en-US" dirty="0"/>
          </a:p>
        </p:txBody>
      </p:sp>
    </p:spTree>
    <p:extLst>
      <p:ext uri="{BB962C8B-B14F-4D97-AF65-F5344CB8AC3E}">
        <p14:creationId xmlns:p14="http://schemas.microsoft.com/office/powerpoint/2010/main" xmlns="" val="35689986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en.wikipedia.org/wiki/Biodiversity_informatics" TargetMode="External"/><Relationship Id="rId2" Type="http://schemas.openxmlformats.org/officeDocument/2006/relationships/hyperlink" Target="http://en.wikipedia.org/wiki/Dublin_Core" TargetMode="External"/><Relationship Id="rId1" Type="http://schemas.openxmlformats.org/officeDocument/2006/relationships/slideLayout" Target="../slideLayouts/slideLayout3.xml"/><Relationship Id="rId4" Type="http://schemas.openxmlformats.org/officeDocument/2006/relationships/hyperlink" Target="http://en.wikipedia.org/wiki/Darwin_Core#cite_note-0"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xkcd.com/927/"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tools.gbif.org/"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hyperlink" Target="http://tools.gbif.org/dwca-assistant/" TargetMode="External"/></Relationships>
</file>

<file path=ppt/slides/_rels/slide18.xml.rels><?xml version="1.0" encoding="UTF-8" standalone="yes"?>
<Relationships xmlns="http://schemas.openxmlformats.org/package/2006/relationships"><Relationship Id="rId2" Type="http://schemas.openxmlformats.org/officeDocument/2006/relationships/hyperlink" Target="https://code.google.com/p/gbif-indexingtoolkit/source/browse/trunk/harvest-webapp/src/test/resources/org/gbif/harvest/dwcarchive/ebird/eml.xml?r=1676" TargetMode="Externa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7.gif"/><Relationship Id="rId5" Type="http://schemas.openxmlformats.org/officeDocument/2006/relationships/image" Target="../media/image16.jpe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image" Target="../media/image19.jpeg"/><Relationship Id="rId13" Type="http://schemas.openxmlformats.org/officeDocument/2006/relationships/image" Target="../media/image24.png"/><Relationship Id="rId3" Type="http://schemas.openxmlformats.org/officeDocument/2006/relationships/image" Target="../media/image18.jpeg"/><Relationship Id="rId7" Type="http://schemas.openxmlformats.org/officeDocument/2006/relationships/image" Target="../media/image17.gif"/><Relationship Id="rId12"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6.jpeg"/><Relationship Id="rId11" Type="http://schemas.openxmlformats.org/officeDocument/2006/relationships/image" Target="../media/image22.png"/><Relationship Id="rId5" Type="http://schemas.openxmlformats.org/officeDocument/2006/relationships/image" Target="../media/image15.png"/><Relationship Id="rId10" Type="http://schemas.openxmlformats.org/officeDocument/2006/relationships/image" Target="../media/image21.jpeg"/><Relationship Id="rId4" Type="http://schemas.openxmlformats.org/officeDocument/2006/relationships/image" Target="../media/image14.jpeg"/><Relationship Id="rId9" Type="http://schemas.openxmlformats.org/officeDocument/2006/relationships/image" Target="../media/image20.jpe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1.jpeg"/><Relationship Id="rId18" Type="http://schemas.openxmlformats.org/officeDocument/2006/relationships/image" Target="../media/image30.gif"/><Relationship Id="rId3" Type="http://schemas.openxmlformats.org/officeDocument/2006/relationships/image" Target="../media/image25.jpeg"/><Relationship Id="rId21" Type="http://schemas.openxmlformats.org/officeDocument/2006/relationships/image" Target="../media/image33.gif"/><Relationship Id="rId7" Type="http://schemas.openxmlformats.org/officeDocument/2006/relationships/image" Target="../media/image14.jpeg"/><Relationship Id="rId12" Type="http://schemas.openxmlformats.org/officeDocument/2006/relationships/image" Target="../media/image20.jpeg"/><Relationship Id="rId17" Type="http://schemas.openxmlformats.org/officeDocument/2006/relationships/image" Target="../media/image29.png"/><Relationship Id="rId25" Type="http://schemas.openxmlformats.org/officeDocument/2006/relationships/image" Target="../media/image24.png"/><Relationship Id="rId2" Type="http://schemas.openxmlformats.org/officeDocument/2006/relationships/notesSlide" Target="../notesSlides/notesSlide4.xml"/><Relationship Id="rId16" Type="http://schemas.openxmlformats.org/officeDocument/2006/relationships/image" Target="../media/image28.gif"/><Relationship Id="rId20" Type="http://schemas.openxmlformats.org/officeDocument/2006/relationships/image" Target="../media/image32.gif"/><Relationship Id="rId1" Type="http://schemas.openxmlformats.org/officeDocument/2006/relationships/slideLayout" Target="../slideLayouts/slideLayout3.xml"/><Relationship Id="rId6" Type="http://schemas.openxmlformats.org/officeDocument/2006/relationships/image" Target="../media/image18.jpeg"/><Relationship Id="rId11" Type="http://schemas.openxmlformats.org/officeDocument/2006/relationships/image" Target="../media/image19.jpeg"/><Relationship Id="rId24" Type="http://schemas.openxmlformats.org/officeDocument/2006/relationships/image" Target="../media/image36.gif"/><Relationship Id="rId5" Type="http://schemas.openxmlformats.org/officeDocument/2006/relationships/image" Target="../media/image27.png"/><Relationship Id="rId15" Type="http://schemas.openxmlformats.org/officeDocument/2006/relationships/image" Target="../media/image23.png"/><Relationship Id="rId23" Type="http://schemas.openxmlformats.org/officeDocument/2006/relationships/image" Target="../media/image35.jpeg"/><Relationship Id="rId10" Type="http://schemas.openxmlformats.org/officeDocument/2006/relationships/image" Target="../media/image17.gif"/><Relationship Id="rId19" Type="http://schemas.openxmlformats.org/officeDocument/2006/relationships/image" Target="../media/image31.jpeg"/><Relationship Id="rId4" Type="http://schemas.openxmlformats.org/officeDocument/2006/relationships/image" Target="../media/image26.png"/><Relationship Id="rId9" Type="http://schemas.openxmlformats.org/officeDocument/2006/relationships/image" Target="../media/image16.jpeg"/><Relationship Id="rId14" Type="http://schemas.openxmlformats.org/officeDocument/2006/relationships/image" Target="../media/image22.png"/><Relationship Id="rId22" Type="http://schemas.openxmlformats.org/officeDocument/2006/relationships/image" Target="../media/image34.png"/></Relationships>
</file>

<file path=ppt/slides/_rels/slide6.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image" Target="../media/image30.gif"/><Relationship Id="rId18" Type="http://schemas.openxmlformats.org/officeDocument/2006/relationships/image" Target="../media/image21.jpeg"/><Relationship Id="rId3" Type="http://schemas.openxmlformats.org/officeDocument/2006/relationships/image" Target="../media/image25.jpeg"/><Relationship Id="rId21" Type="http://schemas.openxmlformats.org/officeDocument/2006/relationships/image" Target="../media/image36.gif"/><Relationship Id="rId7" Type="http://schemas.openxmlformats.org/officeDocument/2006/relationships/image" Target="../media/image18.jpeg"/><Relationship Id="rId12" Type="http://schemas.openxmlformats.org/officeDocument/2006/relationships/image" Target="../media/image29.png"/><Relationship Id="rId17" Type="http://schemas.openxmlformats.org/officeDocument/2006/relationships/image" Target="../media/image20.jpeg"/><Relationship Id="rId25" Type="http://schemas.openxmlformats.org/officeDocument/2006/relationships/image" Target="../media/image24.png"/><Relationship Id="rId2" Type="http://schemas.openxmlformats.org/officeDocument/2006/relationships/notesSlide" Target="../notesSlides/notesSlide5.xml"/><Relationship Id="rId16" Type="http://schemas.openxmlformats.org/officeDocument/2006/relationships/image" Target="../media/image35.jpeg"/><Relationship Id="rId20" Type="http://schemas.openxmlformats.org/officeDocument/2006/relationships/image" Target="../media/image32.gif"/><Relationship Id="rId1" Type="http://schemas.openxmlformats.org/officeDocument/2006/relationships/slideLayout" Target="../slideLayouts/slideLayout3.xml"/><Relationship Id="rId6" Type="http://schemas.openxmlformats.org/officeDocument/2006/relationships/image" Target="../media/image34.png"/><Relationship Id="rId11" Type="http://schemas.openxmlformats.org/officeDocument/2006/relationships/image" Target="../media/image17.gif"/><Relationship Id="rId24" Type="http://schemas.openxmlformats.org/officeDocument/2006/relationships/image" Target="../media/image23.png"/><Relationship Id="rId5" Type="http://schemas.openxmlformats.org/officeDocument/2006/relationships/image" Target="../media/image28.gif"/><Relationship Id="rId15" Type="http://schemas.openxmlformats.org/officeDocument/2006/relationships/image" Target="../media/image19.jpeg"/><Relationship Id="rId23" Type="http://schemas.openxmlformats.org/officeDocument/2006/relationships/image" Target="../media/image27.png"/><Relationship Id="rId10" Type="http://schemas.openxmlformats.org/officeDocument/2006/relationships/image" Target="../media/image16.jpeg"/><Relationship Id="rId19" Type="http://schemas.openxmlformats.org/officeDocument/2006/relationships/image" Target="../media/image22.png"/><Relationship Id="rId4" Type="http://schemas.openxmlformats.org/officeDocument/2006/relationships/image" Target="../media/image33.gif"/><Relationship Id="rId9" Type="http://schemas.openxmlformats.org/officeDocument/2006/relationships/image" Target="../media/image15.png"/><Relationship Id="rId14" Type="http://schemas.openxmlformats.org/officeDocument/2006/relationships/image" Target="../media/image31.jpeg"/><Relationship Id="rId22" Type="http://schemas.openxmlformats.org/officeDocument/2006/relationships/image" Target="../media/image2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www.idigbio.org/sites/default/files/iDigBio-GUID-Statement20MAR2012.pdf"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image" Target="../media/image30.gif"/><Relationship Id="rId18" Type="http://schemas.openxmlformats.org/officeDocument/2006/relationships/image" Target="../media/image21.jpeg"/><Relationship Id="rId3" Type="http://schemas.openxmlformats.org/officeDocument/2006/relationships/image" Target="../media/image25.jpeg"/><Relationship Id="rId21" Type="http://schemas.openxmlformats.org/officeDocument/2006/relationships/image" Target="../media/image36.gif"/><Relationship Id="rId7" Type="http://schemas.openxmlformats.org/officeDocument/2006/relationships/image" Target="../media/image18.jpeg"/><Relationship Id="rId12" Type="http://schemas.openxmlformats.org/officeDocument/2006/relationships/image" Target="../media/image29.png"/><Relationship Id="rId17" Type="http://schemas.openxmlformats.org/officeDocument/2006/relationships/image" Target="../media/image20.jpeg"/><Relationship Id="rId25" Type="http://schemas.openxmlformats.org/officeDocument/2006/relationships/image" Target="../media/image24.png"/><Relationship Id="rId2" Type="http://schemas.openxmlformats.org/officeDocument/2006/relationships/notesSlide" Target="../notesSlides/notesSlide8.xml"/><Relationship Id="rId16" Type="http://schemas.openxmlformats.org/officeDocument/2006/relationships/image" Target="../media/image35.jpeg"/><Relationship Id="rId20" Type="http://schemas.openxmlformats.org/officeDocument/2006/relationships/image" Target="../media/image32.gif"/><Relationship Id="rId1" Type="http://schemas.openxmlformats.org/officeDocument/2006/relationships/slideLayout" Target="../slideLayouts/slideLayout3.xml"/><Relationship Id="rId6" Type="http://schemas.openxmlformats.org/officeDocument/2006/relationships/image" Target="../media/image34.png"/><Relationship Id="rId11" Type="http://schemas.openxmlformats.org/officeDocument/2006/relationships/image" Target="../media/image17.gif"/><Relationship Id="rId24" Type="http://schemas.openxmlformats.org/officeDocument/2006/relationships/image" Target="../media/image23.png"/><Relationship Id="rId5" Type="http://schemas.openxmlformats.org/officeDocument/2006/relationships/image" Target="../media/image28.gif"/><Relationship Id="rId15" Type="http://schemas.openxmlformats.org/officeDocument/2006/relationships/image" Target="../media/image19.jpeg"/><Relationship Id="rId23" Type="http://schemas.openxmlformats.org/officeDocument/2006/relationships/image" Target="../media/image27.png"/><Relationship Id="rId10" Type="http://schemas.openxmlformats.org/officeDocument/2006/relationships/image" Target="../media/image16.jpeg"/><Relationship Id="rId19" Type="http://schemas.openxmlformats.org/officeDocument/2006/relationships/image" Target="../media/image22.png"/><Relationship Id="rId4" Type="http://schemas.openxmlformats.org/officeDocument/2006/relationships/image" Target="../media/image33.gif"/><Relationship Id="rId9" Type="http://schemas.openxmlformats.org/officeDocument/2006/relationships/image" Target="../media/image15.png"/><Relationship Id="rId14" Type="http://schemas.openxmlformats.org/officeDocument/2006/relationships/image" Target="../media/image31.jpeg"/><Relationship Id="rId22"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219200"/>
            <a:ext cx="7772400" cy="1470025"/>
          </a:xfrm>
        </p:spPr>
        <p:txBody>
          <a:bodyPr/>
          <a:lstStyle/>
          <a:p>
            <a:r>
              <a:rPr lang="en-US" dirty="0" smtClean="0"/>
              <a:t>Sharing Data</a:t>
            </a:r>
            <a:endParaRPr lang="en-US" dirty="0"/>
          </a:p>
        </p:txBody>
      </p:sp>
      <p:sp>
        <p:nvSpPr>
          <p:cNvPr id="3" name="Subtitle 2"/>
          <p:cNvSpPr>
            <a:spLocks noGrp="1"/>
          </p:cNvSpPr>
          <p:nvPr>
            <p:ph type="subTitle" idx="1"/>
          </p:nvPr>
        </p:nvSpPr>
        <p:spPr>
          <a:xfrm>
            <a:off x="304800" y="2133600"/>
            <a:ext cx="6400800" cy="1752600"/>
          </a:xfrm>
        </p:spPr>
        <p:txBody>
          <a:bodyPr/>
          <a:lstStyle/>
          <a:p>
            <a:pPr algn="l"/>
            <a:r>
              <a:rPr lang="en-US" dirty="0" smtClean="0"/>
              <a:t>decisions - opportunities - options</a:t>
            </a:r>
          </a:p>
          <a:p>
            <a:endParaRPr lang="en-US" dirty="0"/>
          </a:p>
        </p:txBody>
      </p:sp>
      <p:pic>
        <p:nvPicPr>
          <p:cNvPr id="4" name="Picture 2"/>
          <p:cNvPicPr>
            <a:picLocks noChangeAspect="1" noChangeArrowheads="1"/>
          </p:cNvPicPr>
          <p:nvPr/>
        </p:nvPicPr>
        <p:blipFill>
          <a:blip r:embed="rId2" cstate="print"/>
          <a:srcRect/>
          <a:stretch>
            <a:fillRect/>
          </a:stretch>
        </p:blipFill>
        <p:spPr bwMode="auto">
          <a:xfrm>
            <a:off x="145472" y="197708"/>
            <a:ext cx="8922328" cy="1326292"/>
          </a:xfrm>
          <a:prstGeom prst="rect">
            <a:avLst/>
          </a:prstGeom>
          <a:noFill/>
          <a:ln w="9525">
            <a:noFill/>
            <a:miter lim="800000"/>
            <a:headEnd/>
            <a:tailEnd/>
          </a:ln>
        </p:spPr>
      </p:pic>
      <p:sp>
        <p:nvSpPr>
          <p:cNvPr id="12" name="Rectangle 11"/>
          <p:cNvSpPr/>
          <p:nvPr/>
        </p:nvSpPr>
        <p:spPr>
          <a:xfrm>
            <a:off x="1219200" y="5864423"/>
            <a:ext cx="7620000" cy="307777"/>
          </a:xfrm>
          <a:prstGeom prst="rect">
            <a:avLst/>
          </a:prstGeom>
        </p:spPr>
        <p:txBody>
          <a:bodyPr wrap="square">
            <a:spAutoFit/>
          </a:bodyPr>
          <a:lstStyle/>
          <a:p>
            <a:r>
              <a:rPr lang="en-US" sz="1400" dirty="0" smtClean="0">
                <a:latin typeface="Candara" pitchFamily="34" charset="0"/>
              </a:rPr>
              <a:t>support from NSF grant:  Advancing Digitization of Biological Collections Program (#EF1115210)</a:t>
            </a:r>
            <a:endParaRPr lang="en-US" sz="1400" dirty="0">
              <a:latin typeface="Candara" pitchFamily="34" charset="0"/>
            </a:endParaRPr>
          </a:p>
        </p:txBody>
      </p:sp>
      <p:sp>
        <p:nvSpPr>
          <p:cNvPr id="13" name="TextBox 12"/>
          <p:cNvSpPr txBox="1"/>
          <p:nvPr/>
        </p:nvSpPr>
        <p:spPr>
          <a:xfrm>
            <a:off x="5898535" y="5257800"/>
            <a:ext cx="2733675" cy="369332"/>
          </a:xfrm>
          <a:prstGeom prst="rect">
            <a:avLst/>
          </a:prstGeom>
          <a:noFill/>
        </p:spPr>
        <p:txBody>
          <a:bodyPr wrap="square" rtlCol="0">
            <a:spAutoFit/>
          </a:bodyPr>
          <a:lstStyle/>
          <a:p>
            <a:r>
              <a:rPr lang="en-US" dirty="0" smtClean="0">
                <a:latin typeface="Candara" pitchFamily="34" charset="0"/>
              </a:rPr>
              <a:t>Deborah Paul, Gil Nelson</a:t>
            </a:r>
            <a:endParaRPr lang="en-US" dirty="0">
              <a:latin typeface="Candara" pitchFamily="34" charset="0"/>
            </a:endParaRPr>
          </a:p>
        </p:txBody>
      </p:sp>
      <p:sp>
        <p:nvSpPr>
          <p:cNvPr id="14" name="Rectangle 13"/>
          <p:cNvSpPr/>
          <p:nvPr/>
        </p:nvSpPr>
        <p:spPr>
          <a:xfrm>
            <a:off x="3755408" y="5562600"/>
            <a:ext cx="4800600" cy="369332"/>
          </a:xfrm>
          <a:prstGeom prst="rect">
            <a:avLst/>
          </a:prstGeom>
        </p:spPr>
        <p:txBody>
          <a:bodyPr wrap="square">
            <a:spAutoFit/>
          </a:bodyPr>
          <a:lstStyle/>
          <a:p>
            <a:pPr algn="ctr"/>
            <a:r>
              <a:rPr lang="en-US" dirty="0" smtClean="0">
                <a:latin typeface="Candara" pitchFamily="34" charset="0"/>
              </a:rPr>
              <a:t>Digitization Workshop September 17 – 18, 2012</a:t>
            </a:r>
            <a:endParaRPr lang="en-US" sz="1400" dirty="0" smtClean="0">
              <a:latin typeface="Candara" pitchFamily="34" charset="0"/>
            </a:endParaRPr>
          </a:p>
        </p:txBody>
      </p:sp>
      <p:pic>
        <p:nvPicPr>
          <p:cNvPr id="15" name="Picture 5"/>
          <p:cNvPicPr>
            <a:picLocks noChangeAspect="1" noChangeArrowheads="1"/>
          </p:cNvPicPr>
          <p:nvPr/>
        </p:nvPicPr>
        <p:blipFill>
          <a:blip r:embed="rId3" cstate="print"/>
          <a:srcRect/>
          <a:stretch>
            <a:fillRect/>
          </a:stretch>
        </p:blipFill>
        <p:spPr bwMode="auto">
          <a:xfrm>
            <a:off x="381000" y="3886200"/>
            <a:ext cx="2162059" cy="1922699"/>
          </a:xfrm>
          <a:prstGeom prst="rect">
            <a:avLst/>
          </a:prstGeom>
          <a:noFill/>
          <a:ln w="9525">
            <a:solidFill>
              <a:schemeClr val="accent6">
                <a:lumMod val="75000"/>
              </a:schemeClr>
            </a:solidFill>
            <a:miter lim="800000"/>
            <a:headEnd/>
            <a:tailEnd/>
          </a:ln>
          <a:effectLst/>
        </p:spPr>
      </p:pic>
      <p:pic>
        <p:nvPicPr>
          <p:cNvPr id="16" name="Picture 9"/>
          <p:cNvPicPr>
            <a:picLocks noChangeAspect="1" noChangeArrowheads="1"/>
          </p:cNvPicPr>
          <p:nvPr/>
        </p:nvPicPr>
        <p:blipFill>
          <a:blip r:embed="rId4" cstate="print"/>
          <a:srcRect/>
          <a:stretch>
            <a:fillRect/>
          </a:stretch>
        </p:blipFill>
        <p:spPr bwMode="auto">
          <a:xfrm>
            <a:off x="2667000" y="3048000"/>
            <a:ext cx="2362200" cy="2488946"/>
          </a:xfrm>
          <a:prstGeom prst="rect">
            <a:avLst/>
          </a:prstGeom>
          <a:noFill/>
          <a:ln w="9525">
            <a:solidFill>
              <a:schemeClr val="accent6">
                <a:lumMod val="75000"/>
              </a:schemeClr>
            </a:solidFill>
            <a:miter lim="800000"/>
            <a:headEnd/>
            <a:tailEnd/>
          </a:ln>
          <a:effectLst/>
        </p:spPr>
      </p:pic>
      <p:pic>
        <p:nvPicPr>
          <p:cNvPr id="1026" name="Picture 2"/>
          <p:cNvPicPr>
            <a:picLocks noChangeAspect="1" noChangeArrowheads="1"/>
          </p:cNvPicPr>
          <p:nvPr/>
        </p:nvPicPr>
        <p:blipFill>
          <a:blip r:embed="rId5" cstate="print"/>
          <a:srcRect/>
          <a:stretch>
            <a:fillRect/>
          </a:stretch>
        </p:blipFill>
        <p:spPr bwMode="auto">
          <a:xfrm>
            <a:off x="5159992" y="2667000"/>
            <a:ext cx="3549178" cy="2545517"/>
          </a:xfrm>
          <a:prstGeom prst="rect">
            <a:avLst/>
          </a:prstGeom>
          <a:noFill/>
          <a:ln w="9525">
            <a:noFill/>
            <a:miter lim="800000"/>
            <a:headEnd/>
            <a:tailEnd/>
          </a:ln>
          <a:scene3d>
            <a:camera prst="orthographicFront"/>
            <a:lightRig rig="threePt" dir="t"/>
          </a:scene3d>
          <a:sp3d>
            <a:bevelT/>
          </a:sp3d>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424" y="164592"/>
            <a:ext cx="5141976" cy="914400"/>
          </a:xfrm>
        </p:spPr>
        <p:txBody>
          <a:bodyPr/>
          <a:lstStyle/>
          <a:p>
            <a:r>
              <a:rPr lang="en-US" dirty="0" smtClean="0"/>
              <a:t>Sharing Data</a:t>
            </a:r>
            <a:endParaRPr lang="en-US" dirty="0"/>
          </a:p>
        </p:txBody>
      </p:sp>
      <p:sp>
        <p:nvSpPr>
          <p:cNvPr id="3" name="Content Placeholder 2"/>
          <p:cNvSpPr>
            <a:spLocks noGrp="1"/>
          </p:cNvSpPr>
          <p:nvPr>
            <p:ph idx="1"/>
          </p:nvPr>
        </p:nvSpPr>
        <p:spPr>
          <a:xfrm>
            <a:off x="457200" y="1570037"/>
            <a:ext cx="8229600" cy="4525963"/>
          </a:xfrm>
        </p:spPr>
        <p:txBody>
          <a:bodyPr>
            <a:normAutofit/>
          </a:bodyPr>
          <a:lstStyle/>
          <a:p>
            <a:r>
              <a:rPr lang="en-US" sz="2800" dirty="0" smtClean="0"/>
              <a:t>the big picture</a:t>
            </a:r>
          </a:p>
          <a:p>
            <a:r>
              <a:rPr lang="en-US" sz="2800" dirty="0" smtClean="0"/>
              <a:t>GUIDS and associated identifiers</a:t>
            </a:r>
          </a:p>
          <a:p>
            <a:r>
              <a:rPr lang="en-US" sz="2800" b="1" dirty="0" smtClean="0"/>
              <a:t>a common language</a:t>
            </a:r>
            <a:r>
              <a:rPr lang="en-US" sz="2800" dirty="0" smtClean="0"/>
              <a:t> – data standards</a:t>
            </a:r>
            <a:endParaRPr lang="en-US" sz="2800" b="1" dirty="0" smtClean="0"/>
          </a:p>
          <a:p>
            <a:r>
              <a:rPr lang="en-US" sz="2800" dirty="0" smtClean="0"/>
              <a:t>data export - data import</a:t>
            </a:r>
          </a:p>
          <a:p>
            <a:r>
              <a:rPr lang="en-US" sz="2800" dirty="0" smtClean="0"/>
              <a:t>where to share</a:t>
            </a:r>
          </a:p>
          <a:p>
            <a:r>
              <a:rPr lang="en-US" sz="2800" dirty="0" smtClean="0">
                <a:solidFill>
                  <a:schemeClr val="accent6">
                    <a:lumMod val="75000"/>
                  </a:schemeClr>
                </a:solidFill>
              </a:rPr>
              <a:t>We all look forward to your questions &amp; your data!</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424" y="152400"/>
            <a:ext cx="5105400" cy="914400"/>
          </a:xfrm>
        </p:spPr>
        <p:txBody>
          <a:bodyPr>
            <a:normAutofit/>
          </a:bodyPr>
          <a:lstStyle/>
          <a:p>
            <a:r>
              <a:rPr lang="en-US" dirty="0" smtClean="0"/>
              <a:t>Darwin Core Standard</a:t>
            </a:r>
            <a:endParaRPr lang="en-US" dirty="0"/>
          </a:p>
        </p:txBody>
      </p:sp>
      <p:sp>
        <p:nvSpPr>
          <p:cNvPr id="3" name="Content Placeholder 2"/>
          <p:cNvSpPr>
            <a:spLocks noGrp="1"/>
          </p:cNvSpPr>
          <p:nvPr>
            <p:ph idx="1"/>
          </p:nvPr>
        </p:nvSpPr>
        <p:spPr/>
        <p:txBody>
          <a:bodyPr>
            <a:normAutofit fontScale="85000" lnSpcReduction="20000"/>
          </a:bodyPr>
          <a:lstStyle/>
          <a:p>
            <a:r>
              <a:rPr lang="en-US" b="1" dirty="0" smtClean="0"/>
              <a:t>Darwin Core</a:t>
            </a:r>
            <a:r>
              <a:rPr lang="en-US" dirty="0" smtClean="0"/>
              <a:t> (often abbreviated to </a:t>
            </a:r>
            <a:r>
              <a:rPr lang="en-US" b="1" dirty="0" smtClean="0"/>
              <a:t>DwC</a:t>
            </a:r>
            <a:r>
              <a:rPr lang="en-US" dirty="0" smtClean="0"/>
              <a:t>) is a body of data standards which function as an extension of </a:t>
            </a:r>
            <a:r>
              <a:rPr lang="en-US" dirty="0" smtClean="0">
                <a:hlinkClick r:id="rId2" tooltip="Dublin Core"/>
              </a:rPr>
              <a:t>Dublin Core</a:t>
            </a:r>
            <a:r>
              <a:rPr lang="en-US" dirty="0" smtClean="0"/>
              <a:t> for </a:t>
            </a:r>
            <a:r>
              <a:rPr lang="en-US" dirty="0" smtClean="0">
                <a:hlinkClick r:id="rId3" tooltip="Biodiversity informatics"/>
              </a:rPr>
              <a:t>biodiversity informatics</a:t>
            </a:r>
            <a:r>
              <a:rPr lang="en-US" dirty="0" smtClean="0"/>
              <a:t> applications, establishing a vocabulary of terms to facilitate the discovery, retrieval, and integration of information about organisms, their spatiotemporal occurrence, and supporting evidence housed in biological collections. </a:t>
            </a:r>
            <a:r>
              <a:rPr lang="en-US" b="1" dirty="0" smtClean="0"/>
              <a:t>It is meant to provide a stable standard reference for sharing information on biological diversity</a:t>
            </a:r>
            <a:r>
              <a:rPr lang="en-US" b="1" baseline="30000" dirty="0" smtClean="0">
                <a:hlinkClick r:id="rId4"/>
              </a:rPr>
              <a:t>[1</a:t>
            </a:r>
            <a:r>
              <a:rPr lang="en-US" baseline="30000" dirty="0" smtClean="0">
                <a:hlinkClick r:id="rId4"/>
              </a:rPr>
              <a:t>]</a:t>
            </a:r>
            <a:r>
              <a:rPr lang="en-US" dirty="0" smtClean="0"/>
              <a:t> </a:t>
            </a:r>
          </a:p>
          <a:p>
            <a:r>
              <a:rPr lang="en-US" dirty="0" smtClean="0"/>
              <a:t>Does Darwin Core cover every field possible? – No</a:t>
            </a:r>
          </a:p>
          <a:p>
            <a:r>
              <a:rPr lang="en-US" dirty="0" smtClean="0"/>
              <a:t>Don’t panic! There are extensions and other options.</a:t>
            </a:r>
            <a:endParaRPr lang="en-US" dirty="0"/>
          </a:p>
        </p:txBody>
      </p:sp>
      <p:sp>
        <p:nvSpPr>
          <p:cNvPr id="4" name="Rectangle 3"/>
          <p:cNvSpPr/>
          <p:nvPr/>
        </p:nvSpPr>
        <p:spPr>
          <a:xfrm>
            <a:off x="469392" y="838200"/>
            <a:ext cx="3075522" cy="369332"/>
          </a:xfrm>
          <a:prstGeom prst="rect">
            <a:avLst/>
          </a:prstGeom>
        </p:spPr>
        <p:txBody>
          <a:bodyPr wrap="none">
            <a:spAutoFit/>
          </a:bodyPr>
          <a:lstStyle/>
          <a:p>
            <a:r>
              <a:rPr lang="en-US" dirty="0" smtClean="0"/>
              <a:t>http://rs.tdwg.org/dwc/terms/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80975"/>
            <a:ext cx="6019800" cy="1066800"/>
          </a:xfrm>
        </p:spPr>
        <p:txBody>
          <a:bodyPr>
            <a:normAutofit/>
          </a:bodyPr>
          <a:lstStyle/>
          <a:p>
            <a:endParaRPr lang="en-US" dirty="0" smtClean="0"/>
          </a:p>
        </p:txBody>
      </p:sp>
      <p:sp>
        <p:nvSpPr>
          <p:cNvPr id="3" name="Content Placeholder 2"/>
          <p:cNvSpPr>
            <a:spLocks noGrp="1"/>
          </p:cNvSpPr>
          <p:nvPr>
            <p:ph idx="1"/>
          </p:nvPr>
        </p:nvSpPr>
        <p:spPr>
          <a:xfrm>
            <a:off x="381000" y="1722437"/>
            <a:ext cx="8229600" cy="4525963"/>
          </a:xfrm>
        </p:spPr>
        <p:txBody>
          <a:bodyPr>
            <a:normAutofit/>
          </a:bodyPr>
          <a:lstStyle/>
          <a:p>
            <a:endParaRPr lang="en-US" dirty="0" smtClean="0"/>
          </a:p>
        </p:txBody>
      </p:sp>
      <p:pic>
        <p:nvPicPr>
          <p:cNvPr id="70658" name="Picture 2" descr="Standards">
            <a:hlinkClick r:id="rId2"/>
          </p:cNvPr>
          <p:cNvPicPr>
            <a:picLocks noChangeAspect="1" noChangeArrowheads="1"/>
          </p:cNvPicPr>
          <p:nvPr/>
        </p:nvPicPr>
        <p:blipFill>
          <a:blip r:embed="rId3" cstate="print"/>
          <a:srcRect/>
          <a:stretch>
            <a:fillRect/>
          </a:stretch>
        </p:blipFill>
        <p:spPr bwMode="auto">
          <a:xfrm>
            <a:off x="152400" y="729232"/>
            <a:ext cx="8674145" cy="4909568"/>
          </a:xfrm>
          <a:prstGeom prst="rect">
            <a:avLst/>
          </a:prstGeom>
          <a:noFill/>
        </p:spPr>
      </p:pic>
      <p:sp>
        <p:nvSpPr>
          <p:cNvPr id="5" name="Rectangle 4"/>
          <p:cNvSpPr/>
          <p:nvPr/>
        </p:nvSpPr>
        <p:spPr>
          <a:xfrm>
            <a:off x="6017876" y="5862935"/>
            <a:ext cx="2897524" cy="461665"/>
          </a:xfrm>
          <a:prstGeom prst="rect">
            <a:avLst/>
          </a:prstGeom>
        </p:spPr>
        <p:txBody>
          <a:bodyPr wrap="none">
            <a:spAutoFit/>
          </a:bodyPr>
          <a:lstStyle/>
          <a:p>
            <a:r>
              <a:rPr lang="en-US" sz="2400" dirty="0" smtClean="0"/>
              <a:t>http://xkcd.com/927/</a:t>
            </a:r>
            <a:endParaRPr lang="en-US" sz="2400" dirty="0"/>
          </a:p>
        </p:txBody>
      </p:sp>
    </p:spTree>
    <p:extLst>
      <p:ext uri="{BB962C8B-B14F-4D97-AF65-F5344CB8AC3E}">
        <p14:creationId xmlns:p14="http://schemas.microsoft.com/office/powerpoint/2010/main" xmlns="" val="16916934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Mapping &amp; Export</a:t>
            </a:r>
            <a:endParaRPr lang="en-US" dirty="0"/>
          </a:p>
        </p:txBody>
      </p:sp>
      <p:sp>
        <p:nvSpPr>
          <p:cNvPr id="3" name="Content Placeholder 2"/>
          <p:cNvSpPr>
            <a:spLocks noGrp="1"/>
          </p:cNvSpPr>
          <p:nvPr>
            <p:ph idx="1"/>
          </p:nvPr>
        </p:nvSpPr>
        <p:spPr>
          <a:xfrm>
            <a:off x="457200" y="1143000"/>
            <a:ext cx="8229600" cy="5135563"/>
          </a:xfrm>
        </p:spPr>
        <p:txBody>
          <a:bodyPr>
            <a:normAutofit fontScale="62500" lnSpcReduction="20000"/>
          </a:bodyPr>
          <a:lstStyle/>
          <a:p>
            <a:pPr>
              <a:buNone/>
            </a:pPr>
            <a:r>
              <a:rPr lang="en-US" b="1" dirty="0" smtClean="0"/>
              <a:t>Herbarium A</a:t>
            </a:r>
            <a:r>
              <a:rPr lang="en-US" dirty="0" smtClean="0"/>
              <a:t>		</a:t>
            </a:r>
            <a:r>
              <a:rPr lang="en-US" b="1" dirty="0" smtClean="0"/>
              <a:t>Herbarium B</a:t>
            </a:r>
            <a:r>
              <a:rPr lang="en-US" dirty="0" smtClean="0"/>
              <a:t>		   </a:t>
            </a:r>
            <a:r>
              <a:rPr lang="en-US" b="1" dirty="0" smtClean="0"/>
              <a:t>Darwin Core</a:t>
            </a:r>
          </a:p>
          <a:p>
            <a:pPr>
              <a:buNone/>
            </a:pPr>
            <a:r>
              <a:rPr lang="en-US" dirty="0" smtClean="0"/>
              <a:t>barcode	       	    ==	accessionNumber      ==       catalogNumber</a:t>
            </a:r>
          </a:p>
          <a:p>
            <a:pPr>
              <a:buNone/>
            </a:pPr>
            <a:r>
              <a:rPr lang="en-US" dirty="0" smtClean="0"/>
              <a:t>collectorNumber    ==	collection Number     ==       recordNumber</a:t>
            </a:r>
          </a:p>
          <a:p>
            <a:pPr>
              <a:buNone/>
            </a:pPr>
            <a:r>
              <a:rPr lang="en-US" dirty="0" smtClean="0"/>
              <a:t>collector	    ==	collectedBy	        ==       recordedBy</a:t>
            </a:r>
          </a:p>
          <a:p>
            <a:pPr>
              <a:buNone/>
            </a:pPr>
            <a:endParaRPr lang="en-US" dirty="0" smtClean="0"/>
          </a:p>
          <a:p>
            <a:r>
              <a:rPr lang="en-US" dirty="0" smtClean="0"/>
              <a:t>All mapped up and ready to go – now what?</a:t>
            </a:r>
          </a:p>
          <a:p>
            <a:pPr>
              <a:buNone/>
            </a:pPr>
            <a:endParaRPr lang="en-US" dirty="0" smtClean="0"/>
          </a:p>
          <a:p>
            <a:pPr>
              <a:buNone/>
            </a:pPr>
            <a:r>
              <a:rPr lang="en-US" dirty="0" smtClean="0"/>
              <a:t>Data Export Example.</a:t>
            </a:r>
          </a:p>
          <a:p>
            <a:r>
              <a:rPr lang="en-US" dirty="0" smtClean="0"/>
              <a:t>How do you get your data out of your                                   database?</a:t>
            </a:r>
          </a:p>
          <a:p>
            <a:pPr lvl="1"/>
            <a:r>
              <a:rPr lang="en-US" dirty="0" smtClean="0"/>
              <a:t>Schema Mapper tool</a:t>
            </a:r>
          </a:p>
          <a:p>
            <a:pPr lvl="1"/>
            <a:r>
              <a:rPr lang="en-US" dirty="0" smtClean="0"/>
              <a:t>Data Exporter tool &gt; creates a temporary table in your database</a:t>
            </a:r>
          </a:p>
          <a:p>
            <a:pPr lvl="1"/>
            <a:r>
              <a:rPr lang="en-US" dirty="0" smtClean="0"/>
              <a:t>Data Exporter &gt; tab-delimited text file for import into IPT</a:t>
            </a:r>
          </a:p>
          <a:p>
            <a:pPr lvl="1"/>
            <a:r>
              <a:rPr lang="en-US" dirty="0" smtClean="0"/>
              <a:t>Install IPT, Register at GBIF using the IPT</a:t>
            </a:r>
          </a:p>
          <a:p>
            <a:pPr lvl="1"/>
            <a:r>
              <a:rPr lang="en-US" dirty="0" smtClean="0"/>
              <a:t>Use the text file with the IPT for upload to GBIF, some mapping may be required</a:t>
            </a:r>
          </a:p>
          <a:p>
            <a:pPr lvl="1"/>
            <a:r>
              <a:rPr lang="en-US" dirty="0" smtClean="0"/>
              <a:t>Publish your data</a:t>
            </a:r>
          </a:p>
          <a:p>
            <a:r>
              <a:rPr lang="en-US" dirty="0" smtClean="0"/>
              <a:t>Extensions for more data types: e.g. Audubon Core for Media files</a:t>
            </a:r>
          </a:p>
        </p:txBody>
      </p:sp>
      <p:pic>
        <p:nvPicPr>
          <p:cNvPr id="4" name="Picture 4" descr="http://www.dataone.org/sites/default/files/images/tool-logos/specifyLogo.png"/>
          <p:cNvPicPr>
            <a:picLocks noChangeAspect="1" noChangeArrowheads="1"/>
          </p:cNvPicPr>
          <p:nvPr/>
        </p:nvPicPr>
        <p:blipFill>
          <a:blip r:embed="rId3" cstate="print"/>
          <a:srcRect/>
          <a:stretch>
            <a:fillRect/>
          </a:stretch>
        </p:blipFill>
        <p:spPr bwMode="auto">
          <a:xfrm>
            <a:off x="4864608" y="3276600"/>
            <a:ext cx="1905000" cy="78105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 &amp; Export Clean Data</a:t>
            </a:r>
            <a:endParaRPr lang="en-US" dirty="0"/>
          </a:p>
        </p:txBody>
      </p:sp>
      <p:sp>
        <p:nvSpPr>
          <p:cNvPr id="3" name="Content Placeholder 2"/>
          <p:cNvSpPr>
            <a:spLocks noGrp="1"/>
          </p:cNvSpPr>
          <p:nvPr>
            <p:ph idx="1"/>
          </p:nvPr>
        </p:nvSpPr>
        <p:spPr/>
        <p:txBody>
          <a:bodyPr/>
          <a:lstStyle/>
          <a:p>
            <a:r>
              <a:rPr lang="en-US" dirty="0" smtClean="0"/>
              <a:t>Workbench-type strategies</a:t>
            </a:r>
          </a:p>
          <a:p>
            <a:r>
              <a:rPr lang="en-US" dirty="0" smtClean="0"/>
              <a:t>No matter the chosen database</a:t>
            </a:r>
          </a:p>
          <a:p>
            <a:pPr lvl="1"/>
            <a:r>
              <a:rPr lang="en-US" dirty="0" smtClean="0"/>
              <a:t>clean the data first e.g.</a:t>
            </a:r>
          </a:p>
          <a:p>
            <a:pPr lvl="1"/>
            <a:r>
              <a:rPr lang="en-US" dirty="0" smtClean="0"/>
              <a:t>Kepler Kurator</a:t>
            </a:r>
          </a:p>
          <a:p>
            <a:pPr lvl="1"/>
            <a:r>
              <a:rPr lang="en-US" dirty="0" smtClean="0"/>
              <a:t>Google Refine</a:t>
            </a:r>
          </a:p>
          <a:p>
            <a:pPr lvl="1"/>
            <a:r>
              <a:rPr lang="en-US" dirty="0" smtClean="0"/>
              <a:t>SQL, Reports, </a:t>
            </a:r>
          </a:p>
          <a:p>
            <a:r>
              <a:rPr lang="en-US" dirty="0" smtClean="0"/>
              <a:t>(as discussed in pre / post digitization)</a:t>
            </a:r>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80975"/>
            <a:ext cx="6019800" cy="1066800"/>
          </a:xfrm>
        </p:spPr>
        <p:txBody>
          <a:bodyPr>
            <a:normAutofit fontScale="90000"/>
          </a:bodyPr>
          <a:lstStyle/>
          <a:p>
            <a:r>
              <a:rPr lang="en-US" sz="4400" dirty="0" smtClean="0"/>
              <a:t>Data Export</a:t>
            </a:r>
            <a:br>
              <a:rPr lang="en-US" sz="4400" dirty="0" smtClean="0"/>
            </a:br>
            <a:endParaRPr lang="en-US" dirty="0" smtClean="0"/>
          </a:p>
        </p:txBody>
      </p:sp>
      <p:sp>
        <p:nvSpPr>
          <p:cNvPr id="3" name="Content Placeholder 2"/>
          <p:cNvSpPr>
            <a:spLocks noGrp="1"/>
          </p:cNvSpPr>
          <p:nvPr>
            <p:ph idx="1"/>
          </p:nvPr>
        </p:nvSpPr>
        <p:spPr>
          <a:xfrm>
            <a:off x="381000" y="1981200"/>
            <a:ext cx="8229600" cy="4724400"/>
          </a:xfrm>
        </p:spPr>
        <p:txBody>
          <a:bodyPr>
            <a:normAutofit fontScale="70000" lnSpcReduction="20000"/>
          </a:bodyPr>
          <a:lstStyle/>
          <a:p>
            <a:r>
              <a:rPr lang="en-US" dirty="0" smtClean="0"/>
              <a:t>General users download occurrence data from search page as Darwin Core CSV files or raw Symbiota </a:t>
            </a:r>
          </a:p>
          <a:p>
            <a:r>
              <a:rPr lang="en-US" dirty="0" smtClean="0"/>
              <a:t>Data managers</a:t>
            </a:r>
          </a:p>
          <a:p>
            <a:pPr lvl="1"/>
            <a:r>
              <a:rPr lang="en-US" dirty="0" smtClean="0"/>
              <a:t>create backup file as a compressed set of Symbiota CSV files (occurrences, determination history, and image links)</a:t>
            </a:r>
          </a:p>
          <a:p>
            <a:r>
              <a:rPr lang="en-US" b="1" dirty="0" smtClean="0"/>
              <a:t>IPT instances are set up for the portals on the Symbiota servers </a:t>
            </a:r>
            <a:r>
              <a:rPr lang="en-US" dirty="0" smtClean="0"/>
              <a:t>(lichens, bryophytes, SCAN, and MycoPortal).</a:t>
            </a:r>
          </a:p>
          <a:p>
            <a:pPr lvl="1"/>
            <a:r>
              <a:rPr lang="en-US" dirty="0" smtClean="0"/>
              <a:t>each collection can choose to send data to GBIF themselves or</a:t>
            </a:r>
          </a:p>
          <a:p>
            <a:pPr lvl="1"/>
            <a:r>
              <a:rPr lang="en-US" dirty="0" smtClean="0"/>
              <a:t>via the portal.</a:t>
            </a:r>
          </a:p>
          <a:p>
            <a:r>
              <a:rPr lang="en-US" dirty="0" smtClean="0"/>
              <a:t>Future: Symbiota </a:t>
            </a:r>
          </a:p>
          <a:p>
            <a:pPr lvl="1"/>
            <a:r>
              <a:rPr lang="en-US" dirty="0" smtClean="0"/>
              <a:t>automated packaging of data as Darwin Core archive files. </a:t>
            </a:r>
          </a:p>
          <a:p>
            <a:pPr lvl="1"/>
            <a:r>
              <a:rPr lang="en-US" dirty="0" smtClean="0"/>
              <a:t>Control panel, collection managers refresh the DwC archive whenever they wish. </a:t>
            </a:r>
          </a:p>
          <a:p>
            <a:pPr lvl="1"/>
            <a:r>
              <a:rPr lang="en-US" dirty="0" smtClean="0"/>
              <a:t>the ability to turn on or off publishing.  </a:t>
            </a:r>
            <a:endParaRPr lang="en-US" dirty="0"/>
          </a:p>
        </p:txBody>
      </p:sp>
      <p:pic>
        <p:nvPicPr>
          <p:cNvPr id="48130" name="Picture 2" descr="Site Logo"/>
          <p:cNvPicPr>
            <a:picLocks noChangeAspect="1" noChangeArrowheads="1"/>
          </p:cNvPicPr>
          <p:nvPr/>
        </p:nvPicPr>
        <p:blipFill>
          <a:blip r:embed="rId3" cstate="print"/>
          <a:srcRect/>
          <a:stretch>
            <a:fillRect/>
          </a:stretch>
        </p:blipFill>
        <p:spPr bwMode="auto">
          <a:xfrm>
            <a:off x="609600" y="990600"/>
            <a:ext cx="7143750" cy="714375"/>
          </a:xfrm>
          <a:prstGeom prst="rect">
            <a:avLst/>
          </a:prstGeom>
          <a:noFill/>
        </p:spPr>
      </p:pic>
    </p:spTree>
    <p:extLst>
      <p:ext uri="{BB962C8B-B14F-4D97-AF65-F5344CB8AC3E}">
        <p14:creationId xmlns:p14="http://schemas.microsoft.com/office/powerpoint/2010/main" xmlns="" val="16916934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80975"/>
            <a:ext cx="6019800" cy="1066800"/>
          </a:xfrm>
        </p:spPr>
        <p:txBody>
          <a:bodyPr>
            <a:normAutofit/>
          </a:bodyPr>
          <a:lstStyle/>
          <a:p>
            <a:r>
              <a:rPr lang="en-US" sz="4400" dirty="0" smtClean="0"/>
              <a:t>Data Export</a:t>
            </a:r>
            <a:endParaRPr lang="en-US" dirty="0" smtClean="0"/>
          </a:p>
        </p:txBody>
      </p:sp>
      <p:sp>
        <p:nvSpPr>
          <p:cNvPr id="3" name="Content Placeholder 2"/>
          <p:cNvSpPr>
            <a:spLocks noGrp="1"/>
          </p:cNvSpPr>
          <p:nvPr>
            <p:ph idx="1"/>
          </p:nvPr>
        </p:nvSpPr>
        <p:spPr>
          <a:xfrm>
            <a:off x="381000" y="1524001"/>
            <a:ext cx="8229600" cy="4724400"/>
          </a:xfrm>
        </p:spPr>
        <p:txBody>
          <a:bodyPr>
            <a:normAutofit fontScale="85000" lnSpcReduction="20000"/>
          </a:bodyPr>
          <a:lstStyle/>
          <a:p>
            <a:r>
              <a:rPr lang="en-US" dirty="0" smtClean="0"/>
              <a:t>Each NHM client </a:t>
            </a:r>
          </a:p>
          <a:p>
            <a:pPr lvl="1"/>
            <a:r>
              <a:rPr lang="en-US" dirty="0" smtClean="0"/>
              <a:t>initial mapping process with EMu staff </a:t>
            </a:r>
          </a:p>
          <a:p>
            <a:pPr lvl="1"/>
            <a:r>
              <a:rPr lang="en-US" dirty="0" smtClean="0"/>
              <a:t>mapping to DwC 1.2 (aka v2)</a:t>
            </a:r>
          </a:p>
          <a:p>
            <a:r>
              <a:rPr lang="en-US" dirty="0" smtClean="0"/>
              <a:t>use Automated Export to create desired file</a:t>
            </a:r>
          </a:p>
          <a:p>
            <a:pPr lvl="1"/>
            <a:r>
              <a:rPr lang="en-US" dirty="0" smtClean="0"/>
              <a:t>CSV</a:t>
            </a:r>
          </a:p>
          <a:p>
            <a:pPr lvl="1"/>
            <a:r>
              <a:rPr lang="en-US" dirty="0" smtClean="0"/>
              <a:t>text</a:t>
            </a:r>
          </a:p>
          <a:p>
            <a:pPr lvl="1"/>
            <a:r>
              <a:rPr lang="en-US" dirty="0" smtClean="0"/>
              <a:t>Crystal Report</a:t>
            </a:r>
          </a:p>
          <a:p>
            <a:r>
              <a:rPr lang="en-US" dirty="0" smtClean="0"/>
              <a:t>use DwC CSV file with IPT to create DwC-A file</a:t>
            </a:r>
          </a:p>
          <a:p>
            <a:r>
              <a:rPr lang="en-US" dirty="0" smtClean="0"/>
              <a:t>DwC-A file is shared with GBIF</a:t>
            </a:r>
          </a:p>
          <a:p>
            <a:r>
              <a:rPr lang="en-US" dirty="0" smtClean="0"/>
              <a:t>GBIF – harvests periodically and replaces an  old dataset with a newer one.</a:t>
            </a:r>
          </a:p>
          <a:p>
            <a:pPr lvl="1"/>
            <a:r>
              <a:rPr lang="en-US" dirty="0" smtClean="0"/>
              <a:t>data is replaced (a new cache) not stored and versioned.</a:t>
            </a:r>
          </a:p>
          <a:p>
            <a:endParaRPr lang="en-US" dirty="0" smtClean="0"/>
          </a:p>
        </p:txBody>
      </p:sp>
      <p:pic>
        <p:nvPicPr>
          <p:cNvPr id="4" name="Picture 6" descr="EMu-KE Software"/>
          <p:cNvPicPr>
            <a:picLocks noChangeAspect="1" noChangeArrowheads="1"/>
          </p:cNvPicPr>
          <p:nvPr/>
        </p:nvPicPr>
        <p:blipFill>
          <a:blip r:embed="rId3" cstate="print"/>
          <a:srcRect/>
          <a:stretch>
            <a:fillRect/>
          </a:stretch>
        </p:blipFill>
        <p:spPr bwMode="auto">
          <a:xfrm>
            <a:off x="6172200" y="152400"/>
            <a:ext cx="2514600" cy="1249860"/>
          </a:xfrm>
          <a:prstGeom prst="rect">
            <a:avLst/>
          </a:prstGeom>
          <a:noFill/>
        </p:spPr>
      </p:pic>
    </p:spTree>
    <p:extLst>
      <p:ext uri="{BB962C8B-B14F-4D97-AF65-F5344CB8AC3E}">
        <p14:creationId xmlns:p14="http://schemas.microsoft.com/office/powerpoint/2010/main" xmlns="" val="16916934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376" y="152400"/>
            <a:ext cx="5105400" cy="914400"/>
          </a:xfrm>
        </p:spPr>
        <p:txBody>
          <a:bodyPr>
            <a:normAutofit/>
          </a:bodyPr>
          <a:lstStyle/>
          <a:p>
            <a:r>
              <a:rPr lang="en-US" dirty="0" smtClean="0"/>
              <a:t>DwC-A and the IPT</a:t>
            </a:r>
            <a:endParaRPr lang="en-US" dirty="0"/>
          </a:p>
        </p:txBody>
      </p:sp>
      <p:sp>
        <p:nvSpPr>
          <p:cNvPr id="3" name="Content Placeholder 2"/>
          <p:cNvSpPr>
            <a:spLocks noGrp="1"/>
          </p:cNvSpPr>
          <p:nvPr>
            <p:ph idx="1"/>
          </p:nvPr>
        </p:nvSpPr>
        <p:spPr>
          <a:xfrm>
            <a:off x="457200" y="1066800"/>
            <a:ext cx="8229600" cy="5029200"/>
          </a:xfrm>
        </p:spPr>
        <p:txBody>
          <a:bodyPr>
            <a:normAutofit fontScale="92500" lnSpcReduction="10000"/>
          </a:bodyPr>
          <a:lstStyle/>
          <a:p>
            <a:r>
              <a:rPr lang="en-US" sz="2800" dirty="0" smtClean="0"/>
              <a:t>DwC-A = Darwin Core Archive – contains 3 or more files</a:t>
            </a:r>
          </a:p>
          <a:p>
            <a:r>
              <a:rPr lang="en-US" sz="2800" dirty="0" smtClean="0"/>
              <a:t>GUIDs make this possible</a:t>
            </a:r>
          </a:p>
          <a:p>
            <a:r>
              <a:rPr lang="en-US" sz="2800" dirty="0" smtClean="0"/>
              <a:t>IPT = Integrated Publishing Toolkit creates the DwC-A</a:t>
            </a:r>
          </a:p>
          <a:p>
            <a:pPr lvl="1"/>
            <a:r>
              <a:rPr lang="en-US" sz="2400" dirty="0" smtClean="0"/>
              <a:t>csv file – e.g. your specimen data records</a:t>
            </a:r>
          </a:p>
          <a:p>
            <a:pPr lvl="1"/>
            <a:r>
              <a:rPr lang="en-US" sz="2400" dirty="0" smtClean="0"/>
              <a:t>meta.xml – a file that explains the contents of each column in the csv file</a:t>
            </a:r>
          </a:p>
          <a:p>
            <a:pPr lvl="1"/>
            <a:r>
              <a:rPr lang="en-US" sz="2400" dirty="0" smtClean="0"/>
              <a:t>eml.xml – information about the data provider and what data is provided</a:t>
            </a:r>
          </a:p>
          <a:p>
            <a:r>
              <a:rPr lang="en-US" sz="2800" dirty="0" smtClean="0"/>
              <a:t>extensions – extending what the IPT can do.</a:t>
            </a:r>
          </a:p>
          <a:p>
            <a:pPr lvl="1"/>
            <a:r>
              <a:rPr lang="en-US" dirty="0" smtClean="0"/>
              <a:t>image records for the specimens</a:t>
            </a:r>
          </a:p>
          <a:p>
            <a:r>
              <a:rPr lang="en-US" dirty="0" smtClean="0">
                <a:hlinkClick r:id="rId3"/>
              </a:rPr>
              <a:t>http://tools.gbif.org/</a:t>
            </a:r>
            <a:endParaRPr lang="en-US" dirty="0" smtClean="0"/>
          </a:p>
          <a:p>
            <a:r>
              <a:rPr lang="en-US" dirty="0" smtClean="0">
                <a:hlinkClick r:id="rId4"/>
              </a:rPr>
              <a:t>http://tools.gbif.org/dwca-assistant/</a:t>
            </a:r>
            <a:endParaRPr lang="en-US"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524000" cy="914400"/>
          </a:xfrm>
        </p:spPr>
        <p:txBody>
          <a:bodyPr/>
          <a:lstStyle/>
          <a:p>
            <a:r>
              <a:rPr lang="en-US" dirty="0" err="1" smtClean="0"/>
              <a:t>DwC</a:t>
            </a:r>
            <a:r>
              <a:rPr lang="en-US" dirty="0" smtClean="0"/>
              <a:t>-A </a:t>
            </a:r>
            <a:endParaRPr lang="en-US" dirty="0"/>
          </a:p>
        </p:txBody>
      </p:sp>
      <p:sp>
        <p:nvSpPr>
          <p:cNvPr id="3" name="Content Placeholder 2"/>
          <p:cNvSpPr>
            <a:spLocks noGrp="1"/>
          </p:cNvSpPr>
          <p:nvPr>
            <p:ph idx="1"/>
          </p:nvPr>
        </p:nvSpPr>
        <p:spPr>
          <a:xfrm>
            <a:off x="2133600" y="228600"/>
            <a:ext cx="7010400" cy="1295400"/>
          </a:xfrm>
        </p:spPr>
        <p:txBody>
          <a:bodyPr>
            <a:normAutofit/>
          </a:bodyPr>
          <a:lstStyle/>
          <a:p>
            <a:pPr>
              <a:buNone/>
            </a:pPr>
            <a:r>
              <a:rPr lang="en-US" sz="1400" b="1" dirty="0" err="1" smtClean="0"/>
              <a:t>occurrenceID,recordedBy,scientificName,field</a:t>
            </a:r>
            <a:r>
              <a:rPr lang="en-US" sz="1400" b="1" dirty="0" smtClean="0"/>
              <a:t> </a:t>
            </a:r>
            <a:r>
              <a:rPr lang="en-US" sz="1400" b="1" dirty="0" err="1" smtClean="0"/>
              <a:t>name,field</a:t>
            </a:r>
            <a:r>
              <a:rPr lang="en-US" sz="1400" b="1" dirty="0" smtClean="0"/>
              <a:t> </a:t>
            </a:r>
            <a:r>
              <a:rPr lang="en-US" sz="1400" b="1" dirty="0" err="1" smtClean="0"/>
              <a:t>name,field</a:t>
            </a:r>
            <a:r>
              <a:rPr lang="en-US" sz="1400" b="1" dirty="0" smtClean="0"/>
              <a:t> name</a:t>
            </a:r>
          </a:p>
          <a:p>
            <a:pPr>
              <a:buNone/>
            </a:pPr>
            <a:r>
              <a:rPr lang="en-US" sz="1400" dirty="0" smtClean="0"/>
              <a:t>http://www.ids.flmnh.edu/herb/123555,C L </a:t>
            </a:r>
            <a:r>
              <a:rPr lang="en-US" sz="1400" dirty="0" err="1" smtClean="0"/>
              <a:t>Barkley,Carex</a:t>
            </a:r>
            <a:r>
              <a:rPr lang="en-US" sz="1400" dirty="0" smtClean="0"/>
              <a:t> </a:t>
            </a:r>
            <a:r>
              <a:rPr lang="en-US" sz="1400" dirty="0" err="1" smtClean="0"/>
              <a:t>maritima,value,value,value</a:t>
            </a:r>
            <a:endParaRPr lang="en-US" sz="1400" dirty="0" smtClean="0"/>
          </a:p>
          <a:p>
            <a:pPr>
              <a:buNone/>
            </a:pPr>
            <a:r>
              <a:rPr lang="en-US" sz="1400" dirty="0" smtClean="0"/>
              <a:t>http://www.ids.flmnh.edu/herb/123556,Aaron </a:t>
            </a:r>
            <a:r>
              <a:rPr lang="en-US" sz="1400" dirty="0" err="1" smtClean="0"/>
              <a:t>Thompson,Carex</a:t>
            </a:r>
            <a:r>
              <a:rPr lang="en-US" sz="1400" dirty="0" smtClean="0"/>
              <a:t> </a:t>
            </a:r>
            <a:r>
              <a:rPr lang="en-US" sz="1400" dirty="0" err="1" smtClean="0"/>
              <a:t>maritima,value,value,value</a:t>
            </a:r>
            <a:endParaRPr lang="en-US" sz="1400" dirty="0" smtClean="0"/>
          </a:p>
          <a:p>
            <a:pPr>
              <a:buNone/>
            </a:pPr>
            <a:r>
              <a:rPr lang="en-US" sz="1400" dirty="0" smtClean="0"/>
              <a:t>http://www.ids.flmnh.edu/herb/123559,Marsha </a:t>
            </a:r>
            <a:r>
              <a:rPr lang="en-US" sz="1400" dirty="0" err="1" smtClean="0"/>
              <a:t>Corwin,Carex</a:t>
            </a:r>
            <a:r>
              <a:rPr lang="en-US" sz="1400" dirty="0" smtClean="0"/>
              <a:t> </a:t>
            </a:r>
            <a:r>
              <a:rPr lang="en-US" sz="1400" dirty="0" err="1" smtClean="0"/>
              <a:t>maritima,value,value,value</a:t>
            </a:r>
            <a:r>
              <a:rPr lang="en-US" sz="1400" dirty="0" smtClean="0"/>
              <a:t>,</a:t>
            </a:r>
          </a:p>
        </p:txBody>
      </p:sp>
      <p:sp>
        <p:nvSpPr>
          <p:cNvPr id="5" name="Content Placeholder 2"/>
          <p:cNvSpPr txBox="1">
            <a:spLocks/>
          </p:cNvSpPr>
          <p:nvPr/>
        </p:nvSpPr>
        <p:spPr>
          <a:xfrm>
            <a:off x="0" y="1371600"/>
            <a:ext cx="1981200" cy="4572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400" b="1" i="0" u="none" strike="noStrike" kern="1200" cap="none" spc="0" normalizeH="0" baseline="0" noProof="0" dirty="0" smtClean="0">
                <a:ln>
                  <a:noFill/>
                </a:ln>
                <a:solidFill>
                  <a:schemeClr val="tx1"/>
                </a:solidFill>
                <a:effectLst/>
                <a:uLnTx/>
                <a:uFillTx/>
                <a:latin typeface="Candara" pitchFamily="34" charset="0"/>
                <a:ea typeface="Verdana" pitchFamily="34" charset="0"/>
                <a:cs typeface="Verdana" pitchFamily="34" charset="0"/>
              </a:rPr>
              <a:t>eml.xml</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tx1"/>
              </a:solidFill>
              <a:effectLst/>
              <a:uLnTx/>
              <a:uFillTx/>
              <a:latin typeface="Candara" pitchFamily="34" charset="0"/>
              <a:ea typeface="Verdana" pitchFamily="34" charset="0"/>
              <a:cs typeface="Verdana" pitchFamily="34" charset="0"/>
            </a:endParaRPr>
          </a:p>
        </p:txBody>
      </p:sp>
      <p:sp>
        <p:nvSpPr>
          <p:cNvPr id="6" name="TextBox 5"/>
          <p:cNvSpPr txBox="1"/>
          <p:nvPr/>
        </p:nvSpPr>
        <p:spPr>
          <a:xfrm>
            <a:off x="1066800" y="5346918"/>
            <a:ext cx="7010400" cy="1815882"/>
          </a:xfrm>
          <a:prstGeom prst="rect">
            <a:avLst/>
          </a:prstGeom>
          <a:noFill/>
        </p:spPr>
        <p:txBody>
          <a:bodyPr wrap="square" rtlCol="0">
            <a:spAutoFit/>
          </a:bodyPr>
          <a:lstStyle/>
          <a:p>
            <a:pPr>
              <a:buNone/>
            </a:pPr>
            <a:r>
              <a:rPr lang="en-US" sz="1400" b="1" dirty="0" err="1" smtClean="0"/>
              <a:t>occurrenceID,identifier</a:t>
            </a:r>
            <a:r>
              <a:rPr lang="en-US" sz="1400" b="1" dirty="0" smtClean="0"/>
              <a:t>, </a:t>
            </a:r>
            <a:r>
              <a:rPr lang="en-US" sz="1400" b="1" dirty="0" err="1" smtClean="0"/>
              <a:t>field,field</a:t>
            </a:r>
            <a:r>
              <a:rPr lang="en-US" sz="1400" b="1" dirty="0" smtClean="0"/>
              <a:t> </a:t>
            </a:r>
            <a:r>
              <a:rPr lang="en-US" sz="1400" b="1" dirty="0" err="1" smtClean="0"/>
              <a:t>name,field</a:t>
            </a:r>
            <a:r>
              <a:rPr lang="en-US" sz="1400" b="1" dirty="0" smtClean="0"/>
              <a:t> </a:t>
            </a:r>
            <a:r>
              <a:rPr lang="en-US" sz="1400" b="1" dirty="0" err="1" smtClean="0"/>
              <a:t>name,field</a:t>
            </a:r>
            <a:r>
              <a:rPr lang="en-US" sz="1400" b="1" dirty="0" smtClean="0"/>
              <a:t> name</a:t>
            </a:r>
          </a:p>
          <a:p>
            <a:pPr>
              <a:buNone/>
            </a:pPr>
            <a:r>
              <a:rPr lang="en-US" sz="1400" dirty="0" smtClean="0"/>
              <a:t>http://www.ids.flmnh.edu/herb/123555,http://www.myimages.org/images/herb123555.jpg</a:t>
            </a:r>
          </a:p>
          <a:p>
            <a:r>
              <a:rPr lang="en-US" sz="1400" dirty="0" smtClean="0"/>
              <a:t>http://www.ids.flmnh.edu/herb/123556,http://www.myimages.org/images/herb123556.jpg</a:t>
            </a:r>
          </a:p>
          <a:p>
            <a:r>
              <a:rPr lang="en-US" sz="1400" dirty="0" smtClean="0"/>
              <a:t>http://www.ids.flmnh.edu/herb/123559,http://www.myimages.org/images/herb123559.jpg</a:t>
            </a:r>
          </a:p>
          <a:p>
            <a:r>
              <a:rPr lang="en-US" sz="1400" dirty="0" smtClean="0"/>
              <a:t>http://www.ids.flmnh.edu/herb/123559,http://www.myimages.org/images/herb123560.jpg</a:t>
            </a:r>
          </a:p>
          <a:p>
            <a:endParaRPr lang="en-US" sz="1400" dirty="0" smtClean="0"/>
          </a:p>
          <a:p>
            <a:endParaRPr lang="en-US" sz="1400" dirty="0" smtClean="0"/>
          </a:p>
          <a:p>
            <a:pPr>
              <a:buNone/>
            </a:pPr>
            <a:endParaRPr lang="en-US" sz="1400" dirty="0"/>
          </a:p>
        </p:txBody>
      </p:sp>
      <p:sp>
        <p:nvSpPr>
          <p:cNvPr id="7" name="Content Placeholder 2"/>
          <p:cNvSpPr txBox="1">
            <a:spLocks/>
          </p:cNvSpPr>
          <p:nvPr/>
        </p:nvSpPr>
        <p:spPr>
          <a:xfrm>
            <a:off x="0" y="5270718"/>
            <a:ext cx="1066800" cy="4572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400" b="1" i="0" u="none" strike="noStrike" kern="1200" cap="none" spc="0" normalizeH="0" baseline="0" noProof="0" dirty="0" smtClean="0">
                <a:ln>
                  <a:noFill/>
                </a:ln>
                <a:solidFill>
                  <a:schemeClr val="tx1"/>
                </a:solidFill>
                <a:effectLst/>
                <a:uLnTx/>
                <a:uFillTx/>
                <a:latin typeface="Candara" pitchFamily="34" charset="0"/>
                <a:ea typeface="Verdana" pitchFamily="34" charset="0"/>
                <a:cs typeface="Verdana" pitchFamily="34" charset="0"/>
              </a:rPr>
              <a:t>images.csv</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tx1"/>
              </a:solidFill>
              <a:effectLst/>
              <a:uLnTx/>
              <a:uFillTx/>
              <a:latin typeface="Candara" pitchFamily="34" charset="0"/>
              <a:ea typeface="Verdana" pitchFamily="34" charset="0"/>
              <a:cs typeface="Verdana" pitchFamily="34" charset="0"/>
            </a:endParaRPr>
          </a:p>
        </p:txBody>
      </p:sp>
      <p:sp>
        <p:nvSpPr>
          <p:cNvPr id="9" name="Content Placeholder 2"/>
          <p:cNvSpPr txBox="1">
            <a:spLocks/>
          </p:cNvSpPr>
          <p:nvPr/>
        </p:nvSpPr>
        <p:spPr>
          <a:xfrm>
            <a:off x="990600" y="1447800"/>
            <a:ext cx="7239000" cy="685800"/>
          </a:xfrm>
          <a:prstGeom prst="rect">
            <a:avLst/>
          </a:prstGeom>
        </p:spPr>
        <p:txBody>
          <a:bodyPr vert="horz" lIns="91440" tIns="45720" rIns="91440" bIns="45720" rtlCol="0">
            <a:normAutofit/>
          </a:bodyPr>
          <a:lstStyle/>
          <a:p>
            <a:pPr marL="342900" lvl="0" indent="-342900">
              <a:spcBef>
                <a:spcPct val="20000"/>
              </a:spcBef>
            </a:pPr>
            <a:r>
              <a:rPr lang="en-US" sz="1400" b="1" dirty="0" smtClean="0">
                <a:latin typeface="Candara" pitchFamily="34" charset="0"/>
                <a:ea typeface="Verdana" pitchFamily="34" charset="0"/>
                <a:cs typeface="Verdana" pitchFamily="34" charset="0"/>
                <a:hlinkClick r:id="rId2"/>
              </a:rPr>
              <a:t>https://code.google.com/p/gbif-indexingtoolkit/source/browse/trunk/harvest-webapp/src/test/resources/org/gbif/harvest/dwcarchive/ebird/eml.xml?r=1676</a:t>
            </a:r>
            <a:endParaRPr kumimoji="0" lang="en-US" sz="1400" b="0" i="0" u="none" strike="noStrike" kern="1200" cap="none" spc="0" normalizeH="0" baseline="0" noProof="0" dirty="0" smtClean="0">
              <a:ln>
                <a:noFill/>
              </a:ln>
              <a:solidFill>
                <a:schemeClr val="tx1"/>
              </a:solidFill>
              <a:effectLst/>
              <a:uLnTx/>
              <a:uFillTx/>
              <a:latin typeface="Candara" pitchFamily="34" charset="0"/>
              <a:ea typeface="Verdana" pitchFamily="34" charset="0"/>
              <a:cs typeface="Verdana" pitchFamily="34" charset="0"/>
            </a:endParaRPr>
          </a:p>
        </p:txBody>
      </p:sp>
      <p:sp>
        <p:nvSpPr>
          <p:cNvPr id="10" name="Content Placeholder 2"/>
          <p:cNvSpPr txBox="1">
            <a:spLocks/>
          </p:cNvSpPr>
          <p:nvPr/>
        </p:nvSpPr>
        <p:spPr>
          <a:xfrm>
            <a:off x="1143000" y="0"/>
            <a:ext cx="1981200" cy="4572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400" b="1" i="0" u="none" strike="noStrike" kern="1200" cap="none" spc="0" normalizeH="0" baseline="0" noProof="0" dirty="0" smtClean="0">
                <a:ln>
                  <a:noFill/>
                </a:ln>
                <a:solidFill>
                  <a:schemeClr val="tx1"/>
                </a:solidFill>
                <a:effectLst/>
                <a:uLnTx/>
                <a:uFillTx/>
                <a:latin typeface="Candara" pitchFamily="34" charset="0"/>
                <a:ea typeface="Verdana" pitchFamily="34" charset="0"/>
                <a:cs typeface="Verdana" pitchFamily="34" charset="0"/>
              </a:rPr>
              <a:t>mySpecimenData.csv</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tx1"/>
              </a:solidFill>
              <a:effectLst/>
              <a:uLnTx/>
              <a:uFillTx/>
              <a:latin typeface="Candara" pitchFamily="34" charset="0"/>
              <a:ea typeface="Verdana" pitchFamily="34" charset="0"/>
              <a:cs typeface="Verdana" pitchFamily="34" charset="0"/>
            </a:endParaRPr>
          </a:p>
        </p:txBody>
      </p:sp>
      <p:sp>
        <p:nvSpPr>
          <p:cNvPr id="11" name="Content Placeholder 2"/>
          <p:cNvSpPr txBox="1">
            <a:spLocks/>
          </p:cNvSpPr>
          <p:nvPr/>
        </p:nvSpPr>
        <p:spPr>
          <a:xfrm>
            <a:off x="0" y="2133600"/>
            <a:ext cx="990600" cy="4572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1400" b="1" dirty="0" smtClean="0">
                <a:latin typeface="Candara" pitchFamily="34" charset="0"/>
                <a:ea typeface="Verdana" pitchFamily="34" charset="0"/>
                <a:cs typeface="Verdana" pitchFamily="34" charset="0"/>
              </a:rPr>
              <a:t>meta</a:t>
            </a:r>
            <a:r>
              <a:rPr kumimoji="0" lang="en-US" sz="1400" b="1" i="0" u="none" strike="noStrike" kern="1200" cap="none" spc="0" normalizeH="0" baseline="0" noProof="0" dirty="0" smtClean="0">
                <a:ln>
                  <a:noFill/>
                </a:ln>
                <a:solidFill>
                  <a:schemeClr val="tx1"/>
                </a:solidFill>
                <a:effectLst/>
                <a:uLnTx/>
                <a:uFillTx/>
                <a:latin typeface="Candara" pitchFamily="34" charset="0"/>
                <a:ea typeface="Verdana" pitchFamily="34" charset="0"/>
                <a:cs typeface="Verdana" pitchFamily="34" charset="0"/>
              </a:rPr>
              <a:t>.xml</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tx1"/>
              </a:solidFill>
              <a:effectLst/>
              <a:uLnTx/>
              <a:uFillTx/>
              <a:latin typeface="Candara" pitchFamily="34" charset="0"/>
              <a:ea typeface="Verdana" pitchFamily="34" charset="0"/>
              <a:cs typeface="Verdana" pitchFamily="34" charset="0"/>
            </a:endParaRPr>
          </a:p>
        </p:txBody>
      </p:sp>
      <p:sp>
        <p:nvSpPr>
          <p:cNvPr id="12" name="Content Placeholder 2"/>
          <p:cNvSpPr txBox="1">
            <a:spLocks/>
          </p:cNvSpPr>
          <p:nvPr/>
        </p:nvSpPr>
        <p:spPr>
          <a:xfrm>
            <a:off x="1066800" y="3124200"/>
            <a:ext cx="7239000" cy="12954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400" b="0" i="0" u="none" strike="noStrike" kern="1200" cap="none" spc="0" normalizeH="0" baseline="0" noProof="0" dirty="0" smtClean="0">
              <a:ln>
                <a:noFill/>
              </a:ln>
              <a:solidFill>
                <a:schemeClr val="tx1"/>
              </a:solidFill>
              <a:effectLst/>
              <a:uLnTx/>
              <a:uFillTx/>
              <a:latin typeface="Candara" pitchFamily="34" charset="0"/>
              <a:ea typeface="Verdana" pitchFamily="34" charset="0"/>
              <a:cs typeface="Verdana" pitchFamily="34" charset="0"/>
            </a:endParaRPr>
          </a:p>
        </p:txBody>
      </p:sp>
      <p:sp>
        <p:nvSpPr>
          <p:cNvPr id="13" name="Rectangle 12"/>
          <p:cNvSpPr/>
          <p:nvPr/>
        </p:nvSpPr>
        <p:spPr>
          <a:xfrm>
            <a:off x="914400" y="2210812"/>
            <a:ext cx="7924800" cy="3046988"/>
          </a:xfrm>
          <a:prstGeom prst="rect">
            <a:avLst/>
          </a:prstGeom>
        </p:spPr>
        <p:txBody>
          <a:bodyPr wrap="square">
            <a:spAutoFit/>
          </a:bodyPr>
          <a:lstStyle/>
          <a:p>
            <a:r>
              <a:rPr lang="en-US" sz="1200" dirty="0" smtClean="0"/>
              <a:t>&lt;archive </a:t>
            </a:r>
            <a:r>
              <a:rPr lang="en-US" sz="1200" dirty="0" err="1" smtClean="0"/>
              <a:t>xmlns</a:t>
            </a:r>
            <a:r>
              <a:rPr lang="en-US" sz="1200" dirty="0" smtClean="0"/>
              <a:t>="http://rs.tdwg.org/dwc/text/" </a:t>
            </a:r>
            <a:br>
              <a:rPr lang="en-US" sz="1200" dirty="0" smtClean="0"/>
            </a:br>
            <a:r>
              <a:rPr lang="en-US" sz="1200" dirty="0" smtClean="0"/>
              <a:t>         </a:t>
            </a:r>
            <a:r>
              <a:rPr lang="en-US" sz="1200" dirty="0" err="1" smtClean="0"/>
              <a:t>xmlns:xsi</a:t>
            </a:r>
            <a:r>
              <a:rPr lang="en-US" sz="1200" dirty="0" smtClean="0"/>
              <a:t>="http://www.w3.org/2001/XMLSchema-instance" </a:t>
            </a:r>
            <a:br>
              <a:rPr lang="en-US" sz="1200" dirty="0" smtClean="0"/>
            </a:br>
            <a:r>
              <a:rPr lang="en-US" sz="1200" dirty="0" smtClean="0"/>
              <a:t>         </a:t>
            </a:r>
            <a:r>
              <a:rPr lang="en-US" sz="1200" dirty="0" err="1" smtClean="0"/>
              <a:t>xsi:schemaLocation</a:t>
            </a:r>
            <a:r>
              <a:rPr lang="en-US" sz="1200" dirty="0" smtClean="0"/>
              <a:t>="http://rs.tdwg.org/dwc/text/   http://rs.tdwg.org/dwc/text/tdwg_dwc_text.xsd"&gt;</a:t>
            </a:r>
            <a:br>
              <a:rPr lang="en-US" sz="1200" dirty="0" smtClean="0"/>
            </a:br>
            <a:r>
              <a:rPr lang="en-US" sz="1200" dirty="0" smtClean="0"/>
              <a:t/>
            </a:r>
            <a:br>
              <a:rPr lang="en-US" sz="1200" dirty="0" smtClean="0"/>
            </a:br>
            <a:r>
              <a:rPr lang="en-US" sz="1200" dirty="0" smtClean="0"/>
              <a:t>  &lt;core encoding="UTF-8" </a:t>
            </a:r>
            <a:r>
              <a:rPr lang="en-US" sz="1200" dirty="0" err="1" smtClean="0"/>
              <a:t>fieldsTerminatedBy</a:t>
            </a:r>
            <a:r>
              <a:rPr lang="en-US" sz="1200" dirty="0" smtClean="0"/>
              <a:t>="\t" </a:t>
            </a:r>
            <a:r>
              <a:rPr lang="en-US" sz="1200" dirty="0" err="1" smtClean="0"/>
              <a:t>linesTerminatedBy</a:t>
            </a:r>
            <a:r>
              <a:rPr lang="en-US" sz="1200" dirty="0" smtClean="0"/>
              <a:t>="\n" </a:t>
            </a:r>
            <a:r>
              <a:rPr lang="en-US" sz="1200" dirty="0" err="1" smtClean="0"/>
              <a:t>fieldsEnclosedBy</a:t>
            </a:r>
            <a:r>
              <a:rPr lang="en-US" sz="1200" dirty="0" smtClean="0"/>
              <a:t>='' </a:t>
            </a:r>
            <a:r>
              <a:rPr lang="en-US" sz="1200" dirty="0" err="1" smtClean="0"/>
              <a:t>ignoreHeaderLines</a:t>
            </a:r>
            <a:r>
              <a:rPr lang="en-US" sz="1200" dirty="0" smtClean="0"/>
              <a:t>="0" </a:t>
            </a:r>
            <a:r>
              <a:rPr lang="en-US" sz="1200" dirty="0" err="1" smtClean="0"/>
              <a:t>rowType</a:t>
            </a:r>
            <a:r>
              <a:rPr lang="en-US" sz="1200" dirty="0" smtClean="0"/>
              <a:t>="http://rs.tdwg.org/dwc/terms/Taxon"&gt;</a:t>
            </a:r>
            <a:br>
              <a:rPr lang="en-US" sz="1200" dirty="0" smtClean="0"/>
            </a:br>
            <a:r>
              <a:rPr lang="en-US" sz="1200" dirty="0" smtClean="0"/>
              <a:t>    &lt;files&gt;</a:t>
            </a:r>
            <a:br>
              <a:rPr lang="en-US" sz="1200" dirty="0" smtClean="0"/>
            </a:br>
            <a:r>
              <a:rPr lang="en-US" sz="1200" dirty="0" smtClean="0"/>
              <a:t>      &lt;location&gt;taxa.txt&lt;/location&gt;</a:t>
            </a:r>
            <a:br>
              <a:rPr lang="en-US" sz="1200" dirty="0" smtClean="0"/>
            </a:br>
            <a:r>
              <a:rPr lang="en-US" sz="1200" dirty="0" smtClean="0"/>
              <a:t>    &lt;/files&gt;</a:t>
            </a:r>
            <a:br>
              <a:rPr lang="en-US" sz="1200" dirty="0" smtClean="0"/>
            </a:br>
            <a:r>
              <a:rPr lang="en-US" sz="1200" dirty="0" smtClean="0"/>
              <a:t>    &lt;id index="0" /&gt;</a:t>
            </a:r>
            <a:br>
              <a:rPr lang="en-US" sz="1200" dirty="0" smtClean="0"/>
            </a:br>
            <a:r>
              <a:rPr lang="en-US" sz="1200" dirty="0" smtClean="0"/>
              <a:t>    &lt;field index="2" term="http://rs.tdwg.org/dwc/terms/recordedBy"/&gt;</a:t>
            </a:r>
            <a:br>
              <a:rPr lang="en-US" sz="1200" dirty="0" smtClean="0"/>
            </a:br>
            <a:r>
              <a:rPr lang="en-US" sz="1200" dirty="0" smtClean="0"/>
              <a:t>    &lt;field index="3" term="http://rs.tdwg.org/dwc/terms/scientificName"/&gt;</a:t>
            </a:r>
            <a:br>
              <a:rPr lang="en-US" sz="1200" dirty="0" smtClean="0"/>
            </a:br>
            <a:r>
              <a:rPr lang="en-US" sz="1200" dirty="0" smtClean="0"/>
              <a:t>    &lt;field index="4" term="http://rs.tdwg.org/dwc/terms/fieldName"/&gt;</a:t>
            </a:r>
            <a:br>
              <a:rPr lang="en-US" sz="1200" dirty="0" smtClean="0"/>
            </a:br>
            <a:r>
              <a:rPr lang="en-US" sz="1200" dirty="0" smtClean="0"/>
              <a:t>    &lt;field index="5" term=" http://rs.tdwg.org/dwc/terms/fieldName "/&gt;</a:t>
            </a:r>
            <a:br>
              <a:rPr lang="en-US" sz="1200" dirty="0" smtClean="0"/>
            </a:br>
            <a:r>
              <a:rPr lang="en-US" sz="1200" dirty="0" smtClean="0"/>
              <a:t>    &lt;field index="6" term="http://rs.tdwg.org/dwc/terms/fieldName"/&gt;</a:t>
            </a:r>
            <a:br>
              <a:rPr lang="en-US" sz="1200" dirty="0" smtClean="0"/>
            </a:br>
            <a:r>
              <a:rPr lang="en-US" sz="1200" dirty="0" smtClean="0"/>
              <a:t>  &lt;/core&gt;</a:t>
            </a:r>
            <a:endParaRPr lang="en-US" sz="12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56616" y="152400"/>
            <a:ext cx="5105400" cy="914400"/>
          </a:xfrm>
        </p:spPr>
        <p:txBody>
          <a:bodyPr/>
          <a:lstStyle/>
          <a:p>
            <a:r>
              <a:rPr lang="en-US" dirty="0" smtClean="0"/>
              <a:t>the                           difference</a:t>
            </a:r>
            <a:endParaRPr lang="en-US" dirty="0"/>
          </a:p>
        </p:txBody>
      </p:sp>
      <p:sp>
        <p:nvSpPr>
          <p:cNvPr id="3" name="Content Placeholder 2"/>
          <p:cNvSpPr>
            <a:spLocks noGrp="1"/>
          </p:cNvSpPr>
          <p:nvPr>
            <p:ph idx="1"/>
          </p:nvPr>
        </p:nvSpPr>
        <p:spPr>
          <a:xfrm>
            <a:off x="457200" y="1371600"/>
            <a:ext cx="8229600" cy="4525963"/>
          </a:xfrm>
        </p:spPr>
        <p:txBody>
          <a:bodyPr>
            <a:normAutofit fontScale="62500" lnSpcReduction="20000"/>
          </a:bodyPr>
          <a:lstStyle/>
          <a:p>
            <a:r>
              <a:rPr lang="en-US" dirty="0" smtClean="0"/>
              <a:t>Full record-level information discovery and delivery</a:t>
            </a:r>
          </a:p>
          <a:p>
            <a:r>
              <a:rPr lang="en-US" dirty="0" smtClean="0"/>
              <a:t>Metadata harvesting protocols</a:t>
            </a:r>
          </a:p>
          <a:p>
            <a:r>
              <a:rPr lang="en-US" dirty="0" smtClean="0"/>
              <a:t>GUID per record with persistence</a:t>
            </a:r>
          </a:p>
          <a:p>
            <a:r>
              <a:rPr lang="en-US" dirty="0" smtClean="0"/>
              <a:t>Attribution metadata with all data records</a:t>
            </a:r>
          </a:p>
          <a:p>
            <a:r>
              <a:rPr lang="en-US" dirty="0" smtClean="0"/>
              <a:t>Media information ala Audubon Core</a:t>
            </a:r>
          </a:p>
          <a:p>
            <a:r>
              <a:rPr lang="en-US" dirty="0" smtClean="0"/>
              <a:t>Bi-directional portal</a:t>
            </a:r>
          </a:p>
          <a:p>
            <a:pPr lvl="1"/>
            <a:r>
              <a:rPr lang="en-US" dirty="0" smtClean="0"/>
              <a:t>Feed back from data users to providers (e.g. data quality)</a:t>
            </a:r>
          </a:p>
          <a:p>
            <a:pPr lvl="1"/>
            <a:r>
              <a:rPr lang="en-US" dirty="0" smtClean="0"/>
              <a:t>Usage analytics</a:t>
            </a:r>
          </a:p>
          <a:p>
            <a:pPr lvl="1"/>
            <a:r>
              <a:rPr lang="en-US" dirty="0" smtClean="0"/>
              <a:t>Attribution to providers from analysis</a:t>
            </a:r>
          </a:p>
          <a:p>
            <a:pPr lvl="1"/>
            <a:r>
              <a:rPr lang="en-US" dirty="0" smtClean="0"/>
              <a:t>Annotation management</a:t>
            </a:r>
          </a:p>
          <a:p>
            <a:r>
              <a:rPr lang="en-US" dirty="0" smtClean="0"/>
              <a:t>Active repository technology</a:t>
            </a:r>
          </a:p>
          <a:p>
            <a:pPr lvl="1"/>
            <a:r>
              <a:rPr lang="en-US" dirty="0" smtClean="0"/>
              <a:t>Cloud computing infrastructure</a:t>
            </a:r>
          </a:p>
          <a:p>
            <a:r>
              <a:rPr lang="en-US" dirty="0" smtClean="0"/>
              <a:t>We will be a GBIF cyber infrastructure partner</a:t>
            </a:r>
          </a:p>
          <a:p>
            <a:pPr lvl="1"/>
            <a:r>
              <a:rPr lang="en-US" dirty="0" smtClean="0"/>
              <a:t>E.g. IPT extension for Audubon Core</a:t>
            </a:r>
          </a:p>
          <a:p>
            <a:pPr lvl="1"/>
            <a:r>
              <a:rPr lang="en-US" dirty="0" smtClean="0"/>
              <a:t>Darwin Core Archive delivery of query results</a:t>
            </a:r>
            <a:endParaRPr lang="en-US" dirty="0"/>
          </a:p>
        </p:txBody>
      </p:sp>
      <p:pic>
        <p:nvPicPr>
          <p:cNvPr id="4" name="Picture 2" descr="File:IDigBio Logo w kBG.png"/>
          <p:cNvPicPr>
            <a:picLocks noChangeAspect="1" noChangeArrowheads="1"/>
          </p:cNvPicPr>
          <p:nvPr/>
        </p:nvPicPr>
        <p:blipFill>
          <a:blip r:embed="rId2" cstate="print"/>
          <a:srcRect/>
          <a:stretch>
            <a:fillRect/>
          </a:stretch>
        </p:blipFill>
        <p:spPr bwMode="auto">
          <a:xfrm>
            <a:off x="1135647" y="170688"/>
            <a:ext cx="2204961" cy="868204"/>
          </a:xfrm>
          <a:prstGeom prst="rect">
            <a:avLst/>
          </a:prstGeom>
          <a:noFill/>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424" y="164592"/>
            <a:ext cx="5141976" cy="914400"/>
          </a:xfrm>
        </p:spPr>
        <p:txBody>
          <a:bodyPr/>
          <a:lstStyle/>
          <a:p>
            <a:r>
              <a:rPr lang="en-US" dirty="0" smtClean="0"/>
              <a:t>Sharing Data</a:t>
            </a:r>
            <a:endParaRPr lang="en-US" dirty="0"/>
          </a:p>
        </p:txBody>
      </p:sp>
      <p:sp>
        <p:nvSpPr>
          <p:cNvPr id="3" name="Content Placeholder 2"/>
          <p:cNvSpPr>
            <a:spLocks noGrp="1"/>
          </p:cNvSpPr>
          <p:nvPr>
            <p:ph idx="1"/>
          </p:nvPr>
        </p:nvSpPr>
        <p:spPr>
          <a:xfrm>
            <a:off x="457200" y="1570037"/>
            <a:ext cx="8229600" cy="2697163"/>
          </a:xfrm>
        </p:spPr>
        <p:txBody>
          <a:bodyPr>
            <a:noAutofit/>
          </a:bodyPr>
          <a:lstStyle/>
          <a:p>
            <a:r>
              <a:rPr lang="en-US" sz="2800" dirty="0" smtClean="0"/>
              <a:t>the big picture</a:t>
            </a:r>
          </a:p>
          <a:p>
            <a:r>
              <a:rPr lang="en-US" sz="2800" dirty="0" smtClean="0"/>
              <a:t>GUIDS and associated identifiers</a:t>
            </a:r>
          </a:p>
          <a:p>
            <a:r>
              <a:rPr lang="en-US" sz="2800" dirty="0" smtClean="0"/>
              <a:t>a common language</a:t>
            </a:r>
          </a:p>
          <a:p>
            <a:r>
              <a:rPr lang="en-US" sz="2800" dirty="0" smtClean="0"/>
              <a:t>data export - data import</a:t>
            </a:r>
          </a:p>
          <a:p>
            <a:r>
              <a:rPr lang="en-US" sz="2800" dirty="0" smtClean="0"/>
              <a:t>where to share</a:t>
            </a:r>
          </a:p>
          <a:p>
            <a:r>
              <a:rPr lang="en-US" sz="2800" dirty="0" smtClean="0">
                <a:solidFill>
                  <a:schemeClr val="accent6">
                    <a:lumMod val="75000"/>
                  </a:schemeClr>
                </a:solidFill>
              </a:rPr>
              <a:t>We look forward to your input &amp; your data!</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616" y="152400"/>
            <a:ext cx="5105400" cy="914400"/>
          </a:xfrm>
        </p:spPr>
        <p:txBody>
          <a:bodyPr/>
          <a:lstStyle/>
          <a:p>
            <a:r>
              <a:rPr lang="en-US" dirty="0" smtClean="0"/>
              <a:t>the                           difference</a:t>
            </a:r>
            <a:endParaRPr lang="en-US" dirty="0"/>
          </a:p>
        </p:txBody>
      </p:sp>
      <p:sp>
        <p:nvSpPr>
          <p:cNvPr id="3" name="Content Placeholder 2"/>
          <p:cNvSpPr>
            <a:spLocks noGrp="1"/>
          </p:cNvSpPr>
          <p:nvPr>
            <p:ph idx="1"/>
          </p:nvPr>
        </p:nvSpPr>
        <p:spPr>
          <a:xfrm>
            <a:off x="457200" y="1219200"/>
            <a:ext cx="8382000" cy="4953000"/>
          </a:xfrm>
        </p:spPr>
        <p:txBody>
          <a:bodyPr>
            <a:normAutofit fontScale="62500" lnSpcReduction="20000"/>
          </a:bodyPr>
          <a:lstStyle/>
          <a:p>
            <a:r>
              <a:rPr lang="en-US" dirty="0" smtClean="0"/>
              <a:t>Ingest all contributed data with emphasis on GUIDs, not only a restricted set of selected data elements</a:t>
            </a:r>
          </a:p>
          <a:p>
            <a:r>
              <a:rPr lang="en-US" dirty="0" smtClean="0"/>
              <a:t>Maintain persistent datasets and versioning, allowing new and edited records to be uploaded as needed</a:t>
            </a:r>
          </a:p>
          <a:p>
            <a:r>
              <a:rPr lang="en-US" dirty="0" smtClean="0"/>
              <a:t>Ingest textual specimen records, associated still images, video, audio, and other media</a:t>
            </a:r>
          </a:p>
          <a:p>
            <a:r>
              <a:rPr lang="en-US" dirty="0" smtClean="0"/>
              <a:t>Ingest linked documents and associated literature, including field notes, ledgers, monographs, related specimen collections, etc.</a:t>
            </a:r>
          </a:p>
          <a:p>
            <a:r>
              <a:rPr lang="en-US" dirty="0" smtClean="0"/>
              <a:t>Provide virtual annotation capabilities and track annotations back to the originating collection</a:t>
            </a:r>
          </a:p>
          <a:p>
            <a:r>
              <a:rPr lang="en-US" dirty="0" smtClean="0"/>
              <a:t>Facilitate sharing and integration of data relevant to biodiversity research</a:t>
            </a:r>
          </a:p>
          <a:p>
            <a:r>
              <a:rPr lang="en-US" dirty="0" smtClean="0"/>
              <a:t>Provide computational services for biodiversity research</a:t>
            </a:r>
          </a:p>
          <a:p>
            <a:r>
              <a:rPr lang="en-US" dirty="0" smtClean="0"/>
              <a:t>Active repository technology</a:t>
            </a:r>
          </a:p>
          <a:p>
            <a:pPr lvl="1"/>
            <a:r>
              <a:rPr lang="en-US" dirty="0" smtClean="0"/>
              <a:t>Cloud computing infrastructure</a:t>
            </a:r>
          </a:p>
          <a:p>
            <a:r>
              <a:rPr lang="en-US" dirty="0" smtClean="0"/>
              <a:t>We will be a GBIF cyber infrastructure partner</a:t>
            </a:r>
          </a:p>
          <a:p>
            <a:pPr lvl="1"/>
            <a:r>
              <a:rPr lang="en-US" dirty="0" smtClean="0"/>
              <a:t>E.g. IPT extension for Audubon Core</a:t>
            </a:r>
          </a:p>
          <a:p>
            <a:pPr lvl="1"/>
            <a:r>
              <a:rPr lang="en-US" dirty="0" smtClean="0"/>
              <a:t>Darwin Core Archive delivery of query results</a:t>
            </a:r>
            <a:endParaRPr lang="en-US" dirty="0"/>
          </a:p>
        </p:txBody>
      </p:sp>
      <p:pic>
        <p:nvPicPr>
          <p:cNvPr id="4" name="Picture 2" descr="File:IDigBio Logo w kBG.png"/>
          <p:cNvPicPr>
            <a:picLocks noChangeAspect="1" noChangeArrowheads="1"/>
          </p:cNvPicPr>
          <p:nvPr/>
        </p:nvPicPr>
        <p:blipFill>
          <a:blip r:embed="rId2" cstate="print"/>
          <a:srcRect/>
          <a:stretch>
            <a:fillRect/>
          </a:stretch>
        </p:blipFill>
        <p:spPr bwMode="auto">
          <a:xfrm>
            <a:off x="1135647" y="170688"/>
            <a:ext cx="2204961" cy="868204"/>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 to iDigBio</a:t>
            </a:r>
            <a:endParaRPr lang="en-US" dirty="0"/>
          </a:p>
        </p:txBody>
      </p:sp>
      <p:sp>
        <p:nvSpPr>
          <p:cNvPr id="3" name="Content Placeholder 2"/>
          <p:cNvSpPr>
            <a:spLocks noGrp="1"/>
          </p:cNvSpPr>
          <p:nvPr>
            <p:ph idx="1"/>
          </p:nvPr>
        </p:nvSpPr>
        <p:spPr>
          <a:xfrm>
            <a:off x="457200" y="1295400"/>
            <a:ext cx="8229600" cy="4297363"/>
          </a:xfrm>
        </p:spPr>
        <p:txBody>
          <a:bodyPr/>
          <a:lstStyle/>
          <a:p>
            <a:r>
              <a:rPr lang="en-US" dirty="0" smtClean="0"/>
              <a:t>iDigBio</a:t>
            </a:r>
          </a:p>
          <a:p>
            <a:pPr lvl="1"/>
            <a:r>
              <a:rPr lang="en-US" dirty="0" smtClean="0"/>
              <a:t>CSV files, DwC-A file + extensions, and…</a:t>
            </a:r>
          </a:p>
          <a:p>
            <a:pPr lvl="1"/>
            <a:r>
              <a:rPr lang="en-US" dirty="0" smtClean="0"/>
              <a:t>goal to allow all possible data w/o limitations from a given standard</a:t>
            </a:r>
          </a:p>
          <a:p>
            <a:pPr lvl="1"/>
            <a:r>
              <a:rPr lang="en-US" dirty="0" smtClean="0"/>
              <a:t>“if a field is valuable – it will someday be in a standard” (Schuh 2012)</a:t>
            </a:r>
          </a:p>
          <a:p>
            <a:pPr lvl="1"/>
            <a:r>
              <a:rPr lang="en-US" dirty="0" smtClean="0"/>
              <a:t>s</a:t>
            </a:r>
            <a:r>
              <a:rPr lang="en-US" sz="3200" dirty="0" smtClean="0"/>
              <a:t>t</a:t>
            </a:r>
            <a:r>
              <a:rPr lang="en-US" sz="3600" dirty="0" smtClean="0"/>
              <a:t>a</a:t>
            </a:r>
            <a:r>
              <a:rPr lang="en-US" sz="4000" dirty="0" smtClean="0"/>
              <a:t>n</a:t>
            </a:r>
            <a:r>
              <a:rPr lang="en-US" sz="4400" dirty="0" smtClean="0"/>
              <a:t>d</a:t>
            </a:r>
            <a:r>
              <a:rPr lang="en-US" sz="4800" dirty="0" smtClean="0"/>
              <a:t>a</a:t>
            </a:r>
            <a:r>
              <a:rPr lang="en-US" sz="5400" dirty="0" smtClean="0"/>
              <a:t>rd</a:t>
            </a:r>
            <a:r>
              <a:rPr lang="en-US" sz="6000" dirty="0" smtClean="0"/>
              <a: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424" y="481584"/>
            <a:ext cx="5105400" cy="1219200"/>
          </a:xfrm>
        </p:spPr>
        <p:txBody>
          <a:bodyPr>
            <a:normAutofit fontScale="90000"/>
          </a:bodyPr>
          <a:lstStyle/>
          <a:p>
            <a:r>
              <a:rPr lang="en-US" sz="3600" dirty="0" smtClean="0"/>
              <a:t>Sharing with Morphbank</a:t>
            </a:r>
            <a:br>
              <a:rPr lang="en-US" sz="3600" dirty="0" smtClean="0"/>
            </a:br>
            <a:r>
              <a:rPr lang="en-US" sz="3600" dirty="0" smtClean="0"/>
              <a:t>2* methods</a:t>
            </a:r>
            <a:r>
              <a:rPr lang="en-US" dirty="0" smtClean="0"/>
              <a:t/>
            </a:r>
            <a:br>
              <a:rPr lang="en-US" dirty="0" smtClean="0"/>
            </a:br>
            <a:endParaRPr lang="en-US" dirty="0"/>
          </a:p>
        </p:txBody>
      </p:sp>
      <p:sp>
        <p:nvSpPr>
          <p:cNvPr id="3" name="Content Placeholder 2"/>
          <p:cNvSpPr>
            <a:spLocks noGrp="1"/>
          </p:cNvSpPr>
          <p:nvPr>
            <p:ph idx="1"/>
          </p:nvPr>
        </p:nvSpPr>
        <p:spPr/>
        <p:txBody>
          <a:bodyPr/>
          <a:lstStyle/>
          <a:p>
            <a:r>
              <a:rPr lang="en-US" dirty="0" smtClean="0"/>
              <a:t>Excel Workbook</a:t>
            </a:r>
          </a:p>
          <a:p>
            <a:pPr lvl="1"/>
            <a:r>
              <a:rPr lang="en-US" dirty="0" smtClean="0"/>
              <a:t>map your fields to Morphbank fields</a:t>
            </a:r>
          </a:p>
          <a:p>
            <a:pPr lvl="1"/>
            <a:r>
              <a:rPr lang="en-US" dirty="0" smtClean="0"/>
              <a:t>external ids required</a:t>
            </a:r>
          </a:p>
          <a:p>
            <a:r>
              <a:rPr lang="en-US" dirty="0" smtClean="0"/>
              <a:t>Specify &gt; Morphbank plug-in</a:t>
            </a:r>
          </a:p>
          <a:p>
            <a:pPr lvl="1"/>
            <a:r>
              <a:rPr lang="en-US" dirty="0" smtClean="0"/>
              <a:t>xml mapping to Morphbank XML schema</a:t>
            </a:r>
          </a:p>
          <a:p>
            <a:pPr lvl="1"/>
            <a:r>
              <a:rPr lang="en-US" dirty="0" smtClean="0"/>
              <a:t>external ids required</a:t>
            </a:r>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616" y="152400"/>
            <a:ext cx="5105400" cy="914400"/>
          </a:xfrm>
        </p:spPr>
        <p:txBody>
          <a:bodyPr/>
          <a:lstStyle/>
          <a:p>
            <a:r>
              <a:rPr lang="en-US" dirty="0" smtClean="0"/>
              <a:t>More </a:t>
            </a:r>
            <a:r>
              <a:rPr lang="en-US" dirty="0" smtClean="0"/>
              <a:t>Ways to Share Data</a:t>
            </a:r>
            <a:endParaRPr lang="en-US" dirty="0"/>
          </a:p>
        </p:txBody>
      </p:sp>
      <p:sp>
        <p:nvSpPr>
          <p:cNvPr id="3" name="Content Placeholder 2"/>
          <p:cNvSpPr>
            <a:spLocks noGrp="1"/>
          </p:cNvSpPr>
          <p:nvPr>
            <p:ph idx="1"/>
          </p:nvPr>
        </p:nvSpPr>
        <p:spPr>
          <a:xfrm>
            <a:off x="457200" y="1371600"/>
            <a:ext cx="8229600" cy="4525963"/>
          </a:xfrm>
        </p:spPr>
        <p:txBody>
          <a:bodyPr>
            <a:normAutofit fontScale="85000" lnSpcReduction="20000"/>
          </a:bodyPr>
          <a:lstStyle/>
          <a:p>
            <a:r>
              <a:rPr lang="en-US" dirty="0" smtClean="0"/>
              <a:t>Thematic Collection Networks (TCNs)</a:t>
            </a:r>
          </a:p>
          <a:p>
            <a:pPr lvl="1"/>
            <a:r>
              <a:rPr lang="en-US" dirty="0" smtClean="0"/>
              <a:t>have data ready to share?</a:t>
            </a:r>
          </a:p>
          <a:p>
            <a:pPr lvl="1"/>
            <a:r>
              <a:rPr lang="en-US" dirty="0" smtClean="0"/>
              <a:t>fits a current TCN theme?</a:t>
            </a:r>
          </a:p>
          <a:p>
            <a:r>
              <a:rPr lang="en-US" dirty="0" smtClean="0"/>
              <a:t>Partners to Existing Networks (PENs)</a:t>
            </a:r>
          </a:p>
          <a:p>
            <a:pPr lvl="1"/>
            <a:r>
              <a:rPr lang="en-US" dirty="0" smtClean="0"/>
              <a:t>join the effort</a:t>
            </a:r>
          </a:p>
          <a:p>
            <a:r>
              <a:rPr lang="en-US" dirty="0" smtClean="0"/>
              <a:t>Through an existing portal or repository</a:t>
            </a:r>
          </a:p>
          <a:p>
            <a:pPr lvl="1"/>
            <a:r>
              <a:rPr lang="en-US" dirty="0" smtClean="0"/>
              <a:t>Symbiota </a:t>
            </a:r>
          </a:p>
          <a:p>
            <a:pPr lvl="1"/>
            <a:r>
              <a:rPr lang="en-US" dirty="0" smtClean="0"/>
              <a:t>VertNet</a:t>
            </a:r>
          </a:p>
          <a:p>
            <a:pPr lvl="1"/>
            <a:r>
              <a:rPr lang="en-US" dirty="0" smtClean="0"/>
              <a:t>Morphbank</a:t>
            </a:r>
          </a:p>
          <a:p>
            <a:pPr lvl="1"/>
            <a:r>
              <a:rPr lang="en-US" dirty="0" smtClean="0"/>
              <a:t>GBIF</a:t>
            </a:r>
          </a:p>
          <a:p>
            <a:r>
              <a:rPr lang="en-US" dirty="0" smtClean="0"/>
              <a:t>Help is everywhere!</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6705600" cy="715962"/>
          </a:xfrm>
        </p:spPr>
        <p:txBody>
          <a:bodyPr>
            <a:normAutofit/>
          </a:bodyPr>
          <a:lstStyle/>
          <a:p>
            <a:r>
              <a:rPr lang="en-US" dirty="0" smtClean="0"/>
              <a:t>Many thanks to you from</a:t>
            </a:r>
            <a:endParaRPr lang="en-US" dirty="0"/>
          </a:p>
        </p:txBody>
      </p:sp>
      <p:sp>
        <p:nvSpPr>
          <p:cNvPr id="5" name="Content Placeholder 4"/>
          <p:cNvSpPr>
            <a:spLocks noGrp="1"/>
          </p:cNvSpPr>
          <p:nvPr>
            <p:ph idx="1"/>
          </p:nvPr>
        </p:nvSpPr>
        <p:spPr>
          <a:xfrm>
            <a:off x="228600" y="1676400"/>
            <a:ext cx="8534400" cy="4419600"/>
          </a:xfrm>
        </p:spPr>
        <p:txBody>
          <a:bodyPr>
            <a:normAutofit lnSpcReduction="10000"/>
          </a:bodyPr>
          <a:lstStyle/>
          <a:p>
            <a:pPr algn="ctr">
              <a:buNone/>
            </a:pPr>
            <a:r>
              <a:rPr lang="en-US" dirty="0" smtClean="0">
                <a:solidFill>
                  <a:schemeClr val="accent6">
                    <a:lumMod val="75000"/>
                  </a:schemeClr>
                </a:solidFill>
              </a:rPr>
              <a:t>We look forward to your input at iDigBio. We need your voices. </a:t>
            </a:r>
            <a:r>
              <a:rPr lang="en-US" smtClean="0">
                <a:solidFill>
                  <a:schemeClr val="accent6">
                    <a:lumMod val="75000"/>
                  </a:schemeClr>
                </a:solidFill>
              </a:rPr>
              <a:t>Here’s to </a:t>
            </a:r>
            <a:r>
              <a:rPr lang="en-US" dirty="0" smtClean="0">
                <a:solidFill>
                  <a:schemeClr val="accent6">
                    <a:lumMod val="75000"/>
                  </a:schemeClr>
                </a:solidFill>
              </a:rPr>
              <a:t>getting your collection’s data online available to everyone!</a:t>
            </a:r>
          </a:p>
          <a:p>
            <a:pPr algn="ctr">
              <a:buNone/>
            </a:pPr>
            <a:endParaRPr lang="en-US" dirty="0" smtClean="0"/>
          </a:p>
          <a:p>
            <a:pPr algn="ctr">
              <a:buNone/>
            </a:pPr>
            <a:r>
              <a:rPr lang="en-US" dirty="0" smtClean="0"/>
              <a:t>Valdosta State University (VSU)</a:t>
            </a:r>
          </a:p>
          <a:p>
            <a:pPr algn="ctr">
              <a:buNone/>
            </a:pPr>
            <a:r>
              <a:rPr lang="en-US" dirty="0" smtClean="0"/>
              <a:t>and </a:t>
            </a:r>
            <a:r>
              <a:rPr lang="en-US" b="1" i="1" dirty="0" smtClean="0"/>
              <a:t>all participants at the iDigBio Vascular and Non-vascular Plant Digitization Workshop, September  17 – 18, 2012 hosted by Valdosta State University</a:t>
            </a:r>
          </a:p>
        </p:txBody>
      </p:sp>
      <p:pic>
        <p:nvPicPr>
          <p:cNvPr id="8" name="Picture 3" descr="C:\Users\Steve\Desktop\20111123203406!IDigBio_Logo_RGB.png"/>
          <p:cNvPicPr>
            <a:picLocks noChangeAspect="1" noChangeArrowheads="1"/>
          </p:cNvPicPr>
          <p:nvPr/>
        </p:nvPicPr>
        <p:blipFill>
          <a:blip r:embed="rId2" cstate="print"/>
          <a:srcRect/>
          <a:stretch>
            <a:fillRect/>
          </a:stretch>
        </p:blipFill>
        <p:spPr bwMode="auto">
          <a:xfrm>
            <a:off x="5370576" y="265494"/>
            <a:ext cx="2024740" cy="626230"/>
          </a:xfrm>
          <a:prstGeom prst="rect">
            <a:avLst/>
          </a:prstGeom>
          <a:noFill/>
        </p:spPr>
      </p:pic>
    </p:spTree>
    <p:extLst>
      <p:ext uri="{BB962C8B-B14F-4D97-AF65-F5344CB8AC3E}">
        <p14:creationId xmlns:p14="http://schemas.microsoft.com/office/powerpoint/2010/main" xmlns="" val="38398344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80975"/>
            <a:ext cx="8001000" cy="1066800"/>
          </a:xfrm>
        </p:spPr>
        <p:txBody>
          <a:bodyPr>
            <a:normAutofit fontScale="90000"/>
          </a:bodyPr>
          <a:lstStyle/>
          <a:p>
            <a:r>
              <a:rPr lang="en-US" sz="4400" dirty="0" smtClean="0"/>
              <a:t>Data Feedback, Corrections, Options</a:t>
            </a:r>
            <a:endParaRPr lang="en-US" dirty="0" smtClean="0"/>
          </a:p>
        </p:txBody>
      </p:sp>
      <p:sp>
        <p:nvSpPr>
          <p:cNvPr id="3" name="Content Placeholder 2"/>
          <p:cNvSpPr>
            <a:spLocks noGrp="1"/>
          </p:cNvSpPr>
          <p:nvPr>
            <p:ph idx="1"/>
          </p:nvPr>
        </p:nvSpPr>
        <p:spPr>
          <a:xfrm>
            <a:off x="381000" y="1447801"/>
            <a:ext cx="8229600" cy="4800600"/>
          </a:xfrm>
        </p:spPr>
        <p:txBody>
          <a:bodyPr>
            <a:normAutofit fontScale="62500" lnSpcReduction="20000"/>
          </a:bodyPr>
          <a:lstStyle/>
          <a:p>
            <a:r>
              <a:rPr lang="en-US" dirty="0" smtClean="0"/>
              <a:t>Revisualization  - discovery</a:t>
            </a:r>
          </a:p>
          <a:p>
            <a:r>
              <a:rPr lang="en-US" dirty="0" err="1" smtClean="0"/>
              <a:t>Unforseen</a:t>
            </a:r>
            <a:r>
              <a:rPr lang="en-US" dirty="0" smtClean="0"/>
              <a:t> errors revealed</a:t>
            </a:r>
          </a:p>
          <a:p>
            <a:pPr lvl="1"/>
            <a:r>
              <a:rPr lang="en-US" dirty="0" smtClean="0"/>
              <a:t>Recent Morphbank – SERNEC Symbiota Portal example</a:t>
            </a:r>
          </a:p>
          <a:p>
            <a:r>
              <a:rPr lang="en-US" dirty="0" smtClean="0"/>
              <a:t>Taking it in stride</a:t>
            </a:r>
          </a:p>
          <a:p>
            <a:pPr lvl="1"/>
            <a:r>
              <a:rPr lang="en-US" dirty="0" smtClean="0"/>
              <a:t>Opportunities, Benefits, Decisions</a:t>
            </a:r>
          </a:p>
          <a:p>
            <a:r>
              <a:rPr lang="en-US" dirty="0" err="1" smtClean="0"/>
              <a:t>Specify’s</a:t>
            </a:r>
            <a:r>
              <a:rPr lang="en-US" dirty="0" smtClean="0"/>
              <a:t> Scatter-Gather-Reconcile (SGR)</a:t>
            </a:r>
          </a:p>
          <a:p>
            <a:pPr lvl="1"/>
            <a:r>
              <a:rPr lang="en-US" dirty="0" smtClean="0"/>
              <a:t>duplicates found</a:t>
            </a:r>
          </a:p>
          <a:p>
            <a:pPr lvl="1"/>
            <a:r>
              <a:rPr lang="en-US" dirty="0" smtClean="0"/>
              <a:t>dataset for checking is increasing in size</a:t>
            </a:r>
          </a:p>
          <a:p>
            <a:pPr lvl="1"/>
            <a:r>
              <a:rPr lang="en-US" dirty="0" smtClean="0"/>
              <a:t>example, at least 50% dupes</a:t>
            </a:r>
          </a:p>
          <a:p>
            <a:pPr lvl="1"/>
            <a:r>
              <a:rPr lang="en-US" dirty="0" smtClean="0"/>
              <a:t>lending credence to the skeletal dataset concept</a:t>
            </a:r>
          </a:p>
          <a:p>
            <a:r>
              <a:rPr lang="en-US" dirty="0" smtClean="0"/>
              <a:t>Filtered PUSH (works with Specify, Symbiota and Morphbank)</a:t>
            </a:r>
          </a:p>
          <a:p>
            <a:pPr lvl="1"/>
            <a:r>
              <a:rPr lang="en-US" dirty="0" smtClean="0"/>
              <a:t>finding dupes</a:t>
            </a:r>
          </a:p>
          <a:p>
            <a:pPr lvl="2"/>
            <a:r>
              <a:rPr lang="en-US" dirty="0" smtClean="0"/>
              <a:t>the benefits of shared datasets</a:t>
            </a:r>
          </a:p>
          <a:p>
            <a:pPr lvl="2"/>
            <a:r>
              <a:rPr lang="en-US" dirty="0" smtClean="0"/>
              <a:t>lending credence to the skeletal dataset</a:t>
            </a:r>
          </a:p>
          <a:p>
            <a:pPr lvl="1"/>
            <a:r>
              <a:rPr lang="en-US" dirty="0" smtClean="0"/>
              <a:t>finding annotations (determinations, general comments)</a:t>
            </a:r>
          </a:p>
          <a:p>
            <a:pPr lvl="2"/>
            <a:r>
              <a:rPr lang="en-US" dirty="0" smtClean="0"/>
              <a:t>to import or not to import</a:t>
            </a:r>
          </a:p>
        </p:txBody>
      </p:sp>
    </p:spTree>
    <p:extLst>
      <p:ext uri="{BB962C8B-B14F-4D97-AF65-F5344CB8AC3E}">
        <p14:creationId xmlns:p14="http://schemas.microsoft.com/office/powerpoint/2010/main" xmlns="" val="1691693494"/>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56616" y="313944"/>
            <a:ext cx="6248400" cy="1091184"/>
          </a:xfrm>
        </p:spPr>
        <p:txBody>
          <a:bodyPr>
            <a:normAutofit/>
          </a:bodyPr>
          <a:lstStyle/>
          <a:p>
            <a:r>
              <a:rPr lang="en-US" dirty="0" smtClean="0"/>
              <a:t>Evaluating Protocols</a:t>
            </a:r>
            <a:br>
              <a:rPr lang="en-US" dirty="0" smtClean="0"/>
            </a:br>
            <a:r>
              <a:rPr lang="en-US" dirty="0" smtClean="0"/>
              <a:t>Hardware – Software – Data Entry</a:t>
            </a:r>
            <a:endParaRPr lang="en-US" dirty="0"/>
          </a:p>
        </p:txBody>
      </p:sp>
      <p:sp>
        <p:nvSpPr>
          <p:cNvPr id="3" name="Content Placeholder 2"/>
          <p:cNvSpPr>
            <a:spLocks noGrp="1"/>
          </p:cNvSpPr>
          <p:nvPr>
            <p:ph idx="1"/>
          </p:nvPr>
        </p:nvSpPr>
        <p:spPr>
          <a:xfrm>
            <a:off x="457200" y="1570037"/>
            <a:ext cx="8153400" cy="4525963"/>
          </a:xfrm>
        </p:spPr>
        <p:txBody>
          <a:bodyPr>
            <a:normAutofit fontScale="92500" lnSpcReduction="20000"/>
          </a:bodyPr>
          <a:lstStyle/>
          <a:p>
            <a:r>
              <a:rPr lang="en-US" dirty="0" smtClean="0"/>
              <a:t>Avoid stove-piping &amp; N-I-H</a:t>
            </a:r>
          </a:p>
          <a:p>
            <a:pPr lvl="1"/>
            <a:r>
              <a:rPr lang="en-US" dirty="0" smtClean="0"/>
              <a:t>utilize existing protocols</a:t>
            </a:r>
          </a:p>
          <a:p>
            <a:pPr lvl="1"/>
            <a:r>
              <a:rPr lang="en-US" dirty="0" smtClean="0"/>
              <a:t>find the best fit, edit to suit</a:t>
            </a:r>
          </a:p>
          <a:p>
            <a:pPr lvl="1"/>
            <a:r>
              <a:rPr lang="en-US" dirty="0" smtClean="0"/>
              <a:t>share your changes / new strategies / logic</a:t>
            </a:r>
          </a:p>
          <a:p>
            <a:pPr lvl="2"/>
            <a:r>
              <a:rPr lang="en-US" dirty="0" smtClean="0"/>
              <a:t>https://www.idigbio.org/content/digitization-workflows</a:t>
            </a:r>
          </a:p>
          <a:p>
            <a:r>
              <a:rPr lang="en-US" dirty="0" smtClean="0"/>
              <a:t>Developing , Writing Evaluating Protocols</a:t>
            </a:r>
          </a:p>
          <a:p>
            <a:pPr lvl="1"/>
            <a:r>
              <a:rPr lang="en-US" dirty="0" smtClean="0"/>
              <a:t>engage staff</a:t>
            </a:r>
          </a:p>
          <a:p>
            <a:pPr lvl="1"/>
            <a:r>
              <a:rPr lang="en-US" dirty="0" smtClean="0"/>
              <a:t>engage the community</a:t>
            </a:r>
          </a:p>
          <a:p>
            <a:r>
              <a:rPr lang="en-US" dirty="0" smtClean="0"/>
              <a:t>“</a:t>
            </a:r>
            <a:r>
              <a:rPr lang="en-US" dirty="0" smtClean="0">
                <a:solidFill>
                  <a:schemeClr val="accent1">
                    <a:lumMod val="75000"/>
                  </a:schemeClr>
                </a:solidFill>
              </a:rPr>
              <a:t>learn from each others point-of-view and approach to the material</a:t>
            </a:r>
            <a:r>
              <a:rPr lang="en-US" dirty="0" smtClean="0"/>
              <a:t>.” Enterprise 2.0</a:t>
            </a:r>
          </a:p>
          <a:p>
            <a:endParaRPr lang="en-US"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effectLst/>
        </p:spPr>
        <p:txBody>
          <a:bodyPr/>
          <a:lstStyle/>
          <a:p>
            <a:endParaRPr lang="en-US" dirty="0"/>
          </a:p>
        </p:txBody>
      </p:sp>
      <p:pic>
        <p:nvPicPr>
          <p:cNvPr id="2054" name="Picture 6" descr="EMu-KE Software"/>
          <p:cNvPicPr>
            <a:picLocks noChangeAspect="1" noChangeArrowheads="1"/>
          </p:cNvPicPr>
          <p:nvPr/>
        </p:nvPicPr>
        <p:blipFill>
          <a:blip r:embed="rId3" cstate="print"/>
          <a:srcRect/>
          <a:stretch>
            <a:fillRect/>
          </a:stretch>
        </p:blipFill>
        <p:spPr bwMode="auto">
          <a:xfrm>
            <a:off x="609600" y="685800"/>
            <a:ext cx="2514600" cy="1249860"/>
          </a:xfrm>
          <a:prstGeom prst="rect">
            <a:avLst/>
          </a:prstGeom>
          <a:noFill/>
        </p:spPr>
      </p:pic>
      <p:pic>
        <p:nvPicPr>
          <p:cNvPr id="2052" name="Picture 4" descr="http://www.dataone.org/sites/default/files/images/tool-logos/specifyLogo.png"/>
          <p:cNvPicPr>
            <a:picLocks noChangeAspect="1" noChangeArrowheads="1"/>
          </p:cNvPicPr>
          <p:nvPr/>
        </p:nvPicPr>
        <p:blipFill>
          <a:blip r:embed="rId4" cstate="print"/>
          <a:srcRect/>
          <a:stretch>
            <a:fillRect/>
          </a:stretch>
        </p:blipFill>
        <p:spPr bwMode="auto">
          <a:xfrm>
            <a:off x="152400" y="152400"/>
            <a:ext cx="1905000" cy="781051"/>
          </a:xfrm>
          <a:prstGeom prst="rect">
            <a:avLst/>
          </a:prstGeom>
          <a:noFill/>
        </p:spPr>
      </p:pic>
      <p:pic>
        <p:nvPicPr>
          <p:cNvPr id="2056" name="Picture 8" descr="Site Logo"/>
          <p:cNvPicPr>
            <a:picLocks noChangeAspect="1" noChangeArrowheads="1"/>
          </p:cNvPicPr>
          <p:nvPr/>
        </p:nvPicPr>
        <p:blipFill>
          <a:blip r:embed="rId5" cstate="print"/>
          <a:srcRect l="16093" r="52067"/>
          <a:stretch>
            <a:fillRect/>
          </a:stretch>
        </p:blipFill>
        <p:spPr bwMode="auto">
          <a:xfrm>
            <a:off x="450927" y="3981449"/>
            <a:ext cx="2274418" cy="714375"/>
          </a:xfrm>
          <a:prstGeom prst="rect">
            <a:avLst/>
          </a:prstGeom>
          <a:noFill/>
        </p:spPr>
      </p:pic>
      <p:pic>
        <p:nvPicPr>
          <p:cNvPr id="2058" name="Picture 10" descr="ARCTOS logo"/>
          <p:cNvPicPr>
            <a:picLocks noChangeAspect="1" noChangeArrowheads="1"/>
          </p:cNvPicPr>
          <p:nvPr/>
        </p:nvPicPr>
        <p:blipFill>
          <a:blip r:embed="rId6" cstate="print"/>
          <a:srcRect/>
          <a:stretch>
            <a:fillRect/>
          </a:stretch>
        </p:blipFill>
        <p:spPr bwMode="auto">
          <a:xfrm>
            <a:off x="457200" y="1959863"/>
            <a:ext cx="1146811" cy="1066801"/>
          </a:xfrm>
          <a:prstGeom prst="rect">
            <a:avLst/>
          </a:prstGeom>
          <a:noFill/>
          <a:ln>
            <a:solidFill>
              <a:schemeClr val="accent6">
                <a:lumMod val="40000"/>
                <a:lumOff val="60000"/>
              </a:schemeClr>
            </a:solidFill>
          </a:ln>
        </p:spPr>
      </p:pic>
      <p:sp>
        <p:nvSpPr>
          <p:cNvPr id="22" name="TextBox 21"/>
          <p:cNvSpPr txBox="1"/>
          <p:nvPr/>
        </p:nvSpPr>
        <p:spPr>
          <a:xfrm>
            <a:off x="5522976" y="143470"/>
            <a:ext cx="1917192" cy="923330"/>
          </a:xfrm>
          <a:prstGeom prst="rect">
            <a:avLst/>
          </a:prstGeom>
          <a:solidFill>
            <a:schemeClr val="bg1"/>
          </a:solidFill>
          <a:effectLst/>
        </p:spPr>
        <p:txBody>
          <a:bodyPr wrap="square" rtlCol="0">
            <a:spAutoFit/>
          </a:bodyPr>
          <a:lstStyle/>
          <a:p>
            <a:endParaRPr lang="en-US" sz="5400" dirty="0">
              <a:solidFill>
                <a:schemeClr val="bg1"/>
              </a:solidFill>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effectLst/>
        </p:spPr>
        <p:txBody>
          <a:bodyPr/>
          <a:lstStyle/>
          <a:p>
            <a:endParaRPr lang="en-US" dirty="0"/>
          </a:p>
        </p:txBody>
      </p:sp>
      <p:pic>
        <p:nvPicPr>
          <p:cNvPr id="53262" name="Picture 14" descr="SilverCollection Logo"/>
          <p:cNvPicPr>
            <a:picLocks noChangeAspect="1" noChangeArrowheads="1"/>
          </p:cNvPicPr>
          <p:nvPr/>
        </p:nvPicPr>
        <p:blipFill>
          <a:blip r:embed="rId3" cstate="print"/>
          <a:srcRect/>
          <a:stretch>
            <a:fillRect/>
          </a:stretch>
        </p:blipFill>
        <p:spPr bwMode="auto">
          <a:xfrm>
            <a:off x="152400" y="5105400"/>
            <a:ext cx="2209800" cy="666751"/>
          </a:xfrm>
          <a:prstGeom prst="rect">
            <a:avLst/>
          </a:prstGeom>
          <a:noFill/>
        </p:spPr>
      </p:pic>
      <p:pic>
        <p:nvPicPr>
          <p:cNvPr id="2054" name="Picture 6" descr="EMu-KE Software"/>
          <p:cNvPicPr>
            <a:picLocks noChangeAspect="1" noChangeArrowheads="1"/>
          </p:cNvPicPr>
          <p:nvPr/>
        </p:nvPicPr>
        <p:blipFill>
          <a:blip r:embed="rId4" cstate="print"/>
          <a:srcRect/>
          <a:stretch>
            <a:fillRect/>
          </a:stretch>
        </p:blipFill>
        <p:spPr bwMode="auto">
          <a:xfrm>
            <a:off x="609600" y="685800"/>
            <a:ext cx="2514600" cy="1249860"/>
          </a:xfrm>
          <a:prstGeom prst="rect">
            <a:avLst/>
          </a:prstGeom>
          <a:noFill/>
        </p:spPr>
      </p:pic>
      <p:pic>
        <p:nvPicPr>
          <p:cNvPr id="2052" name="Picture 4" descr="http://www.dataone.org/sites/default/files/images/tool-logos/specifyLogo.png"/>
          <p:cNvPicPr>
            <a:picLocks noChangeAspect="1" noChangeArrowheads="1"/>
          </p:cNvPicPr>
          <p:nvPr/>
        </p:nvPicPr>
        <p:blipFill>
          <a:blip r:embed="rId5" cstate="print"/>
          <a:srcRect/>
          <a:stretch>
            <a:fillRect/>
          </a:stretch>
        </p:blipFill>
        <p:spPr bwMode="auto">
          <a:xfrm>
            <a:off x="152400" y="152400"/>
            <a:ext cx="1905000" cy="781051"/>
          </a:xfrm>
          <a:prstGeom prst="rect">
            <a:avLst/>
          </a:prstGeom>
          <a:noFill/>
        </p:spPr>
      </p:pic>
      <p:pic>
        <p:nvPicPr>
          <p:cNvPr id="2056" name="Picture 8" descr="Site Logo"/>
          <p:cNvPicPr>
            <a:picLocks noChangeAspect="1" noChangeArrowheads="1"/>
          </p:cNvPicPr>
          <p:nvPr/>
        </p:nvPicPr>
        <p:blipFill>
          <a:blip r:embed="rId6" cstate="print"/>
          <a:srcRect l="16093" r="52067"/>
          <a:stretch>
            <a:fillRect/>
          </a:stretch>
        </p:blipFill>
        <p:spPr bwMode="auto">
          <a:xfrm>
            <a:off x="450927" y="3981449"/>
            <a:ext cx="2274418" cy="714375"/>
          </a:xfrm>
          <a:prstGeom prst="rect">
            <a:avLst/>
          </a:prstGeom>
          <a:noFill/>
        </p:spPr>
      </p:pic>
      <p:pic>
        <p:nvPicPr>
          <p:cNvPr id="2058" name="Picture 10" descr="ARCTOS logo"/>
          <p:cNvPicPr>
            <a:picLocks noChangeAspect="1" noChangeArrowheads="1"/>
          </p:cNvPicPr>
          <p:nvPr/>
        </p:nvPicPr>
        <p:blipFill>
          <a:blip r:embed="rId7" cstate="print"/>
          <a:srcRect/>
          <a:stretch>
            <a:fillRect/>
          </a:stretch>
        </p:blipFill>
        <p:spPr bwMode="auto">
          <a:xfrm>
            <a:off x="457200" y="1959863"/>
            <a:ext cx="1146811" cy="1066801"/>
          </a:xfrm>
          <a:prstGeom prst="rect">
            <a:avLst/>
          </a:prstGeom>
          <a:noFill/>
          <a:ln>
            <a:solidFill>
              <a:schemeClr val="accent6">
                <a:lumMod val="40000"/>
                <a:lumOff val="60000"/>
              </a:schemeClr>
            </a:solidFill>
          </a:ln>
        </p:spPr>
      </p:pic>
      <p:sp>
        <p:nvSpPr>
          <p:cNvPr id="20" name="Rectangle 19"/>
          <p:cNvSpPr/>
          <p:nvPr/>
        </p:nvSpPr>
        <p:spPr>
          <a:xfrm>
            <a:off x="2819400" y="1752600"/>
            <a:ext cx="2133600" cy="523220"/>
          </a:xfrm>
          <a:prstGeom prst="rect">
            <a:avLst/>
          </a:prstGeom>
          <a:noFill/>
          <a:ln w="6350">
            <a:solidFill>
              <a:srgbClr val="002060"/>
            </a:solidFill>
            <a:prstDash val="sysDot"/>
          </a:ln>
          <a:effectLst/>
        </p:spPr>
        <p:txBody>
          <a:bodyPr wrap="square">
            <a:spAutoFit/>
          </a:bodyPr>
          <a:lstStyle/>
          <a:p>
            <a:r>
              <a:rPr lang="en-US" sz="2800" dirty="0" smtClean="0">
                <a:solidFill>
                  <a:schemeClr val="accent6">
                    <a:lumMod val="75000"/>
                  </a:schemeClr>
                </a:solidFill>
              </a:rPr>
              <a:t>FilteredPUSH </a:t>
            </a:r>
            <a:endParaRPr lang="en-US" sz="2800" dirty="0">
              <a:solidFill>
                <a:schemeClr val="accent6">
                  <a:lumMod val="75000"/>
                </a:schemeClr>
              </a:solidFill>
            </a:endParaRPr>
          </a:p>
        </p:txBody>
      </p:sp>
      <p:pic>
        <p:nvPicPr>
          <p:cNvPr id="18" name="Picture 2" descr="EOL logo  globe"/>
          <p:cNvPicPr>
            <a:picLocks noChangeAspect="1" noChangeArrowheads="1"/>
          </p:cNvPicPr>
          <p:nvPr/>
        </p:nvPicPr>
        <p:blipFill>
          <a:blip r:embed="rId8" cstate="print"/>
          <a:srcRect/>
          <a:stretch>
            <a:fillRect/>
          </a:stretch>
        </p:blipFill>
        <p:spPr bwMode="auto">
          <a:xfrm>
            <a:off x="5450465" y="1295400"/>
            <a:ext cx="1514475" cy="946547"/>
          </a:xfrm>
          <a:prstGeom prst="rect">
            <a:avLst/>
          </a:prstGeom>
          <a:noFill/>
          <a:effectLst/>
        </p:spPr>
      </p:pic>
      <p:sp>
        <p:nvSpPr>
          <p:cNvPr id="21" name="Slide Number Placeholder 31"/>
          <p:cNvSpPr>
            <a:spLocks noGrp="1"/>
          </p:cNvSpPr>
          <p:nvPr>
            <p:ph type="sldNum" sz="quarter" idx="11"/>
          </p:nvPr>
        </p:nvSpPr>
        <p:spPr>
          <a:xfrm>
            <a:off x="3124200" y="6356350"/>
            <a:ext cx="2895600" cy="365125"/>
          </a:xfrm>
          <a:effectLst/>
        </p:spPr>
        <p:txBody>
          <a:bodyPr/>
          <a:lstStyle/>
          <a:p>
            <a:endParaRPr lang="en-US" dirty="0"/>
          </a:p>
        </p:txBody>
      </p:sp>
      <p:sp>
        <p:nvSpPr>
          <p:cNvPr id="22" name="TextBox 21"/>
          <p:cNvSpPr txBox="1"/>
          <p:nvPr/>
        </p:nvSpPr>
        <p:spPr>
          <a:xfrm>
            <a:off x="5522976" y="143470"/>
            <a:ext cx="1917192" cy="923330"/>
          </a:xfrm>
          <a:prstGeom prst="rect">
            <a:avLst/>
          </a:prstGeom>
          <a:solidFill>
            <a:schemeClr val="bg1"/>
          </a:solidFill>
          <a:effectLst/>
        </p:spPr>
        <p:txBody>
          <a:bodyPr wrap="square" rtlCol="0">
            <a:spAutoFit/>
          </a:bodyPr>
          <a:lstStyle/>
          <a:p>
            <a:endParaRPr lang="en-US" sz="5400" dirty="0">
              <a:solidFill>
                <a:schemeClr val="bg1"/>
              </a:solidFill>
            </a:endParaRPr>
          </a:p>
        </p:txBody>
      </p:sp>
      <p:pic>
        <p:nvPicPr>
          <p:cNvPr id="23" name="Picture 2" descr="Image:180px-Mb_logo_with_box_and_http.jpg"/>
          <p:cNvPicPr>
            <a:picLocks noGrp="1" noChangeAspect="1" noChangeArrowheads="1"/>
          </p:cNvPicPr>
          <p:nvPr>
            <p:ph idx="1"/>
          </p:nvPr>
        </p:nvPicPr>
        <p:blipFill>
          <a:blip r:embed="rId9" cstate="print"/>
          <a:srcRect/>
          <a:stretch>
            <a:fillRect/>
          </a:stretch>
        </p:blipFill>
        <p:spPr bwMode="auto">
          <a:xfrm>
            <a:off x="6694049" y="2286000"/>
            <a:ext cx="1752600" cy="905510"/>
          </a:xfrm>
          <a:prstGeom prst="rect">
            <a:avLst/>
          </a:prstGeom>
          <a:noFill/>
          <a:effectLst/>
        </p:spPr>
      </p:pic>
      <p:pic>
        <p:nvPicPr>
          <p:cNvPr id="11" name="Picture 27" descr="https://encrypted-tbn0.google.com/images?q=tbn:ANd9GcRMwTms-6h8YADgqZPI9l2x5RAMo4TvW2QcsSroSTILL2ODNYwIcA"/>
          <p:cNvPicPr>
            <a:picLocks noChangeAspect="1" noChangeArrowheads="1"/>
          </p:cNvPicPr>
          <p:nvPr/>
        </p:nvPicPr>
        <p:blipFill>
          <a:blip r:embed="rId10" cstate="print"/>
          <a:srcRect/>
          <a:stretch>
            <a:fillRect/>
          </a:stretch>
        </p:blipFill>
        <p:spPr bwMode="auto">
          <a:xfrm>
            <a:off x="7162800" y="685800"/>
            <a:ext cx="1306951" cy="1266826"/>
          </a:xfrm>
          <a:prstGeom prst="rect">
            <a:avLst/>
          </a:prstGeom>
          <a:noFill/>
          <a:effectLst/>
        </p:spPr>
      </p:pic>
      <p:pic>
        <p:nvPicPr>
          <p:cNvPr id="53250" name="Picture 2" descr="File:IDigBio Logo w kBG.png"/>
          <p:cNvPicPr>
            <a:picLocks noChangeAspect="1" noChangeArrowheads="1"/>
          </p:cNvPicPr>
          <p:nvPr/>
        </p:nvPicPr>
        <p:blipFill>
          <a:blip r:embed="rId11" cstate="print"/>
          <a:srcRect/>
          <a:stretch>
            <a:fillRect/>
          </a:stretch>
        </p:blipFill>
        <p:spPr bwMode="auto">
          <a:xfrm>
            <a:off x="5170049" y="228600"/>
            <a:ext cx="2128761" cy="838200"/>
          </a:xfrm>
          <a:prstGeom prst="rect">
            <a:avLst/>
          </a:prstGeom>
          <a:noFill/>
          <a:effectLst/>
        </p:spPr>
      </p:pic>
      <p:sp>
        <p:nvSpPr>
          <p:cNvPr id="31" name="Rectangle 30"/>
          <p:cNvSpPr/>
          <p:nvPr/>
        </p:nvSpPr>
        <p:spPr>
          <a:xfrm>
            <a:off x="76200" y="3352800"/>
            <a:ext cx="2362200" cy="523220"/>
          </a:xfrm>
          <a:prstGeom prst="rect">
            <a:avLst/>
          </a:prstGeom>
          <a:noFill/>
          <a:ln w="6350">
            <a:solidFill>
              <a:srgbClr val="002060"/>
            </a:solidFill>
            <a:prstDash val="sysDot"/>
          </a:ln>
          <a:effectLst/>
        </p:spPr>
        <p:txBody>
          <a:bodyPr wrap="square">
            <a:spAutoFit/>
          </a:bodyPr>
          <a:lstStyle/>
          <a:p>
            <a:r>
              <a:rPr lang="en-US" sz="2800" dirty="0" smtClean="0">
                <a:solidFill>
                  <a:schemeClr val="accent6">
                    <a:lumMod val="75000"/>
                  </a:schemeClr>
                </a:solidFill>
              </a:rPr>
              <a:t>Kepler Kurator</a:t>
            </a:r>
            <a:endParaRPr lang="en-US" sz="2800" dirty="0">
              <a:solidFill>
                <a:schemeClr val="accent6">
                  <a:lumMod val="75000"/>
                </a:schemeClr>
              </a:solidFill>
            </a:endParaRPr>
          </a:p>
        </p:txBody>
      </p:sp>
      <p:sp>
        <p:nvSpPr>
          <p:cNvPr id="32" name="Rectangle 31"/>
          <p:cNvSpPr/>
          <p:nvPr/>
        </p:nvSpPr>
        <p:spPr>
          <a:xfrm>
            <a:off x="6589122" y="3352800"/>
            <a:ext cx="2326278" cy="369332"/>
          </a:xfrm>
          <a:prstGeom prst="rect">
            <a:avLst/>
          </a:prstGeom>
          <a:ln>
            <a:solidFill>
              <a:schemeClr val="accent3">
                <a:lumMod val="60000"/>
                <a:lumOff val="40000"/>
              </a:schemeClr>
            </a:solidFill>
          </a:ln>
          <a:effectLst/>
        </p:spPr>
        <p:txBody>
          <a:bodyPr wrap="none">
            <a:spAutoFit/>
          </a:bodyPr>
          <a:lstStyle/>
          <a:p>
            <a:r>
              <a:rPr lang="pt-BR" b="1" dirty="0" smtClean="0"/>
              <a:t>D I S C O V E R    L I F E</a:t>
            </a:r>
            <a:r>
              <a:rPr lang="pt-BR" dirty="0" smtClean="0"/>
              <a:t> </a:t>
            </a:r>
            <a:endParaRPr lang="en-US" dirty="0"/>
          </a:p>
        </p:txBody>
      </p:sp>
      <p:pic>
        <p:nvPicPr>
          <p:cNvPr id="2060" name="Picture 12" descr="http://vertnet.org/images/VNLogo_Full_Transparent_shortcrop.png"/>
          <p:cNvPicPr>
            <a:picLocks noChangeAspect="1" noChangeArrowheads="1"/>
          </p:cNvPicPr>
          <p:nvPr/>
        </p:nvPicPr>
        <p:blipFill>
          <a:blip r:embed="rId12" cstate="print"/>
          <a:srcRect/>
          <a:stretch>
            <a:fillRect/>
          </a:stretch>
        </p:blipFill>
        <p:spPr bwMode="auto">
          <a:xfrm>
            <a:off x="1143000" y="4667249"/>
            <a:ext cx="2209800" cy="619911"/>
          </a:xfrm>
          <a:prstGeom prst="rect">
            <a:avLst/>
          </a:prstGeom>
          <a:noFill/>
          <a:effectLst/>
        </p:spPr>
      </p:pic>
      <p:pic>
        <p:nvPicPr>
          <p:cNvPr id="47106" name="Picture 2" descr="SGR"/>
          <p:cNvPicPr>
            <a:picLocks noChangeAspect="1" noChangeArrowheads="1"/>
          </p:cNvPicPr>
          <p:nvPr/>
        </p:nvPicPr>
        <p:blipFill>
          <a:blip r:embed="rId13" cstate="print"/>
          <a:srcRect/>
          <a:stretch>
            <a:fillRect/>
          </a:stretch>
        </p:blipFill>
        <p:spPr bwMode="auto">
          <a:xfrm>
            <a:off x="2209800" y="2362200"/>
            <a:ext cx="723900" cy="6858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25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6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326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71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31" grpId="0" animBg="1"/>
      <p:bldP spid="32"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6" name="Picture 19" descr="http://2.bp.blogspot.com/_fCru2WBnYlw/SUwNyF933sI/AAAAAAAAAIo/PfT7mVQsgpg/S138/vizzuality_logo138w.jpg"/>
          <p:cNvPicPr>
            <a:picLocks noChangeAspect="1" noChangeArrowheads="1"/>
          </p:cNvPicPr>
          <p:nvPr/>
        </p:nvPicPr>
        <p:blipFill>
          <a:blip r:embed="rId3" cstate="print"/>
          <a:srcRect/>
          <a:stretch>
            <a:fillRect/>
          </a:stretch>
        </p:blipFill>
        <p:spPr bwMode="auto">
          <a:xfrm>
            <a:off x="737287" y="5105400"/>
            <a:ext cx="2767913" cy="1484245"/>
          </a:xfrm>
          <a:prstGeom prst="rect">
            <a:avLst/>
          </a:prstGeom>
          <a:noFill/>
          <a:effectLst/>
        </p:spPr>
      </p:pic>
      <p:pic>
        <p:nvPicPr>
          <p:cNvPr id="37" name="Picture 7"/>
          <p:cNvPicPr>
            <a:picLocks noChangeAspect="1" noChangeArrowheads="1"/>
          </p:cNvPicPr>
          <p:nvPr/>
        </p:nvPicPr>
        <p:blipFill>
          <a:blip r:embed="rId4" cstate="print"/>
          <a:srcRect r="43532"/>
          <a:stretch>
            <a:fillRect/>
          </a:stretch>
        </p:blipFill>
        <p:spPr bwMode="auto">
          <a:xfrm>
            <a:off x="3657600" y="4724400"/>
            <a:ext cx="856789" cy="1219200"/>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38" name="Picture 21" descr="Zooniverse"/>
          <p:cNvPicPr>
            <a:picLocks noChangeAspect="1" noChangeArrowheads="1"/>
          </p:cNvPicPr>
          <p:nvPr/>
        </p:nvPicPr>
        <p:blipFill>
          <a:blip r:embed="rId5" cstate="print"/>
          <a:srcRect l="2643" r="16516"/>
          <a:stretch>
            <a:fillRect/>
          </a:stretch>
        </p:blipFill>
        <p:spPr bwMode="auto">
          <a:xfrm>
            <a:off x="3200400" y="6153149"/>
            <a:ext cx="2926006" cy="552451"/>
          </a:xfrm>
          <a:prstGeom prst="rect">
            <a:avLst/>
          </a:prstGeom>
          <a:solidFill>
            <a:schemeClr val="tx1">
              <a:lumMod val="75000"/>
              <a:lumOff val="25000"/>
            </a:schemeClr>
          </a:solidFill>
          <a:effectLst/>
        </p:spPr>
      </p:pic>
      <p:sp>
        <p:nvSpPr>
          <p:cNvPr id="2" name="Title 1"/>
          <p:cNvSpPr>
            <a:spLocks noGrp="1"/>
          </p:cNvSpPr>
          <p:nvPr>
            <p:ph type="title"/>
          </p:nvPr>
        </p:nvSpPr>
        <p:spPr>
          <a:effectLst/>
        </p:spPr>
        <p:txBody>
          <a:bodyPr/>
          <a:lstStyle/>
          <a:p>
            <a:endParaRPr lang="en-US" dirty="0"/>
          </a:p>
        </p:txBody>
      </p:sp>
      <p:pic>
        <p:nvPicPr>
          <p:cNvPr id="53262" name="Picture 14" descr="SilverCollection Logo"/>
          <p:cNvPicPr>
            <a:picLocks noChangeAspect="1" noChangeArrowheads="1"/>
          </p:cNvPicPr>
          <p:nvPr/>
        </p:nvPicPr>
        <p:blipFill>
          <a:blip r:embed="rId6" cstate="print"/>
          <a:srcRect/>
          <a:stretch>
            <a:fillRect/>
          </a:stretch>
        </p:blipFill>
        <p:spPr bwMode="auto">
          <a:xfrm>
            <a:off x="152400" y="5105400"/>
            <a:ext cx="2209800" cy="666751"/>
          </a:xfrm>
          <a:prstGeom prst="rect">
            <a:avLst/>
          </a:prstGeom>
          <a:noFill/>
        </p:spPr>
      </p:pic>
      <p:pic>
        <p:nvPicPr>
          <p:cNvPr id="2054" name="Picture 6" descr="EMu-KE Software"/>
          <p:cNvPicPr>
            <a:picLocks noChangeAspect="1" noChangeArrowheads="1"/>
          </p:cNvPicPr>
          <p:nvPr/>
        </p:nvPicPr>
        <p:blipFill>
          <a:blip r:embed="rId7" cstate="print"/>
          <a:srcRect/>
          <a:stretch>
            <a:fillRect/>
          </a:stretch>
        </p:blipFill>
        <p:spPr bwMode="auto">
          <a:xfrm>
            <a:off x="609600" y="685800"/>
            <a:ext cx="2514600" cy="1249860"/>
          </a:xfrm>
          <a:prstGeom prst="rect">
            <a:avLst/>
          </a:prstGeom>
          <a:noFill/>
        </p:spPr>
      </p:pic>
      <p:pic>
        <p:nvPicPr>
          <p:cNvPr id="2052" name="Picture 4" descr="http://www.dataone.org/sites/default/files/images/tool-logos/specifyLogo.png"/>
          <p:cNvPicPr>
            <a:picLocks noChangeAspect="1" noChangeArrowheads="1"/>
          </p:cNvPicPr>
          <p:nvPr/>
        </p:nvPicPr>
        <p:blipFill>
          <a:blip r:embed="rId8" cstate="print"/>
          <a:srcRect/>
          <a:stretch>
            <a:fillRect/>
          </a:stretch>
        </p:blipFill>
        <p:spPr bwMode="auto">
          <a:xfrm>
            <a:off x="152400" y="152400"/>
            <a:ext cx="1905000" cy="781051"/>
          </a:xfrm>
          <a:prstGeom prst="rect">
            <a:avLst/>
          </a:prstGeom>
          <a:noFill/>
        </p:spPr>
      </p:pic>
      <p:pic>
        <p:nvPicPr>
          <p:cNvPr id="2056" name="Picture 8" descr="Site Logo"/>
          <p:cNvPicPr>
            <a:picLocks noChangeAspect="1" noChangeArrowheads="1"/>
          </p:cNvPicPr>
          <p:nvPr/>
        </p:nvPicPr>
        <p:blipFill>
          <a:blip r:embed="rId9" cstate="print"/>
          <a:srcRect l="16093" r="52067"/>
          <a:stretch>
            <a:fillRect/>
          </a:stretch>
        </p:blipFill>
        <p:spPr bwMode="auto">
          <a:xfrm>
            <a:off x="450927" y="3981449"/>
            <a:ext cx="2274418" cy="714375"/>
          </a:xfrm>
          <a:prstGeom prst="rect">
            <a:avLst/>
          </a:prstGeom>
          <a:noFill/>
        </p:spPr>
      </p:pic>
      <p:pic>
        <p:nvPicPr>
          <p:cNvPr id="2058" name="Picture 10" descr="ARCTOS logo"/>
          <p:cNvPicPr>
            <a:picLocks noChangeAspect="1" noChangeArrowheads="1"/>
          </p:cNvPicPr>
          <p:nvPr/>
        </p:nvPicPr>
        <p:blipFill>
          <a:blip r:embed="rId10" cstate="print"/>
          <a:srcRect/>
          <a:stretch>
            <a:fillRect/>
          </a:stretch>
        </p:blipFill>
        <p:spPr bwMode="auto">
          <a:xfrm>
            <a:off x="457200" y="1959863"/>
            <a:ext cx="1146811" cy="1066801"/>
          </a:xfrm>
          <a:prstGeom prst="rect">
            <a:avLst/>
          </a:prstGeom>
          <a:noFill/>
          <a:ln>
            <a:solidFill>
              <a:schemeClr val="accent6">
                <a:lumMod val="40000"/>
                <a:lumOff val="60000"/>
              </a:schemeClr>
            </a:solidFill>
          </a:ln>
        </p:spPr>
      </p:pic>
      <p:sp>
        <p:nvSpPr>
          <p:cNvPr id="20" name="Rectangle 19"/>
          <p:cNvSpPr/>
          <p:nvPr/>
        </p:nvSpPr>
        <p:spPr>
          <a:xfrm>
            <a:off x="2819400" y="1752600"/>
            <a:ext cx="2133600" cy="523220"/>
          </a:xfrm>
          <a:prstGeom prst="rect">
            <a:avLst/>
          </a:prstGeom>
          <a:noFill/>
          <a:ln w="6350">
            <a:solidFill>
              <a:srgbClr val="002060"/>
            </a:solidFill>
            <a:prstDash val="sysDot"/>
          </a:ln>
          <a:effectLst/>
        </p:spPr>
        <p:txBody>
          <a:bodyPr wrap="square">
            <a:spAutoFit/>
          </a:bodyPr>
          <a:lstStyle/>
          <a:p>
            <a:r>
              <a:rPr lang="en-US" sz="2800" dirty="0" smtClean="0">
                <a:solidFill>
                  <a:schemeClr val="accent6">
                    <a:lumMod val="75000"/>
                  </a:schemeClr>
                </a:solidFill>
              </a:rPr>
              <a:t>FilteredPUSH </a:t>
            </a:r>
            <a:endParaRPr lang="en-US" sz="2800" dirty="0">
              <a:solidFill>
                <a:schemeClr val="accent6">
                  <a:lumMod val="75000"/>
                </a:schemeClr>
              </a:solidFill>
            </a:endParaRPr>
          </a:p>
        </p:txBody>
      </p:sp>
      <p:pic>
        <p:nvPicPr>
          <p:cNvPr id="18" name="Picture 2" descr="EOL logo  globe"/>
          <p:cNvPicPr>
            <a:picLocks noChangeAspect="1" noChangeArrowheads="1"/>
          </p:cNvPicPr>
          <p:nvPr/>
        </p:nvPicPr>
        <p:blipFill>
          <a:blip r:embed="rId11" cstate="print"/>
          <a:srcRect/>
          <a:stretch>
            <a:fillRect/>
          </a:stretch>
        </p:blipFill>
        <p:spPr bwMode="auto">
          <a:xfrm>
            <a:off x="5450465" y="1295400"/>
            <a:ext cx="1514475" cy="946547"/>
          </a:xfrm>
          <a:prstGeom prst="rect">
            <a:avLst/>
          </a:prstGeom>
          <a:noFill/>
          <a:effectLst/>
        </p:spPr>
      </p:pic>
      <p:sp>
        <p:nvSpPr>
          <p:cNvPr id="21" name="Slide Number Placeholder 31"/>
          <p:cNvSpPr>
            <a:spLocks noGrp="1"/>
          </p:cNvSpPr>
          <p:nvPr>
            <p:ph type="sldNum" sz="quarter" idx="11"/>
          </p:nvPr>
        </p:nvSpPr>
        <p:spPr>
          <a:xfrm>
            <a:off x="3124200" y="6356350"/>
            <a:ext cx="2895600" cy="365125"/>
          </a:xfrm>
          <a:effectLst/>
        </p:spPr>
        <p:txBody>
          <a:bodyPr/>
          <a:lstStyle/>
          <a:p>
            <a:endParaRPr lang="en-US" dirty="0"/>
          </a:p>
        </p:txBody>
      </p:sp>
      <p:sp>
        <p:nvSpPr>
          <p:cNvPr id="22" name="TextBox 21"/>
          <p:cNvSpPr txBox="1"/>
          <p:nvPr/>
        </p:nvSpPr>
        <p:spPr>
          <a:xfrm>
            <a:off x="5522976" y="143470"/>
            <a:ext cx="1917192" cy="923330"/>
          </a:xfrm>
          <a:prstGeom prst="rect">
            <a:avLst/>
          </a:prstGeom>
          <a:solidFill>
            <a:schemeClr val="bg1"/>
          </a:solidFill>
          <a:effectLst/>
        </p:spPr>
        <p:txBody>
          <a:bodyPr wrap="square" rtlCol="0">
            <a:spAutoFit/>
          </a:bodyPr>
          <a:lstStyle/>
          <a:p>
            <a:endParaRPr lang="en-US" sz="5400" dirty="0">
              <a:solidFill>
                <a:schemeClr val="bg1"/>
              </a:solidFill>
            </a:endParaRPr>
          </a:p>
        </p:txBody>
      </p:sp>
      <p:pic>
        <p:nvPicPr>
          <p:cNvPr id="23" name="Picture 2" descr="Image:180px-Mb_logo_with_box_and_http.jpg"/>
          <p:cNvPicPr>
            <a:picLocks noGrp="1" noChangeAspect="1" noChangeArrowheads="1"/>
          </p:cNvPicPr>
          <p:nvPr>
            <p:ph idx="1"/>
          </p:nvPr>
        </p:nvPicPr>
        <p:blipFill>
          <a:blip r:embed="rId12" cstate="print"/>
          <a:srcRect/>
          <a:stretch>
            <a:fillRect/>
          </a:stretch>
        </p:blipFill>
        <p:spPr bwMode="auto">
          <a:xfrm>
            <a:off x="6694049" y="2286000"/>
            <a:ext cx="1752600" cy="905510"/>
          </a:xfrm>
          <a:prstGeom prst="rect">
            <a:avLst/>
          </a:prstGeom>
          <a:noFill/>
          <a:effectLst/>
        </p:spPr>
      </p:pic>
      <p:pic>
        <p:nvPicPr>
          <p:cNvPr id="11" name="Picture 27" descr="https://encrypted-tbn0.google.com/images?q=tbn:ANd9GcRMwTms-6h8YADgqZPI9l2x5RAMo4TvW2QcsSroSTILL2ODNYwIcA"/>
          <p:cNvPicPr>
            <a:picLocks noChangeAspect="1" noChangeArrowheads="1"/>
          </p:cNvPicPr>
          <p:nvPr/>
        </p:nvPicPr>
        <p:blipFill>
          <a:blip r:embed="rId13" cstate="print"/>
          <a:srcRect/>
          <a:stretch>
            <a:fillRect/>
          </a:stretch>
        </p:blipFill>
        <p:spPr bwMode="auto">
          <a:xfrm>
            <a:off x="7162800" y="685800"/>
            <a:ext cx="1306951" cy="1266826"/>
          </a:xfrm>
          <a:prstGeom prst="rect">
            <a:avLst/>
          </a:prstGeom>
          <a:noFill/>
          <a:effectLst/>
        </p:spPr>
      </p:pic>
      <p:pic>
        <p:nvPicPr>
          <p:cNvPr id="53250" name="Picture 2" descr="File:IDigBio Logo w kBG.png"/>
          <p:cNvPicPr>
            <a:picLocks noChangeAspect="1" noChangeArrowheads="1"/>
          </p:cNvPicPr>
          <p:nvPr/>
        </p:nvPicPr>
        <p:blipFill>
          <a:blip r:embed="rId14" cstate="print"/>
          <a:srcRect/>
          <a:stretch>
            <a:fillRect/>
          </a:stretch>
        </p:blipFill>
        <p:spPr bwMode="auto">
          <a:xfrm>
            <a:off x="5170049" y="228600"/>
            <a:ext cx="2128761" cy="838200"/>
          </a:xfrm>
          <a:prstGeom prst="rect">
            <a:avLst/>
          </a:prstGeom>
          <a:noFill/>
          <a:effectLst/>
        </p:spPr>
      </p:pic>
      <p:sp>
        <p:nvSpPr>
          <p:cNvPr id="31" name="Rectangle 30"/>
          <p:cNvSpPr/>
          <p:nvPr/>
        </p:nvSpPr>
        <p:spPr>
          <a:xfrm>
            <a:off x="76200" y="3352800"/>
            <a:ext cx="2362200" cy="523220"/>
          </a:xfrm>
          <a:prstGeom prst="rect">
            <a:avLst/>
          </a:prstGeom>
          <a:noFill/>
          <a:ln w="6350">
            <a:solidFill>
              <a:srgbClr val="002060"/>
            </a:solidFill>
            <a:prstDash val="sysDot"/>
          </a:ln>
          <a:effectLst/>
        </p:spPr>
        <p:txBody>
          <a:bodyPr wrap="square">
            <a:spAutoFit/>
          </a:bodyPr>
          <a:lstStyle/>
          <a:p>
            <a:r>
              <a:rPr lang="en-US" sz="2800" dirty="0" smtClean="0">
                <a:solidFill>
                  <a:schemeClr val="accent6">
                    <a:lumMod val="75000"/>
                  </a:schemeClr>
                </a:solidFill>
              </a:rPr>
              <a:t>Kepler Kurator</a:t>
            </a:r>
            <a:endParaRPr lang="en-US" sz="2800" dirty="0">
              <a:solidFill>
                <a:schemeClr val="accent6">
                  <a:lumMod val="75000"/>
                </a:schemeClr>
              </a:solidFill>
            </a:endParaRPr>
          </a:p>
        </p:txBody>
      </p:sp>
      <p:sp>
        <p:nvSpPr>
          <p:cNvPr id="32" name="Rectangle 31"/>
          <p:cNvSpPr/>
          <p:nvPr/>
        </p:nvSpPr>
        <p:spPr>
          <a:xfrm>
            <a:off x="6589122" y="3352800"/>
            <a:ext cx="2326278" cy="369332"/>
          </a:xfrm>
          <a:prstGeom prst="rect">
            <a:avLst/>
          </a:prstGeom>
          <a:ln>
            <a:solidFill>
              <a:schemeClr val="accent3">
                <a:lumMod val="60000"/>
                <a:lumOff val="40000"/>
              </a:schemeClr>
            </a:solidFill>
          </a:ln>
          <a:effectLst/>
        </p:spPr>
        <p:txBody>
          <a:bodyPr wrap="none">
            <a:spAutoFit/>
          </a:bodyPr>
          <a:lstStyle/>
          <a:p>
            <a:r>
              <a:rPr lang="pt-BR" b="1" dirty="0" smtClean="0"/>
              <a:t>D I S C O V E R    L I F E</a:t>
            </a:r>
            <a:r>
              <a:rPr lang="pt-BR" dirty="0" smtClean="0"/>
              <a:t> </a:t>
            </a:r>
            <a:endParaRPr lang="en-US" dirty="0"/>
          </a:p>
        </p:txBody>
      </p:sp>
      <p:pic>
        <p:nvPicPr>
          <p:cNvPr id="2060" name="Picture 12" descr="http://vertnet.org/images/VNLogo_Full_Transparent_shortcrop.png"/>
          <p:cNvPicPr>
            <a:picLocks noChangeAspect="1" noChangeArrowheads="1"/>
          </p:cNvPicPr>
          <p:nvPr/>
        </p:nvPicPr>
        <p:blipFill>
          <a:blip r:embed="rId15" cstate="print"/>
          <a:srcRect/>
          <a:stretch>
            <a:fillRect/>
          </a:stretch>
        </p:blipFill>
        <p:spPr bwMode="auto">
          <a:xfrm>
            <a:off x="1143000" y="4667249"/>
            <a:ext cx="2209800" cy="619911"/>
          </a:xfrm>
          <a:prstGeom prst="rect">
            <a:avLst/>
          </a:prstGeom>
          <a:noFill/>
          <a:effectLst/>
        </p:spPr>
      </p:pic>
      <p:sp>
        <p:nvSpPr>
          <p:cNvPr id="19" name="Rectangle 18"/>
          <p:cNvSpPr/>
          <p:nvPr/>
        </p:nvSpPr>
        <p:spPr>
          <a:xfrm>
            <a:off x="6172200" y="4953000"/>
            <a:ext cx="1828800" cy="461665"/>
          </a:xfrm>
          <a:prstGeom prst="rect">
            <a:avLst/>
          </a:prstGeom>
          <a:ln>
            <a:solidFill>
              <a:schemeClr val="accent4">
                <a:lumMod val="40000"/>
                <a:lumOff val="60000"/>
              </a:schemeClr>
            </a:solidFill>
          </a:ln>
          <a:effectLst/>
        </p:spPr>
        <p:txBody>
          <a:bodyPr wrap="square">
            <a:spAutoFit/>
          </a:bodyPr>
          <a:lstStyle/>
          <a:p>
            <a:r>
              <a:rPr lang="en-US" sz="2400" dirty="0" smtClean="0">
                <a:solidFill>
                  <a:schemeClr val="accent6">
                    <a:lumMod val="75000"/>
                  </a:schemeClr>
                </a:solidFill>
              </a:rPr>
              <a:t>Cladistics </a:t>
            </a:r>
            <a:r>
              <a:rPr lang="en-US" sz="2400" baseline="30000" dirty="0" smtClean="0">
                <a:solidFill>
                  <a:schemeClr val="accent6">
                    <a:lumMod val="75000"/>
                  </a:schemeClr>
                </a:solidFill>
              </a:rPr>
              <a:t>®</a:t>
            </a:r>
            <a:endParaRPr lang="en-US" sz="2400" dirty="0">
              <a:solidFill>
                <a:schemeClr val="accent6">
                  <a:lumMod val="75000"/>
                </a:schemeClr>
              </a:solidFill>
            </a:endParaRPr>
          </a:p>
        </p:txBody>
      </p:sp>
      <p:pic>
        <p:nvPicPr>
          <p:cNvPr id="24" name="Picture 13" descr="Systematic biology cover.gif"/>
          <p:cNvPicPr>
            <a:picLocks noChangeAspect="1" noChangeArrowheads="1"/>
          </p:cNvPicPr>
          <p:nvPr/>
        </p:nvPicPr>
        <p:blipFill>
          <a:blip r:embed="rId16" cstate="print"/>
          <a:srcRect/>
          <a:stretch>
            <a:fillRect/>
          </a:stretch>
        </p:blipFill>
        <p:spPr bwMode="auto">
          <a:xfrm>
            <a:off x="7639050" y="4572000"/>
            <a:ext cx="1276350" cy="1666875"/>
          </a:xfrm>
          <a:prstGeom prst="rect">
            <a:avLst/>
          </a:prstGeom>
          <a:noFill/>
          <a:effectLst/>
        </p:spPr>
      </p:pic>
      <p:pic>
        <p:nvPicPr>
          <p:cNvPr id="25" name="Picture 11" descr="File:Zookeys logo.svg"/>
          <p:cNvPicPr>
            <a:picLocks noChangeAspect="1" noChangeArrowheads="1"/>
          </p:cNvPicPr>
          <p:nvPr/>
        </p:nvPicPr>
        <p:blipFill>
          <a:blip r:embed="rId17" cstate="print"/>
          <a:srcRect/>
          <a:stretch>
            <a:fillRect/>
          </a:stretch>
        </p:blipFill>
        <p:spPr bwMode="auto">
          <a:xfrm>
            <a:off x="5334000" y="4495800"/>
            <a:ext cx="2222500" cy="533400"/>
          </a:xfrm>
          <a:prstGeom prst="rect">
            <a:avLst/>
          </a:prstGeom>
          <a:noFill/>
          <a:effectLst/>
        </p:spPr>
      </p:pic>
      <p:pic>
        <p:nvPicPr>
          <p:cNvPr id="26" name="Picture 17" descr="BMC Bioinformatics"/>
          <p:cNvPicPr>
            <a:picLocks noChangeAspect="1" noChangeArrowheads="1"/>
          </p:cNvPicPr>
          <p:nvPr/>
        </p:nvPicPr>
        <p:blipFill>
          <a:blip r:embed="rId18" cstate="print"/>
          <a:srcRect/>
          <a:stretch>
            <a:fillRect/>
          </a:stretch>
        </p:blipFill>
        <p:spPr bwMode="auto">
          <a:xfrm>
            <a:off x="7239000" y="3886200"/>
            <a:ext cx="1552575" cy="666751"/>
          </a:xfrm>
          <a:prstGeom prst="rect">
            <a:avLst/>
          </a:prstGeom>
          <a:noFill/>
          <a:effectLst/>
        </p:spPr>
      </p:pic>
      <p:pic>
        <p:nvPicPr>
          <p:cNvPr id="27" name="Picture 21" descr="Fichier:PhytoKeys logo.jpg"/>
          <p:cNvPicPr>
            <a:picLocks noChangeAspect="1" noChangeArrowheads="1"/>
          </p:cNvPicPr>
          <p:nvPr/>
        </p:nvPicPr>
        <p:blipFill>
          <a:blip r:embed="rId19" cstate="print"/>
          <a:srcRect/>
          <a:stretch>
            <a:fillRect/>
          </a:stretch>
        </p:blipFill>
        <p:spPr bwMode="auto">
          <a:xfrm>
            <a:off x="6800850" y="6191249"/>
            <a:ext cx="1981200" cy="514351"/>
          </a:xfrm>
          <a:prstGeom prst="rect">
            <a:avLst/>
          </a:prstGeom>
          <a:noFill/>
          <a:effectLst/>
        </p:spPr>
      </p:pic>
      <p:pic>
        <p:nvPicPr>
          <p:cNvPr id="28" name="Picture 15" descr="PLoS ONE - www.plosone.org"/>
          <p:cNvPicPr>
            <a:picLocks noChangeAspect="1" noChangeArrowheads="1"/>
          </p:cNvPicPr>
          <p:nvPr/>
        </p:nvPicPr>
        <p:blipFill>
          <a:blip r:embed="rId20" cstate="print"/>
          <a:srcRect/>
          <a:stretch>
            <a:fillRect/>
          </a:stretch>
        </p:blipFill>
        <p:spPr bwMode="auto">
          <a:xfrm>
            <a:off x="5425440" y="5486400"/>
            <a:ext cx="2228850" cy="571501"/>
          </a:xfrm>
          <a:prstGeom prst="rect">
            <a:avLst/>
          </a:prstGeom>
          <a:noFill/>
          <a:effectLst/>
        </p:spPr>
      </p:pic>
      <p:pic>
        <p:nvPicPr>
          <p:cNvPr id="29" name="Picture 12" descr="PubMed Logo"/>
          <p:cNvPicPr>
            <a:picLocks noChangeAspect="1" noChangeArrowheads="1"/>
          </p:cNvPicPr>
          <p:nvPr/>
        </p:nvPicPr>
        <p:blipFill>
          <a:blip r:embed="rId21" cstate="print"/>
          <a:srcRect l="6316" r="40000"/>
          <a:stretch>
            <a:fillRect/>
          </a:stretch>
        </p:blipFill>
        <p:spPr bwMode="auto">
          <a:xfrm>
            <a:off x="2743200" y="3581400"/>
            <a:ext cx="2331702" cy="571501"/>
          </a:xfrm>
          <a:prstGeom prst="rect">
            <a:avLst/>
          </a:prstGeom>
          <a:noFill/>
          <a:effectLst/>
        </p:spPr>
      </p:pic>
      <p:sp>
        <p:nvSpPr>
          <p:cNvPr id="30" name="Rectangle 29"/>
          <p:cNvSpPr/>
          <p:nvPr/>
        </p:nvSpPr>
        <p:spPr>
          <a:xfrm>
            <a:off x="2667000" y="3124200"/>
            <a:ext cx="2133600" cy="523220"/>
          </a:xfrm>
          <a:prstGeom prst="rect">
            <a:avLst/>
          </a:prstGeom>
          <a:ln>
            <a:noFill/>
          </a:ln>
          <a:effectLst/>
        </p:spPr>
        <p:txBody>
          <a:bodyPr wrap="square">
            <a:spAutoFit/>
          </a:bodyPr>
          <a:lstStyle/>
          <a:p>
            <a:r>
              <a:rPr lang="en-US" sz="2800" dirty="0" smtClean="0">
                <a:solidFill>
                  <a:schemeClr val="accent6">
                    <a:lumMod val="75000"/>
                  </a:schemeClr>
                </a:solidFill>
              </a:rPr>
              <a:t>GenBank </a:t>
            </a:r>
            <a:r>
              <a:rPr lang="en-US" sz="2800" baseline="30000" dirty="0" smtClean="0">
                <a:solidFill>
                  <a:schemeClr val="accent6">
                    <a:lumMod val="75000"/>
                  </a:schemeClr>
                </a:solidFill>
              </a:rPr>
              <a:t>®</a:t>
            </a:r>
            <a:endParaRPr lang="en-US" sz="2800" dirty="0">
              <a:solidFill>
                <a:schemeClr val="accent6">
                  <a:lumMod val="75000"/>
                </a:schemeClr>
              </a:solidFill>
            </a:endParaRPr>
          </a:p>
        </p:txBody>
      </p:sp>
      <p:pic>
        <p:nvPicPr>
          <p:cNvPr id="33" name="Picture 6" descr="http://bioportal.bioontology.org/images/layout/nav_logo.png"/>
          <p:cNvPicPr>
            <a:picLocks noChangeAspect="1" noChangeArrowheads="1"/>
          </p:cNvPicPr>
          <p:nvPr/>
        </p:nvPicPr>
        <p:blipFill>
          <a:blip r:embed="rId22" cstate="print"/>
          <a:srcRect/>
          <a:stretch>
            <a:fillRect/>
          </a:stretch>
        </p:blipFill>
        <p:spPr bwMode="auto">
          <a:xfrm>
            <a:off x="3352800" y="2438400"/>
            <a:ext cx="1870001" cy="638175"/>
          </a:xfrm>
          <a:prstGeom prst="rect">
            <a:avLst/>
          </a:prstGeom>
          <a:noFill/>
          <a:effectLst/>
        </p:spPr>
      </p:pic>
      <p:pic>
        <p:nvPicPr>
          <p:cNvPr id="34" name="Picture 8" descr="http://v2.boldsystems.org/data/iBOL/iBOL_logo.jpg"/>
          <p:cNvPicPr>
            <a:picLocks noChangeAspect="1" noChangeArrowheads="1"/>
          </p:cNvPicPr>
          <p:nvPr/>
        </p:nvPicPr>
        <p:blipFill>
          <a:blip r:embed="rId23" cstate="print"/>
          <a:srcRect/>
          <a:stretch>
            <a:fillRect/>
          </a:stretch>
        </p:blipFill>
        <p:spPr bwMode="auto">
          <a:xfrm>
            <a:off x="4294632" y="2975864"/>
            <a:ext cx="1219200" cy="910336"/>
          </a:xfrm>
          <a:prstGeom prst="rect">
            <a:avLst/>
          </a:prstGeom>
          <a:noFill/>
          <a:effectLst/>
        </p:spPr>
      </p:pic>
      <p:pic>
        <p:nvPicPr>
          <p:cNvPr id="35" name="Picture 4" descr="http://snhs-plin.barry.edu/Research/left.GIF"/>
          <p:cNvPicPr>
            <a:picLocks noChangeAspect="1" noChangeArrowheads="1"/>
          </p:cNvPicPr>
          <p:nvPr/>
        </p:nvPicPr>
        <p:blipFill>
          <a:blip r:embed="rId24" cstate="print"/>
          <a:srcRect/>
          <a:stretch>
            <a:fillRect/>
          </a:stretch>
        </p:blipFill>
        <p:spPr bwMode="auto">
          <a:xfrm>
            <a:off x="5181600" y="3733800"/>
            <a:ext cx="1238250" cy="428626"/>
          </a:xfrm>
          <a:prstGeom prst="rect">
            <a:avLst/>
          </a:prstGeom>
          <a:noFill/>
          <a:effectLst/>
        </p:spPr>
      </p:pic>
      <p:pic>
        <p:nvPicPr>
          <p:cNvPr id="40" name="Picture 2" descr="SGR"/>
          <p:cNvPicPr>
            <a:picLocks noChangeAspect="1" noChangeArrowheads="1"/>
          </p:cNvPicPr>
          <p:nvPr/>
        </p:nvPicPr>
        <p:blipFill>
          <a:blip r:embed="rId25" cstate="print"/>
          <a:srcRect/>
          <a:stretch>
            <a:fillRect/>
          </a:stretch>
        </p:blipFill>
        <p:spPr bwMode="auto">
          <a:xfrm>
            <a:off x="2209800" y="2362200"/>
            <a:ext cx="723900" cy="6858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0"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Rectangle 18"/>
          <p:cNvSpPr/>
          <p:nvPr/>
        </p:nvSpPr>
        <p:spPr>
          <a:xfrm>
            <a:off x="6172200" y="4953000"/>
            <a:ext cx="1828800" cy="461665"/>
          </a:xfrm>
          <a:prstGeom prst="rect">
            <a:avLst/>
          </a:prstGeom>
          <a:ln>
            <a:solidFill>
              <a:schemeClr val="accent4">
                <a:lumMod val="40000"/>
                <a:lumOff val="60000"/>
              </a:schemeClr>
            </a:solidFill>
          </a:ln>
          <a:effectLst/>
        </p:spPr>
        <p:txBody>
          <a:bodyPr wrap="square">
            <a:spAutoFit/>
          </a:bodyPr>
          <a:lstStyle/>
          <a:p>
            <a:r>
              <a:rPr lang="en-US" sz="2400" dirty="0" smtClean="0">
                <a:solidFill>
                  <a:schemeClr val="accent6">
                    <a:lumMod val="75000"/>
                  </a:schemeClr>
                </a:solidFill>
              </a:rPr>
              <a:t>Cladistics </a:t>
            </a:r>
            <a:r>
              <a:rPr lang="en-US" sz="2400" baseline="30000" dirty="0" smtClean="0">
                <a:solidFill>
                  <a:schemeClr val="accent6">
                    <a:lumMod val="75000"/>
                  </a:schemeClr>
                </a:solidFill>
              </a:rPr>
              <a:t>®</a:t>
            </a:r>
            <a:endParaRPr lang="en-US" sz="2400" dirty="0">
              <a:solidFill>
                <a:schemeClr val="accent6">
                  <a:lumMod val="75000"/>
                </a:schemeClr>
              </a:solidFill>
            </a:endParaRPr>
          </a:p>
        </p:txBody>
      </p:sp>
      <p:pic>
        <p:nvPicPr>
          <p:cNvPr id="53267" name="Picture 19" descr="http://2.bp.blogspot.com/_fCru2WBnYlw/SUwNyF933sI/AAAAAAAAAIo/PfT7mVQsgpg/S138/vizzuality_logo138w.jpg"/>
          <p:cNvPicPr>
            <a:picLocks noChangeAspect="1" noChangeArrowheads="1"/>
          </p:cNvPicPr>
          <p:nvPr/>
        </p:nvPicPr>
        <p:blipFill>
          <a:blip r:embed="rId3" cstate="print"/>
          <a:srcRect/>
          <a:stretch>
            <a:fillRect/>
          </a:stretch>
        </p:blipFill>
        <p:spPr bwMode="auto">
          <a:xfrm>
            <a:off x="737287" y="5105400"/>
            <a:ext cx="2767913" cy="1484245"/>
          </a:xfrm>
          <a:prstGeom prst="rect">
            <a:avLst/>
          </a:prstGeom>
          <a:noFill/>
          <a:effectLst/>
        </p:spPr>
      </p:pic>
      <p:pic>
        <p:nvPicPr>
          <p:cNvPr id="53260" name="Picture 12" descr="PubMed Logo"/>
          <p:cNvPicPr>
            <a:picLocks noChangeAspect="1" noChangeArrowheads="1"/>
          </p:cNvPicPr>
          <p:nvPr/>
        </p:nvPicPr>
        <p:blipFill>
          <a:blip r:embed="rId4" cstate="print"/>
          <a:srcRect l="6316" r="40000"/>
          <a:stretch>
            <a:fillRect/>
          </a:stretch>
        </p:blipFill>
        <p:spPr bwMode="auto">
          <a:xfrm>
            <a:off x="2743200" y="3581400"/>
            <a:ext cx="2331702" cy="571501"/>
          </a:xfrm>
          <a:prstGeom prst="rect">
            <a:avLst/>
          </a:prstGeom>
          <a:noFill/>
          <a:effectLst/>
        </p:spPr>
      </p:pic>
      <p:sp>
        <p:nvSpPr>
          <p:cNvPr id="2" name="Title 1"/>
          <p:cNvSpPr>
            <a:spLocks noGrp="1"/>
          </p:cNvSpPr>
          <p:nvPr>
            <p:ph type="title"/>
          </p:nvPr>
        </p:nvSpPr>
        <p:spPr>
          <a:effectLst/>
        </p:spPr>
        <p:txBody>
          <a:bodyPr/>
          <a:lstStyle/>
          <a:p>
            <a:endParaRPr lang="en-US" dirty="0"/>
          </a:p>
        </p:txBody>
      </p:sp>
      <p:pic>
        <p:nvPicPr>
          <p:cNvPr id="10" name="Picture 13" descr="Systematic biology cover.gif"/>
          <p:cNvPicPr>
            <a:picLocks noChangeAspect="1" noChangeArrowheads="1"/>
          </p:cNvPicPr>
          <p:nvPr/>
        </p:nvPicPr>
        <p:blipFill>
          <a:blip r:embed="rId5" cstate="print"/>
          <a:srcRect/>
          <a:stretch>
            <a:fillRect/>
          </a:stretch>
        </p:blipFill>
        <p:spPr bwMode="auto">
          <a:xfrm>
            <a:off x="7639050" y="4572000"/>
            <a:ext cx="1276350" cy="1666875"/>
          </a:xfrm>
          <a:prstGeom prst="rect">
            <a:avLst/>
          </a:prstGeom>
          <a:noFill/>
          <a:effectLst/>
        </p:spPr>
      </p:pic>
      <p:sp>
        <p:nvSpPr>
          <p:cNvPr id="13" name="Rectangle 12"/>
          <p:cNvSpPr/>
          <p:nvPr/>
        </p:nvSpPr>
        <p:spPr>
          <a:xfrm>
            <a:off x="2667000" y="3124200"/>
            <a:ext cx="2133600" cy="523220"/>
          </a:xfrm>
          <a:prstGeom prst="rect">
            <a:avLst/>
          </a:prstGeom>
          <a:ln>
            <a:noFill/>
          </a:ln>
          <a:effectLst/>
        </p:spPr>
        <p:txBody>
          <a:bodyPr wrap="square">
            <a:spAutoFit/>
          </a:bodyPr>
          <a:lstStyle/>
          <a:p>
            <a:r>
              <a:rPr lang="en-US" sz="2800" dirty="0" smtClean="0">
                <a:solidFill>
                  <a:schemeClr val="accent6">
                    <a:lumMod val="75000"/>
                  </a:schemeClr>
                </a:solidFill>
              </a:rPr>
              <a:t>GenBank </a:t>
            </a:r>
            <a:r>
              <a:rPr lang="en-US" sz="2800" baseline="30000" dirty="0" smtClean="0">
                <a:solidFill>
                  <a:schemeClr val="accent6">
                    <a:lumMod val="75000"/>
                  </a:schemeClr>
                </a:solidFill>
              </a:rPr>
              <a:t>®</a:t>
            </a:r>
            <a:endParaRPr lang="en-US" sz="2800" dirty="0">
              <a:solidFill>
                <a:schemeClr val="accent6">
                  <a:lumMod val="75000"/>
                </a:schemeClr>
              </a:solidFill>
            </a:endParaRPr>
          </a:p>
        </p:txBody>
      </p:sp>
      <p:pic>
        <p:nvPicPr>
          <p:cNvPr id="14" name="Picture 6" descr="http://bioportal.bioontology.org/images/layout/nav_logo.png"/>
          <p:cNvPicPr>
            <a:picLocks noChangeAspect="1" noChangeArrowheads="1"/>
          </p:cNvPicPr>
          <p:nvPr/>
        </p:nvPicPr>
        <p:blipFill>
          <a:blip r:embed="rId6" cstate="print"/>
          <a:srcRect/>
          <a:stretch>
            <a:fillRect/>
          </a:stretch>
        </p:blipFill>
        <p:spPr bwMode="auto">
          <a:xfrm>
            <a:off x="3352800" y="2438400"/>
            <a:ext cx="1870001" cy="638175"/>
          </a:xfrm>
          <a:prstGeom prst="rect">
            <a:avLst/>
          </a:prstGeom>
          <a:noFill/>
          <a:effectLst/>
        </p:spPr>
      </p:pic>
      <p:pic>
        <p:nvPicPr>
          <p:cNvPr id="53262" name="Picture 14" descr="SilverCollection Logo"/>
          <p:cNvPicPr>
            <a:picLocks noChangeAspect="1" noChangeArrowheads="1"/>
          </p:cNvPicPr>
          <p:nvPr/>
        </p:nvPicPr>
        <p:blipFill>
          <a:blip r:embed="rId7" cstate="print"/>
          <a:srcRect/>
          <a:stretch>
            <a:fillRect/>
          </a:stretch>
        </p:blipFill>
        <p:spPr bwMode="auto">
          <a:xfrm>
            <a:off x="152400" y="5105400"/>
            <a:ext cx="2209800" cy="666751"/>
          </a:xfrm>
          <a:prstGeom prst="rect">
            <a:avLst/>
          </a:prstGeom>
          <a:noFill/>
        </p:spPr>
      </p:pic>
      <p:pic>
        <p:nvPicPr>
          <p:cNvPr id="2054" name="Picture 6" descr="EMu-KE Software"/>
          <p:cNvPicPr>
            <a:picLocks noChangeAspect="1" noChangeArrowheads="1"/>
          </p:cNvPicPr>
          <p:nvPr/>
        </p:nvPicPr>
        <p:blipFill>
          <a:blip r:embed="rId8" cstate="print"/>
          <a:srcRect/>
          <a:stretch>
            <a:fillRect/>
          </a:stretch>
        </p:blipFill>
        <p:spPr bwMode="auto">
          <a:xfrm>
            <a:off x="609600" y="685800"/>
            <a:ext cx="2514600" cy="1249860"/>
          </a:xfrm>
          <a:prstGeom prst="rect">
            <a:avLst/>
          </a:prstGeom>
          <a:noFill/>
        </p:spPr>
      </p:pic>
      <p:pic>
        <p:nvPicPr>
          <p:cNvPr id="2052" name="Picture 4" descr="http://www.dataone.org/sites/default/files/images/tool-logos/specifyLogo.png"/>
          <p:cNvPicPr>
            <a:picLocks noChangeAspect="1" noChangeArrowheads="1"/>
          </p:cNvPicPr>
          <p:nvPr/>
        </p:nvPicPr>
        <p:blipFill>
          <a:blip r:embed="rId9" cstate="print"/>
          <a:srcRect/>
          <a:stretch>
            <a:fillRect/>
          </a:stretch>
        </p:blipFill>
        <p:spPr bwMode="auto">
          <a:xfrm>
            <a:off x="152400" y="152400"/>
            <a:ext cx="1905000" cy="781051"/>
          </a:xfrm>
          <a:prstGeom prst="rect">
            <a:avLst/>
          </a:prstGeom>
          <a:noFill/>
        </p:spPr>
      </p:pic>
      <p:pic>
        <p:nvPicPr>
          <p:cNvPr id="2056" name="Picture 8" descr="Site Logo"/>
          <p:cNvPicPr>
            <a:picLocks noChangeAspect="1" noChangeArrowheads="1"/>
          </p:cNvPicPr>
          <p:nvPr/>
        </p:nvPicPr>
        <p:blipFill>
          <a:blip r:embed="rId10" cstate="print"/>
          <a:srcRect l="16093" r="52067"/>
          <a:stretch>
            <a:fillRect/>
          </a:stretch>
        </p:blipFill>
        <p:spPr bwMode="auto">
          <a:xfrm>
            <a:off x="450927" y="3981449"/>
            <a:ext cx="2274418" cy="714375"/>
          </a:xfrm>
          <a:prstGeom prst="rect">
            <a:avLst/>
          </a:prstGeom>
          <a:noFill/>
        </p:spPr>
      </p:pic>
      <p:pic>
        <p:nvPicPr>
          <p:cNvPr id="2058" name="Picture 10" descr="ARCTOS logo"/>
          <p:cNvPicPr>
            <a:picLocks noChangeAspect="1" noChangeArrowheads="1"/>
          </p:cNvPicPr>
          <p:nvPr/>
        </p:nvPicPr>
        <p:blipFill>
          <a:blip r:embed="rId11" cstate="print"/>
          <a:srcRect/>
          <a:stretch>
            <a:fillRect/>
          </a:stretch>
        </p:blipFill>
        <p:spPr bwMode="auto">
          <a:xfrm>
            <a:off x="457200" y="1959863"/>
            <a:ext cx="1146811" cy="1066801"/>
          </a:xfrm>
          <a:prstGeom prst="rect">
            <a:avLst/>
          </a:prstGeom>
          <a:noFill/>
          <a:ln>
            <a:solidFill>
              <a:schemeClr val="accent6">
                <a:lumMod val="40000"/>
                <a:lumOff val="60000"/>
              </a:schemeClr>
            </a:solidFill>
          </a:ln>
        </p:spPr>
      </p:pic>
      <p:pic>
        <p:nvPicPr>
          <p:cNvPr id="15" name="Picture 11" descr="File:Zookeys logo.svg"/>
          <p:cNvPicPr>
            <a:picLocks noChangeAspect="1" noChangeArrowheads="1"/>
          </p:cNvPicPr>
          <p:nvPr/>
        </p:nvPicPr>
        <p:blipFill>
          <a:blip r:embed="rId12" cstate="print"/>
          <a:srcRect/>
          <a:stretch>
            <a:fillRect/>
          </a:stretch>
        </p:blipFill>
        <p:spPr bwMode="auto">
          <a:xfrm>
            <a:off x="5334000" y="4495800"/>
            <a:ext cx="2222500" cy="533400"/>
          </a:xfrm>
          <a:prstGeom prst="rect">
            <a:avLst/>
          </a:prstGeom>
          <a:noFill/>
          <a:effectLst/>
        </p:spPr>
      </p:pic>
      <p:pic>
        <p:nvPicPr>
          <p:cNvPr id="16" name="Picture 17" descr="BMC Bioinformatics"/>
          <p:cNvPicPr>
            <a:picLocks noChangeAspect="1" noChangeArrowheads="1"/>
          </p:cNvPicPr>
          <p:nvPr/>
        </p:nvPicPr>
        <p:blipFill>
          <a:blip r:embed="rId13" cstate="print"/>
          <a:srcRect/>
          <a:stretch>
            <a:fillRect/>
          </a:stretch>
        </p:blipFill>
        <p:spPr bwMode="auto">
          <a:xfrm>
            <a:off x="7239000" y="3886200"/>
            <a:ext cx="1552575" cy="666751"/>
          </a:xfrm>
          <a:prstGeom prst="rect">
            <a:avLst/>
          </a:prstGeom>
          <a:noFill/>
          <a:effectLst/>
        </p:spPr>
      </p:pic>
      <p:pic>
        <p:nvPicPr>
          <p:cNvPr id="17" name="Picture 21" descr="Fichier:PhytoKeys logo.jpg"/>
          <p:cNvPicPr>
            <a:picLocks noChangeAspect="1" noChangeArrowheads="1"/>
          </p:cNvPicPr>
          <p:nvPr/>
        </p:nvPicPr>
        <p:blipFill>
          <a:blip r:embed="rId14" cstate="print"/>
          <a:srcRect/>
          <a:stretch>
            <a:fillRect/>
          </a:stretch>
        </p:blipFill>
        <p:spPr bwMode="auto">
          <a:xfrm>
            <a:off x="6800850" y="6191249"/>
            <a:ext cx="1981200" cy="514351"/>
          </a:xfrm>
          <a:prstGeom prst="rect">
            <a:avLst/>
          </a:prstGeom>
          <a:noFill/>
          <a:effectLst/>
        </p:spPr>
      </p:pic>
      <p:sp>
        <p:nvSpPr>
          <p:cNvPr id="20" name="Rectangle 19"/>
          <p:cNvSpPr/>
          <p:nvPr/>
        </p:nvSpPr>
        <p:spPr>
          <a:xfrm>
            <a:off x="2819400" y="1752600"/>
            <a:ext cx="2133600" cy="523220"/>
          </a:xfrm>
          <a:prstGeom prst="rect">
            <a:avLst/>
          </a:prstGeom>
          <a:noFill/>
          <a:ln w="6350">
            <a:solidFill>
              <a:srgbClr val="002060"/>
            </a:solidFill>
            <a:prstDash val="sysDot"/>
          </a:ln>
          <a:effectLst/>
        </p:spPr>
        <p:txBody>
          <a:bodyPr wrap="square">
            <a:spAutoFit/>
          </a:bodyPr>
          <a:lstStyle/>
          <a:p>
            <a:r>
              <a:rPr lang="en-US" sz="2800" dirty="0" smtClean="0">
                <a:solidFill>
                  <a:schemeClr val="accent6">
                    <a:lumMod val="75000"/>
                  </a:schemeClr>
                </a:solidFill>
              </a:rPr>
              <a:t>FilteredPUSH </a:t>
            </a:r>
            <a:endParaRPr lang="en-US" sz="2800" dirty="0">
              <a:solidFill>
                <a:schemeClr val="accent6">
                  <a:lumMod val="75000"/>
                </a:schemeClr>
              </a:solidFill>
            </a:endParaRPr>
          </a:p>
        </p:txBody>
      </p:sp>
      <p:pic>
        <p:nvPicPr>
          <p:cNvPr id="18" name="Picture 2" descr="EOL logo  globe"/>
          <p:cNvPicPr>
            <a:picLocks noChangeAspect="1" noChangeArrowheads="1"/>
          </p:cNvPicPr>
          <p:nvPr/>
        </p:nvPicPr>
        <p:blipFill>
          <a:blip r:embed="rId15" cstate="print"/>
          <a:srcRect/>
          <a:stretch>
            <a:fillRect/>
          </a:stretch>
        </p:blipFill>
        <p:spPr bwMode="auto">
          <a:xfrm>
            <a:off x="5450465" y="1295400"/>
            <a:ext cx="1514475" cy="946547"/>
          </a:xfrm>
          <a:prstGeom prst="rect">
            <a:avLst/>
          </a:prstGeom>
          <a:noFill/>
          <a:effectLst/>
        </p:spPr>
      </p:pic>
      <p:sp>
        <p:nvSpPr>
          <p:cNvPr id="21" name="Slide Number Placeholder 31"/>
          <p:cNvSpPr>
            <a:spLocks noGrp="1"/>
          </p:cNvSpPr>
          <p:nvPr>
            <p:ph type="sldNum" sz="quarter" idx="11"/>
          </p:nvPr>
        </p:nvSpPr>
        <p:spPr>
          <a:xfrm>
            <a:off x="3124200" y="6356350"/>
            <a:ext cx="2895600" cy="365125"/>
          </a:xfrm>
          <a:effectLst/>
        </p:spPr>
        <p:txBody>
          <a:bodyPr/>
          <a:lstStyle/>
          <a:p>
            <a:endParaRPr lang="en-US" dirty="0"/>
          </a:p>
        </p:txBody>
      </p:sp>
      <p:sp>
        <p:nvSpPr>
          <p:cNvPr id="22" name="TextBox 21"/>
          <p:cNvSpPr txBox="1"/>
          <p:nvPr/>
        </p:nvSpPr>
        <p:spPr>
          <a:xfrm>
            <a:off x="5522976" y="143470"/>
            <a:ext cx="1917192" cy="923330"/>
          </a:xfrm>
          <a:prstGeom prst="rect">
            <a:avLst/>
          </a:prstGeom>
          <a:solidFill>
            <a:schemeClr val="bg1"/>
          </a:solidFill>
          <a:effectLst/>
        </p:spPr>
        <p:txBody>
          <a:bodyPr wrap="square" rtlCol="0">
            <a:spAutoFit/>
          </a:bodyPr>
          <a:lstStyle/>
          <a:p>
            <a:endParaRPr lang="en-US" sz="5400" dirty="0">
              <a:solidFill>
                <a:schemeClr val="bg1"/>
              </a:solidFill>
            </a:endParaRPr>
          </a:p>
        </p:txBody>
      </p:sp>
      <p:pic>
        <p:nvPicPr>
          <p:cNvPr id="53256" name="Picture 8" descr="http://v2.boldsystems.org/data/iBOL/iBOL_logo.jpg"/>
          <p:cNvPicPr>
            <a:picLocks noChangeAspect="1" noChangeArrowheads="1"/>
          </p:cNvPicPr>
          <p:nvPr/>
        </p:nvPicPr>
        <p:blipFill>
          <a:blip r:embed="rId16" cstate="print"/>
          <a:srcRect/>
          <a:stretch>
            <a:fillRect/>
          </a:stretch>
        </p:blipFill>
        <p:spPr bwMode="auto">
          <a:xfrm>
            <a:off x="4294632" y="2975864"/>
            <a:ext cx="1219200" cy="910336"/>
          </a:xfrm>
          <a:prstGeom prst="rect">
            <a:avLst/>
          </a:prstGeom>
          <a:noFill/>
          <a:effectLst/>
        </p:spPr>
      </p:pic>
      <p:pic>
        <p:nvPicPr>
          <p:cNvPr id="23" name="Picture 2" descr="Image:180px-Mb_logo_with_box_and_http.jpg"/>
          <p:cNvPicPr>
            <a:picLocks noGrp="1" noChangeAspect="1" noChangeArrowheads="1"/>
          </p:cNvPicPr>
          <p:nvPr>
            <p:ph idx="1"/>
          </p:nvPr>
        </p:nvPicPr>
        <p:blipFill>
          <a:blip r:embed="rId17" cstate="print"/>
          <a:srcRect/>
          <a:stretch>
            <a:fillRect/>
          </a:stretch>
        </p:blipFill>
        <p:spPr bwMode="auto">
          <a:xfrm>
            <a:off x="6694049" y="2286000"/>
            <a:ext cx="1752600" cy="905510"/>
          </a:xfrm>
          <a:prstGeom prst="rect">
            <a:avLst/>
          </a:prstGeom>
          <a:noFill/>
          <a:effectLst/>
        </p:spPr>
      </p:pic>
      <p:pic>
        <p:nvPicPr>
          <p:cNvPr id="11" name="Picture 27" descr="https://encrypted-tbn0.google.com/images?q=tbn:ANd9GcRMwTms-6h8YADgqZPI9l2x5RAMo4TvW2QcsSroSTILL2ODNYwIcA"/>
          <p:cNvPicPr>
            <a:picLocks noChangeAspect="1" noChangeArrowheads="1"/>
          </p:cNvPicPr>
          <p:nvPr/>
        </p:nvPicPr>
        <p:blipFill>
          <a:blip r:embed="rId18" cstate="print"/>
          <a:srcRect/>
          <a:stretch>
            <a:fillRect/>
          </a:stretch>
        </p:blipFill>
        <p:spPr bwMode="auto">
          <a:xfrm>
            <a:off x="7162800" y="685800"/>
            <a:ext cx="1306951" cy="1266826"/>
          </a:xfrm>
          <a:prstGeom prst="rect">
            <a:avLst/>
          </a:prstGeom>
          <a:noFill/>
          <a:effectLst/>
        </p:spPr>
      </p:pic>
      <p:pic>
        <p:nvPicPr>
          <p:cNvPr id="53250" name="Picture 2" descr="File:IDigBio Logo w kBG.png"/>
          <p:cNvPicPr>
            <a:picLocks noChangeAspect="1" noChangeArrowheads="1"/>
          </p:cNvPicPr>
          <p:nvPr/>
        </p:nvPicPr>
        <p:blipFill>
          <a:blip r:embed="rId19" cstate="print"/>
          <a:srcRect/>
          <a:stretch>
            <a:fillRect/>
          </a:stretch>
        </p:blipFill>
        <p:spPr bwMode="auto">
          <a:xfrm>
            <a:off x="5170049" y="228600"/>
            <a:ext cx="2128761" cy="838200"/>
          </a:xfrm>
          <a:prstGeom prst="rect">
            <a:avLst/>
          </a:prstGeom>
          <a:noFill/>
          <a:effectLst/>
        </p:spPr>
      </p:pic>
      <p:sp>
        <p:nvSpPr>
          <p:cNvPr id="31" name="Rectangle 30"/>
          <p:cNvSpPr/>
          <p:nvPr/>
        </p:nvSpPr>
        <p:spPr>
          <a:xfrm>
            <a:off x="76200" y="3352800"/>
            <a:ext cx="2362200" cy="523220"/>
          </a:xfrm>
          <a:prstGeom prst="rect">
            <a:avLst/>
          </a:prstGeom>
          <a:noFill/>
          <a:ln w="6350">
            <a:solidFill>
              <a:srgbClr val="002060"/>
            </a:solidFill>
            <a:prstDash val="sysDot"/>
          </a:ln>
          <a:effectLst/>
        </p:spPr>
        <p:txBody>
          <a:bodyPr wrap="square">
            <a:spAutoFit/>
          </a:bodyPr>
          <a:lstStyle/>
          <a:p>
            <a:r>
              <a:rPr lang="en-US" sz="2800" dirty="0" smtClean="0">
                <a:solidFill>
                  <a:schemeClr val="accent6">
                    <a:lumMod val="75000"/>
                  </a:schemeClr>
                </a:solidFill>
              </a:rPr>
              <a:t>Kepler Kurator</a:t>
            </a:r>
            <a:endParaRPr lang="en-US" sz="2800" dirty="0">
              <a:solidFill>
                <a:schemeClr val="accent6">
                  <a:lumMod val="75000"/>
                </a:schemeClr>
              </a:solidFill>
            </a:endParaRPr>
          </a:p>
        </p:txBody>
      </p:sp>
      <p:sp>
        <p:nvSpPr>
          <p:cNvPr id="32" name="Rectangle 31"/>
          <p:cNvSpPr/>
          <p:nvPr/>
        </p:nvSpPr>
        <p:spPr>
          <a:xfrm>
            <a:off x="6589122" y="3352800"/>
            <a:ext cx="2326278" cy="369332"/>
          </a:xfrm>
          <a:prstGeom prst="rect">
            <a:avLst/>
          </a:prstGeom>
          <a:ln>
            <a:solidFill>
              <a:schemeClr val="accent3">
                <a:lumMod val="60000"/>
                <a:lumOff val="40000"/>
              </a:schemeClr>
            </a:solidFill>
          </a:ln>
          <a:effectLst/>
        </p:spPr>
        <p:txBody>
          <a:bodyPr wrap="none">
            <a:spAutoFit/>
          </a:bodyPr>
          <a:lstStyle/>
          <a:p>
            <a:r>
              <a:rPr lang="pt-BR" b="1" dirty="0" smtClean="0"/>
              <a:t>D I S C O V E R    L I F E</a:t>
            </a:r>
            <a:r>
              <a:rPr lang="pt-BR" dirty="0" smtClean="0"/>
              <a:t> </a:t>
            </a:r>
            <a:endParaRPr lang="en-US" dirty="0"/>
          </a:p>
        </p:txBody>
      </p:sp>
      <p:pic>
        <p:nvPicPr>
          <p:cNvPr id="33" name="Picture 15" descr="PLoS ONE - www.plosone.org"/>
          <p:cNvPicPr>
            <a:picLocks noChangeAspect="1" noChangeArrowheads="1"/>
          </p:cNvPicPr>
          <p:nvPr/>
        </p:nvPicPr>
        <p:blipFill>
          <a:blip r:embed="rId20" cstate="print"/>
          <a:srcRect/>
          <a:stretch>
            <a:fillRect/>
          </a:stretch>
        </p:blipFill>
        <p:spPr bwMode="auto">
          <a:xfrm>
            <a:off x="5425440" y="5486400"/>
            <a:ext cx="2228850" cy="571501"/>
          </a:xfrm>
          <a:prstGeom prst="rect">
            <a:avLst/>
          </a:prstGeom>
          <a:noFill/>
          <a:effectLst/>
        </p:spPr>
      </p:pic>
      <p:pic>
        <p:nvPicPr>
          <p:cNvPr id="34" name="Picture 4" descr="http://snhs-plin.barry.edu/Research/left.GIF"/>
          <p:cNvPicPr>
            <a:picLocks noChangeAspect="1" noChangeArrowheads="1"/>
          </p:cNvPicPr>
          <p:nvPr/>
        </p:nvPicPr>
        <p:blipFill>
          <a:blip r:embed="rId21" cstate="print"/>
          <a:srcRect/>
          <a:stretch>
            <a:fillRect/>
          </a:stretch>
        </p:blipFill>
        <p:spPr bwMode="auto">
          <a:xfrm>
            <a:off x="5181600" y="3733800"/>
            <a:ext cx="1238250" cy="428626"/>
          </a:xfrm>
          <a:prstGeom prst="rect">
            <a:avLst/>
          </a:prstGeom>
          <a:noFill/>
          <a:effectLst/>
        </p:spPr>
      </p:pic>
      <p:pic>
        <p:nvPicPr>
          <p:cNvPr id="12" name="Picture 7"/>
          <p:cNvPicPr>
            <a:picLocks noChangeAspect="1" noChangeArrowheads="1"/>
          </p:cNvPicPr>
          <p:nvPr/>
        </p:nvPicPr>
        <p:blipFill>
          <a:blip r:embed="rId22" cstate="print"/>
          <a:srcRect r="43532"/>
          <a:stretch>
            <a:fillRect/>
          </a:stretch>
        </p:blipFill>
        <p:spPr bwMode="auto">
          <a:xfrm>
            <a:off x="3657600" y="4724400"/>
            <a:ext cx="856789" cy="1219200"/>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53269" name="Picture 21" descr="Zooniverse"/>
          <p:cNvPicPr>
            <a:picLocks noChangeAspect="1" noChangeArrowheads="1"/>
          </p:cNvPicPr>
          <p:nvPr/>
        </p:nvPicPr>
        <p:blipFill>
          <a:blip r:embed="rId23" cstate="print"/>
          <a:srcRect l="2643" r="16516"/>
          <a:stretch>
            <a:fillRect/>
          </a:stretch>
        </p:blipFill>
        <p:spPr bwMode="auto">
          <a:xfrm>
            <a:off x="3200400" y="6153149"/>
            <a:ext cx="2926006" cy="552451"/>
          </a:xfrm>
          <a:prstGeom prst="rect">
            <a:avLst/>
          </a:prstGeom>
          <a:solidFill>
            <a:schemeClr val="tx1">
              <a:lumMod val="75000"/>
              <a:lumOff val="25000"/>
            </a:schemeClr>
          </a:solidFill>
          <a:effectLst/>
        </p:spPr>
      </p:pic>
      <p:pic>
        <p:nvPicPr>
          <p:cNvPr id="2060" name="Picture 12" descr="http://vertnet.org/images/VNLogo_Full_Transparent_shortcrop.png"/>
          <p:cNvPicPr>
            <a:picLocks noChangeAspect="1" noChangeArrowheads="1"/>
          </p:cNvPicPr>
          <p:nvPr/>
        </p:nvPicPr>
        <p:blipFill>
          <a:blip r:embed="rId24" cstate="print"/>
          <a:srcRect/>
          <a:stretch>
            <a:fillRect/>
          </a:stretch>
        </p:blipFill>
        <p:spPr bwMode="auto">
          <a:xfrm>
            <a:off x="1143000" y="4667249"/>
            <a:ext cx="2209800" cy="619911"/>
          </a:xfrm>
          <a:prstGeom prst="rect">
            <a:avLst/>
          </a:prstGeom>
          <a:noFill/>
          <a:effectLst/>
        </p:spPr>
      </p:pic>
      <p:pic>
        <p:nvPicPr>
          <p:cNvPr id="36" name="Picture 2" descr="SGR"/>
          <p:cNvPicPr>
            <a:picLocks noChangeAspect="1" noChangeArrowheads="1"/>
          </p:cNvPicPr>
          <p:nvPr/>
        </p:nvPicPr>
        <p:blipFill>
          <a:blip r:embed="rId25" cstate="print"/>
          <a:srcRect/>
          <a:stretch>
            <a:fillRect/>
          </a:stretch>
        </p:blipFill>
        <p:spPr bwMode="auto">
          <a:xfrm>
            <a:off x="2209800" y="2362200"/>
            <a:ext cx="723900" cy="685800"/>
          </a:xfrm>
          <a:prstGeom prst="rect">
            <a:avLst/>
          </a:prstGeom>
          <a:noFill/>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240" y="496824"/>
            <a:ext cx="5791200" cy="1155192"/>
          </a:xfrm>
        </p:spPr>
        <p:txBody>
          <a:bodyPr>
            <a:normAutofit fontScale="90000"/>
          </a:bodyPr>
          <a:lstStyle/>
          <a:p>
            <a:r>
              <a:rPr lang="en-US" dirty="0" smtClean="0"/>
              <a:t>GUIDs are key</a:t>
            </a:r>
            <a:br>
              <a:rPr lang="en-US" dirty="0" smtClean="0"/>
            </a:br>
            <a:r>
              <a:rPr lang="en-US" dirty="0" smtClean="0"/>
              <a:t>Maintaining and Sharing Identifiers</a:t>
            </a:r>
            <a:br>
              <a:rPr lang="en-US" dirty="0" smtClean="0"/>
            </a:br>
            <a:endParaRPr lang="en-US" dirty="0"/>
          </a:p>
        </p:txBody>
      </p:sp>
      <p:sp>
        <p:nvSpPr>
          <p:cNvPr id="3" name="Content Placeholder 2"/>
          <p:cNvSpPr>
            <a:spLocks noGrp="1"/>
          </p:cNvSpPr>
          <p:nvPr>
            <p:ph idx="1"/>
          </p:nvPr>
        </p:nvSpPr>
        <p:spPr>
          <a:xfrm>
            <a:off x="228600" y="1524000"/>
            <a:ext cx="9220200" cy="5638800"/>
          </a:xfrm>
        </p:spPr>
        <p:txBody>
          <a:bodyPr>
            <a:normAutofit/>
          </a:bodyPr>
          <a:lstStyle/>
          <a:p>
            <a:r>
              <a:rPr lang="en-US" sz="3000" dirty="0" smtClean="0"/>
              <a:t>1 to many IDs known for a given object</a:t>
            </a:r>
          </a:p>
          <a:p>
            <a:r>
              <a:rPr lang="en-US" sz="3000" dirty="0" smtClean="0"/>
              <a:t>store and share the ones you know about</a:t>
            </a:r>
          </a:p>
          <a:p>
            <a:pPr>
              <a:buNone/>
            </a:pPr>
            <a:endParaRPr lang="en-US" sz="2000" dirty="0" smtClean="0"/>
          </a:p>
          <a:p>
            <a:pPr>
              <a:buNone/>
            </a:pPr>
            <a:r>
              <a:rPr lang="en-US" sz="2000" dirty="0" smtClean="0"/>
              <a:t>Specimen RecordID					             19537</a:t>
            </a:r>
          </a:p>
          <a:p>
            <a:pPr>
              <a:buNone/>
            </a:pPr>
            <a:r>
              <a:rPr lang="en-US" sz="2000" dirty="0" smtClean="0"/>
              <a:t>Specimen Previous Catalog Number			             212345</a:t>
            </a:r>
          </a:p>
          <a:p>
            <a:pPr>
              <a:buNone/>
            </a:pPr>
            <a:r>
              <a:rPr lang="en-US" sz="2000" dirty="0" smtClean="0"/>
              <a:t>Specimen Catalog Number / bar code     			             </a:t>
            </a:r>
            <a:r>
              <a:rPr lang="en-US" sz="2000" b="1" dirty="0" smtClean="0">
                <a:solidFill>
                  <a:schemeClr val="accent6">
                    <a:lumMod val="75000"/>
                  </a:schemeClr>
                </a:solidFill>
              </a:rPr>
              <a:t>bbbrc000123</a:t>
            </a:r>
          </a:p>
          <a:p>
            <a:pPr>
              <a:buNone/>
            </a:pPr>
            <a:r>
              <a:rPr lang="en-US" sz="2000" dirty="0" smtClean="0"/>
              <a:t>Darwin Core Triplet (DwC)	</a:t>
            </a:r>
            <a:r>
              <a:rPr lang="en-US" sz="2000" b="1" dirty="0" smtClean="0">
                <a:solidFill>
                  <a:schemeClr val="accent6">
                    <a:lumMod val="75000"/>
                  </a:schemeClr>
                </a:solidFill>
              </a:rPr>
              <a:t>InstitutionCode</a:t>
            </a:r>
            <a:r>
              <a:rPr lang="en-US" sz="2000" b="1" dirty="0" smtClean="0"/>
              <a:t>:</a:t>
            </a:r>
            <a:r>
              <a:rPr lang="en-US" sz="2000" b="1" dirty="0" smtClean="0">
                <a:solidFill>
                  <a:schemeClr val="accent6">
                    <a:lumMod val="75000"/>
                  </a:schemeClr>
                </a:solidFill>
              </a:rPr>
              <a:t>CollectionCode</a:t>
            </a:r>
            <a:r>
              <a:rPr lang="en-US" sz="2000" b="1" dirty="0" smtClean="0"/>
              <a:t>:</a:t>
            </a:r>
            <a:r>
              <a:rPr lang="en-US" sz="2000" b="1" dirty="0" smtClean="0">
                <a:solidFill>
                  <a:schemeClr val="accent6">
                    <a:lumMod val="75000"/>
                  </a:schemeClr>
                </a:solidFill>
              </a:rPr>
              <a:t>bbbrc000123</a:t>
            </a:r>
          </a:p>
          <a:p>
            <a:pPr>
              <a:buNone/>
            </a:pPr>
            <a:r>
              <a:rPr lang="en-US" sz="2000" dirty="0" smtClean="0"/>
              <a:t>DwC OccurrenceID       urn:catalog</a:t>
            </a:r>
            <a:r>
              <a:rPr lang="en-US" sz="2000" dirty="0" smtClean="0">
                <a:solidFill>
                  <a:schemeClr val="accent6">
                    <a:lumMod val="75000"/>
                  </a:schemeClr>
                </a:solidFill>
              </a:rPr>
              <a:t>:</a:t>
            </a:r>
            <a:r>
              <a:rPr lang="en-US" sz="2000" b="1" dirty="0" smtClean="0">
                <a:solidFill>
                  <a:schemeClr val="accent6">
                    <a:lumMod val="75000"/>
                  </a:schemeClr>
                </a:solidFill>
              </a:rPr>
              <a:t>institutionCode</a:t>
            </a:r>
            <a:r>
              <a:rPr lang="en-US" sz="2000" b="1" dirty="0" smtClean="0"/>
              <a:t>:</a:t>
            </a:r>
            <a:r>
              <a:rPr lang="en-US" sz="2000" b="1" dirty="0" smtClean="0">
                <a:solidFill>
                  <a:schemeClr val="accent6">
                    <a:lumMod val="75000"/>
                  </a:schemeClr>
                </a:solidFill>
              </a:rPr>
              <a:t>collectionCode</a:t>
            </a:r>
            <a:r>
              <a:rPr lang="en-US" sz="2000" b="1" dirty="0" smtClean="0"/>
              <a:t>:</a:t>
            </a:r>
            <a:r>
              <a:rPr lang="en-US" sz="2000" b="1" dirty="0" smtClean="0">
                <a:solidFill>
                  <a:schemeClr val="accent6">
                    <a:lumMod val="75000"/>
                  </a:schemeClr>
                </a:solidFill>
              </a:rPr>
              <a:t>bbbrc000123</a:t>
            </a:r>
          </a:p>
          <a:p>
            <a:pPr>
              <a:buNone/>
            </a:pPr>
            <a:r>
              <a:rPr lang="en-US" sz="2000" dirty="0" smtClean="0"/>
              <a:t>Specimen GUID of type </a:t>
            </a:r>
            <a:r>
              <a:rPr lang="en-US" sz="2000" dirty="0" err="1" smtClean="0"/>
              <a:t>lsid</a:t>
            </a:r>
            <a:r>
              <a:rPr lang="en-US" sz="2000" dirty="0" smtClean="0"/>
              <a:t>                           </a:t>
            </a:r>
            <a:r>
              <a:rPr lang="en-US" sz="2000" b="1" dirty="0" smtClean="0"/>
              <a:t>urn:lsid:biocol.org:bbbrc:</a:t>
            </a:r>
            <a:r>
              <a:rPr lang="en-US" sz="2000" b="1" dirty="0" smtClean="0">
                <a:solidFill>
                  <a:schemeClr val="accent6">
                    <a:lumMod val="75000"/>
                  </a:schemeClr>
                </a:solidFill>
              </a:rPr>
              <a:t>bbbrc000123</a:t>
            </a:r>
          </a:p>
          <a:p>
            <a:pPr>
              <a:buNone/>
            </a:pPr>
            <a:r>
              <a:rPr lang="en-US" sz="2000" dirty="0" smtClean="0"/>
              <a:t>Specimen Opaque Identifier (UUID)         </a:t>
            </a:r>
            <a:r>
              <a:rPr lang="en-US" sz="2000" b="1" dirty="0" smtClean="0"/>
              <a:t>424854d7-baec-42cf-a142-805b64117b9f</a:t>
            </a:r>
          </a:p>
          <a:p>
            <a:pPr>
              <a:buNone/>
            </a:pPr>
            <a:r>
              <a:rPr lang="en-US" sz="2000" b="1" dirty="0" smtClean="0"/>
              <a:t>*Specimen GUID of type URI</a:t>
            </a:r>
            <a:r>
              <a:rPr lang="en-US" sz="2000" dirty="0" smtClean="0"/>
              <a:t>	     </a:t>
            </a:r>
            <a:r>
              <a:rPr lang="en-US" sz="2000" b="1" dirty="0" smtClean="0"/>
              <a:t>http://</a:t>
            </a:r>
            <a:r>
              <a:rPr lang="en-US" sz="2000" b="1" dirty="0" smtClean="0">
                <a:solidFill>
                  <a:schemeClr val="accent6">
                    <a:lumMod val="75000"/>
                  </a:schemeClr>
                </a:solidFill>
              </a:rPr>
              <a:t>ids.flmnh.ufl.edu</a:t>
            </a:r>
            <a:r>
              <a:rPr lang="en-US" sz="2000" b="1" dirty="0" smtClean="0"/>
              <a:t>/</a:t>
            </a:r>
            <a:r>
              <a:rPr lang="en-US" sz="2000" b="1" dirty="0" smtClean="0">
                <a:solidFill>
                  <a:schemeClr val="accent6">
                    <a:lumMod val="75000"/>
                  </a:schemeClr>
                </a:solidFill>
              </a:rPr>
              <a:t>herb</a:t>
            </a:r>
            <a:r>
              <a:rPr lang="en-US" sz="2000" b="1" dirty="0" smtClean="0"/>
              <a:t>/</a:t>
            </a:r>
            <a:r>
              <a:rPr lang="en-US" sz="2000" b="1" dirty="0" smtClean="0">
                <a:solidFill>
                  <a:schemeClr val="accent6">
                    <a:lumMod val="75000"/>
                  </a:schemeClr>
                </a:solidFill>
              </a:rPr>
              <a:t>bbbrc000123</a:t>
            </a:r>
            <a:endParaRPr lang="en-US" sz="2000" dirty="0" smtClean="0"/>
          </a:p>
          <a:p>
            <a:pPr>
              <a:buNone/>
            </a:pPr>
            <a:endParaRPr lang="en-US" sz="2000"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240" y="158496"/>
            <a:ext cx="6842760" cy="1411224"/>
          </a:xfrm>
        </p:spPr>
        <p:txBody>
          <a:bodyPr>
            <a:normAutofit/>
          </a:bodyPr>
          <a:lstStyle/>
          <a:p>
            <a:r>
              <a:rPr lang="en-US" dirty="0" smtClean="0"/>
              <a:t>GUIDs are key</a:t>
            </a:r>
            <a:br>
              <a:rPr lang="en-US" dirty="0" smtClean="0"/>
            </a:br>
            <a:r>
              <a:rPr lang="en-US" dirty="0" smtClean="0"/>
              <a:t>Maintaining and Sharing Identifiers</a:t>
            </a:r>
            <a:endParaRPr lang="en-US" dirty="0"/>
          </a:p>
        </p:txBody>
      </p:sp>
      <p:sp>
        <p:nvSpPr>
          <p:cNvPr id="3" name="Content Placeholder 2"/>
          <p:cNvSpPr>
            <a:spLocks noGrp="1"/>
          </p:cNvSpPr>
          <p:nvPr>
            <p:ph idx="1"/>
          </p:nvPr>
        </p:nvSpPr>
        <p:spPr>
          <a:xfrm>
            <a:off x="381000" y="2057400"/>
            <a:ext cx="8153400" cy="3505200"/>
          </a:xfrm>
        </p:spPr>
        <p:txBody>
          <a:bodyPr>
            <a:normAutofit/>
          </a:bodyPr>
          <a:lstStyle/>
          <a:p>
            <a:r>
              <a:rPr lang="en-US" dirty="0" smtClean="0"/>
              <a:t>apply a given id to only one object ever</a:t>
            </a:r>
          </a:p>
          <a:p>
            <a:r>
              <a:rPr lang="en-US" dirty="0" smtClean="0"/>
              <a:t>if something happens and that object no longer exists in the physical collection –</a:t>
            </a:r>
          </a:p>
          <a:p>
            <a:pPr lvl="1"/>
            <a:r>
              <a:rPr lang="en-US" sz="3200" dirty="0" smtClean="0"/>
              <a:t>never reassign the identifier to another object in the collection</a:t>
            </a:r>
          </a:p>
          <a:p>
            <a:r>
              <a:rPr lang="en-US" dirty="0" smtClean="0">
                <a:hlinkClick r:id="rId3"/>
              </a:rPr>
              <a:t>iDigBio’s GUID Policy and Suggestions</a:t>
            </a:r>
            <a:endParaRPr lang="en-US" b="1"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Rectangle 18"/>
          <p:cNvSpPr/>
          <p:nvPr/>
        </p:nvSpPr>
        <p:spPr>
          <a:xfrm>
            <a:off x="6172200" y="4953000"/>
            <a:ext cx="1828800" cy="461665"/>
          </a:xfrm>
          <a:prstGeom prst="rect">
            <a:avLst/>
          </a:prstGeom>
          <a:ln>
            <a:solidFill>
              <a:schemeClr val="accent4">
                <a:lumMod val="40000"/>
                <a:lumOff val="60000"/>
              </a:schemeClr>
            </a:solidFill>
          </a:ln>
          <a:effectLst/>
        </p:spPr>
        <p:txBody>
          <a:bodyPr wrap="square">
            <a:spAutoFit/>
          </a:bodyPr>
          <a:lstStyle/>
          <a:p>
            <a:r>
              <a:rPr lang="en-US" sz="2400" dirty="0" smtClean="0">
                <a:solidFill>
                  <a:schemeClr val="accent6">
                    <a:lumMod val="75000"/>
                  </a:schemeClr>
                </a:solidFill>
              </a:rPr>
              <a:t>Cladistics </a:t>
            </a:r>
            <a:r>
              <a:rPr lang="en-US" sz="2400" baseline="30000" dirty="0" smtClean="0">
                <a:solidFill>
                  <a:schemeClr val="accent6">
                    <a:lumMod val="75000"/>
                  </a:schemeClr>
                </a:solidFill>
              </a:rPr>
              <a:t>®</a:t>
            </a:r>
            <a:endParaRPr lang="en-US" sz="2400" dirty="0">
              <a:solidFill>
                <a:schemeClr val="accent6">
                  <a:lumMod val="75000"/>
                </a:schemeClr>
              </a:solidFill>
            </a:endParaRPr>
          </a:p>
        </p:txBody>
      </p:sp>
      <p:pic>
        <p:nvPicPr>
          <p:cNvPr id="53267" name="Picture 19" descr="http://2.bp.blogspot.com/_fCru2WBnYlw/SUwNyF933sI/AAAAAAAAAIo/PfT7mVQsgpg/S138/vizzuality_logo138w.jpg"/>
          <p:cNvPicPr>
            <a:picLocks noChangeAspect="1" noChangeArrowheads="1"/>
          </p:cNvPicPr>
          <p:nvPr/>
        </p:nvPicPr>
        <p:blipFill>
          <a:blip r:embed="rId3" cstate="print"/>
          <a:srcRect/>
          <a:stretch>
            <a:fillRect/>
          </a:stretch>
        </p:blipFill>
        <p:spPr bwMode="auto">
          <a:xfrm>
            <a:off x="737287" y="5105400"/>
            <a:ext cx="2767913" cy="1484245"/>
          </a:xfrm>
          <a:prstGeom prst="rect">
            <a:avLst/>
          </a:prstGeom>
          <a:noFill/>
          <a:effectLst/>
        </p:spPr>
      </p:pic>
      <p:pic>
        <p:nvPicPr>
          <p:cNvPr id="53260" name="Picture 12" descr="PubMed Logo"/>
          <p:cNvPicPr>
            <a:picLocks noChangeAspect="1" noChangeArrowheads="1"/>
          </p:cNvPicPr>
          <p:nvPr/>
        </p:nvPicPr>
        <p:blipFill>
          <a:blip r:embed="rId4" cstate="print"/>
          <a:srcRect l="6316" r="40000"/>
          <a:stretch>
            <a:fillRect/>
          </a:stretch>
        </p:blipFill>
        <p:spPr bwMode="auto">
          <a:xfrm>
            <a:off x="2952750" y="3838574"/>
            <a:ext cx="2331702" cy="571501"/>
          </a:xfrm>
          <a:prstGeom prst="rect">
            <a:avLst/>
          </a:prstGeom>
          <a:noFill/>
          <a:effectLst/>
        </p:spPr>
      </p:pic>
      <p:sp>
        <p:nvSpPr>
          <p:cNvPr id="2" name="Title 1"/>
          <p:cNvSpPr>
            <a:spLocks noGrp="1"/>
          </p:cNvSpPr>
          <p:nvPr>
            <p:ph type="title"/>
          </p:nvPr>
        </p:nvSpPr>
        <p:spPr>
          <a:effectLst/>
        </p:spPr>
        <p:txBody>
          <a:bodyPr/>
          <a:lstStyle/>
          <a:p>
            <a:endParaRPr lang="en-US" dirty="0"/>
          </a:p>
        </p:txBody>
      </p:sp>
      <p:pic>
        <p:nvPicPr>
          <p:cNvPr id="10" name="Picture 13" descr="Systematic biology cover.gif"/>
          <p:cNvPicPr>
            <a:picLocks noChangeAspect="1" noChangeArrowheads="1"/>
          </p:cNvPicPr>
          <p:nvPr/>
        </p:nvPicPr>
        <p:blipFill>
          <a:blip r:embed="rId5" cstate="print"/>
          <a:srcRect/>
          <a:stretch>
            <a:fillRect/>
          </a:stretch>
        </p:blipFill>
        <p:spPr bwMode="auto">
          <a:xfrm>
            <a:off x="7639050" y="4572000"/>
            <a:ext cx="1276350" cy="1666875"/>
          </a:xfrm>
          <a:prstGeom prst="rect">
            <a:avLst/>
          </a:prstGeom>
          <a:noFill/>
          <a:effectLst/>
        </p:spPr>
      </p:pic>
      <p:sp>
        <p:nvSpPr>
          <p:cNvPr id="13" name="Rectangle 12"/>
          <p:cNvSpPr/>
          <p:nvPr/>
        </p:nvSpPr>
        <p:spPr>
          <a:xfrm>
            <a:off x="2876550" y="3381374"/>
            <a:ext cx="2133600" cy="523220"/>
          </a:xfrm>
          <a:prstGeom prst="rect">
            <a:avLst/>
          </a:prstGeom>
          <a:ln>
            <a:noFill/>
          </a:ln>
          <a:effectLst/>
        </p:spPr>
        <p:txBody>
          <a:bodyPr wrap="square">
            <a:spAutoFit/>
          </a:bodyPr>
          <a:lstStyle/>
          <a:p>
            <a:r>
              <a:rPr lang="en-US" sz="2800" dirty="0" smtClean="0">
                <a:solidFill>
                  <a:schemeClr val="accent6">
                    <a:lumMod val="75000"/>
                  </a:schemeClr>
                </a:solidFill>
              </a:rPr>
              <a:t>GenBank </a:t>
            </a:r>
            <a:r>
              <a:rPr lang="en-US" sz="2800" baseline="30000" dirty="0" smtClean="0">
                <a:solidFill>
                  <a:schemeClr val="accent6">
                    <a:lumMod val="75000"/>
                  </a:schemeClr>
                </a:solidFill>
              </a:rPr>
              <a:t>®</a:t>
            </a:r>
            <a:endParaRPr lang="en-US" sz="2800" dirty="0">
              <a:solidFill>
                <a:schemeClr val="accent6">
                  <a:lumMod val="75000"/>
                </a:schemeClr>
              </a:solidFill>
            </a:endParaRPr>
          </a:p>
        </p:txBody>
      </p:sp>
      <p:pic>
        <p:nvPicPr>
          <p:cNvPr id="14" name="Picture 6" descr="http://bioportal.bioontology.org/images/layout/nav_logo.png"/>
          <p:cNvPicPr>
            <a:picLocks noChangeAspect="1" noChangeArrowheads="1"/>
          </p:cNvPicPr>
          <p:nvPr/>
        </p:nvPicPr>
        <p:blipFill>
          <a:blip r:embed="rId6" cstate="print"/>
          <a:srcRect/>
          <a:stretch>
            <a:fillRect/>
          </a:stretch>
        </p:blipFill>
        <p:spPr bwMode="auto">
          <a:xfrm>
            <a:off x="3562350" y="2695574"/>
            <a:ext cx="1870001" cy="638175"/>
          </a:xfrm>
          <a:prstGeom prst="rect">
            <a:avLst/>
          </a:prstGeom>
          <a:noFill/>
          <a:effectLst/>
        </p:spPr>
      </p:pic>
      <p:pic>
        <p:nvPicPr>
          <p:cNvPr id="53262" name="Picture 14" descr="SilverCollection Logo"/>
          <p:cNvPicPr>
            <a:picLocks noChangeAspect="1" noChangeArrowheads="1"/>
          </p:cNvPicPr>
          <p:nvPr/>
        </p:nvPicPr>
        <p:blipFill>
          <a:blip r:embed="rId7" cstate="print"/>
          <a:srcRect/>
          <a:stretch>
            <a:fillRect/>
          </a:stretch>
        </p:blipFill>
        <p:spPr bwMode="auto">
          <a:xfrm>
            <a:off x="152400" y="5105400"/>
            <a:ext cx="2209800" cy="666751"/>
          </a:xfrm>
          <a:prstGeom prst="rect">
            <a:avLst/>
          </a:prstGeom>
          <a:noFill/>
        </p:spPr>
      </p:pic>
      <p:pic>
        <p:nvPicPr>
          <p:cNvPr id="2054" name="Picture 6" descr="EMu-KE Software"/>
          <p:cNvPicPr>
            <a:picLocks noChangeAspect="1" noChangeArrowheads="1"/>
          </p:cNvPicPr>
          <p:nvPr/>
        </p:nvPicPr>
        <p:blipFill>
          <a:blip r:embed="rId8" cstate="print"/>
          <a:srcRect/>
          <a:stretch>
            <a:fillRect/>
          </a:stretch>
        </p:blipFill>
        <p:spPr bwMode="auto">
          <a:xfrm>
            <a:off x="609600" y="685800"/>
            <a:ext cx="2514600" cy="1249860"/>
          </a:xfrm>
          <a:prstGeom prst="rect">
            <a:avLst/>
          </a:prstGeom>
          <a:noFill/>
        </p:spPr>
      </p:pic>
      <p:pic>
        <p:nvPicPr>
          <p:cNvPr id="2052" name="Picture 4" descr="http://www.dataone.org/sites/default/files/images/tool-logos/specifyLogo.png"/>
          <p:cNvPicPr>
            <a:picLocks noChangeAspect="1" noChangeArrowheads="1"/>
          </p:cNvPicPr>
          <p:nvPr/>
        </p:nvPicPr>
        <p:blipFill>
          <a:blip r:embed="rId9" cstate="print"/>
          <a:srcRect/>
          <a:stretch>
            <a:fillRect/>
          </a:stretch>
        </p:blipFill>
        <p:spPr bwMode="auto">
          <a:xfrm>
            <a:off x="152400" y="152400"/>
            <a:ext cx="1905000" cy="781051"/>
          </a:xfrm>
          <a:prstGeom prst="rect">
            <a:avLst/>
          </a:prstGeom>
          <a:noFill/>
        </p:spPr>
      </p:pic>
      <p:pic>
        <p:nvPicPr>
          <p:cNvPr id="2056" name="Picture 8" descr="Site Logo"/>
          <p:cNvPicPr>
            <a:picLocks noChangeAspect="1" noChangeArrowheads="1"/>
          </p:cNvPicPr>
          <p:nvPr/>
        </p:nvPicPr>
        <p:blipFill>
          <a:blip r:embed="rId10" cstate="print"/>
          <a:srcRect l="16093" r="52067"/>
          <a:stretch>
            <a:fillRect/>
          </a:stretch>
        </p:blipFill>
        <p:spPr bwMode="auto">
          <a:xfrm>
            <a:off x="450927" y="3981449"/>
            <a:ext cx="2274418" cy="714375"/>
          </a:xfrm>
          <a:prstGeom prst="rect">
            <a:avLst/>
          </a:prstGeom>
          <a:noFill/>
        </p:spPr>
      </p:pic>
      <p:pic>
        <p:nvPicPr>
          <p:cNvPr id="2058" name="Picture 10" descr="ARCTOS logo"/>
          <p:cNvPicPr>
            <a:picLocks noChangeAspect="1" noChangeArrowheads="1"/>
          </p:cNvPicPr>
          <p:nvPr/>
        </p:nvPicPr>
        <p:blipFill>
          <a:blip r:embed="rId11" cstate="print"/>
          <a:srcRect/>
          <a:stretch>
            <a:fillRect/>
          </a:stretch>
        </p:blipFill>
        <p:spPr bwMode="auto">
          <a:xfrm>
            <a:off x="457200" y="1959863"/>
            <a:ext cx="1146811" cy="1066801"/>
          </a:xfrm>
          <a:prstGeom prst="rect">
            <a:avLst/>
          </a:prstGeom>
          <a:noFill/>
          <a:ln>
            <a:solidFill>
              <a:schemeClr val="accent6">
                <a:lumMod val="40000"/>
                <a:lumOff val="60000"/>
              </a:schemeClr>
            </a:solidFill>
          </a:ln>
        </p:spPr>
      </p:pic>
      <p:pic>
        <p:nvPicPr>
          <p:cNvPr id="15" name="Picture 11" descr="File:Zookeys logo.svg"/>
          <p:cNvPicPr>
            <a:picLocks noChangeAspect="1" noChangeArrowheads="1"/>
          </p:cNvPicPr>
          <p:nvPr/>
        </p:nvPicPr>
        <p:blipFill>
          <a:blip r:embed="rId12" cstate="print"/>
          <a:srcRect/>
          <a:stretch>
            <a:fillRect/>
          </a:stretch>
        </p:blipFill>
        <p:spPr bwMode="auto">
          <a:xfrm>
            <a:off x="5334000" y="4495800"/>
            <a:ext cx="2222500" cy="533400"/>
          </a:xfrm>
          <a:prstGeom prst="rect">
            <a:avLst/>
          </a:prstGeom>
          <a:noFill/>
          <a:effectLst/>
        </p:spPr>
      </p:pic>
      <p:pic>
        <p:nvPicPr>
          <p:cNvPr id="16" name="Picture 17" descr="BMC Bioinformatics"/>
          <p:cNvPicPr>
            <a:picLocks noChangeAspect="1" noChangeArrowheads="1"/>
          </p:cNvPicPr>
          <p:nvPr/>
        </p:nvPicPr>
        <p:blipFill>
          <a:blip r:embed="rId13" cstate="print"/>
          <a:srcRect/>
          <a:stretch>
            <a:fillRect/>
          </a:stretch>
        </p:blipFill>
        <p:spPr bwMode="auto">
          <a:xfrm>
            <a:off x="7239000" y="3886200"/>
            <a:ext cx="1552575" cy="666751"/>
          </a:xfrm>
          <a:prstGeom prst="rect">
            <a:avLst/>
          </a:prstGeom>
          <a:noFill/>
          <a:effectLst/>
        </p:spPr>
      </p:pic>
      <p:pic>
        <p:nvPicPr>
          <p:cNvPr id="17" name="Picture 21" descr="Fichier:PhytoKeys logo.jpg"/>
          <p:cNvPicPr>
            <a:picLocks noChangeAspect="1" noChangeArrowheads="1"/>
          </p:cNvPicPr>
          <p:nvPr/>
        </p:nvPicPr>
        <p:blipFill>
          <a:blip r:embed="rId14" cstate="print"/>
          <a:srcRect/>
          <a:stretch>
            <a:fillRect/>
          </a:stretch>
        </p:blipFill>
        <p:spPr bwMode="auto">
          <a:xfrm>
            <a:off x="6800850" y="6191249"/>
            <a:ext cx="1981200" cy="514351"/>
          </a:xfrm>
          <a:prstGeom prst="rect">
            <a:avLst/>
          </a:prstGeom>
          <a:noFill/>
          <a:effectLst/>
        </p:spPr>
      </p:pic>
      <p:sp>
        <p:nvSpPr>
          <p:cNvPr id="20" name="Rectangle 19"/>
          <p:cNvSpPr/>
          <p:nvPr/>
        </p:nvSpPr>
        <p:spPr>
          <a:xfrm>
            <a:off x="3028950" y="2009774"/>
            <a:ext cx="2133600" cy="523220"/>
          </a:xfrm>
          <a:prstGeom prst="rect">
            <a:avLst/>
          </a:prstGeom>
          <a:noFill/>
          <a:ln w="6350">
            <a:solidFill>
              <a:srgbClr val="002060"/>
            </a:solidFill>
            <a:prstDash val="sysDot"/>
          </a:ln>
          <a:effectLst/>
        </p:spPr>
        <p:txBody>
          <a:bodyPr wrap="square">
            <a:spAutoFit/>
          </a:bodyPr>
          <a:lstStyle/>
          <a:p>
            <a:r>
              <a:rPr lang="en-US" sz="2800" dirty="0" smtClean="0">
                <a:solidFill>
                  <a:schemeClr val="accent6">
                    <a:lumMod val="75000"/>
                  </a:schemeClr>
                </a:solidFill>
              </a:rPr>
              <a:t>FilteredPUSH </a:t>
            </a:r>
            <a:endParaRPr lang="en-US" sz="2800" dirty="0">
              <a:solidFill>
                <a:schemeClr val="accent6">
                  <a:lumMod val="75000"/>
                </a:schemeClr>
              </a:solidFill>
            </a:endParaRPr>
          </a:p>
        </p:txBody>
      </p:sp>
      <p:pic>
        <p:nvPicPr>
          <p:cNvPr id="18" name="Picture 2" descr="EOL logo  globe"/>
          <p:cNvPicPr>
            <a:picLocks noChangeAspect="1" noChangeArrowheads="1"/>
          </p:cNvPicPr>
          <p:nvPr/>
        </p:nvPicPr>
        <p:blipFill>
          <a:blip r:embed="rId15" cstate="print"/>
          <a:srcRect/>
          <a:stretch>
            <a:fillRect/>
          </a:stretch>
        </p:blipFill>
        <p:spPr bwMode="auto">
          <a:xfrm>
            <a:off x="5972314" y="1295400"/>
            <a:ext cx="1514475" cy="946547"/>
          </a:xfrm>
          <a:prstGeom prst="rect">
            <a:avLst/>
          </a:prstGeom>
          <a:noFill/>
          <a:effectLst/>
        </p:spPr>
      </p:pic>
      <p:sp>
        <p:nvSpPr>
          <p:cNvPr id="21" name="Slide Number Placeholder 31"/>
          <p:cNvSpPr>
            <a:spLocks noGrp="1"/>
          </p:cNvSpPr>
          <p:nvPr>
            <p:ph type="sldNum" sz="quarter" idx="11"/>
          </p:nvPr>
        </p:nvSpPr>
        <p:spPr>
          <a:xfrm>
            <a:off x="3124200" y="6356350"/>
            <a:ext cx="2895600" cy="365125"/>
          </a:xfrm>
          <a:effectLst/>
        </p:spPr>
        <p:txBody>
          <a:bodyPr/>
          <a:lstStyle/>
          <a:p>
            <a:endParaRPr lang="en-US" dirty="0"/>
          </a:p>
        </p:txBody>
      </p:sp>
      <p:sp>
        <p:nvSpPr>
          <p:cNvPr id="22" name="TextBox 21"/>
          <p:cNvSpPr txBox="1"/>
          <p:nvPr/>
        </p:nvSpPr>
        <p:spPr>
          <a:xfrm>
            <a:off x="5522976" y="143470"/>
            <a:ext cx="1917192" cy="923330"/>
          </a:xfrm>
          <a:prstGeom prst="rect">
            <a:avLst/>
          </a:prstGeom>
          <a:solidFill>
            <a:schemeClr val="bg1"/>
          </a:solidFill>
          <a:effectLst/>
        </p:spPr>
        <p:txBody>
          <a:bodyPr wrap="square" rtlCol="0">
            <a:spAutoFit/>
          </a:bodyPr>
          <a:lstStyle/>
          <a:p>
            <a:endParaRPr lang="en-US" sz="5400" dirty="0">
              <a:solidFill>
                <a:schemeClr val="bg1"/>
              </a:solidFill>
            </a:endParaRPr>
          </a:p>
        </p:txBody>
      </p:sp>
      <p:pic>
        <p:nvPicPr>
          <p:cNvPr id="53256" name="Picture 8" descr="http://v2.boldsystems.org/data/iBOL/iBOL_logo.jpg"/>
          <p:cNvPicPr>
            <a:picLocks noChangeAspect="1" noChangeArrowheads="1"/>
          </p:cNvPicPr>
          <p:nvPr/>
        </p:nvPicPr>
        <p:blipFill>
          <a:blip r:embed="rId16" cstate="print"/>
          <a:srcRect/>
          <a:stretch>
            <a:fillRect/>
          </a:stretch>
        </p:blipFill>
        <p:spPr bwMode="auto">
          <a:xfrm>
            <a:off x="4504182" y="3233038"/>
            <a:ext cx="1219200" cy="910336"/>
          </a:xfrm>
          <a:prstGeom prst="rect">
            <a:avLst/>
          </a:prstGeom>
          <a:noFill/>
          <a:effectLst/>
        </p:spPr>
      </p:pic>
      <p:pic>
        <p:nvPicPr>
          <p:cNvPr id="23" name="Picture 2" descr="Image:180px-Mb_logo_with_box_and_http.jpg"/>
          <p:cNvPicPr>
            <a:picLocks noGrp="1" noChangeAspect="1" noChangeArrowheads="1"/>
          </p:cNvPicPr>
          <p:nvPr>
            <p:ph idx="1"/>
          </p:nvPr>
        </p:nvPicPr>
        <p:blipFill>
          <a:blip r:embed="rId17" cstate="print"/>
          <a:srcRect/>
          <a:stretch>
            <a:fillRect/>
          </a:stretch>
        </p:blipFill>
        <p:spPr bwMode="auto">
          <a:xfrm>
            <a:off x="7215898" y="2286000"/>
            <a:ext cx="1752600" cy="905510"/>
          </a:xfrm>
          <a:prstGeom prst="rect">
            <a:avLst/>
          </a:prstGeom>
          <a:noFill/>
          <a:effectLst/>
        </p:spPr>
      </p:pic>
      <p:pic>
        <p:nvPicPr>
          <p:cNvPr id="11" name="Picture 27" descr="https://encrypted-tbn0.google.com/images?q=tbn:ANd9GcRMwTms-6h8YADgqZPI9l2x5RAMo4TvW2QcsSroSTILL2ODNYwIcA"/>
          <p:cNvPicPr>
            <a:picLocks noChangeAspect="1" noChangeArrowheads="1"/>
          </p:cNvPicPr>
          <p:nvPr/>
        </p:nvPicPr>
        <p:blipFill>
          <a:blip r:embed="rId18" cstate="print"/>
          <a:srcRect/>
          <a:stretch>
            <a:fillRect/>
          </a:stretch>
        </p:blipFill>
        <p:spPr bwMode="auto">
          <a:xfrm>
            <a:off x="7684649" y="685800"/>
            <a:ext cx="1306951" cy="1266826"/>
          </a:xfrm>
          <a:prstGeom prst="rect">
            <a:avLst/>
          </a:prstGeom>
          <a:noFill/>
          <a:effectLst/>
        </p:spPr>
      </p:pic>
      <p:pic>
        <p:nvPicPr>
          <p:cNvPr id="53250" name="Picture 2" descr="File:IDigBio Logo w kBG.png"/>
          <p:cNvPicPr>
            <a:picLocks noChangeAspect="1" noChangeArrowheads="1"/>
          </p:cNvPicPr>
          <p:nvPr/>
        </p:nvPicPr>
        <p:blipFill>
          <a:blip r:embed="rId19" cstate="print"/>
          <a:srcRect/>
          <a:stretch>
            <a:fillRect/>
          </a:stretch>
        </p:blipFill>
        <p:spPr bwMode="auto">
          <a:xfrm>
            <a:off x="5691898" y="228600"/>
            <a:ext cx="2128761" cy="838200"/>
          </a:xfrm>
          <a:prstGeom prst="rect">
            <a:avLst/>
          </a:prstGeom>
          <a:noFill/>
          <a:effectLst/>
        </p:spPr>
      </p:pic>
      <p:sp>
        <p:nvSpPr>
          <p:cNvPr id="31" name="Rectangle 30"/>
          <p:cNvSpPr/>
          <p:nvPr/>
        </p:nvSpPr>
        <p:spPr>
          <a:xfrm>
            <a:off x="76200" y="3352800"/>
            <a:ext cx="2362200" cy="523220"/>
          </a:xfrm>
          <a:prstGeom prst="rect">
            <a:avLst/>
          </a:prstGeom>
          <a:noFill/>
          <a:ln w="6350">
            <a:solidFill>
              <a:srgbClr val="002060"/>
            </a:solidFill>
            <a:prstDash val="sysDot"/>
          </a:ln>
          <a:effectLst/>
        </p:spPr>
        <p:txBody>
          <a:bodyPr wrap="square">
            <a:spAutoFit/>
          </a:bodyPr>
          <a:lstStyle/>
          <a:p>
            <a:r>
              <a:rPr lang="en-US" sz="2800" dirty="0" smtClean="0">
                <a:solidFill>
                  <a:schemeClr val="accent6">
                    <a:lumMod val="75000"/>
                  </a:schemeClr>
                </a:solidFill>
              </a:rPr>
              <a:t>Kepler Kurator</a:t>
            </a:r>
            <a:endParaRPr lang="en-US" sz="2800" dirty="0">
              <a:solidFill>
                <a:schemeClr val="accent6">
                  <a:lumMod val="75000"/>
                </a:schemeClr>
              </a:solidFill>
            </a:endParaRPr>
          </a:p>
        </p:txBody>
      </p:sp>
      <p:sp>
        <p:nvSpPr>
          <p:cNvPr id="32" name="Rectangle 31"/>
          <p:cNvSpPr/>
          <p:nvPr/>
        </p:nvSpPr>
        <p:spPr>
          <a:xfrm>
            <a:off x="6589122" y="3352800"/>
            <a:ext cx="2326278" cy="369332"/>
          </a:xfrm>
          <a:prstGeom prst="rect">
            <a:avLst/>
          </a:prstGeom>
          <a:ln>
            <a:solidFill>
              <a:schemeClr val="accent3">
                <a:lumMod val="60000"/>
                <a:lumOff val="40000"/>
              </a:schemeClr>
            </a:solidFill>
          </a:ln>
          <a:effectLst/>
        </p:spPr>
        <p:txBody>
          <a:bodyPr wrap="none">
            <a:spAutoFit/>
          </a:bodyPr>
          <a:lstStyle/>
          <a:p>
            <a:r>
              <a:rPr lang="pt-BR" b="1" dirty="0" smtClean="0"/>
              <a:t>D I S C O V E R    L I F E</a:t>
            </a:r>
            <a:r>
              <a:rPr lang="pt-BR" dirty="0" smtClean="0"/>
              <a:t> </a:t>
            </a:r>
            <a:endParaRPr lang="en-US" dirty="0"/>
          </a:p>
        </p:txBody>
      </p:sp>
      <p:pic>
        <p:nvPicPr>
          <p:cNvPr id="33" name="Picture 15" descr="PLoS ONE - www.plosone.org"/>
          <p:cNvPicPr>
            <a:picLocks noChangeAspect="1" noChangeArrowheads="1"/>
          </p:cNvPicPr>
          <p:nvPr/>
        </p:nvPicPr>
        <p:blipFill>
          <a:blip r:embed="rId20" cstate="print"/>
          <a:srcRect/>
          <a:stretch>
            <a:fillRect/>
          </a:stretch>
        </p:blipFill>
        <p:spPr bwMode="auto">
          <a:xfrm>
            <a:off x="5425440" y="5486400"/>
            <a:ext cx="2228850" cy="571501"/>
          </a:xfrm>
          <a:prstGeom prst="rect">
            <a:avLst/>
          </a:prstGeom>
          <a:noFill/>
          <a:effectLst/>
        </p:spPr>
      </p:pic>
      <p:pic>
        <p:nvPicPr>
          <p:cNvPr id="34" name="Picture 4" descr="http://snhs-plin.barry.edu/Research/left.GIF"/>
          <p:cNvPicPr>
            <a:picLocks noChangeAspect="1" noChangeArrowheads="1"/>
          </p:cNvPicPr>
          <p:nvPr/>
        </p:nvPicPr>
        <p:blipFill>
          <a:blip r:embed="rId21" cstate="print"/>
          <a:srcRect/>
          <a:stretch>
            <a:fillRect/>
          </a:stretch>
        </p:blipFill>
        <p:spPr bwMode="auto">
          <a:xfrm>
            <a:off x="5391150" y="3990974"/>
            <a:ext cx="1238250" cy="428626"/>
          </a:xfrm>
          <a:prstGeom prst="rect">
            <a:avLst/>
          </a:prstGeom>
          <a:noFill/>
          <a:effectLst/>
        </p:spPr>
      </p:pic>
      <p:pic>
        <p:nvPicPr>
          <p:cNvPr id="12" name="Picture 7"/>
          <p:cNvPicPr>
            <a:picLocks noChangeAspect="1" noChangeArrowheads="1"/>
          </p:cNvPicPr>
          <p:nvPr/>
        </p:nvPicPr>
        <p:blipFill>
          <a:blip r:embed="rId22" cstate="print"/>
          <a:srcRect r="43532"/>
          <a:stretch>
            <a:fillRect/>
          </a:stretch>
        </p:blipFill>
        <p:spPr bwMode="auto">
          <a:xfrm>
            <a:off x="3657600" y="4724400"/>
            <a:ext cx="856789" cy="1219200"/>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53269" name="Picture 21" descr="Zooniverse"/>
          <p:cNvPicPr>
            <a:picLocks noChangeAspect="1" noChangeArrowheads="1"/>
          </p:cNvPicPr>
          <p:nvPr/>
        </p:nvPicPr>
        <p:blipFill>
          <a:blip r:embed="rId23" cstate="print"/>
          <a:srcRect l="2643" r="16516"/>
          <a:stretch>
            <a:fillRect/>
          </a:stretch>
        </p:blipFill>
        <p:spPr bwMode="auto">
          <a:xfrm>
            <a:off x="3200400" y="6153149"/>
            <a:ext cx="2926006" cy="552451"/>
          </a:xfrm>
          <a:prstGeom prst="rect">
            <a:avLst/>
          </a:prstGeom>
          <a:solidFill>
            <a:schemeClr val="tx1">
              <a:lumMod val="75000"/>
              <a:lumOff val="25000"/>
            </a:schemeClr>
          </a:solidFill>
          <a:effectLst/>
        </p:spPr>
      </p:pic>
      <p:pic>
        <p:nvPicPr>
          <p:cNvPr id="2060" name="Picture 12" descr="http://vertnet.org/images/VNLogo_Full_Transparent_shortcrop.png"/>
          <p:cNvPicPr>
            <a:picLocks noChangeAspect="1" noChangeArrowheads="1"/>
          </p:cNvPicPr>
          <p:nvPr/>
        </p:nvPicPr>
        <p:blipFill>
          <a:blip r:embed="rId24" cstate="print"/>
          <a:srcRect/>
          <a:stretch>
            <a:fillRect/>
          </a:stretch>
        </p:blipFill>
        <p:spPr bwMode="auto">
          <a:xfrm>
            <a:off x="1143000" y="4667249"/>
            <a:ext cx="2209800" cy="619911"/>
          </a:xfrm>
          <a:prstGeom prst="rect">
            <a:avLst/>
          </a:prstGeom>
          <a:noFill/>
          <a:effectLst/>
        </p:spPr>
      </p:pic>
      <p:sp>
        <p:nvSpPr>
          <p:cNvPr id="36" name="TextBox 35"/>
          <p:cNvSpPr txBox="1"/>
          <p:nvPr/>
        </p:nvSpPr>
        <p:spPr>
          <a:xfrm>
            <a:off x="3581400" y="685800"/>
            <a:ext cx="1752600" cy="58477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3200" dirty="0" smtClean="0">
                <a:solidFill>
                  <a:schemeClr val="tx1">
                    <a:lumMod val="85000"/>
                    <a:lumOff val="15000"/>
                  </a:schemeClr>
                </a:solidFill>
                <a:latin typeface="Trajan Pro" pitchFamily="18" charset="0"/>
                <a:ea typeface="Adobe Fan Heiti Std B" pitchFamily="34" charset="-128"/>
              </a:rPr>
              <a:t>GUIDs</a:t>
            </a:r>
            <a:endParaRPr lang="en-US" sz="3200" dirty="0">
              <a:solidFill>
                <a:schemeClr val="tx1">
                  <a:lumMod val="85000"/>
                  <a:lumOff val="15000"/>
                </a:schemeClr>
              </a:solidFill>
              <a:latin typeface="Trajan Pro" pitchFamily="18" charset="0"/>
              <a:ea typeface="Adobe Fan Heiti Std B" pitchFamily="34" charset="-128"/>
            </a:endParaRPr>
          </a:p>
        </p:txBody>
      </p:sp>
      <p:pic>
        <p:nvPicPr>
          <p:cNvPr id="37" name="Picture 2" descr="SGR"/>
          <p:cNvPicPr>
            <a:picLocks noChangeAspect="1" noChangeArrowheads="1"/>
          </p:cNvPicPr>
          <p:nvPr/>
        </p:nvPicPr>
        <p:blipFill>
          <a:blip r:embed="rId25" cstate="print"/>
          <a:srcRect/>
          <a:stretch>
            <a:fillRect/>
          </a:stretch>
        </p:blipFill>
        <p:spPr bwMode="auto">
          <a:xfrm>
            <a:off x="2414016" y="2618232"/>
            <a:ext cx="723900" cy="6858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diamond(in)">
                                      <p:cBhvr>
                                        <p:cTn id="7" dur="2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5153</TotalTime>
  <Words>1776</Words>
  <Application>Microsoft Office PowerPoint</Application>
  <PresentationFormat>On-screen Show (4:3)</PresentationFormat>
  <Paragraphs>340</Paragraphs>
  <Slides>26</Slides>
  <Notes>13</Notes>
  <HiddenSlides>3</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Sharing Data</vt:lpstr>
      <vt:lpstr>Sharing Data</vt:lpstr>
      <vt:lpstr>Slide 3</vt:lpstr>
      <vt:lpstr>Slide 4</vt:lpstr>
      <vt:lpstr>Slide 5</vt:lpstr>
      <vt:lpstr>Slide 6</vt:lpstr>
      <vt:lpstr>GUIDs are key Maintaining and Sharing Identifiers </vt:lpstr>
      <vt:lpstr>GUIDs are key Maintaining and Sharing Identifiers</vt:lpstr>
      <vt:lpstr>Slide 9</vt:lpstr>
      <vt:lpstr>Sharing Data</vt:lpstr>
      <vt:lpstr>Darwin Core Standard</vt:lpstr>
      <vt:lpstr>Slide 12</vt:lpstr>
      <vt:lpstr>Data Mapping &amp; Export</vt:lpstr>
      <vt:lpstr>Import &amp; Export Clean Data</vt:lpstr>
      <vt:lpstr>Data Export </vt:lpstr>
      <vt:lpstr>Data Export</vt:lpstr>
      <vt:lpstr>DwC-A and the IPT</vt:lpstr>
      <vt:lpstr>DwC-A </vt:lpstr>
      <vt:lpstr>the                           difference</vt:lpstr>
      <vt:lpstr>the                           difference</vt:lpstr>
      <vt:lpstr>Import to iDigBio</vt:lpstr>
      <vt:lpstr>Sharing with Morphbank 2* methods </vt:lpstr>
      <vt:lpstr>More Ways to Share Data</vt:lpstr>
      <vt:lpstr>Many thanks to you from</vt:lpstr>
      <vt:lpstr>Data Feedback, Corrections, Options</vt:lpstr>
      <vt:lpstr>Evaluating Protocols Hardware – Software – Data Entry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Deborah Paul</dc:creator>
  <cp:lastModifiedBy>Deb</cp:lastModifiedBy>
  <cp:revision>98</cp:revision>
  <dcterms:created xsi:type="dcterms:W3CDTF">2012-04-20T01:18:33Z</dcterms:created>
  <dcterms:modified xsi:type="dcterms:W3CDTF">2012-09-18T15:41:58Z</dcterms:modified>
</cp:coreProperties>
</file>