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06" r:id="rId2"/>
    <p:sldId id="262" r:id="rId3"/>
    <p:sldId id="305" r:id="rId4"/>
    <p:sldId id="273" r:id="rId5"/>
    <p:sldId id="291" r:id="rId6"/>
    <p:sldId id="292" r:id="rId7"/>
    <p:sldId id="293" r:id="rId8"/>
    <p:sldId id="294" r:id="rId9"/>
    <p:sldId id="297" r:id="rId10"/>
    <p:sldId id="298" r:id="rId11"/>
    <p:sldId id="301" r:id="rId12"/>
    <p:sldId id="307" r:id="rId13"/>
    <p:sldId id="309" r:id="rId14"/>
    <p:sldId id="300" r:id="rId15"/>
    <p:sldId id="308" r:id="rId16"/>
    <p:sldId id="302" r:id="rId17"/>
    <p:sldId id="304" r:id="rId18"/>
    <p:sldId id="264" r:id="rId19"/>
    <p:sldId id="281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B7E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93" autoAdjust="0"/>
    <p:restoredTop sz="95079" autoAdjust="0"/>
  </p:normalViewPr>
  <p:slideViewPr>
    <p:cSldViewPr>
      <p:cViewPr>
        <p:scale>
          <a:sx n="70" d="100"/>
          <a:sy n="70" d="100"/>
        </p:scale>
        <p:origin x="-87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01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21F47-CC9F-4B38-A79D-41608FECAD4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6A597-0BC9-4F5D-BA8B-041FC68A6B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0630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taxonomy.org/mw/Annotate_Specimen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etaxonomy.org/mw/Find_Duplicates" TargetMode="External"/><Relationship Id="rId4" Type="http://schemas.openxmlformats.org/officeDocument/2006/relationships/hyperlink" Target="http://etaxonomy.org/mw/Remote_Data_Capture" TargetMode="Externa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Example,</a:t>
            </a:r>
            <a:r>
              <a:rPr lang="en-US" baseline="0" dirty="0" smtClean="0"/>
              <a:t> using the “filed as” strategy saves a  lot of time up front, but plans need to be put in place to deal with feedback from exposed exported data and update of the data after digitization.</a:t>
            </a:r>
          </a:p>
          <a:p>
            <a:endParaRPr lang="en-US" baseline="0" dirty="0" smtClean="0"/>
          </a:p>
          <a:p>
            <a:pPr>
              <a:buFont typeface="Arial" charset="0"/>
              <a:buChar char="•"/>
            </a:pPr>
            <a:r>
              <a:rPr lang="en-US" baseline="0" dirty="0" smtClean="0"/>
              <a:t>Issues discussed with Dorothy Allard at the Reception for this workshop.</a:t>
            </a:r>
          </a:p>
          <a:p>
            <a:pPr>
              <a:buFont typeface="Arial" charset="0"/>
              <a:buChar char="•"/>
            </a:pPr>
            <a:endParaRPr lang="en-US" baseline="0" dirty="0" smtClean="0"/>
          </a:p>
          <a:p>
            <a:pPr>
              <a:buFont typeface="Arial" charset="0"/>
              <a:buChar char="•"/>
            </a:pPr>
            <a:r>
              <a:rPr lang="en-US" baseline="0" dirty="0" smtClean="0"/>
              <a:t>Would Yammer help those using the collection (but not seeing each other in the herbarium) help?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Management</a:t>
            </a:r>
            <a:r>
              <a:rPr lang="en-US" baseline="0" dirty="0" smtClean="0"/>
              <a:t> – Curating the Digital Collection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Carex maritima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</a:t>
            </a:r>
            <a:r>
              <a:rPr lang="en-US" baseline="0" dirty="0" smtClean="0"/>
              <a:t> out more about Kepler Kurator</a:t>
            </a:r>
          </a:p>
          <a:p>
            <a:r>
              <a:rPr lang="en-US" dirty="0" smtClean="0"/>
              <a:t>http://daks.ucdavis.edu/?page_id=205</a:t>
            </a:r>
          </a:p>
          <a:p>
            <a:r>
              <a:rPr lang="en-US" dirty="0" smtClean="0"/>
              <a:t>Specimen</a:t>
            </a:r>
            <a:r>
              <a:rPr lang="en-US" baseline="0" dirty="0" smtClean="0"/>
              <a:t> Curation Workflow with Kepler: http://www.youtube.com/watch?v=DEkPbvLsud0</a:t>
            </a:r>
          </a:p>
          <a:p>
            <a:endParaRPr lang="en-US" baseline="0" dirty="0" smtClean="0"/>
          </a:p>
          <a:p>
            <a:r>
              <a:rPr lang="en-US" baseline="0" dirty="0" smtClean="0"/>
              <a:t>From Kepler posting on web at: http://daks.ucdavis.edu/?page_id=205</a:t>
            </a:r>
          </a:p>
          <a:p>
            <a:r>
              <a:rPr lang="en-US" dirty="0" smtClean="0"/>
              <a:t>Diverse services and tools can be conveniently integrated into a workflow through the actors, helping data curation in various dimensions: e.g. there are visualization services (Google Maps) which help spot quality problems in input datasets; domain-specific services (e.g.,  GeoLocate, IPNI, GNI, FNA) can be used to identify and correct, for example, geo-reference errors, scientific name errors, etc.; common curation operations like duplicate identification and consensus; and other useful utility services like authentication/authorization services (e.g. OAuth), data sharing services (e.g. Google Spreadsheet) and communication services (e.g. E-Mail and SMS Text Messaging) are provided as well.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Apple Pie is a project of Filtered</a:t>
            </a:r>
            <a:r>
              <a:rPr lang="en-US" baseline="0" dirty="0" smtClean="0"/>
              <a:t> PUSH. </a:t>
            </a:r>
            <a:r>
              <a:rPr lang="en-US" dirty="0" smtClean="0">
                <a:hlinkClick r:id="rId3" tooltip="Annotate Specimen"/>
              </a:rPr>
              <a:t>Annotate Specimen</a:t>
            </a:r>
            <a:r>
              <a:rPr lang="en-US" dirty="0" smtClean="0"/>
              <a:t>, </a:t>
            </a:r>
            <a:r>
              <a:rPr lang="en-US" dirty="0" smtClean="0">
                <a:hlinkClick r:id="rId4" tooltip="Remote Data Capture"/>
              </a:rPr>
              <a:t>Remote Data Capture</a:t>
            </a:r>
            <a:r>
              <a:rPr lang="en-US" dirty="0" smtClean="0"/>
              <a:t>, , </a:t>
            </a:r>
            <a:r>
              <a:rPr lang="en-US" dirty="0" smtClean="0">
                <a:hlinkClick r:id="rId5" tooltip="Find Duplicates"/>
              </a:rPr>
              <a:t>Find Duplicates</a:t>
            </a:r>
            <a:endParaRPr lang="en-US" baseline="0" dirty="0" smtClean="0"/>
          </a:p>
          <a:p>
            <a:r>
              <a:rPr lang="en-US" baseline="0" dirty="0" smtClean="0"/>
              <a:t>Filtered PUSH uses Kepler Kurator.</a:t>
            </a:r>
          </a:p>
          <a:p>
            <a:r>
              <a:rPr lang="en-US" baseline="0" dirty="0" err="1" smtClean="0"/>
              <a:t>Symbiota</a:t>
            </a:r>
            <a:r>
              <a:rPr lang="en-US" baseline="0" dirty="0" smtClean="0"/>
              <a:t>, Specify, Morphbank, are connected in test versions to prove the concept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Annotations coming</a:t>
            </a:r>
            <a:r>
              <a:rPr lang="en-US" baseline="0" dirty="0" smtClean="0"/>
              <a:t> back to a collection manager from the outside.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accept or not?</a:t>
            </a:r>
          </a:p>
          <a:p>
            <a:r>
              <a:rPr lang="en-US" baseline="0" dirty="0" smtClean="0"/>
              <a:t>If accepted – uploaded into the database as a newer determination (or historical legacy annotation) for the specimen.</a:t>
            </a:r>
            <a:br>
              <a:rPr lang="en-US" baseline="0" dirty="0" smtClean="0"/>
            </a:br>
            <a:r>
              <a:rPr lang="en-US" baseline="0" dirty="0" smtClean="0"/>
              <a:t>Place a label on the physical specimen?</a:t>
            </a:r>
            <a:br>
              <a:rPr lang="en-US" baseline="0" dirty="0" smtClean="0"/>
            </a:br>
            <a:r>
              <a:rPr lang="en-US" baseline="0" dirty="0" smtClean="0"/>
              <a:t>Re-image or not due to new annotation?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Specimens from here to eternity – no –</a:t>
            </a:r>
          </a:p>
          <a:p>
            <a:r>
              <a:rPr lang="en-US" dirty="0" smtClean="0"/>
              <a:t>from your collection</a:t>
            </a:r>
            <a:r>
              <a:rPr lang="en-US" baseline="0" dirty="0" smtClean="0"/>
              <a:t> into a </a:t>
            </a:r>
            <a:r>
              <a:rPr lang="en-US" dirty="0" smtClean="0"/>
              <a:t>database into ours, and lots</a:t>
            </a:r>
            <a:r>
              <a:rPr lang="en-US" baseline="0" dirty="0" smtClean="0"/>
              <a:t> of other databases</a:t>
            </a:r>
          </a:p>
          <a:p>
            <a:r>
              <a:rPr lang="en-US" baseline="0" dirty="0" smtClean="0"/>
              <a:t>and into papers, publications, websites,…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Concern</a:t>
            </a:r>
            <a:r>
              <a:rPr lang="en-US" baseline="0" dirty="0" smtClean="0"/>
              <a:t> for and attention to data “fitness for use” is a concern of the entire process of making data digitally accessible.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DROID Workflows</a:t>
            </a:r>
            <a:r>
              <a:rPr lang="en-US" baseline="0" dirty="0" smtClean="0"/>
              <a:t> Workshop</a:t>
            </a:r>
          </a:p>
          <a:p>
            <a:r>
              <a:rPr lang="en-US" baseline="0" dirty="0" smtClean="0"/>
              <a:t>ongoing work to typify workflows by collection storage type</a:t>
            </a:r>
          </a:p>
          <a:p>
            <a:r>
              <a:rPr lang="en-US" baseline="0" dirty="0" smtClean="0"/>
              <a:t>creating modules for the design of efficient workflows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out the NEDCC.</a:t>
            </a:r>
          </a:p>
          <a:p>
            <a:endParaRPr lang="en-US" dirty="0" smtClean="0"/>
          </a:p>
          <a:p>
            <a:r>
              <a:rPr lang="en-US" dirty="0" smtClean="0"/>
              <a:t>See the following</a:t>
            </a:r>
            <a:r>
              <a:rPr lang="en-US" baseline="0" dirty="0" smtClean="0"/>
              <a:t> document at iDigBio for tasks of pre-digitization curation of specimens on “flat sheets.”</a:t>
            </a:r>
          </a:p>
          <a:p>
            <a:r>
              <a:rPr lang="en-US" baseline="0" dirty="0" smtClean="0"/>
              <a:t>Many of the steps can be seen as optional. The purpose of these lists is to help collections design</a:t>
            </a:r>
          </a:p>
          <a:p>
            <a:r>
              <a:rPr lang="en-US" baseline="0" dirty="0" smtClean="0"/>
              <a:t>efficient workflows, pointing out what can be done and what the ramifications are downstream of different choices to do a task “now” or put it off until later.</a:t>
            </a:r>
          </a:p>
          <a:p>
            <a:endParaRPr lang="en-US" dirty="0" smtClean="0"/>
          </a:p>
          <a:p>
            <a:r>
              <a:rPr lang="en-US" dirty="0" smtClean="0"/>
              <a:t>https://www.idigbio.org/sites/default/files/sites/default/files/Module_1_Pre-digitization_Curation_Tasks_0.pdf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https://www.idigbio.org/sites/default/files/sites/default/files/Module_1_Pre-digitization_Curation_Tasks_0.pdf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https://www.idigbio.org/sites/default/files/sites/default/files/Module_1_Pre-digitization_Curation_Tasks_0.pdf</a:t>
            </a:r>
          </a:p>
          <a:p>
            <a:r>
              <a:rPr lang="en-US" dirty="0" smtClean="0"/>
              <a:t>for details</a:t>
            </a:r>
            <a:r>
              <a:rPr lang="en-US" baseline="0" dirty="0" smtClean="0"/>
              <a:t> of each task, associated options and comments.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See: https://www.idigbio.org/sites/default/files/sites/default/files/Module_1_Pre-digitization_Curation_Tasks_0.pdf</a:t>
            </a:r>
          </a:p>
          <a:p>
            <a:r>
              <a:rPr lang="en-US" dirty="0" smtClean="0"/>
              <a:t>for details</a:t>
            </a:r>
            <a:r>
              <a:rPr lang="en-US" baseline="0" dirty="0" smtClean="0"/>
              <a:t> for these pre-digitization module tasks.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6A597-0BC9-4F5D-BA8B-041FC68A6BC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3" descr="C:\Users\Steve\Desktop\20111123203406!IDigBio_Logo_RGB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2" y="6275696"/>
            <a:ext cx="1371600" cy="424221"/>
          </a:xfrm>
          <a:prstGeom prst="rect">
            <a:avLst/>
          </a:prstGeom>
          <a:noFill/>
        </p:spPr>
      </p:pic>
      <p:pic>
        <p:nvPicPr>
          <p:cNvPr id="8" name="Picture 7"/>
          <p:cNvPicPr preferRelativeResize="0"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7984" y="6226792"/>
            <a:ext cx="5334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 preferRelativeResize="0"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671" y="6231064"/>
            <a:ext cx="4937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43184" y="6231064"/>
            <a:ext cx="457200" cy="494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90459" y="6281751"/>
            <a:ext cx="1685925" cy="47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3085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379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7161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105400" cy="914400"/>
          </a:xfrm>
        </p:spPr>
        <p:txBody>
          <a:bodyPr>
            <a:normAutofit/>
          </a:bodyPr>
          <a:lstStyle>
            <a:lvl1pPr algn="l">
              <a:defRPr sz="3200">
                <a:latin typeface="Candara" pitchFamily="34" charset="0"/>
                <a:ea typeface="Batang" pitchFamily="18" charset="-127"/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>
            <a:lvl1pPr>
              <a:defRPr baseline="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  <a:lvl2pPr>
              <a:defRPr sz="2800" baseline="0">
                <a:latin typeface="Candar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2800" baseline="0">
                <a:latin typeface="Candar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2800" baseline="0">
                <a:latin typeface="Candar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2800" baseline="0">
                <a:latin typeface="Candar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3" descr="C:\Users\Steve\Desktop\20111123203406!IDigBio_Logo_RGB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2" y="6275696"/>
            <a:ext cx="1371600" cy="424221"/>
          </a:xfrm>
          <a:prstGeom prst="rect">
            <a:avLst/>
          </a:prstGeom>
          <a:noFill/>
        </p:spPr>
      </p:pic>
      <p:pic>
        <p:nvPicPr>
          <p:cNvPr id="10" name="Picture 7"/>
          <p:cNvPicPr preferRelativeResize="0"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7984" y="6226792"/>
            <a:ext cx="5334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/>
          <p:cNvPicPr preferRelativeResize="0"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671" y="6231064"/>
            <a:ext cx="4937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43184" y="6231064"/>
            <a:ext cx="457200" cy="494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90459" y="6281751"/>
            <a:ext cx="1685925" cy="47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 userDrawn="1"/>
        </p:nvGrpSpPr>
        <p:grpSpPr>
          <a:xfrm>
            <a:off x="5569915" y="152400"/>
            <a:ext cx="3497885" cy="864781"/>
            <a:chOff x="4724400" y="381000"/>
            <a:chExt cx="3955085" cy="977814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7365201" y="573877"/>
              <a:ext cx="242284" cy="1772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6627019" y="776286"/>
              <a:ext cx="228600" cy="188115"/>
            </a:xfrm>
            <a:prstGeom prst="straightConnector1">
              <a:avLst/>
            </a:prstGeom>
            <a:ln cap="sq" cmpd="sng">
              <a:solidFill>
                <a:schemeClr val="tx1">
                  <a:alpha val="87000"/>
                </a:schemeClr>
              </a:solidFill>
              <a:prstDash val="solid"/>
              <a:tailEnd type="stealth" w="med" len="sm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6612725" y="609600"/>
              <a:ext cx="228600" cy="192538"/>
            </a:xfrm>
            <a:prstGeom prst="straightConnector1">
              <a:avLst/>
            </a:prstGeom>
            <a:ln cap="sq" cmpd="sng">
              <a:solidFill>
                <a:schemeClr val="tx1">
                  <a:alpha val="87000"/>
                </a:schemeClr>
              </a:solidFill>
              <a:prstDash val="solid"/>
              <a:tailEnd type="stealth" w="med" len="sm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2"/>
            <p:cNvGrpSpPr>
              <a:grpSpLocks/>
            </p:cNvGrpSpPr>
            <p:nvPr/>
          </p:nvGrpSpPr>
          <p:grpSpPr bwMode="auto">
            <a:xfrm>
              <a:off x="4724400" y="381000"/>
              <a:ext cx="2644485" cy="977814"/>
              <a:chOff x="1500" y="-206"/>
              <a:chExt cx="7762" cy="3059"/>
            </a:xfrm>
          </p:grpSpPr>
          <p:sp>
            <p:nvSpPr>
              <p:cNvPr id="25" name="Freeform 4"/>
              <p:cNvSpPr>
                <a:spLocks/>
              </p:cNvSpPr>
              <p:nvPr/>
            </p:nvSpPr>
            <p:spPr bwMode="auto">
              <a:xfrm>
                <a:off x="1500" y="601"/>
                <a:ext cx="1560" cy="1035"/>
              </a:xfrm>
              <a:custGeom>
                <a:avLst/>
                <a:gdLst/>
                <a:ahLst/>
                <a:cxnLst>
                  <a:cxn ang="0">
                    <a:pos x="0" y="1035"/>
                  </a:cxn>
                  <a:cxn ang="0">
                    <a:pos x="1560" y="1035"/>
                  </a:cxn>
                  <a:cxn ang="0">
                    <a:pos x="1560" y="0"/>
                  </a:cxn>
                  <a:cxn ang="0">
                    <a:pos x="0" y="0"/>
                  </a:cxn>
                  <a:cxn ang="0">
                    <a:pos x="0" y="1035"/>
                  </a:cxn>
                </a:cxnLst>
                <a:rect l="0" t="0" r="r" b="b"/>
                <a:pathLst>
                  <a:path w="1560" h="1035">
                    <a:moveTo>
                      <a:pt x="0" y="1035"/>
                    </a:moveTo>
                    <a:lnTo>
                      <a:pt x="1560" y="1035"/>
                    </a:lnTo>
                    <a:lnTo>
                      <a:pt x="1560" y="0"/>
                    </a:lnTo>
                    <a:lnTo>
                      <a:pt x="0" y="0"/>
                    </a:lnTo>
                    <a:lnTo>
                      <a:pt x="0" y="1035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26" name="Group 25"/>
              <p:cNvGrpSpPr>
                <a:grpSpLocks/>
              </p:cNvGrpSpPr>
              <p:nvPr/>
            </p:nvGrpSpPr>
            <p:grpSpPr bwMode="auto">
              <a:xfrm>
                <a:off x="3570" y="604"/>
                <a:ext cx="1515" cy="1035"/>
                <a:chOff x="3570" y="604"/>
                <a:chExt cx="1515" cy="1035"/>
              </a:xfrm>
            </p:grpSpPr>
            <p:sp>
              <p:nvSpPr>
                <p:cNvPr id="43" name="Freeform 16"/>
                <p:cNvSpPr>
                  <a:spLocks/>
                </p:cNvSpPr>
                <p:nvPr/>
              </p:nvSpPr>
              <p:spPr bwMode="auto">
                <a:xfrm>
                  <a:off x="3570" y="604"/>
                  <a:ext cx="1515" cy="1035"/>
                </a:xfrm>
                <a:custGeom>
                  <a:avLst/>
                  <a:gdLst/>
                  <a:ahLst/>
                  <a:cxnLst>
                    <a:cxn ang="0">
                      <a:pos x="0" y="1035"/>
                    </a:cxn>
                    <a:cxn ang="0">
                      <a:pos x="1515" y="1035"/>
                    </a:cxn>
                    <a:cxn ang="0">
                      <a:pos x="1515" y="0"/>
                    </a:cxn>
                    <a:cxn ang="0">
                      <a:pos x="0" y="0"/>
                    </a:cxn>
                    <a:cxn ang="0">
                      <a:pos x="0" y="1035"/>
                    </a:cxn>
                  </a:cxnLst>
                  <a:rect l="0" t="0" r="r" b="b"/>
                  <a:pathLst>
                    <a:path w="1515" h="1035">
                      <a:moveTo>
                        <a:pt x="0" y="1035"/>
                      </a:moveTo>
                      <a:lnTo>
                        <a:pt x="1515" y="1035"/>
                      </a:lnTo>
                      <a:lnTo>
                        <a:pt x="1515" y="0"/>
                      </a:lnTo>
                      <a:lnTo>
                        <a:pt x="0" y="0"/>
                      </a:lnTo>
                      <a:lnTo>
                        <a:pt x="0" y="1035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7" name="Group 17"/>
              <p:cNvGrpSpPr>
                <a:grpSpLocks/>
              </p:cNvGrpSpPr>
              <p:nvPr/>
            </p:nvGrpSpPr>
            <p:grpSpPr bwMode="auto">
              <a:xfrm>
                <a:off x="3570" y="604"/>
                <a:ext cx="1515" cy="1035"/>
                <a:chOff x="3570" y="604"/>
                <a:chExt cx="1515" cy="1035"/>
              </a:xfrm>
            </p:grpSpPr>
            <p:sp>
              <p:nvSpPr>
                <p:cNvPr id="41" name="Freeform 18"/>
                <p:cNvSpPr>
                  <a:spLocks/>
                </p:cNvSpPr>
                <p:nvPr/>
              </p:nvSpPr>
              <p:spPr bwMode="auto">
                <a:xfrm>
                  <a:off x="3570" y="604"/>
                  <a:ext cx="1515" cy="1035"/>
                </a:xfrm>
                <a:custGeom>
                  <a:avLst/>
                  <a:gdLst/>
                  <a:ahLst/>
                  <a:cxnLst>
                    <a:cxn ang="0">
                      <a:pos x="0" y="1035"/>
                    </a:cxn>
                    <a:cxn ang="0">
                      <a:pos x="1515" y="1035"/>
                    </a:cxn>
                    <a:cxn ang="0">
                      <a:pos x="1515" y="0"/>
                    </a:cxn>
                    <a:cxn ang="0">
                      <a:pos x="0" y="0"/>
                    </a:cxn>
                    <a:cxn ang="0">
                      <a:pos x="0" y="1035"/>
                    </a:cxn>
                  </a:cxnLst>
                  <a:rect l="0" t="0" r="r" b="b"/>
                  <a:pathLst>
                    <a:path w="1515" h="1035">
                      <a:moveTo>
                        <a:pt x="0" y="1035"/>
                      </a:moveTo>
                      <a:lnTo>
                        <a:pt x="1515" y="1035"/>
                      </a:lnTo>
                      <a:lnTo>
                        <a:pt x="1515" y="0"/>
                      </a:lnTo>
                      <a:lnTo>
                        <a:pt x="0" y="0"/>
                      </a:lnTo>
                      <a:lnTo>
                        <a:pt x="0" y="1035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pic>
              <p:nvPicPr>
                <p:cNvPr id="42" name="Picture 19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3592" y="694"/>
                  <a:ext cx="1472" cy="852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28" name="Group 29"/>
              <p:cNvGrpSpPr>
                <a:grpSpLocks/>
              </p:cNvGrpSpPr>
              <p:nvPr/>
            </p:nvGrpSpPr>
            <p:grpSpPr bwMode="auto">
              <a:xfrm>
                <a:off x="5595" y="589"/>
                <a:ext cx="1515" cy="1035"/>
                <a:chOff x="5595" y="589"/>
                <a:chExt cx="1515" cy="1035"/>
              </a:xfrm>
            </p:grpSpPr>
            <p:sp>
              <p:nvSpPr>
                <p:cNvPr id="40" name="Freeform 30"/>
                <p:cNvSpPr>
                  <a:spLocks/>
                </p:cNvSpPr>
                <p:nvPr/>
              </p:nvSpPr>
              <p:spPr bwMode="auto">
                <a:xfrm>
                  <a:off x="5595" y="589"/>
                  <a:ext cx="1515" cy="1035"/>
                </a:xfrm>
                <a:custGeom>
                  <a:avLst/>
                  <a:gdLst/>
                  <a:ahLst/>
                  <a:cxnLst>
                    <a:cxn ang="0">
                      <a:pos x="0" y="1035"/>
                    </a:cxn>
                    <a:cxn ang="0">
                      <a:pos x="1515" y="1035"/>
                    </a:cxn>
                    <a:cxn ang="0">
                      <a:pos x="1515" y="0"/>
                    </a:cxn>
                    <a:cxn ang="0">
                      <a:pos x="0" y="0"/>
                    </a:cxn>
                    <a:cxn ang="0">
                      <a:pos x="0" y="1035"/>
                    </a:cxn>
                  </a:cxnLst>
                  <a:rect l="0" t="0" r="r" b="b"/>
                  <a:pathLst>
                    <a:path w="1515" h="1035">
                      <a:moveTo>
                        <a:pt x="0" y="1035"/>
                      </a:moveTo>
                      <a:lnTo>
                        <a:pt x="1515" y="1035"/>
                      </a:lnTo>
                      <a:lnTo>
                        <a:pt x="1515" y="0"/>
                      </a:lnTo>
                      <a:lnTo>
                        <a:pt x="0" y="0"/>
                      </a:lnTo>
                      <a:lnTo>
                        <a:pt x="0" y="1035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9" name="Group 31"/>
              <p:cNvGrpSpPr>
                <a:grpSpLocks/>
              </p:cNvGrpSpPr>
              <p:nvPr/>
            </p:nvGrpSpPr>
            <p:grpSpPr bwMode="auto">
              <a:xfrm>
                <a:off x="5595" y="589"/>
                <a:ext cx="1515" cy="1035"/>
                <a:chOff x="5595" y="589"/>
                <a:chExt cx="1515" cy="1035"/>
              </a:xfrm>
            </p:grpSpPr>
            <p:sp>
              <p:nvSpPr>
                <p:cNvPr id="38" name="Freeform 32"/>
                <p:cNvSpPr>
                  <a:spLocks/>
                </p:cNvSpPr>
                <p:nvPr/>
              </p:nvSpPr>
              <p:spPr bwMode="auto">
                <a:xfrm>
                  <a:off x="5595" y="589"/>
                  <a:ext cx="1515" cy="1035"/>
                </a:xfrm>
                <a:custGeom>
                  <a:avLst/>
                  <a:gdLst/>
                  <a:ahLst/>
                  <a:cxnLst>
                    <a:cxn ang="0">
                      <a:pos x="0" y="1035"/>
                    </a:cxn>
                    <a:cxn ang="0">
                      <a:pos x="1515" y="1035"/>
                    </a:cxn>
                    <a:cxn ang="0">
                      <a:pos x="1515" y="0"/>
                    </a:cxn>
                    <a:cxn ang="0">
                      <a:pos x="0" y="0"/>
                    </a:cxn>
                    <a:cxn ang="0">
                      <a:pos x="0" y="1035"/>
                    </a:cxn>
                  </a:cxnLst>
                  <a:rect l="0" t="0" r="r" b="b"/>
                  <a:pathLst>
                    <a:path w="1515" h="1035">
                      <a:moveTo>
                        <a:pt x="0" y="1035"/>
                      </a:moveTo>
                      <a:lnTo>
                        <a:pt x="1515" y="1035"/>
                      </a:lnTo>
                      <a:lnTo>
                        <a:pt x="1515" y="0"/>
                      </a:lnTo>
                      <a:lnTo>
                        <a:pt x="0" y="0"/>
                      </a:lnTo>
                      <a:lnTo>
                        <a:pt x="0" y="1035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pic>
              <p:nvPicPr>
                <p:cNvPr id="39" name="Picture 33"/>
                <p:cNvPicPr>
                  <a:picLocks noChangeAspect="1" noChangeArrowheads="1"/>
                </p:cNvPicPr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5616" y="682"/>
                  <a:ext cx="1476" cy="848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30" name="Group 55"/>
              <p:cNvGrpSpPr>
                <a:grpSpLocks/>
              </p:cNvGrpSpPr>
              <p:nvPr/>
            </p:nvGrpSpPr>
            <p:grpSpPr bwMode="auto">
              <a:xfrm>
                <a:off x="7860" y="948"/>
                <a:ext cx="1305" cy="1905"/>
                <a:chOff x="7860" y="948"/>
                <a:chExt cx="1305" cy="1905"/>
              </a:xfrm>
            </p:grpSpPr>
            <p:sp>
              <p:nvSpPr>
                <p:cNvPr id="37" name="Freeform 56"/>
                <p:cNvSpPr>
                  <a:spLocks/>
                </p:cNvSpPr>
                <p:nvPr/>
              </p:nvSpPr>
              <p:spPr bwMode="auto">
                <a:xfrm>
                  <a:off x="7860" y="948"/>
                  <a:ext cx="1305" cy="1905"/>
                </a:xfrm>
                <a:custGeom>
                  <a:avLst/>
                  <a:gdLst/>
                  <a:ahLst/>
                  <a:cxnLst>
                    <a:cxn ang="0">
                      <a:pos x="653" y="0"/>
                    </a:cxn>
                    <a:cxn ang="0">
                      <a:pos x="547" y="4"/>
                    </a:cxn>
                    <a:cxn ang="0">
                      <a:pos x="446" y="16"/>
                    </a:cxn>
                    <a:cxn ang="0">
                      <a:pos x="353" y="35"/>
                    </a:cxn>
                    <a:cxn ang="0">
                      <a:pos x="267" y="61"/>
                    </a:cxn>
                    <a:cxn ang="0">
                      <a:pos x="191" y="93"/>
                    </a:cxn>
                    <a:cxn ang="0">
                      <a:pos x="126" y="130"/>
                    </a:cxn>
                    <a:cxn ang="0">
                      <a:pos x="73" y="172"/>
                    </a:cxn>
                    <a:cxn ang="0">
                      <a:pos x="33" y="217"/>
                    </a:cxn>
                    <a:cxn ang="0">
                      <a:pos x="2" y="291"/>
                    </a:cxn>
                    <a:cxn ang="0">
                      <a:pos x="0" y="317"/>
                    </a:cxn>
                    <a:cxn ang="0">
                      <a:pos x="0" y="1587"/>
                    </a:cxn>
                    <a:cxn ang="0">
                      <a:pos x="19" y="1664"/>
                    </a:cxn>
                    <a:cxn ang="0">
                      <a:pos x="73" y="1733"/>
                    </a:cxn>
                    <a:cxn ang="0">
                      <a:pos x="126" y="1775"/>
                    </a:cxn>
                    <a:cxn ang="0">
                      <a:pos x="191" y="1812"/>
                    </a:cxn>
                    <a:cxn ang="0">
                      <a:pos x="267" y="1844"/>
                    </a:cxn>
                    <a:cxn ang="0">
                      <a:pos x="353" y="1869"/>
                    </a:cxn>
                    <a:cxn ang="0">
                      <a:pos x="446" y="1889"/>
                    </a:cxn>
                    <a:cxn ang="0">
                      <a:pos x="547" y="1901"/>
                    </a:cxn>
                    <a:cxn ang="0">
                      <a:pos x="653" y="1905"/>
                    </a:cxn>
                    <a:cxn ang="0">
                      <a:pos x="706" y="1904"/>
                    </a:cxn>
                    <a:cxn ang="0">
                      <a:pos x="809" y="1896"/>
                    </a:cxn>
                    <a:cxn ang="0">
                      <a:pos x="906" y="1880"/>
                    </a:cxn>
                    <a:cxn ang="0">
                      <a:pos x="996" y="1857"/>
                    </a:cxn>
                    <a:cxn ang="0">
                      <a:pos x="1077" y="1828"/>
                    </a:cxn>
                    <a:cxn ang="0">
                      <a:pos x="1148" y="1794"/>
                    </a:cxn>
                    <a:cxn ang="0">
                      <a:pos x="1207" y="1755"/>
                    </a:cxn>
                    <a:cxn ang="0">
                      <a:pos x="1254" y="1711"/>
                    </a:cxn>
                    <a:cxn ang="0">
                      <a:pos x="1296" y="1639"/>
                    </a:cxn>
                    <a:cxn ang="0">
                      <a:pos x="1305" y="1587"/>
                    </a:cxn>
                    <a:cxn ang="0">
                      <a:pos x="1305" y="317"/>
                    </a:cxn>
                    <a:cxn ang="0">
                      <a:pos x="1286" y="241"/>
                    </a:cxn>
                    <a:cxn ang="0">
                      <a:pos x="1232" y="172"/>
                    </a:cxn>
                    <a:cxn ang="0">
                      <a:pos x="1179" y="130"/>
                    </a:cxn>
                    <a:cxn ang="0">
                      <a:pos x="1114" y="93"/>
                    </a:cxn>
                    <a:cxn ang="0">
                      <a:pos x="1038" y="61"/>
                    </a:cxn>
                    <a:cxn ang="0">
                      <a:pos x="952" y="35"/>
                    </a:cxn>
                    <a:cxn ang="0">
                      <a:pos x="859" y="16"/>
                    </a:cxn>
                    <a:cxn ang="0">
                      <a:pos x="758" y="4"/>
                    </a:cxn>
                    <a:cxn ang="0">
                      <a:pos x="653" y="0"/>
                    </a:cxn>
                  </a:cxnLst>
                  <a:rect l="0" t="0" r="r" b="b"/>
                  <a:pathLst>
                    <a:path w="1305" h="1905">
                      <a:moveTo>
                        <a:pt x="653" y="0"/>
                      </a:moveTo>
                      <a:lnTo>
                        <a:pt x="547" y="4"/>
                      </a:lnTo>
                      <a:lnTo>
                        <a:pt x="446" y="16"/>
                      </a:lnTo>
                      <a:lnTo>
                        <a:pt x="353" y="35"/>
                      </a:lnTo>
                      <a:lnTo>
                        <a:pt x="267" y="61"/>
                      </a:lnTo>
                      <a:lnTo>
                        <a:pt x="191" y="93"/>
                      </a:lnTo>
                      <a:lnTo>
                        <a:pt x="126" y="130"/>
                      </a:lnTo>
                      <a:lnTo>
                        <a:pt x="73" y="172"/>
                      </a:lnTo>
                      <a:lnTo>
                        <a:pt x="33" y="217"/>
                      </a:lnTo>
                      <a:lnTo>
                        <a:pt x="2" y="291"/>
                      </a:lnTo>
                      <a:lnTo>
                        <a:pt x="0" y="317"/>
                      </a:lnTo>
                      <a:lnTo>
                        <a:pt x="0" y="1587"/>
                      </a:lnTo>
                      <a:lnTo>
                        <a:pt x="19" y="1664"/>
                      </a:lnTo>
                      <a:lnTo>
                        <a:pt x="73" y="1733"/>
                      </a:lnTo>
                      <a:lnTo>
                        <a:pt x="126" y="1775"/>
                      </a:lnTo>
                      <a:lnTo>
                        <a:pt x="191" y="1812"/>
                      </a:lnTo>
                      <a:lnTo>
                        <a:pt x="267" y="1844"/>
                      </a:lnTo>
                      <a:lnTo>
                        <a:pt x="353" y="1869"/>
                      </a:lnTo>
                      <a:lnTo>
                        <a:pt x="446" y="1889"/>
                      </a:lnTo>
                      <a:lnTo>
                        <a:pt x="547" y="1901"/>
                      </a:lnTo>
                      <a:lnTo>
                        <a:pt x="653" y="1905"/>
                      </a:lnTo>
                      <a:lnTo>
                        <a:pt x="706" y="1904"/>
                      </a:lnTo>
                      <a:lnTo>
                        <a:pt x="809" y="1896"/>
                      </a:lnTo>
                      <a:lnTo>
                        <a:pt x="906" y="1880"/>
                      </a:lnTo>
                      <a:lnTo>
                        <a:pt x="996" y="1857"/>
                      </a:lnTo>
                      <a:lnTo>
                        <a:pt x="1077" y="1828"/>
                      </a:lnTo>
                      <a:lnTo>
                        <a:pt x="1148" y="1794"/>
                      </a:lnTo>
                      <a:lnTo>
                        <a:pt x="1207" y="1755"/>
                      </a:lnTo>
                      <a:lnTo>
                        <a:pt x="1254" y="1711"/>
                      </a:lnTo>
                      <a:lnTo>
                        <a:pt x="1296" y="1639"/>
                      </a:lnTo>
                      <a:lnTo>
                        <a:pt x="1305" y="1587"/>
                      </a:lnTo>
                      <a:lnTo>
                        <a:pt x="1305" y="317"/>
                      </a:lnTo>
                      <a:lnTo>
                        <a:pt x="1286" y="241"/>
                      </a:lnTo>
                      <a:lnTo>
                        <a:pt x="1232" y="172"/>
                      </a:lnTo>
                      <a:lnTo>
                        <a:pt x="1179" y="130"/>
                      </a:lnTo>
                      <a:lnTo>
                        <a:pt x="1114" y="93"/>
                      </a:lnTo>
                      <a:lnTo>
                        <a:pt x="1038" y="61"/>
                      </a:lnTo>
                      <a:lnTo>
                        <a:pt x="952" y="35"/>
                      </a:lnTo>
                      <a:lnTo>
                        <a:pt x="859" y="16"/>
                      </a:lnTo>
                      <a:lnTo>
                        <a:pt x="758" y="4"/>
                      </a:lnTo>
                      <a:lnTo>
                        <a:pt x="653" y="0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31" name="Group 57"/>
              <p:cNvGrpSpPr>
                <a:grpSpLocks/>
              </p:cNvGrpSpPr>
              <p:nvPr/>
            </p:nvGrpSpPr>
            <p:grpSpPr bwMode="auto">
              <a:xfrm>
                <a:off x="7860" y="1265"/>
                <a:ext cx="1305" cy="317"/>
                <a:chOff x="7860" y="1265"/>
                <a:chExt cx="1305" cy="317"/>
              </a:xfrm>
            </p:grpSpPr>
            <p:sp>
              <p:nvSpPr>
                <p:cNvPr id="36" name="Freeform 58"/>
                <p:cNvSpPr>
                  <a:spLocks/>
                </p:cNvSpPr>
                <p:nvPr/>
              </p:nvSpPr>
              <p:spPr bwMode="auto">
                <a:xfrm>
                  <a:off x="7860" y="1265"/>
                  <a:ext cx="1305" cy="317"/>
                </a:xfrm>
                <a:custGeom>
                  <a:avLst/>
                  <a:gdLst/>
                  <a:ahLst/>
                  <a:cxnLst>
                    <a:cxn ang="0">
                      <a:pos x="1305" y="0"/>
                    </a:cxn>
                    <a:cxn ang="0">
                      <a:pos x="1286" y="77"/>
                    </a:cxn>
                    <a:cxn ang="0">
                      <a:pos x="1232" y="146"/>
                    </a:cxn>
                    <a:cxn ang="0">
                      <a:pos x="1179" y="188"/>
                    </a:cxn>
                    <a:cxn ang="0">
                      <a:pos x="1114" y="225"/>
                    </a:cxn>
                    <a:cxn ang="0">
                      <a:pos x="1038" y="257"/>
                    </a:cxn>
                    <a:cxn ang="0">
                      <a:pos x="952" y="282"/>
                    </a:cxn>
                    <a:cxn ang="0">
                      <a:pos x="859" y="302"/>
                    </a:cxn>
                    <a:cxn ang="0">
                      <a:pos x="758" y="314"/>
                    </a:cxn>
                    <a:cxn ang="0">
                      <a:pos x="653" y="318"/>
                    </a:cxn>
                    <a:cxn ang="0">
                      <a:pos x="599" y="317"/>
                    </a:cxn>
                    <a:cxn ang="0">
                      <a:pos x="496" y="309"/>
                    </a:cxn>
                    <a:cxn ang="0">
                      <a:pos x="399" y="293"/>
                    </a:cxn>
                    <a:cxn ang="0">
                      <a:pos x="309" y="270"/>
                    </a:cxn>
                    <a:cxn ang="0">
                      <a:pos x="228" y="241"/>
                    </a:cxn>
                    <a:cxn ang="0">
                      <a:pos x="157" y="207"/>
                    </a:cxn>
                    <a:cxn ang="0">
                      <a:pos x="98" y="168"/>
                    </a:cxn>
                    <a:cxn ang="0">
                      <a:pos x="51" y="124"/>
                    </a:cxn>
                    <a:cxn ang="0">
                      <a:pos x="9" y="52"/>
                    </a:cxn>
                    <a:cxn ang="0">
                      <a:pos x="2" y="2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05" h="317">
                      <a:moveTo>
                        <a:pt x="1305" y="0"/>
                      </a:moveTo>
                      <a:lnTo>
                        <a:pt x="1286" y="77"/>
                      </a:lnTo>
                      <a:lnTo>
                        <a:pt x="1232" y="146"/>
                      </a:lnTo>
                      <a:lnTo>
                        <a:pt x="1179" y="188"/>
                      </a:lnTo>
                      <a:lnTo>
                        <a:pt x="1114" y="225"/>
                      </a:lnTo>
                      <a:lnTo>
                        <a:pt x="1038" y="257"/>
                      </a:lnTo>
                      <a:lnTo>
                        <a:pt x="952" y="282"/>
                      </a:lnTo>
                      <a:lnTo>
                        <a:pt x="859" y="302"/>
                      </a:lnTo>
                      <a:lnTo>
                        <a:pt x="758" y="314"/>
                      </a:lnTo>
                      <a:lnTo>
                        <a:pt x="653" y="318"/>
                      </a:lnTo>
                      <a:lnTo>
                        <a:pt x="599" y="317"/>
                      </a:lnTo>
                      <a:lnTo>
                        <a:pt x="496" y="309"/>
                      </a:lnTo>
                      <a:lnTo>
                        <a:pt x="399" y="293"/>
                      </a:lnTo>
                      <a:lnTo>
                        <a:pt x="309" y="270"/>
                      </a:lnTo>
                      <a:lnTo>
                        <a:pt x="228" y="241"/>
                      </a:lnTo>
                      <a:lnTo>
                        <a:pt x="157" y="207"/>
                      </a:lnTo>
                      <a:lnTo>
                        <a:pt x="98" y="168"/>
                      </a:lnTo>
                      <a:lnTo>
                        <a:pt x="51" y="124"/>
                      </a:lnTo>
                      <a:lnTo>
                        <a:pt x="9" y="52"/>
                      </a:lnTo>
                      <a:lnTo>
                        <a:pt x="2" y="2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32" name="Group 59"/>
              <p:cNvGrpSpPr>
                <a:grpSpLocks/>
              </p:cNvGrpSpPr>
              <p:nvPr/>
            </p:nvGrpSpPr>
            <p:grpSpPr bwMode="auto">
              <a:xfrm>
                <a:off x="7860" y="948"/>
                <a:ext cx="1305" cy="1905"/>
                <a:chOff x="7860" y="948"/>
                <a:chExt cx="1305" cy="1905"/>
              </a:xfrm>
            </p:grpSpPr>
            <p:sp>
              <p:nvSpPr>
                <p:cNvPr id="34" name="Freeform 60"/>
                <p:cNvSpPr>
                  <a:spLocks/>
                </p:cNvSpPr>
                <p:nvPr/>
              </p:nvSpPr>
              <p:spPr bwMode="auto">
                <a:xfrm>
                  <a:off x="7860" y="948"/>
                  <a:ext cx="1305" cy="1905"/>
                </a:xfrm>
                <a:custGeom>
                  <a:avLst/>
                  <a:gdLst/>
                  <a:ahLst/>
                  <a:cxnLst>
                    <a:cxn ang="0">
                      <a:pos x="0" y="317"/>
                    </a:cxn>
                    <a:cxn ang="0">
                      <a:pos x="19" y="241"/>
                    </a:cxn>
                    <a:cxn ang="0">
                      <a:pos x="73" y="172"/>
                    </a:cxn>
                    <a:cxn ang="0">
                      <a:pos x="126" y="130"/>
                    </a:cxn>
                    <a:cxn ang="0">
                      <a:pos x="191" y="93"/>
                    </a:cxn>
                    <a:cxn ang="0">
                      <a:pos x="267" y="61"/>
                    </a:cxn>
                    <a:cxn ang="0">
                      <a:pos x="353" y="35"/>
                    </a:cxn>
                    <a:cxn ang="0">
                      <a:pos x="446" y="16"/>
                    </a:cxn>
                    <a:cxn ang="0">
                      <a:pos x="547" y="4"/>
                    </a:cxn>
                    <a:cxn ang="0">
                      <a:pos x="653" y="0"/>
                    </a:cxn>
                    <a:cxn ang="0">
                      <a:pos x="706" y="1"/>
                    </a:cxn>
                    <a:cxn ang="0">
                      <a:pos x="809" y="9"/>
                    </a:cxn>
                    <a:cxn ang="0">
                      <a:pos x="906" y="25"/>
                    </a:cxn>
                    <a:cxn ang="0">
                      <a:pos x="996" y="47"/>
                    </a:cxn>
                    <a:cxn ang="0">
                      <a:pos x="1077" y="76"/>
                    </a:cxn>
                    <a:cxn ang="0">
                      <a:pos x="1148" y="111"/>
                    </a:cxn>
                    <a:cxn ang="0">
                      <a:pos x="1207" y="150"/>
                    </a:cxn>
                    <a:cxn ang="0">
                      <a:pos x="1254" y="194"/>
                    </a:cxn>
                    <a:cxn ang="0">
                      <a:pos x="1296" y="266"/>
                    </a:cxn>
                    <a:cxn ang="0">
                      <a:pos x="1305" y="317"/>
                    </a:cxn>
                    <a:cxn ang="0">
                      <a:pos x="1305" y="1587"/>
                    </a:cxn>
                    <a:cxn ang="0">
                      <a:pos x="1286" y="1664"/>
                    </a:cxn>
                    <a:cxn ang="0">
                      <a:pos x="1232" y="1733"/>
                    </a:cxn>
                    <a:cxn ang="0">
                      <a:pos x="1179" y="1775"/>
                    </a:cxn>
                    <a:cxn ang="0">
                      <a:pos x="1114" y="1812"/>
                    </a:cxn>
                    <a:cxn ang="0">
                      <a:pos x="1038" y="1844"/>
                    </a:cxn>
                    <a:cxn ang="0">
                      <a:pos x="952" y="1869"/>
                    </a:cxn>
                    <a:cxn ang="0">
                      <a:pos x="859" y="1889"/>
                    </a:cxn>
                    <a:cxn ang="0">
                      <a:pos x="758" y="1901"/>
                    </a:cxn>
                    <a:cxn ang="0">
                      <a:pos x="653" y="1905"/>
                    </a:cxn>
                    <a:cxn ang="0">
                      <a:pos x="599" y="1904"/>
                    </a:cxn>
                    <a:cxn ang="0">
                      <a:pos x="496" y="1896"/>
                    </a:cxn>
                    <a:cxn ang="0">
                      <a:pos x="399" y="1880"/>
                    </a:cxn>
                    <a:cxn ang="0">
                      <a:pos x="309" y="1857"/>
                    </a:cxn>
                    <a:cxn ang="0">
                      <a:pos x="228" y="1828"/>
                    </a:cxn>
                    <a:cxn ang="0">
                      <a:pos x="157" y="1794"/>
                    </a:cxn>
                    <a:cxn ang="0">
                      <a:pos x="98" y="1755"/>
                    </a:cxn>
                    <a:cxn ang="0">
                      <a:pos x="51" y="1711"/>
                    </a:cxn>
                    <a:cxn ang="0">
                      <a:pos x="9" y="1639"/>
                    </a:cxn>
                    <a:cxn ang="0">
                      <a:pos x="0" y="1587"/>
                    </a:cxn>
                    <a:cxn ang="0">
                      <a:pos x="0" y="317"/>
                    </a:cxn>
                  </a:cxnLst>
                  <a:rect l="0" t="0" r="r" b="b"/>
                  <a:pathLst>
                    <a:path w="1305" h="1905">
                      <a:moveTo>
                        <a:pt x="0" y="317"/>
                      </a:moveTo>
                      <a:lnTo>
                        <a:pt x="19" y="241"/>
                      </a:lnTo>
                      <a:lnTo>
                        <a:pt x="73" y="172"/>
                      </a:lnTo>
                      <a:lnTo>
                        <a:pt x="126" y="130"/>
                      </a:lnTo>
                      <a:lnTo>
                        <a:pt x="191" y="93"/>
                      </a:lnTo>
                      <a:lnTo>
                        <a:pt x="267" y="61"/>
                      </a:lnTo>
                      <a:lnTo>
                        <a:pt x="353" y="35"/>
                      </a:lnTo>
                      <a:lnTo>
                        <a:pt x="446" y="16"/>
                      </a:lnTo>
                      <a:lnTo>
                        <a:pt x="547" y="4"/>
                      </a:lnTo>
                      <a:lnTo>
                        <a:pt x="653" y="0"/>
                      </a:lnTo>
                      <a:lnTo>
                        <a:pt x="706" y="1"/>
                      </a:lnTo>
                      <a:lnTo>
                        <a:pt x="809" y="9"/>
                      </a:lnTo>
                      <a:lnTo>
                        <a:pt x="906" y="25"/>
                      </a:lnTo>
                      <a:lnTo>
                        <a:pt x="996" y="47"/>
                      </a:lnTo>
                      <a:lnTo>
                        <a:pt x="1077" y="76"/>
                      </a:lnTo>
                      <a:lnTo>
                        <a:pt x="1148" y="111"/>
                      </a:lnTo>
                      <a:lnTo>
                        <a:pt x="1207" y="150"/>
                      </a:lnTo>
                      <a:lnTo>
                        <a:pt x="1254" y="194"/>
                      </a:lnTo>
                      <a:lnTo>
                        <a:pt x="1296" y="266"/>
                      </a:lnTo>
                      <a:lnTo>
                        <a:pt x="1305" y="317"/>
                      </a:lnTo>
                      <a:lnTo>
                        <a:pt x="1305" y="1587"/>
                      </a:lnTo>
                      <a:lnTo>
                        <a:pt x="1286" y="1664"/>
                      </a:lnTo>
                      <a:lnTo>
                        <a:pt x="1232" y="1733"/>
                      </a:lnTo>
                      <a:lnTo>
                        <a:pt x="1179" y="1775"/>
                      </a:lnTo>
                      <a:lnTo>
                        <a:pt x="1114" y="1812"/>
                      </a:lnTo>
                      <a:lnTo>
                        <a:pt x="1038" y="1844"/>
                      </a:lnTo>
                      <a:lnTo>
                        <a:pt x="952" y="1869"/>
                      </a:lnTo>
                      <a:lnTo>
                        <a:pt x="859" y="1889"/>
                      </a:lnTo>
                      <a:lnTo>
                        <a:pt x="758" y="1901"/>
                      </a:lnTo>
                      <a:lnTo>
                        <a:pt x="653" y="1905"/>
                      </a:lnTo>
                      <a:lnTo>
                        <a:pt x="599" y="1904"/>
                      </a:lnTo>
                      <a:lnTo>
                        <a:pt x="496" y="1896"/>
                      </a:lnTo>
                      <a:lnTo>
                        <a:pt x="399" y="1880"/>
                      </a:lnTo>
                      <a:lnTo>
                        <a:pt x="309" y="1857"/>
                      </a:lnTo>
                      <a:lnTo>
                        <a:pt x="228" y="1828"/>
                      </a:lnTo>
                      <a:lnTo>
                        <a:pt x="157" y="1794"/>
                      </a:lnTo>
                      <a:lnTo>
                        <a:pt x="98" y="1755"/>
                      </a:lnTo>
                      <a:lnTo>
                        <a:pt x="51" y="1711"/>
                      </a:lnTo>
                      <a:lnTo>
                        <a:pt x="9" y="1639"/>
                      </a:lnTo>
                      <a:lnTo>
                        <a:pt x="0" y="1587"/>
                      </a:lnTo>
                      <a:lnTo>
                        <a:pt x="0" y="317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pic>
              <p:nvPicPr>
                <p:cNvPr id="35" name="Picture 61"/>
                <p:cNvPicPr>
                  <a:picLocks noChangeAspect="1" noChangeArrowheads="1"/>
                </p:cNvPicPr>
                <p:nvPr/>
              </p:nvPicPr>
              <p:blipFill>
                <a:blip r:embed="rId9" cstate="print"/>
                <a:srcRect/>
                <a:stretch>
                  <a:fillRect/>
                </a:stretch>
              </p:blipFill>
              <p:spPr bwMode="auto">
                <a:xfrm>
                  <a:off x="7880" y="1674"/>
                  <a:ext cx="1264" cy="768"/>
                </a:xfrm>
                <a:prstGeom prst="rect">
                  <a:avLst/>
                </a:prstGeom>
                <a:noFill/>
              </p:spPr>
            </p:pic>
          </p:grpSp>
          <p:sp>
            <p:nvSpPr>
              <p:cNvPr id="33" name="Freeform 45"/>
              <p:cNvSpPr>
                <a:spLocks/>
              </p:cNvSpPr>
              <p:nvPr/>
            </p:nvSpPr>
            <p:spPr bwMode="auto">
              <a:xfrm>
                <a:off x="7747" y="-206"/>
                <a:ext cx="1515" cy="1035"/>
              </a:xfrm>
              <a:custGeom>
                <a:avLst/>
                <a:gdLst/>
                <a:ahLst/>
                <a:cxnLst>
                  <a:cxn ang="0">
                    <a:pos x="0" y="1035"/>
                  </a:cxn>
                  <a:cxn ang="0">
                    <a:pos x="1515" y="1035"/>
                  </a:cxn>
                  <a:cxn ang="0">
                    <a:pos x="1515" y="0"/>
                  </a:cxn>
                  <a:cxn ang="0">
                    <a:pos x="0" y="0"/>
                  </a:cxn>
                  <a:cxn ang="0">
                    <a:pos x="0" y="1035"/>
                  </a:cxn>
                </a:cxnLst>
                <a:rect l="0" t="0" r="r" b="b"/>
                <a:pathLst>
                  <a:path w="1515" h="1035">
                    <a:moveTo>
                      <a:pt x="0" y="1035"/>
                    </a:moveTo>
                    <a:lnTo>
                      <a:pt x="1515" y="1035"/>
                    </a:lnTo>
                    <a:lnTo>
                      <a:pt x="1515" y="0"/>
                    </a:lnTo>
                    <a:lnTo>
                      <a:pt x="0" y="0"/>
                    </a:lnTo>
                    <a:lnTo>
                      <a:pt x="0" y="1035"/>
                    </a:lnTo>
                    <a:close/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cxnSp>
          <p:nvCxnSpPr>
            <p:cNvPr id="17" name="Straight Arrow Connector 16"/>
            <p:cNvCxnSpPr/>
            <p:nvPr/>
          </p:nvCxnSpPr>
          <p:spPr>
            <a:xfrm flipV="1">
              <a:off x="5257800" y="803216"/>
              <a:ext cx="152400" cy="1"/>
            </a:xfrm>
            <a:prstGeom prst="straightConnector1">
              <a:avLst/>
            </a:prstGeom>
            <a:ln cap="sq" cmpd="sng">
              <a:solidFill>
                <a:schemeClr val="tx1">
                  <a:alpha val="87000"/>
                </a:schemeClr>
              </a:solidFill>
              <a:prstDash val="solid"/>
              <a:tailEnd type="stealth" w="med" len="sm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5953904" y="809864"/>
              <a:ext cx="152400" cy="1"/>
            </a:xfrm>
            <a:prstGeom prst="straightConnector1">
              <a:avLst/>
            </a:prstGeom>
            <a:ln cap="sq" cmpd="sng">
              <a:solidFill>
                <a:schemeClr val="tx1">
                  <a:alpha val="87000"/>
                </a:schemeClr>
              </a:solidFill>
              <a:prstDash val="solid"/>
              <a:tailEnd type="stealth" w="med" len="sm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7332195" y="762000"/>
              <a:ext cx="287805" cy="228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4" descr="http://www.clker.com/cliparts/d/6/f/a/11949843981549953460planet_earth_dan_gerhard_01.svg.med.pn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993685" y="439520"/>
              <a:ext cx="685800" cy="685800"/>
            </a:xfrm>
            <a:prstGeom prst="rect">
              <a:avLst/>
            </a:prstGeom>
            <a:noFill/>
            <a:effectLst/>
          </p:spPr>
        </p:pic>
        <p:sp>
          <p:nvSpPr>
            <p:cNvPr id="21" name="Flowchart: Connector 20"/>
            <p:cNvSpPr/>
            <p:nvPr/>
          </p:nvSpPr>
          <p:spPr>
            <a:xfrm>
              <a:off x="7586802" y="728052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7670032" y="609600"/>
              <a:ext cx="254768" cy="125762"/>
            </a:xfrm>
            <a:prstGeom prst="straightConnector1">
              <a:avLst/>
            </a:prstGeom>
            <a:ln w="12700">
              <a:prstDash val="sysDash"/>
              <a:headEnd type="stealth" w="sm" len="sm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7679199" y="758982"/>
              <a:ext cx="261798" cy="2564"/>
            </a:xfrm>
            <a:prstGeom prst="straightConnector1">
              <a:avLst/>
            </a:prstGeom>
            <a:ln w="12700">
              <a:prstDash val="sysDash"/>
              <a:headEnd type="stealth" w="sm" len="sm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7671139" y="799960"/>
              <a:ext cx="250476" cy="110986"/>
            </a:xfrm>
            <a:prstGeom prst="straightConnector1">
              <a:avLst/>
            </a:prstGeom>
            <a:ln w="12700">
              <a:prstDash val="sysDash"/>
              <a:headEnd type="stealth" w="sm" len="sm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Connector 44"/>
          <p:cNvCxnSpPr/>
          <p:nvPr userDrawn="1"/>
        </p:nvCxnSpPr>
        <p:spPr>
          <a:xfrm>
            <a:off x="457200" y="762000"/>
            <a:ext cx="480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7246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7199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471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267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152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203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155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011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-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90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A7C33-23EC-4D6F-ACA2-589B3960558E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57DA6-D488-4147-903D-2F0840BD61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899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aks.ucdavis.edu/?page_id=205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de.google.com/p/google-refine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a.org.au/wp-content/uploads/2011/10/Digitisation-guide-120223.pdf" TargetMode="External"/><Relationship Id="rId2" Type="http://schemas.openxmlformats.org/officeDocument/2006/relationships/hyperlink" Target="http://www.etaxonomy.org/wiki/images/b/b3/Harvard_data_capture_wkshp_rpt_2006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ournals.ku.edu/index.php/jbi/article/viewFile/3992/3806" TargetMode="External"/><Relationship Id="rId4" Type="http://schemas.openxmlformats.org/officeDocument/2006/relationships/hyperlink" Target="http://www.google.com/url?sa=t&amp;rct=j&amp;q=tann+and+Flemons&amp;source=web&amp;cd=6&amp;ved=0CEEQFjAF&amp;url=http://australianmuseum.net.au/Uploads/Documents/23183/Data%20Capture%20of%20specimen%20labels%20using%20volunteers%20-%20Tann%20and%252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igbio.org/sites/default/files/sites/default/files/Module_1_Pre-digitization_Curation_Tasks_0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hs.uiuc.edu/research/louse_lab/pdf/Collection.Forum.2007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Pre &amp; Post Digitization Curation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990600"/>
          </a:xfrm>
        </p:spPr>
        <p:txBody>
          <a:bodyPr/>
          <a:lstStyle/>
          <a:p>
            <a:r>
              <a:rPr lang="en-US" dirty="0" smtClean="0"/>
              <a:t>decisions - </a:t>
            </a:r>
            <a:r>
              <a:rPr lang="en-US" sz="3200" dirty="0" smtClean="0"/>
              <a:t>opportunities - options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9200" y="5864423"/>
            <a:ext cx="7620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andara" pitchFamily="34" charset="0"/>
              </a:rPr>
              <a:t>support from NSF grant:  Advancing Digitization of Biological Collections Program (#EF1115210)</a:t>
            </a:r>
            <a:endParaRPr lang="en-US" sz="1400" dirty="0">
              <a:latin typeface="Candar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4953000"/>
            <a:ext cx="2733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ndara" pitchFamily="34" charset="0"/>
              </a:rPr>
              <a:t>Deborah Paul, Gil Nelson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8784" y="5257800"/>
            <a:ext cx="7717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/>
              <a:t>Valdosta State University, </a:t>
            </a:r>
            <a:r>
              <a:rPr lang="en-US" dirty="0" smtClean="0">
                <a:latin typeface="Candara" pitchFamily="34" charset="0"/>
              </a:rPr>
              <a:t>September 17 – 18, 2012</a:t>
            </a:r>
            <a:endParaRPr lang="en-US" i="1" dirty="0" smtClean="0"/>
          </a:p>
          <a:p>
            <a:pPr algn="r"/>
            <a:r>
              <a:rPr lang="en-US" i="1" dirty="0" smtClean="0"/>
              <a:t>iDigBio </a:t>
            </a:r>
            <a:r>
              <a:rPr lang="en-US" dirty="0" smtClean="0"/>
              <a:t>Digitizing Vascular and Non-vascular Plant Collections Workshop</a:t>
            </a:r>
            <a:endParaRPr lang="en-US" sz="1400" dirty="0" smtClean="0">
              <a:latin typeface="Candar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472" y="273908"/>
            <a:ext cx="8922328" cy="1326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 cstate="print"/>
          <a:srcRect l="749" t="3328" r="17972"/>
          <a:stretch>
            <a:fillRect/>
          </a:stretch>
        </p:blipFill>
        <p:spPr bwMode="auto">
          <a:xfrm>
            <a:off x="59138" y="1205552"/>
            <a:ext cx="9057566" cy="4848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216"/>
            <a:ext cx="4343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Evaluate Pre-Digitization Module Tasks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2390900" y="1676400"/>
            <a:ext cx="15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438400" y="1676400"/>
            <a:ext cx="1524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ontent Placeholder 2"/>
          <p:cNvSpPr txBox="1">
            <a:spLocks/>
          </p:cNvSpPr>
          <p:nvPr/>
        </p:nvSpPr>
        <p:spPr>
          <a:xfrm>
            <a:off x="3581400" y="4343400"/>
            <a:ext cx="5334000" cy="1828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42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Keep staffing in mind as well as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new developments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track issues / document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decisions, opportunities, options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are experts needed?</a:t>
            </a:r>
          </a:p>
          <a:p>
            <a:r>
              <a:rPr lang="en-US" dirty="0" smtClean="0"/>
              <a:t>where will conservation fit in?</a:t>
            </a:r>
          </a:p>
          <a:p>
            <a:r>
              <a:rPr lang="en-US" dirty="0" smtClean="0"/>
              <a:t>how will materials from conservation get back into the digitization workflow?</a:t>
            </a:r>
          </a:p>
          <a:p>
            <a:r>
              <a:rPr lang="en-US" dirty="0" smtClean="0"/>
              <a:t>“filed as” or up-to-date taxonomy?</a:t>
            </a:r>
          </a:p>
          <a:p>
            <a:r>
              <a:rPr lang="en-US" dirty="0" smtClean="0"/>
              <a:t>collection size factor</a:t>
            </a:r>
          </a:p>
          <a:p>
            <a:r>
              <a:rPr lang="en-US" dirty="0" smtClean="0"/>
              <a:t>isolating steps that can be done after digitization</a:t>
            </a:r>
          </a:p>
          <a:p>
            <a:r>
              <a:rPr lang="en-US" dirty="0" smtClean="0"/>
              <a:t>reliance on the database</a:t>
            </a:r>
          </a:p>
          <a:p>
            <a:r>
              <a:rPr lang="en-US" dirty="0" smtClean="0"/>
              <a:t>“imaged” written in ink or pencil on specimen?</a:t>
            </a:r>
          </a:p>
          <a:p>
            <a:r>
              <a:rPr lang="en-US" dirty="0" smtClean="0"/>
              <a:t>*how many are actively using the collection?</a:t>
            </a:r>
          </a:p>
          <a:p>
            <a:r>
              <a:rPr lang="en-US" dirty="0" smtClean="0"/>
              <a:t>*how do those using the collection cooperate in this process?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375312" y="117144"/>
            <a:ext cx="4800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Factors for Task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296"/>
            <a:ext cx="4191000" cy="1066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Overview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22437"/>
            <a:ext cx="8610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5 task clusters</a:t>
            </a:r>
          </a:p>
          <a:p>
            <a:r>
              <a:rPr lang="en-US" dirty="0" smtClean="0"/>
              <a:t>Pre-digitization curation</a:t>
            </a:r>
          </a:p>
          <a:p>
            <a:pPr lvl="1"/>
            <a:r>
              <a:rPr lang="en-US" dirty="0" smtClean="0"/>
              <a:t>Decisions / Opportunities / Options</a:t>
            </a:r>
          </a:p>
          <a:p>
            <a:pPr lvl="1"/>
            <a:r>
              <a:rPr lang="en-US" dirty="0" smtClean="0"/>
              <a:t>Key point: specimen handling is an opportunity</a:t>
            </a:r>
          </a:p>
          <a:p>
            <a:r>
              <a:rPr lang="en-US" b="1" dirty="0" smtClean="0"/>
              <a:t>Post-digitization curation</a:t>
            </a:r>
          </a:p>
          <a:p>
            <a:pPr lvl="1"/>
            <a:r>
              <a:rPr lang="en-US" dirty="0" smtClean="0"/>
              <a:t>Revisualization is revealing</a:t>
            </a:r>
          </a:p>
          <a:p>
            <a:pPr lvl="1"/>
            <a:r>
              <a:rPr lang="en-US" dirty="0" smtClean="0"/>
              <a:t>Data Management</a:t>
            </a:r>
          </a:p>
          <a:p>
            <a:pPr lvl="1"/>
            <a:r>
              <a:rPr lang="en-US" dirty="0" smtClean="0"/>
              <a:t>Data Quality / Data Enhancement / Data Discovery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066800"/>
            <a:ext cx="7970837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828675"/>
            <a:ext cx="2590800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664" y="377584"/>
            <a:ext cx="6191536" cy="980368"/>
          </a:xfrm>
        </p:spPr>
        <p:txBody>
          <a:bodyPr>
            <a:noAutofit/>
          </a:bodyPr>
          <a:lstStyle/>
          <a:p>
            <a:r>
              <a:rPr lang="en-US" dirty="0" smtClean="0"/>
              <a:t>Post-Digitization</a:t>
            </a:r>
            <a:br>
              <a:rPr lang="en-US" dirty="0" smtClean="0"/>
            </a:br>
            <a:r>
              <a:rPr lang="en-US" dirty="0" smtClean="0"/>
              <a:t>Data Curation – Data Management</a:t>
            </a:r>
            <a:endParaRPr lang="en-US" dirty="0"/>
          </a:p>
        </p:txBody>
      </p:sp>
      <p:sp>
        <p:nvSpPr>
          <p:cNvPr id="99" name="Content Placeholder 2"/>
          <p:cNvSpPr txBox="1">
            <a:spLocks/>
          </p:cNvSpPr>
          <p:nvPr/>
        </p:nvSpPr>
        <p:spPr>
          <a:xfrm>
            <a:off x="228600" y="1676400"/>
            <a:ext cx="7315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Revisualization is </a:t>
            </a:r>
            <a:r>
              <a:rPr lang="en-US" sz="2800" dirty="0" smtClean="0"/>
              <a:t>revealing</a:t>
            </a:r>
            <a:endParaRPr lang="en-US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Querying dataset to find / fix </a:t>
            </a:r>
            <a:r>
              <a:rPr lang="en-US" sz="2600" b="1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errors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filename errors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typos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georeferencing errors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taxonomic errors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guid errors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format errors (dates)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mapping (from Workbench for example)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664" y="247342"/>
            <a:ext cx="48768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Post-Digitization</a:t>
            </a:r>
            <a:endParaRPr lang="en-US" dirty="0"/>
          </a:p>
        </p:txBody>
      </p:sp>
      <p:sp>
        <p:nvSpPr>
          <p:cNvPr id="99" name="Content Placeholder 2"/>
          <p:cNvSpPr txBox="1">
            <a:spLocks/>
          </p:cNvSpPr>
          <p:nvPr/>
        </p:nvSpPr>
        <p:spPr>
          <a:xfrm>
            <a:off x="304800" y="1219200"/>
            <a:ext cx="84582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Using new </a:t>
            </a:r>
            <a:r>
              <a:rPr lang="en-US" sz="2600" b="1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tools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  <a:hlinkClick r:id="rId3"/>
              </a:rPr>
              <a:t>Kepler Kurator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 – Data Cleaning, Data Enhancement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Google Refine, desktop app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from messy to marvelous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  <a:hlinkClick r:id="rId4"/>
              </a:rPr>
              <a:t>http://code.google.com/p/google-refine/</a:t>
            </a: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remove leading / trailing white spaces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standardize values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Query / Report / Update features of Databases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Learn how to </a:t>
            </a:r>
            <a:r>
              <a:rPr lang="en-US" sz="2600" b="1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query your databases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 effectively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Learn MySQL</a:t>
            </a: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312" y="247342"/>
            <a:ext cx="48006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Post-Digitization</a:t>
            </a:r>
            <a:endParaRPr lang="en-US" dirty="0"/>
          </a:p>
        </p:txBody>
      </p:sp>
      <p:sp>
        <p:nvSpPr>
          <p:cNvPr id="99" name="Content Placeholder 2"/>
          <p:cNvSpPr txBox="1">
            <a:spLocks/>
          </p:cNvSpPr>
          <p:nvPr/>
        </p:nvSpPr>
        <p:spPr>
          <a:xfrm>
            <a:off x="304800" y="1066800"/>
            <a:ext cx="88392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Exposing Data to Outside Curation –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Yipee!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Feedback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Discovery</a:t>
            </a: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dupes, grey literature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, more complete records,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annotations of many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kinds, georeferenced records</a:t>
            </a: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Filtered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PUSH Project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Scatter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, Gather, Reconcile –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Specify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iDigBio</a:t>
            </a: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Planning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for Ingestion of Feedback – Policy Decisions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re-determinations &amp; the annotation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dilemma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to re-image or not to re-image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“annotated after imaged”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to attach a physical annotation label to the specimen from </a:t>
            </a: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a digital annotation or not (Flora of North America)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12" y="247342"/>
            <a:ext cx="33528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Post-Digitization</a:t>
            </a:r>
            <a:endParaRPr lang="en-US" dirty="0"/>
          </a:p>
        </p:txBody>
      </p:sp>
      <p:sp>
        <p:nvSpPr>
          <p:cNvPr id="99" name="Content Placeholder 2"/>
          <p:cNvSpPr txBox="1">
            <a:spLocks/>
          </p:cNvSpPr>
          <p:nvPr/>
        </p:nvSpPr>
        <p:spPr>
          <a:xfrm>
            <a:off x="304800" y="1143000"/>
            <a:ext cx="80772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Managing Data Enhancement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Crowd-Sourcing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completing skeletal records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georeferencing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multi-keying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Geolocate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Symbiota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Opportunities for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Quality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Integrity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Enhancement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Sharing the data (the other presentation).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Everyone is looking forward to lots of new datasets!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5896"/>
            <a:ext cx="4800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Assessing Digitization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16" y="1146416"/>
            <a:ext cx="8229600" cy="5130259"/>
          </a:xfrm>
        </p:spPr>
        <p:txBody>
          <a:bodyPr>
            <a:noAutofit/>
          </a:bodyPr>
          <a:lstStyle/>
          <a:p>
            <a:r>
              <a:rPr lang="sv-SE" sz="1500" dirty="0" smtClean="0"/>
              <a:t>Reed Beaman, James Macklin, Michael Donoghue, James Hanken. 2007. </a:t>
            </a:r>
            <a:r>
              <a:rPr lang="sv-SE" sz="1500" dirty="0" smtClean="0">
                <a:hlinkClick r:id="rId2"/>
              </a:rPr>
              <a:t>Overcoming the Digitization Bottleneck in Natural History Collections: A summary report on a workshop held 7 – 9 September 2006 at Harvard University. </a:t>
            </a:r>
            <a:endParaRPr lang="sv-SE" sz="1500" dirty="0" smtClean="0"/>
          </a:p>
          <a:p>
            <a:r>
              <a:rPr lang="en-US" sz="1500" dirty="0" smtClean="0"/>
              <a:t>ĺñigo Granzow-de la Cerda and James H. Beach. December 2010. Semi-automated workflows for acquiring specimen data from label images in herbarium collections. Taxon 59 (6): 1830-1842</a:t>
            </a:r>
          </a:p>
          <a:p>
            <a:r>
              <a:rPr lang="en-US" sz="1500" dirty="0" smtClean="0"/>
              <a:t>Bryan Kalms. </a:t>
            </a:r>
            <a:r>
              <a:rPr lang="en-US" sz="1500" dirty="0" smtClean="0">
                <a:hlinkClick r:id="rId3"/>
              </a:rPr>
              <a:t>Digitisation: A strategic approach for natural history collections. </a:t>
            </a:r>
            <a:r>
              <a:rPr lang="en-US" sz="1500" dirty="0" smtClean="0"/>
              <a:t>Canberra, Australia, CSIRO, 2012.</a:t>
            </a:r>
          </a:p>
          <a:p>
            <a:r>
              <a:rPr lang="en-US" sz="1500" dirty="0" smtClean="0"/>
              <a:t>John Tann &amp; Paul Flemons. 2008. </a:t>
            </a:r>
            <a:r>
              <a:rPr lang="en-US" sz="1500" dirty="0" smtClean="0">
                <a:hlinkClick r:id="rId4"/>
              </a:rPr>
              <a:t>Report: Data capture of specimen labels using volunteers.</a:t>
            </a:r>
            <a:r>
              <a:rPr lang="en-US" sz="1500" dirty="0" smtClean="0"/>
              <a:t> Australian Museum</a:t>
            </a:r>
          </a:p>
          <a:p>
            <a:r>
              <a:rPr lang="sv-SE" sz="1500" dirty="0" smtClean="0"/>
              <a:t>Ana Vollmar, James Alexander Macklin, Linda Ford. 2010. </a:t>
            </a:r>
            <a:r>
              <a:rPr lang="sv-SE" sz="1500" dirty="0" smtClean="0">
                <a:hlinkClick r:id="rId5"/>
              </a:rPr>
              <a:t>Natural History Specimen Digitization: Challenges and Concerns.</a:t>
            </a:r>
            <a:r>
              <a:rPr lang="sv-SE" sz="1500" dirty="0" smtClean="0"/>
              <a:t> Biodiversity Informatics 7 (1): 93 – 112</a:t>
            </a:r>
          </a:p>
          <a:p>
            <a:r>
              <a:rPr lang="sv-SE" sz="1500" dirty="0" smtClean="0"/>
              <a:t>Favret C, Cummings KS, McGinley RJ, Heske EJ, Johnson KP, Phillips CA, Phillippe LR, Retzer ME, Taylor CA, Wetzel MJ. 2007. </a:t>
            </a:r>
            <a:r>
              <a:rPr lang="en-US" sz="1500" dirty="0" smtClean="0"/>
              <a:t>Profiling Natural History Collections: A Method for Quantitative and Comparative Health Assessment. Collection Forum 22(1–2):   53 - 65</a:t>
            </a:r>
          </a:p>
          <a:p>
            <a:r>
              <a:rPr lang="en-US" sz="1500" dirty="0" smtClean="0"/>
              <a:t>Nelson G, Paul D, Riccardi G, Mast AR 2012. Five task clusters that enable efficient and effective digitization of biological collections. In: Blagoderov V, Smith VS (Ed) No specimen left behind: mass digitization of natural history collections. ZooKeys 209: 19–45. doi: 10.3897/zookeys.209.3135</a:t>
            </a:r>
          </a:p>
          <a:p>
            <a:r>
              <a:rPr lang="en-US" sz="1500" b="1" dirty="0" smtClean="0"/>
              <a:t>iDigBio Developing Robust Object to Image to Data (iDigBio DROID) Workshop</a:t>
            </a:r>
            <a:r>
              <a:rPr lang="en-US" sz="1500" dirty="0" smtClean="0"/>
              <a:t> – May 30 – 31, 2012</a:t>
            </a:r>
          </a:p>
        </p:txBody>
      </p:sp>
    </p:spTree>
    <p:extLst>
      <p:ext uri="{BB962C8B-B14F-4D97-AF65-F5344CB8AC3E}">
        <p14:creationId xmlns:p14="http://schemas.microsoft.com/office/powerpoint/2010/main" xmlns="" val="268909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7342"/>
            <a:ext cx="54864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Thank You from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381000" y="1033816"/>
            <a:ext cx="9525000" cy="541020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dirty="0" smtClean="0"/>
              <a:t>American Museum of Natural History (AMNH)</a:t>
            </a:r>
          </a:p>
          <a:p>
            <a:pPr algn="ctr">
              <a:buNone/>
            </a:pPr>
            <a:r>
              <a:rPr lang="en-US" dirty="0" smtClean="0"/>
              <a:t>Botanical Research Institute of Texas (BRIT)</a:t>
            </a:r>
          </a:p>
          <a:p>
            <a:pPr algn="ctr">
              <a:buNone/>
            </a:pPr>
            <a:r>
              <a:rPr lang="en-US" dirty="0" smtClean="0"/>
              <a:t>Florida Museum of Natural History (FLMNH)</a:t>
            </a:r>
          </a:p>
          <a:p>
            <a:pPr algn="ctr">
              <a:buNone/>
            </a:pPr>
            <a:r>
              <a:rPr lang="en-US" dirty="0" smtClean="0"/>
              <a:t>Florida State University (FSU)</a:t>
            </a:r>
          </a:p>
          <a:p>
            <a:pPr algn="ctr">
              <a:buNone/>
            </a:pPr>
            <a:r>
              <a:rPr lang="en-US" dirty="0" smtClean="0"/>
              <a:t>Harvard Herbarium (HUH)</a:t>
            </a:r>
          </a:p>
          <a:p>
            <a:pPr algn="ctr">
              <a:buNone/>
            </a:pPr>
            <a:r>
              <a:rPr lang="en-US" dirty="0" smtClean="0"/>
              <a:t>Museum of Comparative Zoology (Harvard)</a:t>
            </a:r>
          </a:p>
          <a:p>
            <a:pPr algn="ctr">
              <a:buNone/>
            </a:pPr>
            <a:r>
              <a:rPr lang="en-US" dirty="0" smtClean="0"/>
              <a:t>New York Botanical Garden (NYBG)</a:t>
            </a:r>
          </a:p>
          <a:p>
            <a:pPr algn="ctr">
              <a:buNone/>
            </a:pPr>
            <a:r>
              <a:rPr lang="en-US" dirty="0" smtClean="0"/>
              <a:t>Yale Peabody Museum (YPM)</a:t>
            </a:r>
          </a:p>
          <a:p>
            <a:pPr algn="ctr">
              <a:buNone/>
            </a:pPr>
            <a:r>
              <a:rPr lang="en-US" dirty="0" smtClean="0"/>
              <a:t>Southeast Regional Network of Expertise and Collections (SERNEC)</a:t>
            </a:r>
          </a:p>
          <a:p>
            <a:pPr algn="ctr">
              <a:buNone/>
            </a:pPr>
            <a:r>
              <a:rPr lang="en-US" dirty="0" smtClean="0"/>
              <a:t>Specify Software Project (University of Kansas)</a:t>
            </a:r>
          </a:p>
          <a:p>
            <a:pPr algn="ctr">
              <a:buNone/>
            </a:pPr>
            <a:r>
              <a:rPr lang="en-US" dirty="0" smtClean="0"/>
              <a:t>Symbiota Software Project (Arizona State University)</a:t>
            </a:r>
          </a:p>
          <a:p>
            <a:pPr algn="ctr">
              <a:buNone/>
            </a:pPr>
            <a:r>
              <a:rPr lang="en-US" dirty="0" smtClean="0"/>
              <a:t>Tall Timbers Research Station and Land Conservancy (TTRS)</a:t>
            </a:r>
          </a:p>
          <a:p>
            <a:pPr algn="ctr">
              <a:buNone/>
            </a:pPr>
            <a:r>
              <a:rPr lang="en-US" dirty="0" smtClean="0"/>
              <a:t>Tulane University Museum of Natural History</a:t>
            </a:r>
          </a:p>
          <a:p>
            <a:pPr algn="ctr">
              <a:buNone/>
            </a:pPr>
            <a:r>
              <a:rPr lang="en-US" dirty="0" smtClean="0"/>
              <a:t>University of Kansas Biodiversity Institute Entomology Department</a:t>
            </a:r>
          </a:p>
          <a:p>
            <a:pPr algn="ctr">
              <a:buNone/>
            </a:pPr>
            <a:r>
              <a:rPr lang="en-US" dirty="0" smtClean="0"/>
              <a:t>Valdosta State University (VSU)</a:t>
            </a:r>
          </a:p>
          <a:p>
            <a:pPr algn="ctr">
              <a:buNone/>
            </a:pPr>
            <a:r>
              <a:rPr lang="en-US" dirty="0" smtClean="0"/>
              <a:t>and </a:t>
            </a:r>
            <a:r>
              <a:rPr lang="en-US" b="1" i="1" dirty="0" smtClean="0"/>
              <a:t>all participants at the iDigBio </a:t>
            </a:r>
            <a:r>
              <a:rPr lang="en-US" b="1" dirty="0" smtClean="0"/>
              <a:t>Digitizing Vascular and Non-vascular Plant Collections</a:t>
            </a:r>
            <a:r>
              <a:rPr lang="en-US" dirty="0" smtClean="0"/>
              <a:t> </a:t>
            </a:r>
            <a:r>
              <a:rPr lang="en-US" b="1" dirty="0" smtClean="0"/>
              <a:t>Workshop </a:t>
            </a:r>
            <a:r>
              <a:rPr lang="en-US" dirty="0" smtClean="0"/>
              <a:t>hosted by Valdosta State University, September 17 – 18, 2012</a:t>
            </a:r>
            <a:endParaRPr lang="en-US" b="1" i="1" dirty="0" smtClean="0"/>
          </a:p>
        </p:txBody>
      </p:sp>
      <p:pic>
        <p:nvPicPr>
          <p:cNvPr id="8" name="Picture 3" descr="C:\Users\Steve\Desktop\20111123203406!IDigBio_Logo_RG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94711" y="260696"/>
            <a:ext cx="2201841" cy="6810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3983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096"/>
            <a:ext cx="5029200" cy="10668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Pre &amp; Post Digitization</a:t>
            </a:r>
            <a:br>
              <a:rPr lang="en-US" dirty="0" smtClean="0"/>
            </a:br>
            <a:r>
              <a:rPr lang="en-US" dirty="0" smtClean="0"/>
              <a:t>Curation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22437"/>
            <a:ext cx="8610600" cy="452596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590800"/>
            <a:ext cx="2667000" cy="354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21594000" rev="0"/>
            </a:camera>
            <a:lightRig rig="threePt" dir="t"/>
          </a:scene3d>
          <a:sp3d>
            <a:bevelT/>
          </a:sp3d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7140" y="1082720"/>
            <a:ext cx="534586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12" y="247342"/>
            <a:ext cx="33528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Post-Digitization</a:t>
            </a:r>
            <a:endParaRPr lang="en-US" dirty="0"/>
          </a:p>
        </p:txBody>
      </p:sp>
      <p:sp>
        <p:nvSpPr>
          <p:cNvPr id="99" name="Content Placeholder 2"/>
          <p:cNvSpPr txBox="1">
            <a:spLocks/>
          </p:cNvSpPr>
          <p:nvPr/>
        </p:nvSpPr>
        <p:spPr>
          <a:xfrm>
            <a:off x="381000" y="990600"/>
            <a:ext cx="8077200" cy="5583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Revisualization of data is revealing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obvious example is lat / long data columns vs a map of data points.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Quality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(mapping data for import / export)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formats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integrity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Enhancement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annotations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georeferencing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Discovery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duplicates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grey literature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Expect issues – these are opportunities again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ff-fb again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Data Management – efficient tools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filtered PUSH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Kepler Kurator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Scatter Gather Reconcile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Workbench tools, example: Specify Workbench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Report features, example: EMu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More decisions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to import or not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Store those GUIDs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Adding Value to the collection, digital and physical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296"/>
            <a:ext cx="4191000" cy="1066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Overview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22437"/>
            <a:ext cx="8610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5 task clusters</a:t>
            </a:r>
          </a:p>
          <a:p>
            <a:r>
              <a:rPr lang="en-US" dirty="0" smtClean="0"/>
              <a:t>Pre-digitization curation</a:t>
            </a:r>
          </a:p>
          <a:p>
            <a:pPr lvl="1"/>
            <a:r>
              <a:rPr lang="en-US" dirty="0" smtClean="0"/>
              <a:t>Decisions / Opportunities / Options</a:t>
            </a:r>
          </a:p>
          <a:p>
            <a:pPr lvl="1"/>
            <a:r>
              <a:rPr lang="en-US" dirty="0" smtClean="0"/>
              <a:t>Key point: specimen handling is an opportunity</a:t>
            </a:r>
          </a:p>
          <a:p>
            <a:r>
              <a:rPr lang="en-US" dirty="0" smtClean="0"/>
              <a:t>Post-digitization curation</a:t>
            </a:r>
          </a:p>
          <a:p>
            <a:pPr lvl="1"/>
            <a:r>
              <a:rPr lang="en-US" dirty="0" smtClean="0"/>
              <a:t>Revisualization is revealing</a:t>
            </a:r>
          </a:p>
          <a:p>
            <a:pPr lvl="1"/>
            <a:r>
              <a:rPr lang="en-US" dirty="0" smtClean="0"/>
              <a:t>Data Quality / Data Enhancement / Data Discovery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1456"/>
            <a:ext cx="5181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Characterizing Workflows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can divide activities into coherent groups</a:t>
            </a:r>
            <a:br>
              <a:rPr lang="en-US" dirty="0" smtClean="0"/>
            </a:br>
            <a:r>
              <a:rPr lang="en-US" dirty="0" smtClean="0"/>
              <a:t>Task Clusters</a:t>
            </a:r>
          </a:p>
          <a:p>
            <a:pPr lvl="1"/>
            <a:r>
              <a:rPr lang="en-US" b="1" dirty="0" smtClean="0"/>
              <a:t>pre-digitization curation</a:t>
            </a:r>
          </a:p>
          <a:p>
            <a:pPr lvl="1"/>
            <a:r>
              <a:rPr lang="en-US" dirty="0" smtClean="0"/>
              <a:t>data capture &amp; processing</a:t>
            </a:r>
          </a:p>
          <a:p>
            <a:pPr lvl="1"/>
            <a:r>
              <a:rPr lang="en-US" dirty="0" smtClean="0"/>
              <a:t>imaging capture</a:t>
            </a:r>
          </a:p>
          <a:p>
            <a:pPr lvl="1"/>
            <a:r>
              <a:rPr lang="en-US" dirty="0" smtClean="0"/>
              <a:t>image processing</a:t>
            </a:r>
          </a:p>
          <a:p>
            <a:pPr lvl="1"/>
            <a:r>
              <a:rPr lang="en-US" dirty="0" smtClean="0"/>
              <a:t>image storage</a:t>
            </a:r>
          </a:p>
          <a:p>
            <a:r>
              <a:rPr lang="en-US" dirty="0" smtClean="0"/>
              <a:t>The entire workflow process</a:t>
            </a:r>
          </a:p>
          <a:p>
            <a:pPr lvl="1"/>
            <a:r>
              <a:rPr lang="en-US" dirty="0" smtClean="0"/>
              <a:t>Data Quality</a:t>
            </a:r>
          </a:p>
          <a:p>
            <a:pPr lvl="1"/>
            <a:r>
              <a:rPr lang="en-US" dirty="0" smtClean="0"/>
              <a:t>Data Integrity</a:t>
            </a: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056" y="316176"/>
            <a:ext cx="51054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DROID Workflows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048000"/>
          </a:xfrm>
        </p:spPr>
        <p:txBody>
          <a:bodyPr>
            <a:normAutofit/>
          </a:bodyPr>
          <a:lstStyle/>
          <a:p>
            <a:r>
              <a:rPr lang="en-US" b="1" dirty="0" smtClean="0"/>
              <a:t>D</a:t>
            </a:r>
            <a:r>
              <a:rPr lang="en-US" dirty="0" smtClean="0"/>
              <a:t>eveloping </a:t>
            </a:r>
            <a:r>
              <a:rPr lang="en-US" b="1" dirty="0" smtClean="0"/>
              <a:t>R</a:t>
            </a:r>
            <a:r>
              <a:rPr lang="en-US" dirty="0" smtClean="0"/>
              <a:t>obust </a:t>
            </a:r>
            <a:r>
              <a:rPr lang="en-US" b="1" dirty="0" smtClean="0"/>
              <a:t>O</a:t>
            </a:r>
            <a:r>
              <a:rPr lang="en-US" dirty="0" smtClean="0"/>
              <a:t>bject to </a:t>
            </a:r>
            <a:r>
              <a:rPr lang="en-US" b="1" dirty="0" smtClean="0"/>
              <a:t>I</a:t>
            </a:r>
            <a:r>
              <a:rPr lang="en-US" dirty="0" smtClean="0"/>
              <a:t>mage to </a:t>
            </a:r>
            <a:r>
              <a:rPr lang="en-US" b="1" dirty="0" smtClean="0"/>
              <a:t>D</a:t>
            </a:r>
            <a:r>
              <a:rPr lang="en-US" dirty="0" smtClean="0"/>
              <a:t>ata Workflows</a:t>
            </a:r>
          </a:p>
          <a:p>
            <a:pPr lvl="1"/>
            <a:r>
              <a:rPr lang="en-US" dirty="0" smtClean="0"/>
              <a:t>Workflows by storage type</a:t>
            </a:r>
          </a:p>
          <a:p>
            <a:pPr lvl="1"/>
            <a:r>
              <a:rPr lang="en-US" dirty="0" smtClean="0"/>
              <a:t>DROID1 – flat sheets</a:t>
            </a:r>
          </a:p>
          <a:p>
            <a:pPr lvl="1"/>
            <a:r>
              <a:rPr lang="en-US" dirty="0" smtClean="0">
                <a:hlinkClick r:id="rId3"/>
              </a:rPr>
              <a:t>Module 1 – Pre-digitization Curation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296"/>
            <a:ext cx="4343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DROID1 – </a:t>
            </a:r>
            <a:br>
              <a:rPr lang="en-US" dirty="0" smtClean="0"/>
            </a:br>
            <a:r>
              <a:rPr lang="en-US" dirty="0" smtClean="0"/>
              <a:t>Pre-Digitization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276600"/>
          </a:xfrm>
        </p:spPr>
        <p:txBody>
          <a:bodyPr>
            <a:normAutofit/>
          </a:bodyPr>
          <a:lstStyle/>
          <a:p>
            <a:r>
              <a:rPr lang="en-US" dirty="0" smtClean="0"/>
              <a:t>Pre-digitization Curation for Flat Sheets</a:t>
            </a:r>
          </a:p>
          <a:p>
            <a:pPr lvl="1"/>
            <a:r>
              <a:rPr lang="en-US" dirty="0" smtClean="0"/>
              <a:t>each module has tasks, T1, T2, T3, T4, …</a:t>
            </a:r>
          </a:p>
          <a:p>
            <a:pPr lvl="1"/>
            <a:r>
              <a:rPr lang="en-US" b="1" dirty="0" smtClean="0"/>
              <a:t>designed to help projects choose steps appropriate to their collection and digitization project</a:t>
            </a:r>
          </a:p>
          <a:p>
            <a:pPr lvl="1"/>
            <a:r>
              <a:rPr lang="en-US" dirty="0" smtClean="0"/>
              <a:t>ff-fb (again)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4343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Pre-Digitization Module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T1 – apply storage locator barcodes</a:t>
            </a:r>
          </a:p>
          <a:p>
            <a:r>
              <a:rPr lang="en-US" dirty="0" smtClean="0"/>
              <a:t>T2 – selecting what to digitize</a:t>
            </a:r>
          </a:p>
          <a:p>
            <a:r>
              <a:rPr lang="en-US" dirty="0" smtClean="0"/>
              <a:t>T3 – apply machine readable barcodes at collection level</a:t>
            </a:r>
          </a:p>
          <a:p>
            <a:r>
              <a:rPr lang="en-US" dirty="0" smtClean="0"/>
              <a:t>T4 – locate specimens (flag cabinets)</a:t>
            </a:r>
          </a:p>
          <a:p>
            <a:r>
              <a:rPr lang="en-US" dirty="0" smtClean="0"/>
              <a:t>T5 – pull specimens from cabinet*</a:t>
            </a:r>
          </a:p>
          <a:p>
            <a:pPr lvl="1"/>
            <a:r>
              <a:rPr lang="en-US" dirty="0" smtClean="0"/>
              <a:t>*(optional) sort by collector, date, geography</a:t>
            </a:r>
          </a:p>
          <a:p>
            <a:r>
              <a:rPr lang="en-US" dirty="0" smtClean="0"/>
              <a:t>T6 – curate collection in place (check nomenclature and annotations)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T7 – transport specimen to imaging station</a:t>
            </a:r>
          </a:p>
          <a:p>
            <a:r>
              <a:rPr lang="en-US" dirty="0" smtClean="0"/>
              <a:t>T8 – placeholder to flag pulled specimens</a:t>
            </a:r>
          </a:p>
          <a:p>
            <a:r>
              <a:rPr lang="en-US" dirty="0" smtClean="0"/>
              <a:t>T9 – sort to remove any already imaged / barcoded</a:t>
            </a:r>
          </a:p>
          <a:p>
            <a:r>
              <a:rPr lang="en-US" dirty="0" smtClean="0"/>
              <a:t>T10 – separate specimens needing conservation work before imaging</a:t>
            </a:r>
          </a:p>
          <a:p>
            <a:r>
              <a:rPr lang="en-US" dirty="0" smtClean="0"/>
              <a:t>T11 – apply barcodes</a:t>
            </a:r>
          </a:p>
          <a:p>
            <a:r>
              <a:rPr lang="en-US" dirty="0" smtClean="0"/>
              <a:t>T12 – create skeletal database record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457200" y="27296"/>
            <a:ext cx="4343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Pre-Digitization Module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016" y="255896"/>
            <a:ext cx="5228232" cy="7569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Pre-Digitization Opportunities</a:t>
            </a:r>
            <a:endParaRPr lang="en-US" dirty="0"/>
          </a:p>
        </p:txBody>
      </p:sp>
      <p:sp>
        <p:nvSpPr>
          <p:cNvPr id="99" name="Content Placeholder 2"/>
          <p:cNvSpPr txBox="1">
            <a:spLocks/>
          </p:cNvSpPr>
          <p:nvPr/>
        </p:nvSpPr>
        <p:spPr>
          <a:xfrm>
            <a:off x="381000" y="990600"/>
            <a:ext cx="87630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evaluate collection health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aka “collection profiling”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  <a:hlinkClick r:id="rId3"/>
              </a:rPr>
              <a:t>Profiling Natural History Collections: A Method for Quantitative and Comparative Health Assessment</a:t>
            </a:r>
            <a:endParaRPr lang="en-US" sz="2600" dirty="0" smtClean="0"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hard data for museum directors &amp; administrators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/>
              <a:t>“an important tool in reinvigorating collection management and in particular providing data to support funding requests.”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finding unknown unknowns and lost material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experts or non-experts?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high-hanging fruit (or tasks perhaps long put off)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cabinet reorganization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equipment updates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loan returns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ndara" pitchFamily="34" charset="0"/>
                <a:ea typeface="Verdana" pitchFamily="34" charset="0"/>
                <a:cs typeface="Verdana" pitchFamily="34" charset="0"/>
              </a:rPr>
              <a:t>specimen repair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16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1583</Words>
  <Application>Microsoft Office PowerPoint</Application>
  <PresentationFormat>On-screen Show (4:3)</PresentationFormat>
  <Paragraphs>284</Paragraphs>
  <Slides>20</Slides>
  <Notes>17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Pre &amp; Post Digitization Curation</vt:lpstr>
      <vt:lpstr>Pre &amp; Post Digitization Curation</vt:lpstr>
      <vt:lpstr>Overview</vt:lpstr>
      <vt:lpstr>Characterizing Workflows</vt:lpstr>
      <vt:lpstr>DROID Workflows Workshop</vt:lpstr>
      <vt:lpstr>DROID1 –  Pre-Digitization Module</vt:lpstr>
      <vt:lpstr>Pre-Digitization Module Tasks</vt:lpstr>
      <vt:lpstr>Pre-Digitization Module Tasks</vt:lpstr>
      <vt:lpstr>Pre-Digitization Opportunities</vt:lpstr>
      <vt:lpstr>Evaluate Pre-Digitization Module Tasks</vt:lpstr>
      <vt:lpstr>Factors for Task Order</vt:lpstr>
      <vt:lpstr>Overview</vt:lpstr>
      <vt:lpstr>Revisualization</vt:lpstr>
      <vt:lpstr>Post-Digitization Data Curation – Data Management</vt:lpstr>
      <vt:lpstr>Post-Digitization</vt:lpstr>
      <vt:lpstr>Post-Digitization</vt:lpstr>
      <vt:lpstr>Post-Digitization</vt:lpstr>
      <vt:lpstr>Assessing Digitization Tasks</vt:lpstr>
      <vt:lpstr>Thank You from </vt:lpstr>
      <vt:lpstr>Post-Digitization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</dc:creator>
  <cp:lastModifiedBy>Deb</cp:lastModifiedBy>
  <cp:revision>93</cp:revision>
  <dcterms:created xsi:type="dcterms:W3CDTF">2012-04-20T01:18:33Z</dcterms:created>
  <dcterms:modified xsi:type="dcterms:W3CDTF">2012-09-18T03:00:34Z</dcterms:modified>
</cp:coreProperties>
</file>