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61" r:id="rId4"/>
    <p:sldId id="262" r:id="rId5"/>
    <p:sldId id="285" r:id="rId6"/>
    <p:sldId id="263" r:id="rId7"/>
    <p:sldId id="272" r:id="rId8"/>
    <p:sldId id="274" r:id="rId9"/>
    <p:sldId id="275" r:id="rId10"/>
    <p:sldId id="286" r:id="rId11"/>
    <p:sldId id="276" r:id="rId12"/>
    <p:sldId id="287" r:id="rId13"/>
    <p:sldId id="288" r:id="rId14"/>
    <p:sldId id="280" r:id="rId15"/>
    <p:sldId id="279" r:id="rId16"/>
    <p:sldId id="259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0E2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168" autoAdjust="0"/>
  </p:normalViewPr>
  <p:slideViewPr>
    <p:cSldViewPr snapToGrid="0" snapToObjects="1">
      <p:cViewPr varScale="1">
        <p:scale>
          <a:sx n="63" d="100"/>
          <a:sy n="63" d="100"/>
        </p:scale>
        <p:origin x="861" y="2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43A42A-B06A-754D-A6A3-A326CAE5E48E}" type="datetimeFigureOut">
              <a:rPr lang="en-US" smtClean="0"/>
              <a:t>10/14/2014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9A3A7E-B653-714E-8E0F-73B5C71AA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0950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0C6AE-A4F7-8340-8046-4514AF2A3FC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4902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0C6AE-A4F7-8340-8046-4514AF2A3FC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3768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0C6AE-A4F7-8340-8046-4514AF2A3FC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4902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7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hyperlink" Target="https://www.idigbio.org/rss-feed.xml" TargetMode="External"/><Relationship Id="rId18" Type="http://schemas.openxmlformats.org/officeDocument/2006/relationships/image" Target="../media/image1.png"/><Relationship Id="rId3" Type="http://schemas.openxmlformats.org/officeDocument/2006/relationships/image" Target="../media/image3.gif"/><Relationship Id="rId7" Type="http://schemas.openxmlformats.org/officeDocument/2006/relationships/hyperlink" Target="http://www.facebook.com/iDigBio" TargetMode="External"/><Relationship Id="rId12" Type="http://schemas.openxmlformats.org/officeDocument/2006/relationships/image" Target="../media/image9.png"/><Relationship Id="rId17" Type="http://schemas.openxmlformats.org/officeDocument/2006/relationships/image" Target="../media/image12.emf"/><Relationship Id="rId2" Type="http://schemas.openxmlformats.org/officeDocument/2006/relationships/image" Target="../media/image2.png"/><Relationship Id="rId16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hyperlink" Target="http://vimeo.com/idigbio" TargetMode="External"/><Relationship Id="rId5" Type="http://schemas.openxmlformats.org/officeDocument/2006/relationships/image" Target="../media/image5.png"/><Relationship Id="rId15" Type="http://schemas.openxmlformats.org/officeDocument/2006/relationships/hyperlink" Target="file:///\\localhost\webcal\::www.idigbio.org:events-calendar:export.ics" TargetMode="External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hyperlink" Target="https://twitter.com/iDigBio" TargetMode="External"/><Relationship Id="rId14" Type="http://schemas.openxmlformats.org/officeDocument/2006/relationships/image" Target="../media/image10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856558"/>
            <a:ext cx="9144000" cy="46393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495925"/>
            <a:ext cx="9144000" cy="13620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06783"/>
            <a:ext cx="7772400" cy="941368"/>
          </a:xfrm>
          <a:prstGeom prst="rect">
            <a:avLst/>
          </a:prstGeom>
        </p:spPr>
        <p:txBody>
          <a:bodyPr/>
          <a:lstStyle>
            <a:lvl1pPr algn="l">
              <a:defRPr sz="3600" baseline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75 Bold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352390"/>
            <a:ext cx="6400800" cy="141011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>
                    <a:lumMod val="85000"/>
                    <a:lumOff val="15000"/>
                  </a:schemeClr>
                </a:solidFill>
                <a:latin typeface="Cambr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3500284" y="5809923"/>
            <a:ext cx="53702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50" i="1" dirty="0" smtClean="0"/>
              <a:t>iDigBio is funded by a grant from the National Science Foundation’s Advancing Digitization of Biodiversity Collections Program (Cooperative Agreement EF-1115210).  Any opinions, findings, and conclusions or recommendations expressed in this material are those of the author(s) and do not necessarily reflect the views of the National Science Foundation</a:t>
            </a:r>
            <a:r>
              <a:rPr lang="en-US" sz="1050" i="1" dirty="0" smtClean="0"/>
              <a:t>.</a:t>
            </a:r>
            <a:endParaRPr lang="en-US" sz="1050" dirty="0"/>
          </a:p>
        </p:txBody>
      </p:sp>
      <p:pic>
        <p:nvPicPr>
          <p:cNvPr id="10" name="Picture 8" descr="http://www.nsf.gov/images/logos/nsf1.gif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688" y="5797125"/>
            <a:ext cx="755124" cy="759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531" y="5868842"/>
            <a:ext cx="841375" cy="66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9151" y="5848137"/>
            <a:ext cx="663575" cy="66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6969" y="5876819"/>
            <a:ext cx="687387" cy="66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/>
          <p:cNvSpPr/>
          <p:nvPr userDrawn="1"/>
        </p:nvSpPr>
        <p:spPr>
          <a:xfrm>
            <a:off x="-1" y="0"/>
            <a:ext cx="9144001" cy="841270"/>
          </a:xfrm>
          <a:prstGeom prst="rect">
            <a:avLst/>
          </a:prstGeom>
          <a:solidFill>
            <a:srgbClr val="27272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27641" y="123190"/>
            <a:ext cx="1935187" cy="59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8432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227641" y="721277"/>
            <a:ext cx="8720706" cy="59263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928629"/>
            <a:ext cx="8229600" cy="442772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43587-3D14-C843-929B-E30DBA82353B}" type="datetimeFigureOut">
              <a:rPr lang="en-US" smtClean="0"/>
              <a:t>10/14/2014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953246"/>
            <a:ext cx="8229600" cy="803443"/>
          </a:xfrm>
          <a:prstGeom prst="rect">
            <a:avLst/>
          </a:prstGeom>
        </p:spPr>
        <p:txBody>
          <a:bodyPr/>
          <a:lstStyle>
            <a:lvl1pPr algn="l">
              <a:defRPr sz="2800" b="1" i="0">
                <a:latin typeface="Helvetica"/>
                <a:cs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8757867" y="6409840"/>
            <a:ext cx="386133" cy="35663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8579191" y="6475989"/>
            <a:ext cx="521064" cy="1871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Cambria"/>
                <a:ea typeface="+mn-ea"/>
                <a:cs typeface="Cambria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770233-11C0-B344-9D50-51266F7133AC}" type="slidenum">
              <a:rPr lang="en-US" sz="900" smtClean="0"/>
              <a:t>‹#›</a:t>
            </a:fld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928065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227641" y="721277"/>
            <a:ext cx="8720706" cy="59263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893756"/>
            <a:ext cx="1669232" cy="5462594"/>
          </a:xfrm>
          <a:prstGeom prst="rect">
            <a:avLst/>
          </a:prstGeom>
        </p:spPr>
        <p:txBody>
          <a:bodyPr vert="eaVert"/>
          <a:lstStyle>
            <a:lvl1pPr algn="l">
              <a:defRPr sz="3200" b="1" i="0">
                <a:latin typeface="Helvetica"/>
                <a:cs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893756"/>
            <a:ext cx="6019800" cy="546259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43587-3D14-C843-929B-E30DBA82353B}" type="datetimeFigureOut">
              <a:rPr lang="en-US" smtClean="0"/>
              <a:t>10/14/2014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8757867" y="6409840"/>
            <a:ext cx="386133" cy="35663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8579191" y="6475989"/>
            <a:ext cx="521064" cy="1871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Cambria"/>
                <a:ea typeface="+mn-ea"/>
                <a:cs typeface="Cambria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770233-11C0-B344-9D50-51266F7133AC}" type="slidenum">
              <a:rPr lang="en-US" sz="900" smtClean="0"/>
              <a:t>‹#›</a:t>
            </a:fld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1059215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856558"/>
            <a:ext cx="9144000" cy="46393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495925"/>
            <a:ext cx="9144000" cy="13620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06783"/>
            <a:ext cx="7772400" cy="941368"/>
          </a:xfrm>
          <a:prstGeom prst="rect">
            <a:avLst/>
          </a:prstGeom>
        </p:spPr>
        <p:txBody>
          <a:bodyPr/>
          <a:lstStyle>
            <a:lvl1pPr algn="l">
              <a:defRPr sz="3600" baseline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75 Bold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3500284" y="5809923"/>
            <a:ext cx="5370271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50" i="1" dirty="0" smtClean="0"/>
              <a:t>iDigBio is funded by a grant from the National Science Foundation’s Advancing Digitization of Biodiversity Collections Program (Cooperative Agreement EF-1115210).  Any opinions, findings, and conclusions or recommendations expressed in this material are those of the author(s) and do not necessarily reflect the views of the National Science </a:t>
            </a:r>
            <a:r>
              <a:rPr lang="en-US" sz="1050" i="1" dirty="0" smtClean="0"/>
              <a:t>Foundation.</a:t>
            </a:r>
            <a:endParaRPr lang="en-US" sz="1050" i="1" dirty="0" smtClean="0"/>
          </a:p>
          <a:p>
            <a:pPr algn="l"/>
            <a:endParaRPr lang="en-US" sz="1050" dirty="0"/>
          </a:p>
        </p:txBody>
      </p:sp>
      <p:pic>
        <p:nvPicPr>
          <p:cNvPr id="10" name="Picture 8" descr="http://www.nsf.gov/images/logos/nsf1.gif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688" y="5797125"/>
            <a:ext cx="755124" cy="759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531" y="5868842"/>
            <a:ext cx="841375" cy="66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9151" y="5848137"/>
            <a:ext cx="663575" cy="66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6969" y="5876819"/>
            <a:ext cx="687387" cy="66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hlinkClick r:id="rId7"/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205807" y="2776429"/>
            <a:ext cx="406400" cy="406400"/>
          </a:xfrm>
          <a:prstGeom prst="rect">
            <a:avLst/>
          </a:prstGeom>
        </p:spPr>
      </p:pic>
      <p:pic>
        <p:nvPicPr>
          <p:cNvPr id="6" name="Picture 5">
            <a:hlinkClick r:id="rId9"/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205807" y="3240287"/>
            <a:ext cx="406400" cy="406400"/>
          </a:xfrm>
          <a:prstGeom prst="rect">
            <a:avLst/>
          </a:prstGeom>
        </p:spPr>
      </p:pic>
      <p:pic>
        <p:nvPicPr>
          <p:cNvPr id="7" name="Picture 6">
            <a:hlinkClick r:id="rId11"/>
          </p:cNvPr>
          <p:cNvPicPr>
            <a:picLocks noChangeAspect="1"/>
          </p:cNvPicPr>
          <p:nvPr userDrawn="1"/>
        </p:nvPicPr>
        <p:blipFill rotWithShape="1">
          <a:blip r:embed="rId12"/>
          <a:srcRect l="13618" r="12192"/>
          <a:stretch/>
        </p:blipFill>
        <p:spPr>
          <a:xfrm>
            <a:off x="3210194" y="3703845"/>
            <a:ext cx="402013" cy="406400"/>
          </a:xfrm>
          <a:prstGeom prst="rect">
            <a:avLst/>
          </a:prstGeom>
        </p:spPr>
      </p:pic>
      <p:pic>
        <p:nvPicPr>
          <p:cNvPr id="8" name="Picture 7">
            <a:hlinkClick r:id="rId13"/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3210194" y="4171932"/>
            <a:ext cx="412807" cy="412807"/>
          </a:xfrm>
          <a:prstGeom prst="rect">
            <a:avLst/>
          </a:prstGeom>
        </p:spPr>
      </p:pic>
      <p:pic>
        <p:nvPicPr>
          <p:cNvPr id="15" name="Picture 14">
            <a:hlinkClick r:id="rId15"/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3205807" y="4661097"/>
            <a:ext cx="406400" cy="406400"/>
          </a:xfrm>
          <a:prstGeom prst="rect">
            <a:avLst/>
          </a:prstGeom>
        </p:spPr>
      </p:pic>
      <p:sp>
        <p:nvSpPr>
          <p:cNvPr id="17" name="TextBox 16"/>
          <p:cNvSpPr txBox="1"/>
          <p:nvPr userDrawn="1"/>
        </p:nvSpPr>
        <p:spPr>
          <a:xfrm>
            <a:off x="685801" y="3504080"/>
            <a:ext cx="2124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0" dirty="0" err="1" smtClean="0">
                <a:latin typeface="Helvetica"/>
                <a:cs typeface="Helvetica"/>
              </a:rPr>
              <a:t>www.idigbio.org</a:t>
            </a:r>
            <a:endParaRPr lang="en-US" b="1" i="0" dirty="0">
              <a:latin typeface="Helvetica"/>
              <a:cs typeface="Helvetica"/>
            </a:endParaRP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1252080" y="2674975"/>
            <a:ext cx="968247" cy="830111"/>
            <a:chOff x="1252080" y="2742784"/>
            <a:chExt cx="968247" cy="830111"/>
          </a:xfrm>
        </p:grpSpPr>
        <p:pic>
          <p:nvPicPr>
            <p:cNvPr id="18" name="Picture 17" descr="idigbio_logo_rgb.eps"/>
            <p:cNvPicPr>
              <a:picLocks noChangeAspect="1"/>
            </p:cNvPicPr>
            <p:nvPr userDrawn="1"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769"/>
            <a:stretch/>
          </p:blipFill>
          <p:spPr>
            <a:xfrm>
              <a:off x="1252080" y="2742784"/>
              <a:ext cx="861291" cy="830111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 userDrawn="1"/>
          </p:nvSpPr>
          <p:spPr>
            <a:xfrm>
              <a:off x="1946212" y="3362190"/>
              <a:ext cx="274115" cy="2107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TextBox 22"/>
          <p:cNvSpPr txBox="1"/>
          <p:nvPr userDrawn="1"/>
        </p:nvSpPr>
        <p:spPr>
          <a:xfrm>
            <a:off x="3750626" y="2601135"/>
            <a:ext cx="539337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en-US" sz="1600" dirty="0" err="1" smtClean="0">
                <a:latin typeface="Cambria"/>
                <a:cs typeface="Cambria"/>
              </a:rPr>
              <a:t>facebook.com</a:t>
            </a:r>
            <a:r>
              <a:rPr lang="en-US" sz="1600" dirty="0" smtClean="0">
                <a:latin typeface="Cambria"/>
                <a:cs typeface="Cambria"/>
              </a:rPr>
              <a:t>/</a:t>
            </a:r>
            <a:r>
              <a:rPr lang="en-US" sz="1600" dirty="0" err="1" smtClean="0">
                <a:latin typeface="Cambria"/>
                <a:cs typeface="Cambria"/>
              </a:rPr>
              <a:t>iDigBio</a:t>
            </a:r>
            <a:endParaRPr lang="en-US" sz="1600" dirty="0" smtClean="0">
              <a:latin typeface="Cambria"/>
              <a:cs typeface="Cambria"/>
            </a:endParaRPr>
          </a:p>
          <a:p>
            <a:pPr>
              <a:lnSpc>
                <a:spcPts val="3600"/>
              </a:lnSpc>
            </a:pPr>
            <a:r>
              <a:rPr lang="en-US" sz="1600" dirty="0" err="1" smtClean="0">
                <a:latin typeface="Cambria"/>
                <a:cs typeface="Cambria"/>
              </a:rPr>
              <a:t>twitter.com</a:t>
            </a:r>
            <a:r>
              <a:rPr lang="en-US" sz="1600" dirty="0" smtClean="0">
                <a:latin typeface="Cambria"/>
                <a:cs typeface="Cambria"/>
              </a:rPr>
              <a:t>/</a:t>
            </a:r>
            <a:r>
              <a:rPr lang="en-US" sz="1600" dirty="0" err="1" smtClean="0">
                <a:latin typeface="Cambria"/>
                <a:cs typeface="Cambria"/>
              </a:rPr>
              <a:t>iDigBio</a:t>
            </a:r>
            <a:endParaRPr lang="en-US" sz="1600" dirty="0" smtClean="0">
              <a:latin typeface="Cambria"/>
              <a:cs typeface="Cambria"/>
            </a:endParaRPr>
          </a:p>
          <a:p>
            <a:pPr>
              <a:lnSpc>
                <a:spcPts val="3600"/>
              </a:lnSpc>
            </a:pPr>
            <a:r>
              <a:rPr lang="en-US" sz="1600" dirty="0" err="1" smtClean="0">
                <a:latin typeface="Cambria"/>
                <a:cs typeface="Cambria"/>
              </a:rPr>
              <a:t>vimeo.com</a:t>
            </a:r>
            <a:r>
              <a:rPr lang="en-US" sz="1600" dirty="0" smtClean="0">
                <a:latin typeface="Cambria"/>
                <a:cs typeface="Cambria"/>
              </a:rPr>
              <a:t>/</a:t>
            </a:r>
            <a:r>
              <a:rPr lang="en-US" sz="1600" dirty="0" err="1" smtClean="0">
                <a:latin typeface="Cambria"/>
                <a:cs typeface="Cambria"/>
              </a:rPr>
              <a:t>idigbio</a:t>
            </a:r>
            <a:endParaRPr lang="en-US" sz="1600" dirty="0" smtClean="0">
              <a:latin typeface="Cambria"/>
              <a:cs typeface="Cambria"/>
            </a:endParaRPr>
          </a:p>
          <a:p>
            <a:pPr>
              <a:lnSpc>
                <a:spcPts val="3600"/>
              </a:lnSpc>
            </a:pPr>
            <a:r>
              <a:rPr lang="en-US" sz="1600" dirty="0" err="1" smtClean="0">
                <a:latin typeface="Cambria"/>
                <a:cs typeface="Cambria"/>
              </a:rPr>
              <a:t>idigbio.org</a:t>
            </a:r>
            <a:r>
              <a:rPr lang="en-US" sz="1600" dirty="0" smtClean="0">
                <a:latin typeface="Cambria"/>
                <a:cs typeface="Cambria"/>
              </a:rPr>
              <a:t>/</a:t>
            </a:r>
            <a:r>
              <a:rPr lang="en-US" sz="1600" dirty="0" err="1" smtClean="0">
                <a:latin typeface="Cambria"/>
                <a:cs typeface="Cambria"/>
              </a:rPr>
              <a:t>rss-feed.xml</a:t>
            </a:r>
            <a:endParaRPr lang="en-US" sz="1600" dirty="0" smtClean="0">
              <a:latin typeface="Cambria"/>
              <a:cs typeface="Cambria"/>
            </a:endParaRPr>
          </a:p>
          <a:p>
            <a:pPr>
              <a:lnSpc>
                <a:spcPts val="3600"/>
              </a:lnSpc>
            </a:pPr>
            <a:r>
              <a:rPr lang="en-US" sz="1600" dirty="0" err="1" smtClean="0">
                <a:latin typeface="Cambria"/>
                <a:cs typeface="Cambria"/>
              </a:rPr>
              <a:t>webcal</a:t>
            </a:r>
            <a:r>
              <a:rPr lang="en-US" sz="1600" dirty="0" smtClean="0">
                <a:latin typeface="Cambria"/>
                <a:cs typeface="Cambria"/>
              </a:rPr>
              <a:t>://</a:t>
            </a:r>
            <a:r>
              <a:rPr lang="en-US" sz="1600" dirty="0" err="1" smtClean="0">
                <a:latin typeface="Cambria"/>
                <a:cs typeface="Cambria"/>
              </a:rPr>
              <a:t>www.idigbio.org</a:t>
            </a:r>
            <a:r>
              <a:rPr lang="en-US" sz="1600" dirty="0" smtClean="0">
                <a:latin typeface="Cambria"/>
                <a:cs typeface="Cambria"/>
              </a:rPr>
              <a:t>/events-calendar/</a:t>
            </a:r>
            <a:r>
              <a:rPr lang="en-US" sz="1600" dirty="0" err="1" smtClean="0">
                <a:latin typeface="Cambria"/>
                <a:cs typeface="Cambria"/>
              </a:rPr>
              <a:t>export.ics</a:t>
            </a:r>
            <a:endParaRPr lang="en-US" sz="1600" dirty="0" smtClean="0">
              <a:latin typeface="Cambria"/>
              <a:cs typeface="Cambria"/>
            </a:endParaRPr>
          </a:p>
          <a:p>
            <a:endParaRPr lang="en-US" dirty="0"/>
          </a:p>
        </p:txBody>
      </p:sp>
      <p:sp>
        <p:nvSpPr>
          <p:cNvPr id="21" name="Rectangle 20"/>
          <p:cNvSpPr/>
          <p:nvPr userDrawn="1"/>
        </p:nvSpPr>
        <p:spPr>
          <a:xfrm>
            <a:off x="-1" y="0"/>
            <a:ext cx="9144001" cy="841270"/>
          </a:xfrm>
          <a:prstGeom prst="rect">
            <a:avLst/>
          </a:prstGeom>
          <a:solidFill>
            <a:srgbClr val="27272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227641" y="123190"/>
            <a:ext cx="1935187" cy="59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6433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27641" y="721277"/>
            <a:ext cx="8720706" cy="59263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73137"/>
            <a:ext cx="8229600" cy="571500"/>
          </a:xfrm>
          <a:prstGeom prst="rect">
            <a:avLst/>
          </a:prstGeom>
        </p:spPr>
        <p:txBody>
          <a:bodyPr/>
          <a:lstStyle>
            <a:lvl1pPr algn="l">
              <a:defRPr sz="2800" b="1" i="0">
                <a:latin typeface="Helvetica"/>
                <a:cs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09110"/>
            <a:ext cx="8229600" cy="470072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43587-3D14-C843-929B-E30DBA82353B}" type="datetimeFigureOut">
              <a:rPr lang="en-US" smtClean="0"/>
              <a:t>10/14/2014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8757867" y="6409840"/>
            <a:ext cx="386133" cy="35663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8579191" y="6475989"/>
            <a:ext cx="521064" cy="1871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Cambria"/>
                <a:ea typeface="+mn-ea"/>
                <a:cs typeface="Cambria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770233-11C0-B344-9D50-51266F7133AC}" type="slidenum">
              <a:rPr lang="en-US" sz="900" smtClean="0"/>
              <a:t>‹#›</a:t>
            </a:fld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164345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227641" y="721277"/>
            <a:ext cx="8720706" cy="59263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62942"/>
            <a:ext cx="8229600" cy="670528"/>
          </a:xfrm>
          <a:prstGeom prst="rect">
            <a:avLst/>
          </a:prstGeom>
        </p:spPr>
        <p:txBody>
          <a:bodyPr/>
          <a:lstStyle>
            <a:lvl1pPr algn="l">
              <a:defRPr sz="2800" b="1" i="0">
                <a:latin typeface="Helvetica"/>
                <a:cs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50228"/>
            <a:ext cx="4038600" cy="450612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50228"/>
            <a:ext cx="4038600" cy="450612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43587-3D14-C843-929B-E30DBA82353B}" type="datetimeFigureOut">
              <a:rPr lang="en-US" smtClean="0"/>
              <a:t>10/14/2014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579191" y="5887849"/>
            <a:ext cx="5210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Cambria"/>
                <a:ea typeface="+mn-ea"/>
                <a:cs typeface="Cambria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8757867" y="6409840"/>
            <a:ext cx="386133" cy="35663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8579191" y="6475989"/>
            <a:ext cx="521064" cy="1871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Cambria"/>
                <a:ea typeface="+mn-ea"/>
                <a:cs typeface="Cambria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770233-11C0-B344-9D50-51266F7133AC}" type="slidenum">
              <a:rPr lang="en-US" sz="900" smtClean="0"/>
              <a:t>‹#›</a:t>
            </a:fld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030889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227641" y="721277"/>
            <a:ext cx="8720706" cy="59263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68927"/>
            <a:ext cx="8229600" cy="803443"/>
          </a:xfrm>
          <a:prstGeom prst="rect">
            <a:avLst/>
          </a:prstGeom>
        </p:spPr>
        <p:txBody>
          <a:bodyPr/>
          <a:lstStyle>
            <a:lvl1pPr algn="l">
              <a:defRPr sz="2800" b="1" i="0">
                <a:latin typeface="Helvetica"/>
                <a:cs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907406"/>
            <a:ext cx="4040188" cy="397959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6066"/>
            <a:ext cx="4040188" cy="36800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907406"/>
            <a:ext cx="4041775" cy="397959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6066"/>
            <a:ext cx="4041775" cy="36800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43587-3D14-C843-929B-E30DBA82353B}" type="datetimeFigureOut">
              <a:rPr lang="en-US" smtClean="0"/>
              <a:t>10/14/2014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8757867" y="6409840"/>
            <a:ext cx="386133" cy="35663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579191" y="6475989"/>
            <a:ext cx="521064" cy="1871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Cambria"/>
                <a:ea typeface="+mn-ea"/>
                <a:cs typeface="Cambria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770233-11C0-B344-9D50-51266F7133AC}" type="slidenum">
              <a:rPr lang="en-US" sz="900" smtClean="0"/>
              <a:t>‹#›</a:t>
            </a:fld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3224521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227641" y="721277"/>
            <a:ext cx="8720706" cy="59263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43587-3D14-C843-929B-E30DBA82353B}" type="datetimeFigureOut">
              <a:rPr lang="en-US" smtClean="0"/>
              <a:t>10/14/2014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912163"/>
            <a:ext cx="8229600" cy="803443"/>
          </a:xfrm>
          <a:prstGeom prst="rect">
            <a:avLst/>
          </a:prstGeom>
        </p:spPr>
        <p:txBody>
          <a:bodyPr/>
          <a:lstStyle>
            <a:lvl1pPr algn="l">
              <a:defRPr sz="2800" b="1" i="0">
                <a:latin typeface="Helvetica"/>
                <a:cs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8757867" y="6409840"/>
            <a:ext cx="386133" cy="35663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8579191" y="6475989"/>
            <a:ext cx="521064" cy="1871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Cambria"/>
                <a:ea typeface="+mn-ea"/>
                <a:cs typeface="Cambria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770233-11C0-B344-9D50-51266F7133AC}" type="slidenum">
              <a:rPr lang="en-US" sz="900" smtClean="0"/>
              <a:t>‹#›</a:t>
            </a:fld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8296175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227641" y="721277"/>
            <a:ext cx="8720706" cy="59263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43587-3D14-C843-929B-E30DBA82353B}" type="datetimeFigureOut">
              <a:rPr lang="en-US" smtClean="0"/>
              <a:t>10/14/2014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8757867" y="6409840"/>
            <a:ext cx="386133" cy="35663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8579191" y="6475989"/>
            <a:ext cx="521064" cy="1871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Cambria"/>
                <a:ea typeface="+mn-ea"/>
                <a:cs typeface="Cambria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770233-11C0-B344-9D50-51266F7133AC}" type="slidenum">
              <a:rPr lang="en-US" sz="900" smtClean="0"/>
              <a:t>‹#›</a:t>
            </a:fld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1151749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227641" y="721277"/>
            <a:ext cx="8720706" cy="59263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00862"/>
            <a:ext cx="3008313" cy="708876"/>
          </a:xfrm>
          <a:prstGeom prst="rect">
            <a:avLst/>
          </a:prstGeom>
        </p:spPr>
        <p:txBody>
          <a:bodyPr anchor="b"/>
          <a:lstStyle>
            <a:lvl1pPr algn="l">
              <a:defRPr sz="2000" b="1" i="0">
                <a:latin typeface="Helvetica"/>
                <a:cs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900862"/>
            <a:ext cx="5111750" cy="556762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803189"/>
            <a:ext cx="3008313" cy="4665299"/>
          </a:xfrm>
        </p:spPr>
        <p:txBody>
          <a:bodyPr/>
          <a:lstStyle>
            <a:lvl1pPr marL="0" indent="0">
              <a:buNone/>
              <a:defRPr sz="1400">
                <a:latin typeface="Cambri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43587-3D14-C843-929B-E30DBA82353B}" type="datetimeFigureOut">
              <a:rPr lang="en-US" smtClean="0"/>
              <a:t>10/14/2014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8757867" y="6409840"/>
            <a:ext cx="386133" cy="35663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8579191" y="6475989"/>
            <a:ext cx="521064" cy="1871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Cambria"/>
                <a:ea typeface="+mn-ea"/>
                <a:cs typeface="Cambria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770233-11C0-B344-9D50-51266F7133AC}" type="slidenum">
              <a:rPr lang="en-US" sz="900" smtClean="0"/>
              <a:t>‹#›</a:t>
            </a:fld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600018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227641" y="721277"/>
            <a:ext cx="8720706" cy="59263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754" y="5482639"/>
            <a:ext cx="5486400" cy="40521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25754" y="987834"/>
            <a:ext cx="7953437" cy="437950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5754" y="5887849"/>
            <a:ext cx="5486400" cy="5205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43587-3D14-C843-929B-E30DBA82353B}" type="datetimeFigureOut">
              <a:rPr lang="en-US" smtClean="0"/>
              <a:t>10/14/2014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8757867" y="6409840"/>
            <a:ext cx="386133" cy="35663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8579191" y="6475989"/>
            <a:ext cx="521064" cy="1871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Cambria"/>
                <a:ea typeface="+mn-ea"/>
                <a:cs typeface="Cambria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770233-11C0-B344-9D50-51266F7133AC}" type="slidenum">
              <a:rPr lang="en-US" sz="900" smtClean="0"/>
              <a:t>‹#›</a:t>
            </a:fld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893539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E2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170931"/>
            <a:ext cx="8229600" cy="4185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570584"/>
          </a:xfrm>
          <a:prstGeom prst="rect">
            <a:avLst/>
          </a:prstGeom>
          <a:solidFill>
            <a:srgbClr val="27272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7642" y="123190"/>
            <a:ext cx="1156608" cy="352955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5323" y="123190"/>
            <a:ext cx="800517" cy="3321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12 pt. Helvetica* 65 Medium   06472"/>
              </a:defRPr>
            </a:lvl1pPr>
          </a:lstStyle>
          <a:p>
            <a:r>
              <a:rPr lang="en-US" dirty="0" smtClean="0"/>
              <a:t>8/6/14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8678" y="123191"/>
            <a:ext cx="4248966" cy="3321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12 pt. Helvetica* 65 Medium   06472"/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8063323" y="123191"/>
            <a:ext cx="0" cy="33217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7465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Cambria"/>
          <a:ea typeface="+mn-ea"/>
          <a:cs typeface="Cambria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Cambria"/>
          <a:ea typeface="+mn-ea"/>
          <a:cs typeface="Cambri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ambria"/>
          <a:ea typeface="+mn-ea"/>
          <a:cs typeface="Cambri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ambria"/>
          <a:ea typeface="+mn-ea"/>
          <a:cs typeface="Cambri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36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jp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mailto:psoltis@flmnh.ufl.edu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5.jpe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Linking Heterogeneous Data</a:t>
            </a:r>
            <a:br>
              <a:rPr lang="en-US" dirty="0" smtClean="0"/>
            </a:br>
            <a:r>
              <a:rPr lang="en-US" dirty="0" smtClean="0"/>
              <a:t>in Biodiversity Studies:</a:t>
            </a:r>
            <a:br>
              <a:rPr lang="en-US" dirty="0" smtClean="0"/>
            </a:br>
            <a:r>
              <a:rPr lang="en-US" i="1" dirty="0" smtClean="0"/>
              <a:t>the need for data carpentry</a:t>
            </a:r>
            <a:endParaRPr lang="en-US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latin typeface="Helvetica"/>
              </a:rPr>
              <a:t>Pamela S. Soltis</a:t>
            </a:r>
          </a:p>
          <a:p>
            <a:r>
              <a:rPr lang="en-US" dirty="0" smtClean="0">
                <a:latin typeface="Helvetica"/>
              </a:rPr>
              <a:t>Florida Museum of Natural History</a:t>
            </a:r>
          </a:p>
          <a:p>
            <a:r>
              <a:rPr lang="en-US" dirty="0" smtClean="0">
                <a:latin typeface="Helvetica"/>
              </a:rPr>
              <a:t>University of Florida</a:t>
            </a:r>
          </a:p>
          <a:p>
            <a:endParaRPr lang="en-US" dirty="0">
              <a:latin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244615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callisi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87" y="1428432"/>
            <a:ext cx="3528171" cy="5078902"/>
          </a:xfrm>
          <a:prstGeom prst="rect">
            <a:avLst/>
          </a:prstGeom>
        </p:spPr>
      </p:pic>
      <p:sp>
        <p:nvSpPr>
          <p:cNvPr id="27" name="Oval 26"/>
          <p:cNvSpPr/>
          <p:nvPr/>
        </p:nvSpPr>
        <p:spPr bwMode="auto">
          <a:xfrm>
            <a:off x="2642111" y="5711252"/>
            <a:ext cx="1417166" cy="796082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92287" y="1462298"/>
            <a:ext cx="314673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rgbClr val="008000"/>
                </a:solidFill>
                <a:latin typeface="Calibri"/>
              </a:rPr>
              <a:t>Callisia</a:t>
            </a:r>
            <a:r>
              <a:rPr lang="en-US" sz="2800" i="1" dirty="0">
                <a:solidFill>
                  <a:srgbClr val="008000"/>
                </a:solidFill>
                <a:latin typeface="Calibri"/>
              </a:rPr>
              <a:t> </a:t>
            </a:r>
            <a:r>
              <a:rPr lang="en-US" sz="2800" i="1" dirty="0" err="1" smtClean="0">
                <a:solidFill>
                  <a:srgbClr val="008000"/>
                </a:solidFill>
                <a:latin typeface="Calibri"/>
              </a:rPr>
              <a:t>graminea</a:t>
            </a:r>
            <a:endParaRPr lang="en-US" sz="2800" i="1" dirty="0" smtClean="0">
              <a:solidFill>
                <a:srgbClr val="008000"/>
              </a:solidFill>
              <a:latin typeface="Calibri"/>
            </a:endParaRPr>
          </a:p>
          <a:p>
            <a:r>
              <a:rPr lang="en-US" sz="2400" dirty="0" err="1">
                <a:solidFill>
                  <a:srgbClr val="008000"/>
                </a:solidFill>
                <a:latin typeface="Calibri"/>
              </a:rPr>
              <a:t>g</a:t>
            </a:r>
            <a:r>
              <a:rPr lang="en-US" sz="2400" dirty="0" err="1" smtClean="0">
                <a:solidFill>
                  <a:srgbClr val="008000"/>
                </a:solidFill>
                <a:latin typeface="Calibri"/>
              </a:rPr>
              <a:t>rassleaf</a:t>
            </a:r>
            <a:r>
              <a:rPr lang="en-US" sz="2400" dirty="0" smtClean="0">
                <a:solidFill>
                  <a:srgbClr val="008000"/>
                </a:solidFill>
                <a:latin typeface="Calibri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Calibri"/>
              </a:rPr>
              <a:t>roseling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9" name="Picture 28" descr="Callisia_graminea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41" t="21945" r="40417" b="30278"/>
          <a:stretch/>
        </p:blipFill>
        <p:spPr>
          <a:xfrm>
            <a:off x="2642111" y="2538795"/>
            <a:ext cx="1367830" cy="1359924"/>
          </a:xfrm>
          <a:prstGeom prst="rect">
            <a:avLst/>
          </a:prstGeom>
        </p:spPr>
      </p:pic>
      <p:pic>
        <p:nvPicPr>
          <p:cNvPr id="30" name="Picture 29" descr="Callisia_graminea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00" b="89722"/>
          <a:stretch/>
        </p:blipFill>
        <p:spPr>
          <a:xfrm>
            <a:off x="2639981" y="3898719"/>
            <a:ext cx="1369959" cy="352004"/>
          </a:xfrm>
          <a:prstGeom prst="rect">
            <a:avLst/>
          </a:prstGeom>
        </p:spPr>
      </p:pic>
      <p:pic>
        <p:nvPicPr>
          <p:cNvPr id="3" name="Picture 2" descr="geolocat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724" y="1505178"/>
            <a:ext cx="2405660" cy="7119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80724" y="2354850"/>
            <a:ext cx="440607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number,dwc:preparations,dwc:identificationVerificationStatus,idigbio:subfamily,idigbio:preparationCount,fcc:pickedBy,dwc:eventRemarks,dwc:VerbatimEventDate,dwc:associatedReferences,idigbio:endangeredStatus,dwc:locationAccordingTo,dwc:georeferenceSources,dwc:associatedSequences,dwc:formation,dwc:higherClassification,dwc:catalogNumber,dwc:verbatimSRS,dwc:higherGeography,dwc:individualCount,dwc:decimalLongitude,dwc:datasetName,dwc:month,dwc:georeferencedBy,dwc:eventTime,dwc:identificationQualifier,idigbio</a:t>
            </a:r>
            <a:r>
              <a:rPr lang="en-US" sz="2000" dirty="0" smtClean="0"/>
              <a:t>: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6686384" y="1677613"/>
            <a:ext cx="2241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29.65, -82.32</a:t>
            </a:r>
            <a:endParaRPr lang="en-US" sz="2800" dirty="0"/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457200" y="816337"/>
            <a:ext cx="8229600" cy="5715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dirty="0" smtClean="0"/>
              <a:t>Unpacking…</a:t>
            </a:r>
            <a:r>
              <a:rPr lang="en-US" b="0" dirty="0" smtClean="0"/>
              <a:t>Ecological Niche Modeling: locations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5424875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457200" y="1986086"/>
            <a:ext cx="7448336" cy="4654671"/>
            <a:chOff x="152400" y="1730385"/>
            <a:chExt cx="8534400" cy="5055880"/>
          </a:xfrm>
        </p:grpSpPr>
        <p:pic>
          <p:nvPicPr>
            <p:cNvPr id="4" name="Picture 3" descr="bioclim5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9474" y="1730385"/>
              <a:ext cx="2276825" cy="1489397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877227" y="2676968"/>
              <a:ext cx="1697981" cy="413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Bioclim</a:t>
              </a:r>
              <a:r>
                <a:rPr lang="en-US" sz="2800" dirty="0" smtClean="0"/>
                <a:t> 1</a:t>
              </a:r>
              <a:endParaRPr lang="en-US" sz="2800" dirty="0"/>
            </a:p>
          </p:txBody>
        </p:sp>
        <p:pic>
          <p:nvPicPr>
            <p:cNvPr id="7" name="Picture 6" descr="Bio18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7530" y="1805491"/>
              <a:ext cx="2038312" cy="141429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3424198" y="2653240"/>
              <a:ext cx="17801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Bioclim</a:t>
              </a:r>
              <a:r>
                <a:rPr lang="en-US" sz="2800" dirty="0" smtClean="0"/>
                <a:t> 2</a:t>
              </a:r>
              <a:endParaRPr lang="en-US" sz="2800" dirty="0"/>
            </a:p>
          </p:txBody>
        </p:sp>
        <p:pic>
          <p:nvPicPr>
            <p:cNvPr id="10" name="Picture 9" descr="bio19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9064" y="1805492"/>
              <a:ext cx="2134989" cy="141429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5688171" y="2680524"/>
              <a:ext cx="21663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Bioclim</a:t>
              </a:r>
              <a:r>
                <a:rPr lang="en-US" sz="2800" dirty="0" smtClean="0"/>
                <a:t> 3</a:t>
              </a:r>
              <a:endParaRPr lang="en-US" sz="2800" dirty="0"/>
            </a:p>
          </p:txBody>
        </p:sp>
        <p:pic>
          <p:nvPicPr>
            <p:cNvPr id="13" name="Picture 12" descr="Altitude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4570" y="3219782"/>
              <a:ext cx="2429919" cy="1647549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089474" y="4278268"/>
              <a:ext cx="1546467" cy="413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Altitude</a:t>
              </a:r>
              <a:endParaRPr lang="en-US" sz="2800" dirty="0"/>
            </a:p>
          </p:txBody>
        </p:sp>
        <p:pic>
          <p:nvPicPr>
            <p:cNvPr id="16" name="Picture 15" descr="LandCover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2548" y="3219782"/>
              <a:ext cx="2342537" cy="1588301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4042548" y="3703066"/>
              <a:ext cx="1670821" cy="413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Land Cover</a:t>
              </a:r>
              <a:endParaRPr lang="en-US" sz="2800" dirty="0"/>
            </a:p>
          </p:txBody>
        </p:sp>
        <p:pic>
          <p:nvPicPr>
            <p:cNvPr id="19" name="Picture 18" descr="rock1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5627" y="4641162"/>
              <a:ext cx="2482852" cy="1683438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2347334" y="5542179"/>
              <a:ext cx="24210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Rock Type 1</a:t>
              </a:r>
              <a:endParaRPr lang="en-US" sz="2800" dirty="0"/>
            </a:p>
          </p:txBody>
        </p:sp>
        <p:pic>
          <p:nvPicPr>
            <p:cNvPr id="22" name="Picture 21" descr="rock2.pd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9973" y="4691531"/>
              <a:ext cx="2416827" cy="1638673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5688171" y="5542179"/>
              <a:ext cx="2335881" cy="5683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Rock Type 2</a:t>
              </a:r>
              <a:endParaRPr lang="en-US" sz="28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52400" y="6324600"/>
              <a:ext cx="326288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376092"/>
                  </a:solidFill>
                </a:rPr>
                <a:t>C. </a:t>
              </a:r>
              <a:r>
                <a:rPr lang="en-US" sz="2400" dirty="0" err="1" smtClean="0">
                  <a:solidFill>
                    <a:srgbClr val="376092"/>
                  </a:solidFill>
                </a:rPr>
                <a:t>Germain</a:t>
              </a:r>
              <a:r>
                <a:rPr lang="en-US" sz="2400" dirty="0" smtClean="0">
                  <a:solidFill>
                    <a:srgbClr val="376092"/>
                  </a:solidFill>
                </a:rPr>
                <a:t>-Aubrey et al.</a:t>
              </a:r>
              <a:endParaRPr lang="en-US" sz="2400" dirty="0">
                <a:solidFill>
                  <a:srgbClr val="376092"/>
                </a:solidFill>
              </a:endParaRPr>
            </a:p>
          </p:txBody>
        </p:sp>
      </p:grpSp>
      <p:sp>
        <p:nvSpPr>
          <p:cNvPr id="27" name="Title 1"/>
          <p:cNvSpPr txBox="1">
            <a:spLocks/>
          </p:cNvSpPr>
          <p:nvPr/>
        </p:nvSpPr>
        <p:spPr>
          <a:xfrm>
            <a:off x="457200" y="816337"/>
            <a:ext cx="8229600" cy="5715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dirty="0" smtClean="0"/>
              <a:t>Unpacking…</a:t>
            </a:r>
            <a:r>
              <a:rPr lang="en-US" b="0" dirty="0" smtClean="0"/>
              <a:t>Ecological Niche Modeling:  </a:t>
            </a:r>
          </a:p>
          <a:p>
            <a:r>
              <a:rPr lang="en-US" b="0" dirty="0" smtClean="0"/>
              <a:t>Environmental Layers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5391555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6337"/>
            <a:ext cx="8229600" cy="571500"/>
          </a:xfrm>
        </p:spPr>
        <p:txBody>
          <a:bodyPr/>
          <a:lstStyle/>
          <a:p>
            <a:r>
              <a:rPr lang="en-US" dirty="0" smtClean="0"/>
              <a:t>Connecting Trees, Specimens, Tools</a:t>
            </a:r>
            <a:endParaRPr lang="en-US" dirty="0"/>
          </a:p>
        </p:txBody>
      </p:sp>
      <p:pic>
        <p:nvPicPr>
          <p:cNvPr id="5" name="image03.png" descr="workflows.png"/>
          <p:cNvPicPr/>
          <p:nvPr/>
        </p:nvPicPr>
        <p:blipFill rotWithShape="1">
          <a:blip r:embed="rId2"/>
          <a:srcRect t="2311" r="42168" b="60304"/>
          <a:stretch/>
        </p:blipFill>
        <p:spPr>
          <a:xfrm>
            <a:off x="2133600" y="2400159"/>
            <a:ext cx="6400800" cy="4191000"/>
          </a:xfrm>
          <a:prstGeom prst="rect">
            <a:avLst/>
          </a:prstGeom>
          <a:ln/>
        </p:spPr>
      </p:pic>
      <p:pic>
        <p:nvPicPr>
          <p:cNvPr id="7" name="image03.png" descr="workflows.png"/>
          <p:cNvPicPr/>
          <p:nvPr/>
        </p:nvPicPr>
        <p:blipFill rotWithShape="1">
          <a:blip r:embed="rId2"/>
          <a:srcRect l="58507" b="75542"/>
          <a:stretch/>
        </p:blipFill>
        <p:spPr>
          <a:xfrm>
            <a:off x="381000" y="1600059"/>
            <a:ext cx="2590800" cy="1600200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772013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err="1" smtClean="0"/>
              <a:t>GenBank</a:t>
            </a:r>
            <a:endParaRPr lang="en-US" sz="2800" dirty="0" smtClean="0"/>
          </a:p>
          <a:p>
            <a:r>
              <a:rPr lang="en-US" sz="2800" dirty="0" err="1" smtClean="0"/>
              <a:t>TreeBASE</a:t>
            </a:r>
            <a:endParaRPr lang="en-US" sz="2800" dirty="0" smtClean="0"/>
          </a:p>
          <a:p>
            <a:r>
              <a:rPr lang="en-US" sz="2800" dirty="0" smtClean="0"/>
              <a:t>Dryad</a:t>
            </a:r>
          </a:p>
          <a:p>
            <a:r>
              <a:rPr lang="en-US" sz="2800" dirty="0" err="1" smtClean="0"/>
              <a:t>iDigBio</a:t>
            </a:r>
            <a:endParaRPr lang="en-US" sz="2800" dirty="0" smtClean="0"/>
          </a:p>
          <a:p>
            <a:r>
              <a:rPr lang="en-US" sz="2800" dirty="0" smtClean="0"/>
              <a:t>Herbarium consortia</a:t>
            </a:r>
          </a:p>
          <a:p>
            <a:r>
              <a:rPr lang="en-US" sz="2800" dirty="0" err="1" smtClean="0"/>
              <a:t>Worldclim</a:t>
            </a:r>
            <a:endParaRPr lang="en-US" sz="2800" dirty="0"/>
          </a:p>
        </p:txBody>
      </p:sp>
      <p:pic>
        <p:nvPicPr>
          <p:cNvPr id="4" name="Picture 3" descr="worldcli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830724"/>
            <a:ext cx="5143500" cy="927100"/>
          </a:xfrm>
          <a:prstGeom prst="rect">
            <a:avLst/>
          </a:prstGeom>
        </p:spPr>
      </p:pic>
      <p:pic>
        <p:nvPicPr>
          <p:cNvPr id="6" name="Picture 5" descr="https://www.idigbio.org/wiki/_media/idigbio_logo_rg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272" y="3129602"/>
            <a:ext cx="2286211" cy="70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ncbi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6427" y="973137"/>
            <a:ext cx="2362200" cy="2377610"/>
          </a:xfrm>
          <a:prstGeom prst="rect">
            <a:avLst/>
          </a:prstGeom>
        </p:spPr>
      </p:pic>
      <p:pic>
        <p:nvPicPr>
          <p:cNvPr id="8" name="Picture 7" descr="treebase shot.jpg"/>
          <p:cNvPicPr>
            <a:picLocks noChangeAspect="1"/>
          </p:cNvPicPr>
          <p:nvPr/>
        </p:nvPicPr>
        <p:blipFill rotWithShape="1">
          <a:blip r:embed="rId5"/>
          <a:srcRect l="-1" r="44160" b="81960"/>
          <a:stretch/>
        </p:blipFill>
        <p:spPr>
          <a:xfrm>
            <a:off x="5718627" y="1843816"/>
            <a:ext cx="3425373" cy="719667"/>
          </a:xfrm>
          <a:prstGeom prst="rect">
            <a:avLst/>
          </a:prstGeom>
        </p:spPr>
      </p:pic>
      <p:pic>
        <p:nvPicPr>
          <p:cNvPr id="5" name="Picture 4" descr="dryad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9" y="3540318"/>
            <a:ext cx="1943100" cy="1155700"/>
          </a:xfrm>
          <a:prstGeom prst="rect">
            <a:avLst/>
          </a:prstGeom>
        </p:spPr>
      </p:pic>
      <p:pic>
        <p:nvPicPr>
          <p:cNvPr id="9" name="Picture 8" descr="sernec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822" y="5438162"/>
            <a:ext cx="4039978" cy="1071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4834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Carpentry:  skills…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N</a:t>
            </a:r>
            <a:r>
              <a:rPr lang="en-US" sz="2800" dirty="0" smtClean="0"/>
              <a:t>ecessary for synthetic research</a:t>
            </a:r>
          </a:p>
          <a:p>
            <a:r>
              <a:rPr lang="en-US" sz="2800" dirty="0" smtClean="0"/>
              <a:t>Important for employment</a:t>
            </a:r>
          </a:p>
          <a:p>
            <a:r>
              <a:rPr lang="en-US" sz="2800" dirty="0" smtClean="0"/>
              <a:t>Facilitate data sharing, reproducibility</a:t>
            </a:r>
          </a:p>
          <a:p>
            <a:r>
              <a:rPr lang="en-US" sz="2800" dirty="0" smtClean="0"/>
              <a:t>Prevent/reduce errors</a:t>
            </a:r>
          </a:p>
          <a:p>
            <a:r>
              <a:rPr lang="en-US" sz="2800" dirty="0" smtClean="0"/>
              <a:t>Prevent loss of data, wasted effort &amp; funds</a:t>
            </a:r>
          </a:p>
          <a:p>
            <a:endParaRPr lang="en-US" sz="2800" dirty="0"/>
          </a:p>
        </p:txBody>
      </p:sp>
      <p:pic>
        <p:nvPicPr>
          <p:cNvPr id="4" name="Picture 3" descr="stk19918boj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722171"/>
            <a:ext cx="1384786" cy="1178222"/>
          </a:xfrm>
          <a:prstGeom prst="rect">
            <a:avLst/>
          </a:prstGeom>
        </p:spPr>
      </p:pic>
      <p:pic>
        <p:nvPicPr>
          <p:cNvPr id="5" name="Picture 4" descr="5765831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406034" y="4722171"/>
            <a:ext cx="1899435" cy="307916"/>
          </a:xfrm>
          <a:prstGeom prst="rect">
            <a:avLst/>
          </a:prstGeom>
        </p:spPr>
      </p:pic>
      <p:pic>
        <p:nvPicPr>
          <p:cNvPr id="6" name="Picture 5" descr="AA02127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916" y="4426068"/>
            <a:ext cx="2036133" cy="1135383"/>
          </a:xfrm>
          <a:prstGeom prst="rect">
            <a:avLst/>
          </a:prstGeom>
        </p:spPr>
      </p:pic>
      <p:pic>
        <p:nvPicPr>
          <p:cNvPr id="7" name="Picture 6" descr="AA023077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147" y="5234476"/>
            <a:ext cx="1457890" cy="1316942"/>
          </a:xfrm>
          <a:prstGeom prst="rect">
            <a:avLst/>
          </a:prstGeom>
        </p:spPr>
      </p:pic>
      <p:pic>
        <p:nvPicPr>
          <p:cNvPr id="8" name="Picture 7" descr="AA02127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325" y="5206028"/>
            <a:ext cx="2043221" cy="135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5533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 rules carpentry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0" b="66415"/>
          <a:stretch/>
        </p:blipFill>
        <p:spPr>
          <a:xfrm>
            <a:off x="0" y="577313"/>
            <a:ext cx="9144000" cy="750508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48200" y="2677713"/>
            <a:ext cx="4038600" cy="3986537"/>
          </a:xfrm>
        </p:spPr>
        <p:txBody>
          <a:bodyPr>
            <a:normAutofit/>
          </a:bodyPr>
          <a:lstStyle/>
          <a:p>
            <a:r>
              <a:rPr lang="en-US" sz="2000" dirty="0" smtClean="0"/>
              <a:t>Publish your code (even the small bits)</a:t>
            </a:r>
          </a:p>
          <a:p>
            <a:r>
              <a:rPr lang="en-US" sz="2000" dirty="0" smtClean="0"/>
              <a:t>State how you want to get credit</a:t>
            </a:r>
          </a:p>
          <a:p>
            <a:r>
              <a:rPr lang="en-US" sz="2000" dirty="0" smtClean="0"/>
              <a:t>Foster and use data repositories</a:t>
            </a:r>
          </a:p>
          <a:p>
            <a:r>
              <a:rPr lang="en-US" sz="2000" dirty="0" smtClean="0"/>
              <a:t>Reward colleagues who share their data properly</a:t>
            </a:r>
          </a:p>
          <a:p>
            <a:r>
              <a:rPr lang="en-US" sz="2000" dirty="0" smtClean="0"/>
              <a:t>Be a booster for data science</a:t>
            </a:r>
            <a:endParaRPr lang="en-US" sz="2000" dirty="0"/>
          </a:p>
        </p:txBody>
      </p:sp>
      <p:pic>
        <p:nvPicPr>
          <p:cNvPr id="6" name="Picture 5" descr="10 rules carpentry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54" b="3491"/>
          <a:stretch/>
        </p:blipFill>
        <p:spPr>
          <a:xfrm>
            <a:off x="0" y="1327821"/>
            <a:ext cx="9144000" cy="1211372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457200" y="2677713"/>
            <a:ext cx="4038600" cy="3986538"/>
          </a:xfrm>
        </p:spPr>
        <p:txBody>
          <a:bodyPr>
            <a:normAutofit/>
          </a:bodyPr>
          <a:lstStyle/>
          <a:p>
            <a:r>
              <a:rPr lang="en-US" sz="2000" dirty="0" smtClean="0"/>
              <a:t>Love your data, and help others love it, too</a:t>
            </a:r>
          </a:p>
          <a:p>
            <a:r>
              <a:rPr lang="en-US" sz="2000" dirty="0" smtClean="0"/>
              <a:t>Share your data online, with a permanent identifier</a:t>
            </a:r>
          </a:p>
          <a:p>
            <a:r>
              <a:rPr lang="en-US" sz="2000" dirty="0" smtClean="0"/>
              <a:t>Conduct science with a particular level of reuse in mind</a:t>
            </a:r>
          </a:p>
          <a:p>
            <a:r>
              <a:rPr lang="en-US" sz="2000" dirty="0" smtClean="0"/>
              <a:t>Publish workflow as context</a:t>
            </a:r>
          </a:p>
          <a:p>
            <a:r>
              <a:rPr lang="en-US" sz="2000" dirty="0" smtClean="0"/>
              <a:t>Link your data to your publications as often as possible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087296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800" dirty="0" smtClean="0"/>
              <a:t>Thanks and good luck!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685800" y="4305323"/>
            <a:ext cx="2184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i="0" dirty="0" smtClean="0">
                <a:latin typeface="Cambria"/>
                <a:cs typeface="Cambria"/>
                <a:hlinkClick r:id="rId2"/>
              </a:rPr>
              <a:t>psoltis@flmnh.ufl.edu</a:t>
            </a:r>
            <a:endParaRPr lang="en-US" sz="1600" b="0" i="0" dirty="0" smtClean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0255556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Synthetic Research and Complex Data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75669"/>
            <a:ext cx="8229600" cy="4700729"/>
          </a:xfrm>
        </p:spPr>
        <p:txBody>
          <a:bodyPr>
            <a:normAutofit/>
          </a:bodyPr>
          <a:lstStyle/>
          <a:p>
            <a:pPr marL="514350" indent="-457200"/>
            <a:r>
              <a:rPr lang="en-US" sz="2800" dirty="0" smtClean="0"/>
              <a:t>Large data sets</a:t>
            </a:r>
          </a:p>
          <a:p>
            <a:pPr marL="514350" indent="-457200"/>
            <a:r>
              <a:rPr lang="en-US" sz="2800" dirty="0" smtClean="0"/>
              <a:t>Heterogeneous data</a:t>
            </a:r>
          </a:p>
          <a:p>
            <a:pPr marL="514350" indent="-457200"/>
            <a:r>
              <a:rPr lang="en-US" sz="2800" dirty="0" smtClean="0"/>
              <a:t>Multiple software packages</a:t>
            </a:r>
          </a:p>
          <a:p>
            <a:pPr marL="514350" indent="-457200"/>
            <a:r>
              <a:rPr lang="en-US" sz="2800" dirty="0" smtClean="0"/>
              <a:t>Multi-step analytical workflows</a:t>
            </a:r>
          </a:p>
          <a:p>
            <a:pPr marL="514350" indent="-457200"/>
            <a:endParaRPr lang="en-US" sz="2800" dirty="0"/>
          </a:p>
          <a:p>
            <a:pPr marL="514350" indent="-457200"/>
            <a:r>
              <a:rPr lang="en-US" sz="2800" i="1" dirty="0" smtClean="0"/>
              <a:t>Where do we get the training to do this?</a:t>
            </a:r>
          </a:p>
          <a:p>
            <a:pPr marL="57150" indent="0">
              <a:buNone/>
            </a:pPr>
            <a:endParaRPr lang="en-US" sz="2800" dirty="0"/>
          </a:p>
        </p:txBody>
      </p:sp>
      <p:pic>
        <p:nvPicPr>
          <p:cNvPr id="4" name="Picture 3" descr="https://www.idigbio.org/wiki/_media/idigbio_logo_rg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603" y="5143380"/>
            <a:ext cx="3763617" cy="1162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85457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7387"/>
            <a:ext cx="8229600" cy="571500"/>
          </a:xfrm>
        </p:spPr>
        <p:txBody>
          <a:bodyPr/>
          <a:lstStyle/>
          <a:p>
            <a:r>
              <a:rPr lang="en-US" dirty="0" smtClean="0"/>
              <a:t>Connecting Trees, Specimens, Tools</a:t>
            </a:r>
            <a:endParaRPr lang="en-US" dirty="0"/>
          </a:p>
        </p:txBody>
      </p:sp>
      <p:pic>
        <p:nvPicPr>
          <p:cNvPr id="5" name="image03.png" descr="workflows.pn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1981200" y="1375999"/>
            <a:ext cx="4953000" cy="5264150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271669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801083"/>
            <a:ext cx="8229600" cy="571500"/>
          </a:xfrm>
        </p:spPr>
        <p:txBody>
          <a:bodyPr/>
          <a:lstStyle/>
          <a:p>
            <a:r>
              <a:rPr lang="en-US" dirty="0" smtClean="0"/>
              <a:t>Connecting Trees, Specimens, Tools</a:t>
            </a:r>
            <a:endParaRPr lang="en-US" dirty="0"/>
          </a:p>
        </p:txBody>
      </p:sp>
      <p:pic>
        <p:nvPicPr>
          <p:cNvPr id="6" name="Picture 1" descr="Open Tree of Life Avatol Logo v.2 with origin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47" b="51563"/>
          <a:stretch>
            <a:fillRect/>
          </a:stretch>
        </p:blipFill>
        <p:spPr bwMode="auto">
          <a:xfrm>
            <a:off x="2667000" y="2514600"/>
            <a:ext cx="33528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https://www.idigbio.org/wiki/_media/idigbio_logo_rg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371600"/>
            <a:ext cx="3763617" cy="1162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rbor log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3352800"/>
            <a:ext cx="2854199" cy="2666423"/>
          </a:xfrm>
          <a:prstGeom prst="rect">
            <a:avLst/>
          </a:prstGeom>
        </p:spPr>
      </p:pic>
      <p:pic>
        <p:nvPicPr>
          <p:cNvPr id="9" name="Picture 8" descr="lifemapper logo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116" y="4585694"/>
            <a:ext cx="4000500" cy="1524000"/>
          </a:xfrm>
          <a:prstGeom prst="rect">
            <a:avLst/>
          </a:prstGeom>
        </p:spPr>
      </p:pic>
      <p:pic>
        <p:nvPicPr>
          <p:cNvPr id="2" name="Picture 1" descr="bien logo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971800"/>
            <a:ext cx="2235200" cy="1003300"/>
          </a:xfrm>
          <a:prstGeom prst="rect">
            <a:avLst/>
          </a:prstGeom>
        </p:spPr>
      </p:pic>
      <p:pic>
        <p:nvPicPr>
          <p:cNvPr id="3" name="Picture 2" descr="phenomics logo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295400"/>
            <a:ext cx="1570988" cy="2153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186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7387"/>
            <a:ext cx="8229600" cy="571500"/>
          </a:xfrm>
        </p:spPr>
        <p:txBody>
          <a:bodyPr/>
          <a:lstStyle/>
          <a:p>
            <a:r>
              <a:rPr lang="en-US" dirty="0" smtClean="0"/>
              <a:t>Connecting Trees, Specimens, Tools</a:t>
            </a:r>
            <a:endParaRPr lang="en-US" dirty="0"/>
          </a:p>
        </p:txBody>
      </p:sp>
      <p:pic>
        <p:nvPicPr>
          <p:cNvPr id="5" name="image03.png" descr="workflows.pn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1981200" y="1375999"/>
            <a:ext cx="4953000" cy="5264150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708232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6337"/>
            <a:ext cx="8229600" cy="571500"/>
          </a:xfrm>
        </p:spPr>
        <p:txBody>
          <a:bodyPr/>
          <a:lstStyle/>
          <a:p>
            <a:r>
              <a:rPr lang="en-US" dirty="0" smtClean="0"/>
              <a:t>Connecting Trees, Specimens, Tools</a:t>
            </a:r>
            <a:endParaRPr lang="en-US" dirty="0"/>
          </a:p>
        </p:txBody>
      </p:sp>
      <p:pic>
        <p:nvPicPr>
          <p:cNvPr id="5" name="image03.png" descr="workflows.png"/>
          <p:cNvPicPr/>
          <p:nvPr/>
        </p:nvPicPr>
        <p:blipFill rotWithShape="1">
          <a:blip r:embed="rId2"/>
          <a:srcRect t="2311" r="42168" b="60304"/>
          <a:stretch/>
        </p:blipFill>
        <p:spPr>
          <a:xfrm>
            <a:off x="2133600" y="2400159"/>
            <a:ext cx="6400800" cy="4191000"/>
          </a:xfrm>
          <a:prstGeom prst="rect">
            <a:avLst/>
          </a:prstGeom>
          <a:ln/>
        </p:spPr>
      </p:pic>
      <p:pic>
        <p:nvPicPr>
          <p:cNvPr id="7" name="image03.png" descr="workflows.png"/>
          <p:cNvPicPr/>
          <p:nvPr/>
        </p:nvPicPr>
        <p:blipFill rotWithShape="1">
          <a:blip r:embed="rId2"/>
          <a:srcRect l="58507" b="75542"/>
          <a:stretch/>
        </p:blipFill>
        <p:spPr>
          <a:xfrm>
            <a:off x="381000" y="1600059"/>
            <a:ext cx="2590800" cy="1600200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3260016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6337"/>
            <a:ext cx="8229600" cy="571500"/>
          </a:xfrm>
        </p:spPr>
        <p:txBody>
          <a:bodyPr/>
          <a:lstStyle/>
          <a:p>
            <a:r>
              <a:rPr lang="en-US" dirty="0" smtClean="0"/>
              <a:t>Unpacking…  </a:t>
            </a:r>
            <a:r>
              <a:rPr lang="en-US" b="0" dirty="0" smtClean="0"/>
              <a:t>Phylogenetic Trees</a:t>
            </a:r>
            <a:endParaRPr lang="en-US" b="0" dirty="0"/>
          </a:p>
        </p:txBody>
      </p:sp>
      <p:pic>
        <p:nvPicPr>
          <p:cNvPr id="6" name="image03.png" descr="workflows.png"/>
          <p:cNvPicPr/>
          <p:nvPr/>
        </p:nvPicPr>
        <p:blipFill rotWithShape="1">
          <a:blip r:embed="rId2"/>
          <a:srcRect l="1120" t="4327" r="83724" b="84903"/>
          <a:stretch/>
        </p:blipFill>
        <p:spPr>
          <a:xfrm>
            <a:off x="329231" y="1721617"/>
            <a:ext cx="2602493" cy="1897269"/>
          </a:xfrm>
          <a:prstGeom prst="rect">
            <a:avLst/>
          </a:prstGeom>
          <a:ln/>
        </p:spPr>
      </p:pic>
      <p:sp>
        <p:nvSpPr>
          <p:cNvPr id="3" name="Rectangle 2"/>
          <p:cNvSpPr/>
          <p:nvPr/>
        </p:nvSpPr>
        <p:spPr>
          <a:xfrm>
            <a:off x="2931725" y="2025134"/>
            <a:ext cx="59575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((cow:12, gnu:10)bigThings:3, (ant:23, bat:19)smallThings:</a:t>
            </a:r>
            <a:r>
              <a:rPr lang="en-US" dirty="0" smtClean="0"/>
              <a:t>5))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952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25943"/>
            <a:ext cx="8528651" cy="634797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Using DNA Sequences to Build Trees</a:t>
            </a:r>
            <a:endParaRPr lang="en-US" dirty="0">
              <a:solidFill>
                <a:srgbClr val="0080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57200" y="2001352"/>
            <a:ext cx="8129075" cy="4856647"/>
            <a:chOff x="0" y="1618312"/>
            <a:chExt cx="8586275" cy="523968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7200" y="1618312"/>
              <a:ext cx="8129075" cy="1818898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76297" y="3437210"/>
              <a:ext cx="3825700" cy="342079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0" y="6448930"/>
              <a:ext cx="235322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/>
                <a:t>n</a:t>
              </a:r>
              <a:r>
                <a:rPr lang="en-US" sz="2000" dirty="0" err="1" smtClean="0"/>
                <a:t>othinginbiology.org</a:t>
              </a:r>
              <a:endParaRPr lang="en-US" sz="2000" dirty="0"/>
            </a:p>
          </p:txBody>
        </p:sp>
        <p:sp>
          <p:nvSpPr>
            <p:cNvPr id="7" name="Curved Right Arrow 6"/>
            <p:cNvSpPr/>
            <p:nvPr/>
          </p:nvSpPr>
          <p:spPr>
            <a:xfrm>
              <a:off x="794687" y="3634248"/>
              <a:ext cx="1263465" cy="1707658"/>
            </a:xfrm>
            <a:prstGeom prst="curved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8" name="Title 1"/>
          <p:cNvSpPr txBox="1">
            <a:spLocks/>
          </p:cNvSpPr>
          <p:nvPr/>
        </p:nvSpPr>
        <p:spPr>
          <a:xfrm>
            <a:off x="457200" y="816337"/>
            <a:ext cx="8229600" cy="5715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dirty="0" smtClean="0"/>
              <a:t>Unpacking…  </a:t>
            </a:r>
            <a:r>
              <a:rPr lang="en-US" b="0" dirty="0" smtClean="0"/>
              <a:t>DNA Sequences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3168462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6337"/>
            <a:ext cx="8229600" cy="571500"/>
          </a:xfrm>
        </p:spPr>
        <p:txBody>
          <a:bodyPr/>
          <a:lstStyle/>
          <a:p>
            <a:r>
              <a:rPr lang="en-US" dirty="0" smtClean="0"/>
              <a:t>Connecting Trees, Specimens, Tools</a:t>
            </a:r>
            <a:endParaRPr lang="en-US" dirty="0"/>
          </a:p>
        </p:txBody>
      </p:sp>
      <p:pic>
        <p:nvPicPr>
          <p:cNvPr id="5" name="image03.png" descr="workflows.png"/>
          <p:cNvPicPr/>
          <p:nvPr/>
        </p:nvPicPr>
        <p:blipFill rotWithShape="1">
          <a:blip r:embed="rId2"/>
          <a:srcRect t="2311" r="42168" b="60304"/>
          <a:stretch/>
        </p:blipFill>
        <p:spPr>
          <a:xfrm>
            <a:off x="2133600" y="2400159"/>
            <a:ext cx="6400800" cy="4191000"/>
          </a:xfrm>
          <a:prstGeom prst="rect">
            <a:avLst/>
          </a:prstGeom>
          <a:ln/>
        </p:spPr>
      </p:pic>
      <p:pic>
        <p:nvPicPr>
          <p:cNvPr id="7" name="image03.png" descr="workflows.png"/>
          <p:cNvPicPr/>
          <p:nvPr/>
        </p:nvPicPr>
        <p:blipFill rotWithShape="1">
          <a:blip r:embed="rId2"/>
          <a:srcRect l="58507" b="75542"/>
          <a:stretch/>
        </p:blipFill>
        <p:spPr>
          <a:xfrm>
            <a:off x="381000" y="1600059"/>
            <a:ext cx="2590800" cy="1600200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3505448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digbio2014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idigbio2014.potx</Template>
  <TotalTime>658</TotalTime>
  <Words>269</Words>
  <Application>Microsoft Office PowerPoint</Application>
  <PresentationFormat>On-screen Show (4:3)</PresentationFormat>
  <Paragraphs>65</Paragraphs>
  <Slides>16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ＭＳ Ｐゴシック</vt:lpstr>
      <vt:lpstr>12 pt. Helvetica* 65 Medium   06472</vt:lpstr>
      <vt:lpstr>Arial</vt:lpstr>
      <vt:lpstr>Calibri</vt:lpstr>
      <vt:lpstr>Cambria</vt:lpstr>
      <vt:lpstr>Helvetica</vt:lpstr>
      <vt:lpstr>Helvetica 75 Bold</vt:lpstr>
      <vt:lpstr>idigbio2014</vt:lpstr>
      <vt:lpstr>Linking Heterogeneous Data in Biodiversity Studies: the need for data carpentry</vt:lpstr>
      <vt:lpstr>Synthetic Research and Complex Data Analysis</vt:lpstr>
      <vt:lpstr>Connecting Trees, Specimens, Tools</vt:lpstr>
      <vt:lpstr>Connecting Trees, Specimens, Tools</vt:lpstr>
      <vt:lpstr>Connecting Trees, Specimens, Tools</vt:lpstr>
      <vt:lpstr>Connecting Trees, Specimens, Tools</vt:lpstr>
      <vt:lpstr>Unpacking…  Phylogenetic Trees</vt:lpstr>
      <vt:lpstr>Using DNA Sequences to Build Trees</vt:lpstr>
      <vt:lpstr>Connecting Trees, Specimens, Tools</vt:lpstr>
      <vt:lpstr>PowerPoint Presentation</vt:lpstr>
      <vt:lpstr>PowerPoint Presentation</vt:lpstr>
      <vt:lpstr>Connecting Trees, Specimens, Tools</vt:lpstr>
      <vt:lpstr>Data Sources</vt:lpstr>
      <vt:lpstr>Data Carpentry:  skills…</vt:lpstr>
      <vt:lpstr>PowerPoint Presentation</vt:lpstr>
      <vt:lpstr>Thanks and good luck!</vt:lpstr>
    </vt:vector>
  </TitlesOfParts>
  <Company>Jelly Bean Communications Design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Jeremy Spinks</dc:creator>
  <cp:lastModifiedBy>Deborah Paul</cp:lastModifiedBy>
  <cp:revision>66</cp:revision>
  <dcterms:created xsi:type="dcterms:W3CDTF">2014-08-01T13:08:34Z</dcterms:created>
  <dcterms:modified xsi:type="dcterms:W3CDTF">2014-10-14T05:33:23Z</dcterms:modified>
</cp:coreProperties>
</file>