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wdp" ContentType="image/vnd.ms-photo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8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696" y="88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FA2F1C6-A551-46C8-89D6-3800A6CE4EB6}" type="datetimeFigureOut">
              <a:rPr lang="en-US" smtClean="0"/>
              <a:t>12/16/2013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8785E7-D9E8-4510-888A-5D7E0FC17A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80350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use of optical character recognition (OCR) in the digitisation of herbarium specimens</a:t>
            </a:r>
            <a:r>
              <a:rPr lang="en-US" sz="1200" dirty="0" smtClean="0"/>
              <a:t> October 2013 Biodiversity Information Standards (TDWG) 2013 Conference. Florence, Italy. Robyn E Drinkwater, Robert Cubey, Elspeth Haston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A67C1C-A5DE-4D1A-AB77-3AEF7FD90952}" type="slidenum">
              <a:rPr lang="en-GB" smtClean="0"/>
              <a:pPr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68322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587375"/>
            <a:ext cx="7772400" cy="1470025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038600"/>
            <a:ext cx="6400800" cy="12954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A98CF-A66B-4604-AC47-FA58B68E2F07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1447800" y="5722620"/>
            <a:ext cx="71628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50" i="1" dirty="0" smtClean="0"/>
              <a:t>iDigBio is funded by a grant from the National Science Foundation’s Advancing Digitization of Biodiversity Collections Program (Cooperative Agreement EF-1115210).  Any opinions, findings, and conclusions or recommendations expressed in this material are those of the author(s) and do not necessarily reflect the views of the National Science Foundation.</a:t>
            </a:r>
          </a:p>
          <a:p>
            <a:pPr algn="l"/>
            <a:endParaRPr lang="en-US" sz="1050" dirty="0"/>
          </a:p>
        </p:txBody>
      </p:sp>
      <p:pic>
        <p:nvPicPr>
          <p:cNvPr id="11" name="Picture 10" descr="logo_nsf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0" y="5715000"/>
            <a:ext cx="685800" cy="617220"/>
          </a:xfrm>
          <a:prstGeom prst="rect">
            <a:avLst/>
          </a:prstGeom>
        </p:spPr>
      </p:pic>
      <p:sp>
        <p:nvSpPr>
          <p:cNvPr id="13" name="Text Placeholder 12"/>
          <p:cNvSpPr>
            <a:spLocks noGrp="1"/>
          </p:cNvSpPr>
          <p:nvPr>
            <p:ph type="body" sz="quarter" idx="13" hasCustomPrompt="1"/>
          </p:nvPr>
        </p:nvSpPr>
        <p:spPr>
          <a:xfrm>
            <a:off x="685800" y="2514600"/>
            <a:ext cx="7772400" cy="1143000"/>
          </a:xfrm>
        </p:spPr>
        <p:txBody>
          <a:bodyPr>
            <a:normAutofit/>
          </a:bodyPr>
          <a:lstStyle>
            <a:lvl1pPr algn="ctr">
              <a:defRPr sz="2400" baseline="0"/>
            </a:lvl1pPr>
          </a:lstStyle>
          <a:p>
            <a:pPr lvl="0"/>
            <a:r>
              <a:rPr lang="en-US" dirty="0" smtClean="0"/>
              <a:t>Presenter Name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41653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6858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953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A98CF-A66B-4604-AC47-FA58B68E2F0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EA98CF-A66B-4604-AC47-FA58B68E2F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9915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6858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71600"/>
            <a:ext cx="4038600" cy="4983325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71600"/>
            <a:ext cx="4038600" cy="4983325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A98CF-A66B-4604-AC47-FA58B68E2F0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6858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71600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rgbClr val="D68C29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371600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rgbClr val="D68C29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209800"/>
            <a:ext cx="4040188" cy="41505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209800"/>
            <a:ext cx="4041775" cy="41505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A98CF-A66B-4604-AC47-FA58B68E2F0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A98CF-A66B-4604-AC47-FA58B68E2F0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3.emf"/><Relationship Id="rId4" Type="http://schemas.openxmlformats.org/officeDocument/2006/relationships/slideLayout" Target="../slideLayouts/slideLayout4.xml"/><Relationship Id="rId9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8">
            <a:extLst>
              <a:ext uri="{BEBA8EAE-BF5A-486C-A8C5-ECC9F3942E4B}">
                <a14:imgProps xmlns:a14="http://schemas.microsoft.com/office/drawing/2010/main">
                  <a14:imgLayer r:embed="rId9">
                    <a14:imgEffect>
                      <a14:sharpenSoften amount="25000"/>
                    </a14:imgEffect>
                    <a14:imgEffect>
                      <a14:saturation sat="66000"/>
                    </a14:imgEffect>
                    <a14:imgEffect>
                      <a14:brightnessContrast contrast="-40000"/>
                    </a14:imgEffect>
                  </a14:imgLayer>
                </a14:imgProps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6858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371600"/>
            <a:ext cx="8229600" cy="49530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6200" y="6400800"/>
            <a:ext cx="4572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59EA98CF-A66B-4604-AC47-FA58B68E2F07}" type="slidenum">
              <a:rPr lang="en-US" smtClean="0"/>
              <a:t>‹#›</a:t>
            </a:fld>
            <a:endParaRPr lang="en-US"/>
          </a:p>
        </p:txBody>
      </p:sp>
      <p:sp>
        <p:nvSpPr>
          <p:cNvPr id="4" name="Rounded Rectangle 3"/>
          <p:cNvSpPr/>
          <p:nvPr/>
        </p:nvSpPr>
        <p:spPr>
          <a:xfrm>
            <a:off x="7315200" y="6400800"/>
            <a:ext cx="1320165" cy="416860"/>
          </a:xfrm>
          <a:prstGeom prst="roundRect">
            <a:avLst/>
          </a:prstGeom>
          <a:solidFill>
            <a:schemeClr val="tx1">
              <a:lumMod val="85000"/>
              <a:lumOff val="15000"/>
              <a:alpha val="75000"/>
            </a:schemeClr>
          </a:solidFill>
          <a:ln>
            <a:noFill/>
          </a:ln>
          <a:effectLst>
            <a:outerShdw blurRad="50800" dist="38100" dir="13500000" algn="br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 descr="idigbio_logo_rgb.eps"/>
          <p:cNvPicPr>
            <a:picLocks noChangeAspect="1"/>
          </p:cNvPicPr>
          <p:nvPr/>
        </p:nvPicPr>
        <p:blipFill>
          <a:blip r:embed="rId10" cstate="print">
            <a:lum contras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91400" y="6426201"/>
            <a:ext cx="1169353" cy="355599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</p:sldLayoutIdLst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4000" b="1" i="0" kern="1200" baseline="0">
          <a:ln>
            <a:noFill/>
          </a:ln>
          <a:solidFill>
            <a:schemeClr val="accent1"/>
          </a:solidFill>
          <a:effectLst/>
          <a:latin typeface="Calibri"/>
          <a:ea typeface="+mj-ea"/>
          <a:cs typeface="Calibri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j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j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j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j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j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13" Type="http://schemas.openxmlformats.org/officeDocument/2006/relationships/image" Target="../media/image15.gif"/><Relationship Id="rId3" Type="http://schemas.openxmlformats.org/officeDocument/2006/relationships/image" Target="../media/image5.jpeg"/><Relationship Id="rId7" Type="http://schemas.openxmlformats.org/officeDocument/2006/relationships/image" Target="../media/image9.png"/><Relationship Id="rId12" Type="http://schemas.openxmlformats.org/officeDocument/2006/relationships/image" Target="../media/image14.png"/><Relationship Id="rId17" Type="http://schemas.openxmlformats.org/officeDocument/2006/relationships/image" Target="../media/image19.jpe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1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11" Type="http://schemas.openxmlformats.org/officeDocument/2006/relationships/image" Target="../media/image13.jpeg"/><Relationship Id="rId5" Type="http://schemas.openxmlformats.org/officeDocument/2006/relationships/image" Target="../media/image7.png"/><Relationship Id="rId15" Type="http://schemas.openxmlformats.org/officeDocument/2006/relationships/image" Target="../media/image17.jpeg"/><Relationship Id="rId10" Type="http://schemas.openxmlformats.org/officeDocument/2006/relationships/image" Target="../media/image12.jpeg"/><Relationship Id="rId4" Type="http://schemas.openxmlformats.org/officeDocument/2006/relationships/image" Target="../media/image6.jpeg"/><Relationship Id="rId9" Type="http://schemas.openxmlformats.org/officeDocument/2006/relationships/image" Target="../media/image11.png"/><Relationship Id="rId14" Type="http://schemas.openxmlformats.org/officeDocument/2006/relationships/image" Target="../media/image1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30669" y="135927"/>
            <a:ext cx="2360931" cy="1769073"/>
          </a:xfrm>
        </p:spPr>
      </p:pic>
      <p:pic>
        <p:nvPicPr>
          <p:cNvPr id="4" name="Picture 3" descr="Z:\Meetings &amp; Presentations\TDWG 2013\images for presentation\MASTER LOGO_INSTITUT EDINBURGH_WHITE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276900"/>
            <a:ext cx="1278666" cy="5834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Explore the data…SORT!</a:t>
            </a:r>
            <a:endParaRPr lang="en-US" dirty="0"/>
          </a:p>
        </p:txBody>
      </p:sp>
      <p:sp>
        <p:nvSpPr>
          <p:cNvPr id="13" name="Content Placeholder 2"/>
          <p:cNvSpPr txBox="1">
            <a:spLocks/>
          </p:cNvSpPr>
          <p:nvPr/>
        </p:nvSpPr>
        <p:spPr>
          <a:xfrm>
            <a:off x="457200" y="1371600"/>
            <a:ext cx="8229600" cy="4953000"/>
          </a:xfrm>
          <a:prstGeom prst="rect">
            <a:avLst/>
          </a:prstGeom>
        </p:spPr>
        <p:txBody>
          <a:bodyPr vert="horz">
            <a:normAutofit lnSpcReduction="10000"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i="1" dirty="0" smtClean="0"/>
              <a:t>SORT images:</a:t>
            </a:r>
          </a:p>
          <a:p>
            <a:pPr lvl="1"/>
            <a:r>
              <a:rPr lang="en-US" sz="2000" dirty="0" smtClean="0"/>
              <a:t>ML, NLP, handwriting, label-finding, sort (collector, country, place, language, researcher)</a:t>
            </a:r>
          </a:p>
          <a:p>
            <a:pPr lvl="1"/>
            <a:r>
              <a:rPr lang="en-US" sz="2000" dirty="0" smtClean="0"/>
              <a:t>set creation takes advantage of </a:t>
            </a:r>
          </a:p>
          <a:p>
            <a:pPr lvl="2"/>
            <a:r>
              <a:rPr lang="en-US" sz="2000" dirty="0" smtClean="0"/>
              <a:t>human learning (mastery)</a:t>
            </a:r>
          </a:p>
          <a:p>
            <a:pPr lvl="3"/>
            <a:r>
              <a:rPr lang="en-US" dirty="0" smtClean="0"/>
              <a:t>geography, handwriting, morphology</a:t>
            </a:r>
          </a:p>
          <a:p>
            <a:pPr lvl="2"/>
            <a:r>
              <a:rPr lang="en-US" sz="2000" dirty="0" smtClean="0"/>
              <a:t>human preferences (autonomy, purpose)</a:t>
            </a:r>
          </a:p>
          <a:p>
            <a:r>
              <a:rPr lang="en-US" sz="2000" dirty="0" smtClean="0"/>
              <a:t>humans are in-the-digitization-loop</a:t>
            </a:r>
          </a:p>
          <a:p>
            <a:pPr lvl="1"/>
            <a:r>
              <a:rPr lang="en-US" sz="2000" dirty="0" smtClean="0"/>
              <a:t>faster transcription with ordered datasets (RBGE)</a:t>
            </a:r>
          </a:p>
          <a:p>
            <a:pPr lvl="1"/>
            <a:r>
              <a:rPr lang="en-US" sz="2000" dirty="0" smtClean="0"/>
              <a:t>humans like ordered datasets (RBGE)</a:t>
            </a:r>
          </a:p>
          <a:p>
            <a:pPr lvl="1"/>
            <a:r>
              <a:rPr lang="en-US" sz="2000" dirty="0" smtClean="0"/>
              <a:t>transcription 30 % faster than typing alone (SALIX)</a:t>
            </a:r>
          </a:p>
          <a:p>
            <a:r>
              <a:rPr lang="en-US" sz="2000" dirty="0"/>
              <a:t>PARSE getting better, share </a:t>
            </a:r>
            <a:r>
              <a:rPr lang="en-US" sz="2000" dirty="0" smtClean="0"/>
              <a:t>algorithms!</a:t>
            </a:r>
            <a:endParaRPr lang="en-US" sz="2000" dirty="0"/>
          </a:p>
          <a:p>
            <a:pPr lvl="1"/>
            <a:r>
              <a:rPr lang="en-US" sz="2000" dirty="0"/>
              <a:t>label type </a:t>
            </a:r>
            <a:r>
              <a:rPr lang="en-US" sz="2000" dirty="0" smtClean="0"/>
              <a:t>dependent</a:t>
            </a:r>
          </a:p>
          <a:p>
            <a:r>
              <a:rPr lang="en-US" sz="2000" dirty="0" smtClean="0"/>
              <a:t>New Tool for parsing output of OCR output coming.</a:t>
            </a:r>
          </a:p>
          <a:p>
            <a:pPr lvl="1"/>
            <a:endParaRPr lang="en-US" sz="2000" dirty="0"/>
          </a:p>
        </p:txBody>
      </p:sp>
      <p:pic>
        <p:nvPicPr>
          <p:cNvPr id="29" name="Picture 2" descr="https://www.idigbio.org/wiki/images/d/de/IDigBio_Logo_K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772400" y="4191000"/>
            <a:ext cx="974763" cy="301090"/>
          </a:xfrm>
          <a:prstGeom prst="rect">
            <a:avLst/>
          </a:prstGeom>
          <a:noFill/>
        </p:spPr>
      </p:pic>
      <p:pic>
        <p:nvPicPr>
          <p:cNvPr id="30" name="Picture 5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917328" y="2743200"/>
            <a:ext cx="1838851" cy="20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1" name="Picture 6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203212" y="5734166"/>
            <a:ext cx="1505451" cy="305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2" name="Picture 8" descr="http://www.flmnh.ufl.edu/packages/flmnh_theme/themes/flmnh/css/images/xflmnh_logo.png.pagespeed.ic.TBE38Gm2Hy.pn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5916634" y="6113029"/>
            <a:ext cx="1353375" cy="179820"/>
          </a:xfrm>
          <a:prstGeom prst="rect">
            <a:avLst/>
          </a:prstGeom>
          <a:noFill/>
        </p:spPr>
      </p:pic>
      <p:pic>
        <p:nvPicPr>
          <p:cNvPr id="33" name="Picture 10" descr="http://www.brit.org/sites/all/themes/brit2/assets/img/plant2planet.pn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6717549" y="3687539"/>
            <a:ext cx="915759" cy="675917"/>
          </a:xfrm>
          <a:prstGeom prst="rect">
            <a:avLst/>
          </a:prstGeom>
          <a:noFill/>
        </p:spPr>
      </p:pic>
      <p:pic>
        <p:nvPicPr>
          <p:cNvPr id="34" name="Picture 13" descr="http://t3.gstatic.com/images?q=tbn:ANd9GcQdERpfhAeppvHegzO5O4-_YBdL5yP9L9Wn4kWHqTbW6A1FkDs7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7181503" y="3168419"/>
            <a:ext cx="493732" cy="475446"/>
          </a:xfrm>
          <a:prstGeom prst="rect">
            <a:avLst/>
          </a:prstGeom>
          <a:noFill/>
        </p:spPr>
      </p:pic>
      <p:pic>
        <p:nvPicPr>
          <p:cNvPr id="35" name="Picture 17" descr="http://t2.gstatic.com/images?q=tbn:ANd9GcSRm3MtZWs2kwU42vVttLtmq4eihas2XCHPWHgc85uic4thITwrGw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7772400" y="4538712"/>
            <a:ext cx="924777" cy="462390"/>
          </a:xfrm>
          <a:prstGeom prst="rect">
            <a:avLst/>
          </a:prstGeom>
          <a:noFill/>
        </p:spPr>
      </p:pic>
      <p:pic>
        <p:nvPicPr>
          <p:cNvPr id="36" name="Picture 21" descr="BHL Logo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7748234" y="3276600"/>
            <a:ext cx="1023093" cy="367265"/>
          </a:xfrm>
          <a:prstGeom prst="rect">
            <a:avLst/>
          </a:prstGeom>
          <a:noFill/>
        </p:spPr>
      </p:pic>
      <p:pic>
        <p:nvPicPr>
          <p:cNvPr id="37" name="Picture 23" descr="http://www.lantra.co.uk/getattachment/3895ae83-3451-4c77-be57-3d8b8430fa29/Royal-Botanic-Gardens,-Kew.aspx?MaxSideSize=200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6929002" y="4938786"/>
            <a:ext cx="677656" cy="359158"/>
          </a:xfrm>
          <a:prstGeom prst="rect">
            <a:avLst/>
          </a:prstGeom>
          <a:noFill/>
        </p:spPr>
      </p:pic>
      <p:pic>
        <p:nvPicPr>
          <p:cNvPr id="38" name="Picture 25" descr="Site Logo"/>
          <p:cNvPicPr>
            <a:picLocks noChangeAspect="1" noChangeArrowheads="1"/>
          </p:cNvPicPr>
          <p:nvPr/>
        </p:nvPicPr>
        <p:blipFill>
          <a:blip r:embed="rId14" cstate="print"/>
          <a:srcRect r="53013"/>
          <a:stretch>
            <a:fillRect/>
          </a:stretch>
        </p:blipFill>
        <p:spPr bwMode="auto">
          <a:xfrm>
            <a:off x="7042888" y="5367539"/>
            <a:ext cx="1722602" cy="366627"/>
          </a:xfrm>
          <a:prstGeom prst="rect">
            <a:avLst/>
          </a:prstGeom>
          <a:noFill/>
        </p:spPr>
      </p:pic>
      <p:pic>
        <p:nvPicPr>
          <p:cNvPr id="39" name="Picture 27" descr="Home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7159080" y="4492090"/>
            <a:ext cx="516155" cy="387116"/>
          </a:xfrm>
          <a:prstGeom prst="rect">
            <a:avLst/>
          </a:prstGeom>
          <a:noFill/>
        </p:spPr>
      </p:pic>
      <p:sp>
        <p:nvSpPr>
          <p:cNvPr id="40" name="TextBox 39"/>
          <p:cNvSpPr txBox="1"/>
          <p:nvPr/>
        </p:nvSpPr>
        <p:spPr>
          <a:xfrm>
            <a:off x="7574329" y="2938046"/>
            <a:ext cx="129853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Palatino Linotype" pitchFamily="18" charset="0"/>
              </a:rPr>
              <a:t>MaCC</a:t>
            </a:r>
            <a:r>
              <a:rPr 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Palatino Linotype" pitchFamily="18" charset="0"/>
              </a:rPr>
              <a:t> TCN</a:t>
            </a:r>
            <a:endParaRPr lang="en-US" sz="1600" dirty="0">
              <a:solidFill>
                <a:schemeClr val="tx1">
                  <a:lumMod val="75000"/>
                  <a:lumOff val="25000"/>
                </a:schemeClr>
              </a:solidFill>
              <a:latin typeface="Palatino Linotype" pitchFamily="18" charset="0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7605821" y="3730153"/>
            <a:ext cx="1257300" cy="2953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Palatino Linotype" pitchFamily="18" charset="0"/>
              </a:rPr>
              <a:t>SALIX</a:t>
            </a:r>
            <a:endParaRPr lang="en-US" sz="2800" dirty="0">
              <a:solidFill>
                <a:schemeClr val="tx1">
                  <a:lumMod val="75000"/>
                  <a:lumOff val="25000"/>
                </a:schemeClr>
              </a:solidFill>
              <a:latin typeface="Palatino Linotype" pitchFamily="18" charset="0"/>
            </a:endParaRPr>
          </a:p>
        </p:txBody>
      </p:sp>
      <p:pic>
        <p:nvPicPr>
          <p:cNvPr id="42" name="Picture 19" descr="https://www.idigbio.org/sites/default/files/sites/default/files/invertnet-logo.png"/>
          <p:cNvPicPr>
            <a:picLocks noChangeAspect="1" noChangeArrowheads="1"/>
          </p:cNvPicPr>
          <p:nvPr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7417158" y="6040054"/>
            <a:ext cx="1302674" cy="260535"/>
          </a:xfrm>
          <a:prstGeom prst="rect">
            <a:avLst/>
          </a:prstGeom>
          <a:noFill/>
        </p:spPr>
      </p:pic>
      <p:pic>
        <p:nvPicPr>
          <p:cNvPr id="43" name="Picture 15" descr="http://t1.gstatic.com/images?q=tbn:ANd9GcTIH-1u7tQZQ_S1Qm5ZLjvwE4X-hu1Bpltms_q6MT9s5LCvX8Ww"/>
          <p:cNvPicPr>
            <a:picLocks noChangeAspect="1" noChangeArrowheads="1"/>
          </p:cNvPicPr>
          <p:nvPr/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7871207" y="5042736"/>
            <a:ext cx="739393" cy="215064"/>
          </a:xfrm>
          <a:prstGeom prst="rect">
            <a:avLst/>
          </a:prstGeom>
          <a:noFill/>
        </p:spPr>
      </p:pic>
      <p:sp>
        <p:nvSpPr>
          <p:cNvPr id="45" name="Rectangle 44"/>
          <p:cNvSpPr/>
          <p:nvPr/>
        </p:nvSpPr>
        <p:spPr>
          <a:xfrm>
            <a:off x="6400801" y="2281535"/>
            <a:ext cx="2514599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iDigBio aOCR </a:t>
            </a:r>
            <a:r>
              <a:rPr lang="en-US" sz="24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wg</a:t>
            </a:r>
            <a:endParaRPr lang="en-US" sz="2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637783" y="6396335"/>
            <a:ext cx="3677417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Deb Paul, iDigBio aOCR WG</a:t>
            </a:r>
            <a:endParaRPr lang="en-US" sz="2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776859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meiDigBiov1">
  <a:themeElements>
    <a:clrScheme name="Custom 1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0F6FC6"/>
      </a:hlink>
      <a:folHlink>
        <a:srgbClr val="85DFD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ThemeiDigBiov1</Template>
  <TotalTime>48</TotalTime>
  <Words>149</Words>
  <Application>Microsoft Office PowerPoint</Application>
  <PresentationFormat>On-screen Show (4:3)</PresentationFormat>
  <Paragraphs>20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ThemeiDigBiov1</vt:lpstr>
      <vt:lpstr>Explore the data…SORT!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Deborah L. Paul</dc:creator>
  <cp:lastModifiedBy>Deborah L. Paul</cp:lastModifiedBy>
  <cp:revision>6</cp:revision>
  <dcterms:created xsi:type="dcterms:W3CDTF">2013-12-16T15:05:00Z</dcterms:created>
  <dcterms:modified xsi:type="dcterms:W3CDTF">2013-12-16T16:40:43Z</dcterms:modified>
</cp:coreProperties>
</file>