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96" y="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2F1C6-A551-46C8-89D6-3800A6CE4EB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785E7-D9E8-4510-888A-5D7E0FC17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3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optical character recognition (OCR) in the digitisation of herbarium specimens</a:t>
            </a:r>
            <a:r>
              <a:rPr lang="en-US" sz="1200" dirty="0" smtClean="0"/>
              <a:t> October 2013 Biodiversity Information Standards (TDWG) 2013 Conference. Florence, Italy. Robyn E Drinkwater, Robert Cubey, Elspeth Haston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7C1C-A5DE-4D1A-AB77-3AEF7FD9095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83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98CF-A66B-4604-AC47-FA58B68E2F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5722620"/>
            <a:ext cx="716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 smtClean="0"/>
              <a:t>iDigBio is funded by a grant from the National Science Foundation’s Advancing Digitization of Biodiversity Collections Program (Cooperative Agreement EF-1115210).  Any opinions, findings, and conclusions or recommendations expressed in this material are those of the author(s) and do not necessarily reflect the views of the National Science Foundation.</a:t>
            </a:r>
          </a:p>
          <a:p>
            <a:pPr algn="l"/>
            <a:endParaRPr lang="en-US" sz="1050" dirty="0"/>
          </a:p>
        </p:txBody>
      </p:sp>
      <p:pic>
        <p:nvPicPr>
          <p:cNvPr id="11" name="Picture 10" descr="logo_ns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715000"/>
            <a:ext cx="685800" cy="61722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514600"/>
            <a:ext cx="7772400" cy="1143000"/>
          </a:xfrm>
        </p:spPr>
        <p:txBody>
          <a:bodyPr>
            <a:normAutofit/>
          </a:bodyPr>
          <a:lstStyle>
            <a:lvl1pPr algn="ctr">
              <a:defRPr sz="2400" baseline="0"/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65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98CF-A66B-4604-AC47-FA58B68E2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98CF-A66B-4604-AC47-FA58B68E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98CF-A66B-4604-AC47-FA58B68E2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98CF-A66B-4604-AC47-FA58B68E2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98CF-A66B-4604-AC47-FA58B68E2F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25000"/>
                    </a14:imgEffect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457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9EA98CF-A66B-4604-AC47-FA58B68E2F0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315200" y="6400800"/>
            <a:ext cx="1320165" cy="416860"/>
          </a:xfrm>
          <a:prstGeom prst="round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digbio_logo_rgb.eps"/>
          <p:cNvPicPr>
            <a:picLocks noChangeAspect="1"/>
          </p:cNvPicPr>
          <p:nvPr/>
        </p:nvPicPr>
        <p:blipFill>
          <a:blip r:embed="rId10" cstate="print">
            <a:lum contras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426201"/>
            <a:ext cx="1169353" cy="3555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ln>
            <a:noFill/>
          </a:ln>
          <a:solidFill>
            <a:schemeClr val="accent1"/>
          </a:solidFill>
          <a:effectLst/>
          <a:latin typeface="Calibri"/>
          <a:ea typeface="+mj-ea"/>
          <a:cs typeface="Calibri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gif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69" y="135927"/>
            <a:ext cx="2360931" cy="1769073"/>
          </a:xfrm>
        </p:spPr>
      </p:pic>
      <p:pic>
        <p:nvPicPr>
          <p:cNvPr id="4" name="Picture 3" descr="Z:\Meetings &amp; Presentations\TDWG 2013\images for presentation\MASTER LOGO_INSTITUT EDINBURGH_WHIT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00"/>
            <a:ext cx="1278666" cy="5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the data…SORT!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SORT images:</a:t>
            </a:r>
          </a:p>
          <a:p>
            <a:pPr lvl="1"/>
            <a:r>
              <a:rPr lang="en-US" sz="2000" dirty="0" smtClean="0"/>
              <a:t>ML, NLP, handwriting, label-finding, sort (collector, country, place, language, researcher)</a:t>
            </a:r>
          </a:p>
          <a:p>
            <a:pPr lvl="1"/>
            <a:r>
              <a:rPr lang="en-US" sz="2000" dirty="0" smtClean="0"/>
              <a:t>set creation takes advantage of </a:t>
            </a:r>
          </a:p>
          <a:p>
            <a:pPr lvl="2"/>
            <a:r>
              <a:rPr lang="en-US" sz="2000" dirty="0" smtClean="0"/>
              <a:t>human learning (mastery)</a:t>
            </a:r>
          </a:p>
          <a:p>
            <a:pPr lvl="3"/>
            <a:r>
              <a:rPr lang="en-US" dirty="0" smtClean="0"/>
              <a:t>geography, handwriting, morphology</a:t>
            </a:r>
          </a:p>
          <a:p>
            <a:pPr lvl="2"/>
            <a:r>
              <a:rPr lang="en-US" sz="2000" dirty="0" smtClean="0"/>
              <a:t>human preferences (autonomy, purpose)</a:t>
            </a:r>
          </a:p>
          <a:p>
            <a:r>
              <a:rPr lang="en-US" sz="2000" dirty="0" smtClean="0"/>
              <a:t>humans are in-the-digitization-loop</a:t>
            </a:r>
          </a:p>
          <a:p>
            <a:pPr lvl="1"/>
            <a:r>
              <a:rPr lang="en-US" sz="2000" dirty="0" smtClean="0"/>
              <a:t>faster transcription with ordered datasets (RBGE)</a:t>
            </a:r>
          </a:p>
          <a:p>
            <a:pPr lvl="1"/>
            <a:r>
              <a:rPr lang="en-US" sz="2000" dirty="0" smtClean="0"/>
              <a:t>humans like ordered datasets (RBGE)</a:t>
            </a:r>
          </a:p>
          <a:p>
            <a:pPr lvl="1"/>
            <a:r>
              <a:rPr lang="en-US" sz="2000" dirty="0" smtClean="0"/>
              <a:t>transcription 30 % faster than typing alone (SALIX)</a:t>
            </a:r>
          </a:p>
          <a:p>
            <a:r>
              <a:rPr lang="en-US" sz="2000" dirty="0"/>
              <a:t>PARSE getting better, share </a:t>
            </a:r>
            <a:r>
              <a:rPr lang="en-US" sz="2000" dirty="0" smtClean="0"/>
              <a:t>algorithms!</a:t>
            </a:r>
            <a:endParaRPr lang="en-US" sz="2000" dirty="0"/>
          </a:p>
          <a:p>
            <a:pPr lvl="1"/>
            <a:r>
              <a:rPr lang="en-US" sz="2000" dirty="0"/>
              <a:t>label type </a:t>
            </a:r>
            <a:r>
              <a:rPr lang="en-US" sz="2000" dirty="0" smtClean="0"/>
              <a:t>dependent</a:t>
            </a:r>
          </a:p>
          <a:p>
            <a:r>
              <a:rPr lang="en-US" sz="2000" dirty="0" smtClean="0"/>
              <a:t>New Tool for parsing output of OCR output coming.</a:t>
            </a:r>
          </a:p>
          <a:p>
            <a:pPr lvl="1"/>
            <a:endParaRPr lang="en-US" sz="2000" dirty="0"/>
          </a:p>
        </p:txBody>
      </p:sp>
      <p:pic>
        <p:nvPicPr>
          <p:cNvPr id="29" name="Picture 2" descr="https://www.idigbio.org/wiki/images/d/de/IDigBio_Logo_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4191000"/>
            <a:ext cx="974763" cy="301090"/>
          </a:xfrm>
          <a:prstGeom prst="rect">
            <a:avLst/>
          </a:prstGeom>
          <a:noFill/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17328" y="2743200"/>
            <a:ext cx="1838851" cy="20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3212" y="5734166"/>
            <a:ext cx="1505451" cy="30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" descr="http://www.flmnh.ufl.edu/packages/flmnh_theme/themes/flmnh/css/images/xflmnh_logo.png.pagespeed.ic.TBE38Gm2Hy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16634" y="6113029"/>
            <a:ext cx="1353375" cy="179820"/>
          </a:xfrm>
          <a:prstGeom prst="rect">
            <a:avLst/>
          </a:prstGeom>
          <a:noFill/>
        </p:spPr>
      </p:pic>
      <p:pic>
        <p:nvPicPr>
          <p:cNvPr id="33" name="Picture 10" descr="http://www.brit.org/sites/all/themes/brit2/assets/img/plant2plane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7549" y="3687539"/>
            <a:ext cx="915759" cy="675917"/>
          </a:xfrm>
          <a:prstGeom prst="rect">
            <a:avLst/>
          </a:prstGeom>
          <a:noFill/>
        </p:spPr>
      </p:pic>
      <p:pic>
        <p:nvPicPr>
          <p:cNvPr id="34" name="Picture 13" descr="http://t3.gstatic.com/images?q=tbn:ANd9GcQdERpfhAeppvHegzO5O4-_YBdL5yP9L9Wn4kWHqTbW6A1FkDs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81503" y="3168419"/>
            <a:ext cx="493732" cy="475446"/>
          </a:xfrm>
          <a:prstGeom prst="rect">
            <a:avLst/>
          </a:prstGeom>
          <a:noFill/>
        </p:spPr>
      </p:pic>
      <p:pic>
        <p:nvPicPr>
          <p:cNvPr id="35" name="Picture 17" descr="http://t2.gstatic.com/images?q=tbn:ANd9GcSRm3MtZWs2kwU42vVttLtmq4eihas2XCHPWHgc85uic4thITwrGw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72400" y="4538712"/>
            <a:ext cx="924777" cy="462390"/>
          </a:xfrm>
          <a:prstGeom prst="rect">
            <a:avLst/>
          </a:prstGeom>
          <a:noFill/>
        </p:spPr>
      </p:pic>
      <p:pic>
        <p:nvPicPr>
          <p:cNvPr id="36" name="Picture 21" descr="BHL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48234" y="3276600"/>
            <a:ext cx="1023093" cy="367265"/>
          </a:xfrm>
          <a:prstGeom prst="rect">
            <a:avLst/>
          </a:prstGeom>
          <a:noFill/>
        </p:spPr>
      </p:pic>
      <p:pic>
        <p:nvPicPr>
          <p:cNvPr id="37" name="Picture 23" descr="http://www.lantra.co.uk/getattachment/3895ae83-3451-4c77-be57-3d8b8430fa29/Royal-Botanic-Gardens,-Kew.aspx?MaxSideSize=2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29002" y="4938786"/>
            <a:ext cx="677656" cy="359158"/>
          </a:xfrm>
          <a:prstGeom prst="rect">
            <a:avLst/>
          </a:prstGeom>
          <a:noFill/>
        </p:spPr>
      </p:pic>
      <p:pic>
        <p:nvPicPr>
          <p:cNvPr id="38" name="Picture 25" descr="Site Logo"/>
          <p:cNvPicPr>
            <a:picLocks noChangeAspect="1" noChangeArrowheads="1"/>
          </p:cNvPicPr>
          <p:nvPr/>
        </p:nvPicPr>
        <p:blipFill>
          <a:blip r:embed="rId14" cstate="print"/>
          <a:srcRect r="53013"/>
          <a:stretch>
            <a:fillRect/>
          </a:stretch>
        </p:blipFill>
        <p:spPr bwMode="auto">
          <a:xfrm>
            <a:off x="7042888" y="5367539"/>
            <a:ext cx="1722602" cy="366627"/>
          </a:xfrm>
          <a:prstGeom prst="rect">
            <a:avLst/>
          </a:prstGeom>
          <a:noFill/>
        </p:spPr>
      </p:pic>
      <p:pic>
        <p:nvPicPr>
          <p:cNvPr id="39" name="Picture 27" descr="Ho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59080" y="4492090"/>
            <a:ext cx="516155" cy="387116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7574329" y="2938046"/>
            <a:ext cx="1298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MaCC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 TCN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05821" y="3730153"/>
            <a:ext cx="1257300" cy="29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SALIX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42" name="Picture 19" descr="https://www.idigbio.org/sites/default/files/sites/default/files/invertnet-logo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17158" y="6040054"/>
            <a:ext cx="1302674" cy="260535"/>
          </a:xfrm>
          <a:prstGeom prst="rect">
            <a:avLst/>
          </a:prstGeom>
          <a:noFill/>
        </p:spPr>
      </p:pic>
      <p:pic>
        <p:nvPicPr>
          <p:cNvPr id="43" name="Picture 15" descr="http://t1.gstatic.com/images?q=tbn:ANd9GcTIH-1u7tQZQ_S1Qm5ZLjvwE4X-hu1Bpltms_q6MT9s5LCvX8Ww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71207" y="5042736"/>
            <a:ext cx="739393" cy="215064"/>
          </a:xfrm>
          <a:prstGeom prst="rect">
            <a:avLst/>
          </a:prstGeom>
          <a:noFill/>
        </p:spPr>
      </p:pic>
      <p:sp>
        <p:nvSpPr>
          <p:cNvPr id="45" name="Rectangle 44"/>
          <p:cNvSpPr/>
          <p:nvPr/>
        </p:nvSpPr>
        <p:spPr>
          <a:xfrm>
            <a:off x="6400801" y="2281535"/>
            <a:ext cx="25145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iDigBio aOCR 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wg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7783" y="6396335"/>
            <a:ext cx="36774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Deb Paul, iDigBio aOCR WG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8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iDigBiov1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ThemeiDigBiov1</Template>
  <TotalTime>48</TotalTime>
  <Words>149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ThemeiDigBiov1</vt:lpstr>
      <vt:lpstr>Explore the data…SORT!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L. Paul</dc:creator>
  <cp:lastModifiedBy>Deborah L. Paul</cp:lastModifiedBy>
  <cp:revision>6</cp:revision>
  <dcterms:created xsi:type="dcterms:W3CDTF">2013-12-16T15:05:00Z</dcterms:created>
  <dcterms:modified xsi:type="dcterms:W3CDTF">2013-12-16T16:40:43Z</dcterms:modified>
</cp:coreProperties>
</file>