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  <p:sldId id="258" r:id="rId5"/>
    <p:sldId id="257" r:id="rId6"/>
    <p:sldId id="264" r:id="rId7"/>
    <p:sldId id="260" r:id="rId8"/>
    <p:sldId id="263" r:id="rId9"/>
    <p:sldId id="261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75" r:id="rId19"/>
    <p:sldId id="279" r:id="rId20"/>
    <p:sldId id="286" r:id="rId21"/>
    <p:sldId id="288" r:id="rId22"/>
    <p:sldId id="290" r:id="rId23"/>
    <p:sldId id="292" r:id="rId24"/>
    <p:sldId id="284" r:id="rId25"/>
    <p:sldId id="285" r:id="rId26"/>
    <p:sldId id="281" r:id="rId27"/>
    <p:sldId id="282" r:id="rId28"/>
    <p:sldId id="283" r:id="rId29"/>
    <p:sldId id="287" r:id="rId30"/>
    <p:sldId id="291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2" autoAdjust="0"/>
    <p:restoredTop sz="94660"/>
  </p:normalViewPr>
  <p:slideViewPr>
    <p:cSldViewPr>
      <p:cViewPr varScale="1">
        <p:scale>
          <a:sx n="106" d="100"/>
          <a:sy n="10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3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85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7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6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03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8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014B44-2903-4ECC-B0FA-64A7BB93DA8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2191A-4BC4-4137-8777-D4E85CAD0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11E85D-6423-2048-8A99-38477CCA8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24D906-287B-B149-B384-C1614269A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mmatsun.acis.ufl.edu:5901/carrot2-webapp-3.8.1/" TargetMode="External"/><Relationship Id="rId2" Type="http://schemas.openxmlformats.org/officeDocument/2006/relationships/hyperlink" Target="http://ammatsun.acis.ufl.edu:5900/sol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12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nuscripttranscription.blogspot.com/2013/02/detecting-handwriting-in-ocr-tex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ocr1.acis.ufl.edu/datasets/lichens/silver/ocr/WebrootDatasetsLichensSilverOcr.tx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669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Enhancing </a:t>
            </a:r>
            <a:r>
              <a:rPr lang="en-US" dirty="0" err="1" smtClean="0"/>
              <a:t>NfN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Text Analytics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05696"/>
            <a:ext cx="7772400" cy="11997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Deb Paul, Andrea Matsunaga, Miao Chen, Jason Best, Reed </a:t>
            </a:r>
            <a:r>
              <a:rPr lang="en-US" dirty="0" err="1" smtClean="0"/>
              <a:t>Beaman</a:t>
            </a:r>
            <a:r>
              <a:rPr lang="en-US" dirty="0" smtClean="0"/>
              <a:t>, Sylvia </a:t>
            </a:r>
            <a:r>
              <a:rPr lang="en-US" dirty="0" err="1" smtClean="0"/>
              <a:t>Orli</a:t>
            </a:r>
            <a:r>
              <a:rPr lang="en-US" dirty="0" smtClean="0"/>
              <a:t>, William </a:t>
            </a:r>
            <a:r>
              <a:rPr lang="en-US" dirty="0" err="1" smtClean="0"/>
              <a:t>Ulate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315"/>
            <a:ext cx="3429000" cy="20674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3476"/>
            <a:ext cx="1349282" cy="1104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5734496"/>
            <a:ext cx="87630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iDigBio – Notes From Nature Hackathon December 2013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Citizen Science Participation in Museum Specimen Digitization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5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ard 3"/>
          <p:cNvSpPr/>
          <p:nvPr/>
        </p:nvSpPr>
        <p:spPr>
          <a:xfrm>
            <a:off x="355600" y="1600200"/>
            <a:ext cx="1384300" cy="110013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Herbarium Sheet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Images</a:t>
            </a: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285750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5,000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2347913" y="16002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hand-typed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024313" y="16002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hand-parsed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2357438" y="34290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silver OCR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4033838" y="34290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silver-parsed</a:t>
            </a:r>
          </a:p>
        </p:txBody>
      </p:sp>
      <p:sp>
        <p:nvSpPr>
          <p:cNvPr id="4104" name="TextBox 24"/>
          <p:cNvSpPr txBox="1">
            <a:spLocks noChangeArrowheads="1"/>
          </p:cNvSpPr>
          <p:nvPr/>
        </p:nvSpPr>
        <p:spPr bwMode="auto">
          <a:xfrm>
            <a:off x="2190750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Gold txt</a:t>
            </a:r>
          </a:p>
        </p:txBody>
      </p:sp>
      <p:sp>
        <p:nvSpPr>
          <p:cNvPr id="4105" name="TextBox 27"/>
          <p:cNvSpPr txBox="1">
            <a:spLocks noChangeArrowheads="1"/>
          </p:cNvSpPr>
          <p:nvPr/>
        </p:nvSpPr>
        <p:spPr bwMode="auto">
          <a:xfrm>
            <a:off x="3833813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Gold csv</a:t>
            </a:r>
          </a:p>
        </p:txBody>
      </p:sp>
      <p:sp>
        <p:nvSpPr>
          <p:cNvPr id="4106" name="TextBox 30"/>
          <p:cNvSpPr txBox="1">
            <a:spLocks noChangeArrowheads="1"/>
          </p:cNvSpPr>
          <p:nvPr/>
        </p:nvSpPr>
        <p:spPr bwMode="auto">
          <a:xfrm>
            <a:off x="2243138" y="47609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Silver txt</a:t>
            </a:r>
          </a:p>
        </p:txBody>
      </p:sp>
      <p:sp>
        <p:nvSpPr>
          <p:cNvPr id="4107" name="TextBox 33"/>
          <p:cNvSpPr txBox="1">
            <a:spLocks noChangeArrowheads="1"/>
          </p:cNvSpPr>
          <p:nvPr/>
        </p:nvSpPr>
        <p:spPr bwMode="auto">
          <a:xfrm>
            <a:off x="3843338" y="47609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Silver csv</a:t>
            </a:r>
          </a:p>
        </p:txBody>
      </p:sp>
      <p:cxnSp>
        <p:nvCxnSpPr>
          <p:cNvPr id="3" name="Straight Arrow Connector 2"/>
          <p:cNvCxnSpPr>
            <a:stCxn id="4" idx="3"/>
            <a:endCxn id="13" idx="1"/>
          </p:cNvCxnSpPr>
          <p:nvPr/>
        </p:nvCxnSpPr>
        <p:spPr>
          <a:xfrm>
            <a:off x="1739900" y="2151063"/>
            <a:ext cx="608013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6" idx="1"/>
          </p:cNvCxnSpPr>
          <p:nvPr/>
        </p:nvCxnSpPr>
        <p:spPr>
          <a:xfrm>
            <a:off x="3487738" y="2151063"/>
            <a:ext cx="5365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9" idx="1"/>
          </p:cNvCxnSpPr>
          <p:nvPr/>
        </p:nvCxnSpPr>
        <p:spPr>
          <a:xfrm>
            <a:off x="1739900" y="2151063"/>
            <a:ext cx="617538" cy="1828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3"/>
            <a:endCxn id="22" idx="1"/>
          </p:cNvCxnSpPr>
          <p:nvPr/>
        </p:nvCxnSpPr>
        <p:spPr>
          <a:xfrm>
            <a:off x="3605213" y="3979863"/>
            <a:ext cx="42862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15" descr="http://t1.gstatic.com/images?q=tbn:ANd9GcTIH-1u7tQZQ_S1Qm5ZLjvwE4X-hu1Bpltms_q6MT9s5LCvX8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7895">
            <a:off x="1798637" y="2936876"/>
            <a:ext cx="739775" cy="21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Process 17"/>
          <p:cNvSpPr/>
          <p:nvPr/>
        </p:nvSpPr>
        <p:spPr>
          <a:xfrm>
            <a:off x="5570982" y="1483685"/>
            <a:ext cx="1659636" cy="13426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Scoring</a:t>
            </a:r>
          </a:p>
        </p:txBody>
      </p:sp>
      <p:cxnSp>
        <p:nvCxnSpPr>
          <p:cNvPr id="20" name="Straight Arrow Connector 19"/>
          <p:cNvCxnSpPr>
            <a:endCxn id="18" idx="1"/>
          </p:cNvCxnSpPr>
          <p:nvPr/>
        </p:nvCxnSpPr>
        <p:spPr>
          <a:xfrm>
            <a:off x="5272088" y="2151063"/>
            <a:ext cx="298894" cy="3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/>
          <p:cNvSpPr/>
          <p:nvPr/>
        </p:nvSpPr>
        <p:spPr>
          <a:xfrm>
            <a:off x="5556695" y="3317249"/>
            <a:ext cx="1659636" cy="134269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Scoring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Parsing</a:t>
            </a: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>
            <a:off x="5257800" y="3983038"/>
            <a:ext cx="298895" cy="555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41638" y="4529138"/>
            <a:ext cx="785812" cy="9572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Process 28"/>
          <p:cNvSpPr/>
          <p:nvPr/>
        </p:nvSpPr>
        <p:spPr>
          <a:xfrm>
            <a:off x="3705225" y="5453063"/>
            <a:ext cx="13589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Cloud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5499100" y="5457825"/>
            <a:ext cx="1358900" cy="60960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Crowd!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078413" y="5776913"/>
            <a:ext cx="442912" cy="47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457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aOCR</a:t>
            </a:r>
            <a:r>
              <a:rPr lang="en-US" dirty="0" smtClean="0"/>
              <a:t> </a:t>
            </a:r>
            <a:r>
              <a:rPr lang="en-US" dirty="0" err="1" smtClean="0"/>
              <a:t>iDigBio</a:t>
            </a:r>
            <a:r>
              <a:rPr lang="en-US" dirty="0" smtClean="0"/>
              <a:t> – BRIT </a:t>
            </a:r>
            <a:r>
              <a:rPr lang="en-US" dirty="0" err="1" smtClean="0"/>
              <a:t>Hackathon</a:t>
            </a:r>
            <a:r>
              <a:rPr lang="en-US" dirty="0" smtClean="0"/>
              <a:t> NYBG Herbarium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ard 3"/>
          <p:cNvSpPr/>
          <p:nvPr/>
        </p:nvSpPr>
        <p:spPr>
          <a:xfrm>
            <a:off x="286385" y="1545193"/>
            <a:ext cx="1522730" cy="1210152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CalBug Entomology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Images</a:t>
            </a:r>
          </a:p>
        </p:txBody>
      </p:sp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5750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500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2347913" y="16002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hand-typed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024313" y="16002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hand-parsed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2357438" y="34290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silver OCR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4033838" y="34290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silver-parsed</a:t>
            </a:r>
          </a:p>
        </p:txBody>
      </p:sp>
      <p:sp>
        <p:nvSpPr>
          <p:cNvPr id="5128" name="TextBox 24"/>
          <p:cNvSpPr txBox="1">
            <a:spLocks noChangeArrowheads="1"/>
          </p:cNvSpPr>
          <p:nvPr/>
        </p:nvSpPr>
        <p:spPr bwMode="auto">
          <a:xfrm>
            <a:off x="2190750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Gold txt</a:t>
            </a:r>
          </a:p>
        </p:txBody>
      </p:sp>
      <p:sp>
        <p:nvSpPr>
          <p:cNvPr id="5129" name="TextBox 27"/>
          <p:cNvSpPr txBox="1">
            <a:spLocks noChangeArrowheads="1"/>
          </p:cNvSpPr>
          <p:nvPr/>
        </p:nvSpPr>
        <p:spPr bwMode="auto">
          <a:xfrm>
            <a:off x="3833813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Gold csv</a:t>
            </a:r>
          </a:p>
        </p:txBody>
      </p:sp>
      <p:sp>
        <p:nvSpPr>
          <p:cNvPr id="5130" name="TextBox 30"/>
          <p:cNvSpPr txBox="1">
            <a:spLocks noChangeArrowheads="1"/>
          </p:cNvSpPr>
          <p:nvPr/>
        </p:nvSpPr>
        <p:spPr bwMode="auto">
          <a:xfrm>
            <a:off x="2243138" y="47609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Silver txt</a:t>
            </a:r>
          </a:p>
        </p:txBody>
      </p:sp>
      <p:sp>
        <p:nvSpPr>
          <p:cNvPr id="5131" name="TextBox 33"/>
          <p:cNvSpPr txBox="1">
            <a:spLocks noChangeArrowheads="1"/>
          </p:cNvSpPr>
          <p:nvPr/>
        </p:nvSpPr>
        <p:spPr bwMode="auto">
          <a:xfrm>
            <a:off x="3843338" y="47609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Silver csv</a:t>
            </a:r>
          </a:p>
        </p:txBody>
      </p:sp>
      <p:cxnSp>
        <p:nvCxnSpPr>
          <p:cNvPr id="3" name="Straight Arrow Connector 2"/>
          <p:cNvCxnSpPr>
            <a:stCxn id="4" idx="3"/>
            <a:endCxn id="13" idx="1"/>
          </p:cNvCxnSpPr>
          <p:nvPr/>
        </p:nvCxnSpPr>
        <p:spPr>
          <a:xfrm>
            <a:off x="1809115" y="2150269"/>
            <a:ext cx="538798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6" idx="1"/>
          </p:cNvCxnSpPr>
          <p:nvPr/>
        </p:nvCxnSpPr>
        <p:spPr>
          <a:xfrm>
            <a:off x="3487738" y="2151063"/>
            <a:ext cx="5365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9" idx="1"/>
          </p:cNvCxnSpPr>
          <p:nvPr/>
        </p:nvCxnSpPr>
        <p:spPr>
          <a:xfrm>
            <a:off x="1809115" y="2150269"/>
            <a:ext cx="548323" cy="1828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3"/>
            <a:endCxn id="22" idx="1"/>
          </p:cNvCxnSpPr>
          <p:nvPr/>
        </p:nvCxnSpPr>
        <p:spPr>
          <a:xfrm>
            <a:off x="3605213" y="3979863"/>
            <a:ext cx="42862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15" descr="http://t1.gstatic.com/images?q=tbn:ANd9GcTIH-1u7tQZQ_S1Qm5ZLjvwE4X-hu1Bpltms_q6MT9s5LCvX8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7895">
            <a:off x="1798637" y="2936876"/>
            <a:ext cx="73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Process 17"/>
          <p:cNvSpPr/>
          <p:nvPr/>
        </p:nvSpPr>
        <p:spPr>
          <a:xfrm>
            <a:off x="5487988" y="1416050"/>
            <a:ext cx="1825625" cy="14779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Scoring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Segmentation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Sorting</a:t>
            </a:r>
          </a:p>
        </p:txBody>
      </p:sp>
      <p:cxnSp>
        <p:nvCxnSpPr>
          <p:cNvPr id="20" name="Straight Arrow Connector 19"/>
          <p:cNvCxnSpPr>
            <a:endCxn id="18" idx="1"/>
          </p:cNvCxnSpPr>
          <p:nvPr/>
        </p:nvCxnSpPr>
        <p:spPr>
          <a:xfrm>
            <a:off x="5272088" y="2151063"/>
            <a:ext cx="215900" cy="47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/>
          <p:cNvSpPr/>
          <p:nvPr/>
        </p:nvSpPr>
        <p:spPr>
          <a:xfrm>
            <a:off x="5700713" y="3433763"/>
            <a:ext cx="1371600" cy="11096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Scoring</a:t>
            </a: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>
            <a:off x="5257800" y="3983038"/>
            <a:ext cx="442913" cy="47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457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aOCR</a:t>
            </a:r>
            <a:r>
              <a:rPr lang="en-US" dirty="0" smtClean="0"/>
              <a:t> </a:t>
            </a:r>
            <a:r>
              <a:rPr lang="en-US" dirty="0" err="1" smtClean="0"/>
              <a:t>iDigBio</a:t>
            </a:r>
            <a:r>
              <a:rPr lang="en-US" dirty="0" smtClean="0"/>
              <a:t> – BRIT </a:t>
            </a:r>
            <a:r>
              <a:rPr lang="en-US" dirty="0" err="1" smtClean="0"/>
              <a:t>Hackathon</a:t>
            </a:r>
            <a:r>
              <a:rPr lang="en-US" dirty="0" smtClean="0"/>
              <a:t> </a:t>
            </a:r>
            <a:r>
              <a:rPr lang="en-US" dirty="0" err="1" smtClean="0"/>
              <a:t>CalBug</a:t>
            </a:r>
            <a:r>
              <a:rPr lang="en-US" dirty="0" smtClean="0"/>
              <a:t> Entomology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47800"/>
            <a:ext cx="8420100" cy="3657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5371" y="4324290"/>
            <a:ext cx="7811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http://ammatsun.acis.ufl.edu:5901/carrot2-webapp-3.8.1/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50" y="304800"/>
            <a:ext cx="832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Cloud using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Carrot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2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View of Search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1" y="1488577"/>
            <a:ext cx="8816529" cy="388084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5399" cy="35759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Visualization of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Foam Tree Visualization of Search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6" y="1590036"/>
            <a:ext cx="8871434" cy="38820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Confidence Estimation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52486"/>
            <a:ext cx="6803465" cy="478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8362"/>
            <a:ext cx="73247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Token Histogram – Google Charts</a:t>
            </a:r>
            <a:endParaRPr lang="en-US" dirty="0"/>
          </a:p>
        </p:txBody>
      </p:sp>
      <p:pic>
        <p:nvPicPr>
          <p:cNvPr id="6146" name="Picture 2" descr="C:\Users\dpaul\Desktop\h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3" y="1551709"/>
            <a:ext cx="7608455" cy="46181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Using OCR output to enhance the transcription process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18" y="1752600"/>
            <a:ext cx="6074683" cy="36626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66" y="3682465"/>
            <a:ext cx="2390334" cy="19563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81200"/>
            <a:ext cx="2095500" cy="1828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32061" r="1819" b="6522"/>
          <a:stretch/>
        </p:blipFill>
        <p:spPr bwMode="auto">
          <a:xfrm>
            <a:off x="228600" y="5105400"/>
            <a:ext cx="3474720" cy="129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594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Team!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60637"/>
            <a:ext cx="8534400" cy="34591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Data Sets</a:t>
            </a:r>
          </a:p>
          <a:p>
            <a:pPr lvl="1"/>
            <a:r>
              <a:rPr lang="en-US" sz="2400" dirty="0" smtClean="0"/>
              <a:t>silver (ABBYY) OCR output from 200 lichen packet images</a:t>
            </a:r>
          </a:p>
          <a:p>
            <a:pPr lvl="1"/>
            <a:r>
              <a:rPr lang="en-US" sz="2400" dirty="0" smtClean="0"/>
              <a:t>all ABBYY OCR output from 10,000 lichen packet images</a:t>
            </a:r>
          </a:p>
          <a:p>
            <a:pPr lvl="1"/>
            <a:r>
              <a:rPr lang="en-US" sz="2400" dirty="0" smtClean="0"/>
              <a:t>silver and gold (ABBYY, Tesseract) OCR output from 100 herbarium sheets</a:t>
            </a:r>
          </a:p>
          <a:p>
            <a:pPr lvl="2"/>
            <a:r>
              <a:rPr lang="en-US" sz="2400" dirty="0" smtClean="0"/>
              <a:t>OCR output from 5000 herbarium sheets</a:t>
            </a:r>
          </a:p>
          <a:p>
            <a:pPr lvl="1"/>
            <a:r>
              <a:rPr lang="en-US" sz="2400" dirty="0" smtClean="0"/>
              <a:t>SI BVP dataset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20113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 using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 gram Scoring,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Faceting,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Solr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Carrot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94" y="124691"/>
            <a:ext cx="3229406" cy="27709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5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Preprocess specimen label images with OCR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Remove (and use!) noise from text</a:t>
            </a:r>
          </a:p>
          <a:p>
            <a:r>
              <a:rPr lang="en-US" sz="1800" dirty="0"/>
              <a:t>Utilize OCR </a:t>
            </a:r>
            <a:r>
              <a:rPr lang="en-US" sz="1800" dirty="0" smtClean="0"/>
              <a:t>text</a:t>
            </a:r>
          </a:p>
          <a:p>
            <a:pPr lvl="1"/>
            <a:r>
              <a:rPr lang="en-US" sz="1800" dirty="0" smtClean="0"/>
              <a:t>create word cloud linked to record ids</a:t>
            </a:r>
          </a:p>
          <a:p>
            <a:pPr lvl="1"/>
            <a:r>
              <a:rPr lang="en-US" sz="1800" dirty="0" smtClean="0"/>
              <a:t>differentiate hand-written from typed labels</a:t>
            </a:r>
          </a:p>
          <a:p>
            <a:r>
              <a:rPr lang="en-US" sz="1800" dirty="0" smtClean="0"/>
              <a:t>Allow transcribers to choose terms from word cloud to create individual sets</a:t>
            </a:r>
          </a:p>
          <a:p>
            <a:r>
              <a:rPr lang="en-US" sz="1800" dirty="0" smtClean="0"/>
              <a:t>Allow validators to choose sets to clean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Clusters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 flipH="1">
            <a:off x="6400800" y="471487"/>
            <a:ext cx="17907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roadway" panose="04040905080B02020502" pitchFamily="82" charset="0"/>
              </a:rPr>
              <a:t>What</a:t>
            </a:r>
            <a:endParaRPr lang="en-US" sz="2400" b="1" dirty="0">
              <a:latin typeface="Broadway" panose="04040905080B02020502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96" y="1607000"/>
            <a:ext cx="2389909" cy="2050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10" y="1603184"/>
            <a:ext cx="2546185" cy="19742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Cloud using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Carrot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0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 OCR text output using SOLR</a:t>
            </a:r>
          </a:p>
          <a:p>
            <a:r>
              <a:rPr lang="en-US" dirty="0">
                <a:hlinkClick r:id="rId2"/>
              </a:rPr>
              <a:t>http://ammatsun.acis.ufl.edu:5900/solr/#/lichenssilver/schema-browser?field=content</a:t>
            </a:r>
            <a:endParaRPr lang="en-US" dirty="0" smtClean="0"/>
          </a:p>
          <a:p>
            <a:r>
              <a:rPr lang="en-US" dirty="0" smtClean="0"/>
              <a:t>Using Carrot</a:t>
            </a:r>
            <a:r>
              <a:rPr lang="en-US" baseline="30000" dirty="0" smtClean="0"/>
              <a:t>2</a:t>
            </a:r>
            <a:r>
              <a:rPr lang="en-US" baseline="30000" dirty="0"/>
              <a:t> </a:t>
            </a:r>
            <a:r>
              <a:rPr lang="en-US" dirty="0" smtClean="0"/>
              <a:t>to visualize data </a:t>
            </a:r>
            <a:r>
              <a:rPr lang="en-US" sz="2700" u="sng" dirty="0" smtClean="0">
                <a:hlinkClick r:id="rId3"/>
              </a:rPr>
              <a:t>http</a:t>
            </a:r>
            <a:r>
              <a:rPr lang="en-US" sz="2700" u="sng" dirty="0">
                <a:hlinkClick r:id="rId3"/>
              </a:rPr>
              <a:t>://</a:t>
            </a:r>
            <a:r>
              <a:rPr lang="en-US" sz="2700" u="sng" dirty="0" smtClean="0">
                <a:hlinkClick r:id="rId3"/>
              </a:rPr>
              <a:t>ammatsun.acis.ufl.edu:5901/carrot2-webapp-3.8.1/</a:t>
            </a:r>
            <a:endParaRPr lang="en-US" sz="2700" u="sng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2792"/>
            <a:ext cx="7929151" cy="251900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5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262312"/>
            <a:ext cx="3581400" cy="1768950"/>
          </a:xfrm>
        </p:spPr>
        <p:txBody>
          <a:bodyPr/>
          <a:lstStyle/>
          <a:p>
            <a:r>
              <a:rPr lang="en-US" dirty="0" smtClean="0"/>
              <a:t>Use for initial sort or validation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Imagine Integration with </a:t>
            </a:r>
            <a:r>
              <a:rPr lang="en-US" dirty="0" err="1" smtClean="0"/>
              <a:t>NfN</a:t>
            </a:r>
            <a:r>
              <a:rPr lang="en-US" dirty="0" smtClean="0"/>
              <a:t>/BVP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5886"/>
            <a:ext cx="516225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138737" y="1647825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" y="2532317"/>
            <a:ext cx="2016919" cy="7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71674"/>
            <a:ext cx="4590477" cy="4533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3687555" cy="24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10,000+ records sample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95516" cy="504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</a:p>
          <a:p>
            <a:r>
              <a:rPr lang="en-US" dirty="0" smtClean="0"/>
              <a:t>how many documents have this issue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iDigBio Faceted Collection Browser</a:t>
            </a:r>
            <a:endParaRPr lang="en-US" sz="3600" dirty="0"/>
          </a:p>
        </p:txBody>
      </p:sp>
      <p:sp>
        <p:nvSpPr>
          <p:cNvPr id="4" name="AutoShape 2" descr="imap://dpaul@imap.fsu.edu:143/fetch%3EUID%3E/INBOX%3E58627?part=1.2&amp;filename=facet-screen.jpg"/>
          <p:cNvSpPr>
            <a:spLocks noChangeAspect="1" noChangeArrowheads="1"/>
          </p:cNvSpPr>
          <p:nvPr/>
        </p:nvSpPr>
        <p:spPr bwMode="auto">
          <a:xfrm>
            <a:off x="155575" y="-2019300"/>
            <a:ext cx="7267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dpaul@imap.fsu.edu:143/fetch%3EUID%3E/INBOX%3E58627?part=1.2&amp;filename=facet-screen.jpg"/>
          <p:cNvSpPr>
            <a:spLocks noChangeAspect="1" noChangeArrowheads="1"/>
          </p:cNvSpPr>
          <p:nvPr/>
        </p:nvSpPr>
        <p:spPr bwMode="auto">
          <a:xfrm>
            <a:off x="307975" y="-1866900"/>
            <a:ext cx="7267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dpaul\Desktop\facet-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48" y="2583404"/>
            <a:ext cx="6586352" cy="38173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</a:p>
          <a:p>
            <a:r>
              <a:rPr lang="en-US" dirty="0" smtClean="0"/>
              <a:t>how many documents have this issue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iDigBio Faceted Collection Browser</a:t>
            </a:r>
            <a:endParaRPr lang="en-US" sz="3600" dirty="0"/>
          </a:p>
        </p:txBody>
      </p:sp>
      <p:sp>
        <p:nvSpPr>
          <p:cNvPr id="4" name="AutoShape 2" descr="imap://dpaul@imap.fsu.edu:143/fetch%3EUID%3E/INBOX%3E58627?part=1.2&amp;filename=facet-screen.jpg"/>
          <p:cNvSpPr>
            <a:spLocks noChangeAspect="1" noChangeArrowheads="1"/>
          </p:cNvSpPr>
          <p:nvPr/>
        </p:nvSpPr>
        <p:spPr bwMode="auto">
          <a:xfrm>
            <a:off x="155575" y="-2019300"/>
            <a:ext cx="7267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dpaul@imap.fsu.edu:143/fetch%3EUID%3E/INBOX%3E58627?part=1.2&amp;filename=facet-screen.jpg"/>
          <p:cNvSpPr>
            <a:spLocks noChangeAspect="1" noChangeArrowheads="1"/>
          </p:cNvSpPr>
          <p:nvPr/>
        </p:nvSpPr>
        <p:spPr bwMode="auto">
          <a:xfrm>
            <a:off x="307975" y="-1866900"/>
            <a:ext cx="7267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dpaul\Desktop\facet-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48" y="2583404"/>
            <a:ext cx="6586352" cy="38173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paul\Desktop\confid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3621629"/>
            <a:ext cx="4329545" cy="20877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early triage</a:t>
            </a:r>
          </a:p>
          <a:p>
            <a:pPr lvl="1"/>
            <a:r>
              <a:rPr lang="en-US" sz="2700" dirty="0" smtClean="0"/>
              <a:t>score each document</a:t>
            </a:r>
          </a:p>
          <a:p>
            <a:pPr lvl="1"/>
            <a:r>
              <a:rPr lang="en-US" sz="2700" dirty="0" smtClean="0"/>
              <a:t>score transcriptions</a:t>
            </a:r>
          </a:p>
          <a:p>
            <a:pPr lvl="2"/>
            <a:r>
              <a:rPr lang="en-US" sz="2700" dirty="0" smtClean="0"/>
              <a:t>low scores to human</a:t>
            </a:r>
          </a:p>
          <a:p>
            <a:pPr lvl="2"/>
            <a:r>
              <a:rPr lang="en-US" sz="2700" dirty="0" smtClean="0"/>
              <a:t>high scores to automated parsing</a:t>
            </a:r>
          </a:p>
          <a:p>
            <a:r>
              <a:rPr lang="en-US" dirty="0" smtClean="0"/>
              <a:t>humans check</a:t>
            </a:r>
          </a:p>
          <a:p>
            <a:r>
              <a:rPr lang="en-US" dirty="0" smtClean="0"/>
              <a:t>human correct</a:t>
            </a:r>
          </a:p>
          <a:p>
            <a:pPr lvl="1"/>
            <a:r>
              <a:rPr lang="en-US" sz="2700" dirty="0" smtClean="0"/>
              <a:t>transcription errors</a:t>
            </a:r>
          </a:p>
          <a:p>
            <a:pPr lvl="1"/>
            <a:r>
              <a:rPr lang="en-US" sz="2700" dirty="0" smtClean="0"/>
              <a:t>ocr errors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OCR Confidence</a:t>
            </a:r>
            <a:endParaRPr lang="en-US" dirty="0"/>
          </a:p>
        </p:txBody>
      </p:sp>
      <p:pic>
        <p:nvPicPr>
          <p:cNvPr id="2050" name="Picture 2" descr="C:\Users\dpaul\Desktop\confid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17890"/>
            <a:ext cx="4329545" cy="20877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 flipH="1">
            <a:off x="7010400" y="2057400"/>
            <a:ext cx="1709759" cy="4829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roadway" panose="04040905080B02020502" pitchFamily="82" charset="0"/>
              </a:rPr>
              <a:t>Why</a:t>
            </a:r>
            <a:endParaRPr lang="en-US" sz="24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6611" y="1894802"/>
            <a:ext cx="2961244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PLANTS OF BAHAMA ISLANDS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461" y="2462221"/>
            <a:ext cx="999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PLA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LAN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ANT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NTS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TS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 O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OF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OF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F B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BA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BAH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AHA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HAM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457200" y="2462309"/>
            <a:ext cx="1486279" cy="1202387"/>
          </a:xfrm>
          <a:prstGeom prst="ca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Training Set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339" y="2061484"/>
            <a:ext cx="132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Herb gold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7233" y="2462221"/>
            <a:ext cx="99986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AMA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MA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A I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IS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ISL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SLA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LAN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AND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NDS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7233" y="5528896"/>
            <a:ext cx="1026885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3-grams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7131949" y="1861116"/>
            <a:ext cx="1486279" cy="1202387"/>
          </a:xfrm>
          <a:prstGeom prst="ca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Test Set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4088" y="1525559"/>
            <a:ext cx="132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Herb silver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339" y="3687242"/>
            <a:ext cx="12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100 docs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2180" y="3074047"/>
            <a:ext cx="12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100 docs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Process 15"/>
          <p:cNvSpPr/>
          <p:nvPr/>
        </p:nvSpPr>
        <p:spPr>
          <a:xfrm>
            <a:off x="3510356" y="228600"/>
            <a:ext cx="1661931" cy="932189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N-grams probability model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175574">
            <a:off x="1655960" y="1239763"/>
            <a:ext cx="1199078" cy="4030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954455">
            <a:off x="5918691" y="1061759"/>
            <a:ext cx="1199078" cy="4030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42644" y="1755866"/>
            <a:ext cx="3353230" cy="4676673"/>
          </a:xfrm>
          <a:prstGeom prst="rect">
            <a:avLst/>
          </a:prstGeom>
          <a:noFill/>
          <a:ln>
            <a:solidFill>
              <a:schemeClr val="accent5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746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20 at 9.38.5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022342"/>
            <a:ext cx="9931054" cy="6156447"/>
          </a:xfrm>
          <a:prstGeom prst="rect">
            <a:avLst/>
          </a:prstGeom>
        </p:spPr>
      </p:pic>
      <p:pic>
        <p:nvPicPr>
          <p:cNvPr id="5" name="Picture 4" descr="Screen Shot 2013-12-20 at 9.40.2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44" y="3940495"/>
            <a:ext cx="7071538" cy="497490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Visualizing OCR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herb_allsilver_trigram_html.zip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5000 OCR html </a:t>
            </a:r>
            <a:r>
              <a:rPr lang="en-US" dirty="0" smtClean="0"/>
              <a:t>files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See it for yourself!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6" name="Picture 2" descr="C:\Users\dpaul\Desktop\confid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4" y="2194086"/>
            <a:ext cx="7670055" cy="36985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262312"/>
            <a:ext cx="3581400" cy="1768950"/>
          </a:xfrm>
        </p:spPr>
        <p:txBody>
          <a:bodyPr/>
          <a:lstStyle/>
          <a:p>
            <a:r>
              <a:rPr lang="en-US" dirty="0" smtClean="0"/>
              <a:t>Use for initial sort or validation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it happen!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5886"/>
            <a:ext cx="516225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138737" y="1647825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" y="2532317"/>
            <a:ext cx="2016919" cy="7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71674"/>
            <a:ext cx="4590477" cy="4533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3687555" cy="24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Enhance user experience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Happiness!</a:t>
            </a:r>
          </a:p>
          <a:p>
            <a:r>
              <a:rPr lang="en-US" sz="3200" dirty="0" smtClean="0"/>
              <a:t>Leverage user expertise</a:t>
            </a:r>
          </a:p>
          <a:p>
            <a:r>
              <a:rPr lang="en-US" sz="3200" dirty="0" smtClean="0"/>
              <a:t>Improve speed</a:t>
            </a:r>
          </a:p>
          <a:p>
            <a:r>
              <a:rPr lang="en-US" sz="3200" dirty="0" smtClean="0"/>
              <a:t>Reduce Errors</a:t>
            </a:r>
          </a:p>
          <a:p>
            <a:r>
              <a:rPr lang="en-US" sz="3200" dirty="0" smtClean="0"/>
              <a:t>Enables ditto function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Cluster Methodology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 rot="2038822" flipH="1">
            <a:off x="7075587" y="1482787"/>
            <a:ext cx="1709759" cy="4829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roadway" panose="04040905080B02020502" pitchFamily="82" charset="0"/>
              </a:rPr>
              <a:t>Why</a:t>
            </a:r>
            <a:endParaRPr lang="en-US" sz="2400" b="1" dirty="0">
              <a:latin typeface="Broadway" panose="04040905080B02020502" pitchFamily="8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1981200"/>
            <a:ext cx="0" cy="449457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</a:t>
            </a:r>
            <a:r>
              <a:rPr lang="en-US" dirty="0" err="1" smtClean="0"/>
              <a:t>Ho</a:t>
            </a:r>
            <a:r>
              <a:rPr lang="en-US" dirty="0" err="1" smtClean="0">
                <a:solidFill>
                  <a:schemeClr val="accent2"/>
                </a:solidFill>
              </a:rPr>
              <a:t>Ll</a:t>
            </a:r>
            <a:r>
              <a:rPr lang="en-US" dirty="0" err="1" smtClean="0"/>
              <a:t>idays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64305"/>
            <a:ext cx="6635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09" y="5964305"/>
            <a:ext cx="8413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29" y="5943600"/>
            <a:ext cx="6635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47" y="5972282"/>
            <a:ext cx="687387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18" y="1752600"/>
            <a:ext cx="6074683" cy="36626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66" y="3682465"/>
            <a:ext cx="2390334" cy="19563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81200"/>
            <a:ext cx="2095500" cy="1828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5218" r="1819" b="6522"/>
          <a:stretch/>
        </p:blipFill>
        <p:spPr bwMode="auto">
          <a:xfrm>
            <a:off x="228600" y="4751167"/>
            <a:ext cx="34747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181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Team!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s://www.idigbio.org/wiki/images/a/a8/IDigBio_Logo_RG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64" y="271272"/>
            <a:ext cx="2093662" cy="6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72" y="84312"/>
            <a:ext cx="1451028" cy="3739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60" y="649411"/>
            <a:ext cx="1382120" cy="47739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like ordered datasets</a:t>
            </a:r>
          </a:p>
          <a:p>
            <a:r>
              <a:rPr lang="en-US" dirty="0" smtClean="0"/>
              <a:t>Transcription </a:t>
            </a:r>
          </a:p>
          <a:p>
            <a:pPr lvl="1"/>
            <a:r>
              <a:rPr 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 smtClean="0"/>
              <a:t>with ordered/sorted sets</a:t>
            </a:r>
          </a:p>
          <a:p>
            <a:pPr lvl="1"/>
            <a:r>
              <a:rPr lang="en-US" sz="2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error prone </a:t>
            </a:r>
            <a:r>
              <a:rPr lang="en-US" sz="2700" dirty="0" smtClean="0"/>
              <a:t>with sorted sets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Stories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5791200" y="661634"/>
            <a:ext cx="28194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roadway" panose="04040905080B02020502" pitchFamily="82" charset="0"/>
              </a:rPr>
              <a:t>Who</a:t>
            </a:r>
            <a:endParaRPr lang="en-US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Segregate hand-written from typed labels</a:t>
            </a:r>
          </a:p>
          <a:p>
            <a:r>
              <a:rPr lang="en-US" dirty="0" smtClean="0"/>
              <a:t>Ben Brumfield code uses</a:t>
            </a:r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regex </a:t>
            </a:r>
            <a:r>
              <a:rPr lang="en-US" dirty="0" smtClean="0"/>
              <a:t>to sort out garbage (higher garbage = higher likelihood hand-written)</a:t>
            </a:r>
          </a:p>
          <a:p>
            <a:pPr lvl="1"/>
            <a:r>
              <a:rPr lang="en-US" dirty="0" smtClean="0"/>
              <a:t>Read all about it at </a:t>
            </a:r>
            <a:r>
              <a:rPr lang="en-US" dirty="0" smtClean="0">
                <a:hlinkClick r:id="rId2"/>
              </a:rPr>
              <a:t>Ben’s blog!</a:t>
            </a:r>
            <a:endParaRPr lang="en-US" dirty="0" smtClean="0"/>
          </a:p>
          <a:p>
            <a:pPr lvl="1"/>
            <a:r>
              <a:rPr lang="en-US" dirty="0" smtClean="0"/>
              <a:t>Code is at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Humanities community using now!</a:t>
            </a:r>
          </a:p>
          <a:p>
            <a:r>
              <a:rPr lang="en-US" dirty="0" smtClean="0"/>
              <a:t>Let transcriber choose label format</a:t>
            </a:r>
          </a:p>
          <a:p>
            <a:r>
              <a:rPr lang="en-US" i="1" dirty="0" smtClean="0"/>
              <a:t>Typed?....go to word cloud workflow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Handwriting vs. Typed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28600"/>
            <a:ext cx="2781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extract </a:t>
            </a:r>
            <a:r>
              <a:rPr lang="en-US" dirty="0"/>
              <a:t>character-level n-gram from a corpus (the OCR corpus + an external good corpus, ideally)</a:t>
            </a:r>
          </a:p>
          <a:p>
            <a:r>
              <a:rPr lang="en-US" dirty="0"/>
              <a:t>obtain a list of character-level n-gram</a:t>
            </a:r>
          </a:p>
          <a:p>
            <a:pPr lvl="1"/>
            <a:r>
              <a:rPr lang="en-US" dirty="0"/>
              <a:t>e.g. bi-gram looks like </a:t>
            </a:r>
            <a:r>
              <a:rPr lang="en-US" dirty="0" err="1"/>
              <a:t>th</a:t>
            </a:r>
            <a:r>
              <a:rPr lang="en-US" dirty="0"/>
              <a:t>, </a:t>
            </a:r>
            <a:r>
              <a:rPr lang="en-US" dirty="0" err="1"/>
              <a:t>sh</a:t>
            </a:r>
            <a:r>
              <a:rPr lang="en-US" dirty="0"/>
              <a:t>, </a:t>
            </a:r>
            <a:r>
              <a:rPr lang="en-US" dirty="0" err="1"/>
              <a:t>ph</a:t>
            </a:r>
            <a:r>
              <a:rPr lang="en-US" dirty="0"/>
              <a:t> ...</a:t>
            </a:r>
          </a:p>
          <a:p>
            <a:r>
              <a:rPr lang="en-US" dirty="0"/>
              <a:t>given a word, compute its probability based on the n-gram probability</a:t>
            </a:r>
          </a:p>
          <a:p>
            <a:r>
              <a:rPr lang="en-US" dirty="0"/>
              <a:t>this is used for computing the final OCR confidence score</a:t>
            </a:r>
          </a:p>
          <a:p>
            <a:r>
              <a:rPr lang="en-US" dirty="0"/>
              <a:t>can use standard dictionary in computing the score (if time allows)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</a:t>
            </a:r>
            <a:r>
              <a:rPr lang="en-US" dirty="0"/>
              <a:t>OCR confidence</a:t>
            </a:r>
          </a:p>
        </p:txBody>
      </p:sp>
    </p:spTree>
    <p:extLst>
      <p:ext uri="{BB962C8B-B14F-4D97-AF65-F5344CB8AC3E}">
        <p14:creationId xmlns:p14="http://schemas.microsoft.com/office/powerpoint/2010/main" val="24400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ebaccess.si.edu/owa/attachment.ashx?id=RgAAAADmC%2fHy9WFoTLLqbND3ag39BwBQdWZiJ4jKTpRd6MZoqZ44AAAAjjWvAAAdiCAH%2bYjGR5U1I7%2bOLaojAAAr%2fK44AAAJ&amp;attcnt=1&amp;attid0=BAAAAAAA&amp;attcid0=13EA2163-F928-47D5-8AB6-F7FBAE1DCA8A%40ufl.e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docs.google.com/drawings/d/smKEbjqcwf4RKzhneof6czw/image?w=623&amp;h=131&amp;rev=143&amp;a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80338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4143" y="762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Word Cloud Workflow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46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8" y="1481138"/>
            <a:ext cx="716428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Cloud</a:t>
            </a:r>
            <a:br>
              <a:rPr lang="en-US" dirty="0" smtClean="0"/>
            </a:br>
            <a:r>
              <a:rPr lang="en-US" sz="1400" dirty="0">
                <a:hlinkClick r:id="rId3"/>
              </a:rPr>
              <a:t>http://aocr1.acis.ufl.edu/datasets/lichens/silver/ocr/WebrootDatasetsLichensSilverOcr.txt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920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ard 3"/>
          <p:cNvSpPr/>
          <p:nvPr/>
        </p:nvSpPr>
        <p:spPr>
          <a:xfrm>
            <a:off x="355600" y="1600200"/>
            <a:ext cx="1384300" cy="110013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Lichen Label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Images</a:t>
            </a:r>
          </a:p>
        </p:txBody>
      </p:sp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285750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10,000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2347913" y="16002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hand-typed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024313" y="16002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hand-parsed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2357438" y="34290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silver OCR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4033838" y="3429000"/>
            <a:ext cx="1247775" cy="1100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silver-parsed</a:t>
            </a:r>
          </a:p>
        </p:txBody>
      </p:sp>
      <p:sp>
        <p:nvSpPr>
          <p:cNvPr id="3080" name="TextBox 24"/>
          <p:cNvSpPr txBox="1">
            <a:spLocks noChangeArrowheads="1"/>
          </p:cNvSpPr>
          <p:nvPr/>
        </p:nvSpPr>
        <p:spPr bwMode="auto">
          <a:xfrm>
            <a:off x="2190750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Gold txt</a:t>
            </a:r>
          </a:p>
        </p:txBody>
      </p:sp>
      <p:sp>
        <p:nvSpPr>
          <p:cNvPr id="3081" name="TextBox 27"/>
          <p:cNvSpPr txBox="1">
            <a:spLocks noChangeArrowheads="1"/>
          </p:cNvSpPr>
          <p:nvPr/>
        </p:nvSpPr>
        <p:spPr bwMode="auto">
          <a:xfrm>
            <a:off x="3833813" y="29321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Gold csv</a:t>
            </a:r>
          </a:p>
        </p:txBody>
      </p:sp>
      <p:sp>
        <p:nvSpPr>
          <p:cNvPr id="3082" name="TextBox 30"/>
          <p:cNvSpPr txBox="1">
            <a:spLocks noChangeArrowheads="1"/>
          </p:cNvSpPr>
          <p:nvPr/>
        </p:nvSpPr>
        <p:spPr bwMode="auto">
          <a:xfrm>
            <a:off x="2243138" y="47609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Silver txt</a:t>
            </a:r>
          </a:p>
        </p:txBody>
      </p:sp>
      <p:sp>
        <p:nvSpPr>
          <p:cNvPr id="3083" name="TextBox 33"/>
          <p:cNvSpPr txBox="1">
            <a:spLocks noChangeArrowheads="1"/>
          </p:cNvSpPr>
          <p:nvPr/>
        </p:nvSpPr>
        <p:spPr bwMode="auto">
          <a:xfrm>
            <a:off x="3843338" y="47609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Silver csv</a:t>
            </a:r>
          </a:p>
        </p:txBody>
      </p:sp>
      <p:cxnSp>
        <p:nvCxnSpPr>
          <p:cNvPr id="3" name="Straight Arrow Connector 2"/>
          <p:cNvCxnSpPr>
            <a:stCxn id="4" idx="3"/>
            <a:endCxn id="13" idx="1"/>
          </p:cNvCxnSpPr>
          <p:nvPr/>
        </p:nvCxnSpPr>
        <p:spPr>
          <a:xfrm>
            <a:off x="1739900" y="2151063"/>
            <a:ext cx="608013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6" idx="1"/>
          </p:cNvCxnSpPr>
          <p:nvPr/>
        </p:nvCxnSpPr>
        <p:spPr>
          <a:xfrm>
            <a:off x="3487738" y="2151063"/>
            <a:ext cx="5365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9" idx="1"/>
          </p:cNvCxnSpPr>
          <p:nvPr/>
        </p:nvCxnSpPr>
        <p:spPr>
          <a:xfrm>
            <a:off x="1739900" y="2151063"/>
            <a:ext cx="617538" cy="1828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3"/>
            <a:endCxn id="22" idx="1"/>
          </p:cNvCxnSpPr>
          <p:nvPr/>
        </p:nvCxnSpPr>
        <p:spPr>
          <a:xfrm>
            <a:off x="3605213" y="3979863"/>
            <a:ext cx="42862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8" name="Picture 15" descr="http://t1.gstatic.com/images?q=tbn:ANd9GcTIH-1u7tQZQ_S1Qm5ZLjvwE4X-hu1Bpltms_q6MT9s5LCvX8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7895">
            <a:off x="1798637" y="2936876"/>
            <a:ext cx="73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lowchart: Process 43"/>
          <p:cNvSpPr/>
          <p:nvPr/>
        </p:nvSpPr>
        <p:spPr>
          <a:xfrm>
            <a:off x="5570982" y="1483685"/>
            <a:ext cx="1659636" cy="13426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Scoring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Parsing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941638" y="4529138"/>
            <a:ext cx="785812" cy="9572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Process 46"/>
          <p:cNvSpPr/>
          <p:nvPr/>
        </p:nvSpPr>
        <p:spPr>
          <a:xfrm>
            <a:off x="3705225" y="5453063"/>
            <a:ext cx="13589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Cloud</a:t>
            </a:r>
          </a:p>
        </p:txBody>
      </p:sp>
      <p:cxnSp>
        <p:nvCxnSpPr>
          <p:cNvPr id="48" name="Straight Arrow Connector 47"/>
          <p:cNvCxnSpPr>
            <a:stCxn id="16" idx="3"/>
            <a:endCxn id="44" idx="1"/>
          </p:cNvCxnSpPr>
          <p:nvPr/>
        </p:nvCxnSpPr>
        <p:spPr>
          <a:xfrm>
            <a:off x="5272088" y="2150269"/>
            <a:ext cx="298894" cy="47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Process 59"/>
          <p:cNvSpPr/>
          <p:nvPr/>
        </p:nvSpPr>
        <p:spPr>
          <a:xfrm>
            <a:off x="5556695" y="3317249"/>
            <a:ext cx="1659636" cy="134269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Scoring</a:t>
            </a:r>
          </a:p>
        </p:txBody>
      </p:sp>
      <p:cxnSp>
        <p:nvCxnSpPr>
          <p:cNvPr id="61" name="Straight Arrow Connector 60"/>
          <p:cNvCxnSpPr>
            <a:endCxn id="60" idx="1"/>
          </p:cNvCxnSpPr>
          <p:nvPr/>
        </p:nvCxnSpPr>
        <p:spPr>
          <a:xfrm>
            <a:off x="5257800" y="3983038"/>
            <a:ext cx="298895" cy="555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Process 61"/>
          <p:cNvSpPr/>
          <p:nvPr/>
        </p:nvSpPr>
        <p:spPr>
          <a:xfrm>
            <a:off x="5499100" y="5457825"/>
            <a:ext cx="1358900" cy="60960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Crowd!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078413" y="5776913"/>
            <a:ext cx="442912" cy="47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4572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aOCR</a:t>
            </a:r>
            <a:r>
              <a:rPr lang="en-US" sz="2000" dirty="0" smtClean="0"/>
              <a:t> </a:t>
            </a:r>
            <a:r>
              <a:rPr lang="en-US" sz="2000" dirty="0" err="1" smtClean="0"/>
              <a:t>iDigBio</a:t>
            </a:r>
            <a:r>
              <a:rPr lang="en-US" sz="2000" dirty="0" smtClean="0"/>
              <a:t> – BRIT </a:t>
            </a:r>
            <a:r>
              <a:rPr lang="en-US" sz="2000" dirty="0" err="1" smtClean="0"/>
              <a:t>Hackathon</a:t>
            </a:r>
            <a:r>
              <a:rPr lang="en-US" sz="2000" dirty="0" smtClean="0"/>
              <a:t> Lichen Dataset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1750" y="425450"/>
            <a:ext cx="1911336" cy="7346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39136" y="6118881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Stop/not useful words removed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431333" y="25181"/>
            <a:ext cx="194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SOLR Index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9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993</TotalTime>
  <Words>641</Words>
  <Application>Microsoft Office PowerPoint</Application>
  <PresentationFormat>On-screen Show (4:3)</PresentationFormat>
  <Paragraphs>209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Concourse</vt:lpstr>
      <vt:lpstr>Office Theme</vt:lpstr>
      <vt:lpstr>Enhancing NfN using Text Analytics and Visualization</vt:lpstr>
      <vt:lpstr>Text Clusters</vt:lpstr>
      <vt:lpstr>Reasons for Cluster Methodology</vt:lpstr>
      <vt:lpstr>User Stories</vt:lpstr>
      <vt:lpstr>Handwriting vs. Typed</vt:lpstr>
      <vt:lpstr>Estimating OCR confidence</vt:lpstr>
      <vt:lpstr>PowerPoint Presentation</vt:lpstr>
      <vt:lpstr>Word Cloud http://aocr1.acis.ufl.edu/datasets/lichens/silver/ocr/WebrootDatasetsLichensSilverOcr.txt</vt:lpstr>
      <vt:lpstr>PowerPoint Presentation</vt:lpstr>
      <vt:lpstr>PowerPoint Presentation</vt:lpstr>
      <vt:lpstr>PowerPoint Presentation</vt:lpstr>
      <vt:lpstr>PowerPoint Presentation</vt:lpstr>
      <vt:lpstr>Folder View of Search</vt:lpstr>
      <vt:lpstr>Circles Visualization of Search</vt:lpstr>
      <vt:lpstr>Foam Tree Visualization of Search</vt:lpstr>
      <vt:lpstr>OCR Confidence Estimation</vt:lpstr>
      <vt:lpstr>Token Histogram – Google Charts</vt:lpstr>
      <vt:lpstr>Using OCR output to enhance the transcription process</vt:lpstr>
      <vt:lpstr>Word Clouds using N- gram Scoring, Faceting, Solr + Carrot2</vt:lpstr>
      <vt:lpstr>Word Cloud using Solr + Carrot2</vt:lpstr>
      <vt:lpstr>Imagine Integration with NfN/BVP</vt:lpstr>
      <vt:lpstr>10,000+ records sample</vt:lpstr>
      <vt:lpstr>iDigBio Faceted Collection Browser</vt:lpstr>
      <vt:lpstr>iDigBio Faceted Collection Browser</vt:lpstr>
      <vt:lpstr>Visualizing OCR Confidence</vt:lpstr>
      <vt:lpstr>PowerPoint Presentation</vt:lpstr>
      <vt:lpstr>Visualizing OCR Confidence</vt:lpstr>
      <vt:lpstr>5000 OCR html files See it for yourself!</vt:lpstr>
      <vt:lpstr>Let’s make it happen!</vt:lpstr>
      <vt:lpstr>Happy HoLlidays!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NfN using Text Analytics and Visualization</dc:title>
  <dc:creator>Love,Kevin J</dc:creator>
  <cp:lastModifiedBy>dpaul</cp:lastModifiedBy>
  <cp:revision>41</cp:revision>
  <dcterms:created xsi:type="dcterms:W3CDTF">2013-12-17T19:02:51Z</dcterms:created>
  <dcterms:modified xsi:type="dcterms:W3CDTF">2014-01-14T17:30:50Z</dcterms:modified>
</cp:coreProperties>
</file>