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75" r:id="rId3"/>
    <p:sldId id="260" r:id="rId4"/>
    <p:sldId id="258" r:id="rId5"/>
    <p:sldId id="257" r:id="rId6"/>
    <p:sldId id="261" r:id="rId7"/>
    <p:sldId id="263" r:id="rId8"/>
    <p:sldId id="264" r:id="rId9"/>
    <p:sldId id="265" r:id="rId10"/>
    <p:sldId id="267" r:id="rId11"/>
    <p:sldId id="266" r:id="rId12"/>
    <p:sldId id="268" r:id="rId13"/>
    <p:sldId id="259" r:id="rId14"/>
    <p:sldId id="274" r:id="rId15"/>
    <p:sldId id="272" r:id="rId16"/>
    <p:sldId id="270" r:id="rId17"/>
    <p:sldId id="273" r:id="rId18"/>
    <p:sldId id="278" r:id="rId19"/>
    <p:sldId id="279" r:id="rId20"/>
    <p:sldId id="280" r:id="rId21"/>
    <p:sldId id="281" r:id="rId22"/>
    <p:sldId id="282" r:id="rId23"/>
    <p:sldId id="283" r:id="rId24"/>
    <p:sldId id="269" r:id="rId25"/>
    <p:sldId id="276" r:id="rId26"/>
    <p:sldId id="27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56" autoAdjust="0"/>
    <p:restoredTop sz="85439" autoAdjust="0"/>
  </p:normalViewPr>
  <p:slideViewPr>
    <p:cSldViewPr>
      <p:cViewPr>
        <p:scale>
          <a:sx n="89" d="100"/>
          <a:sy n="89" d="100"/>
        </p:scale>
        <p:origin x="-1692" y="-216"/>
      </p:cViewPr>
      <p:guideLst>
        <p:guide orient="horz" pos="2160"/>
        <p:guide pos="2880"/>
      </p:guideLst>
    </p:cSldViewPr>
  </p:slideViewPr>
  <p:outlineViewPr>
    <p:cViewPr>
      <p:scale>
        <a:sx n="33" d="100"/>
        <a:sy n="33" d="100"/>
      </p:scale>
      <p:origin x="0" y="-1269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4FB228-EDBA-435D-B796-31879FDBD497}" type="datetimeFigureOut">
              <a:rPr lang="en-US" smtClean="0"/>
              <a:pPr/>
              <a:t>7/31/2013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23E5C-4B03-4527-9DBA-5E27716E6773}" type="slidenum">
              <a:rPr lang="en-US" smtClean="0"/>
              <a:pPr/>
              <a:t>‹#›</a:t>
            </a:fld>
            <a:endParaRPr lang="en-US"/>
          </a:p>
        </p:txBody>
      </p:sp>
    </p:spTree>
    <p:extLst>
      <p:ext uri="{BB962C8B-B14F-4D97-AF65-F5344CB8AC3E}">
        <p14:creationId xmlns:p14="http://schemas.microsoft.com/office/powerpoint/2010/main" val="3064112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museum.tulane.edu/webservices/geolocatesvcv2/glcwrap.aspx"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museum.tulane.edu/webservices/geolocatesvcv2/glcwrap.aspx"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Notes included in this talk,</a:t>
            </a:r>
            <a:r>
              <a:rPr lang="en-US" baseline="0" smtClean="0"/>
              <a:t> and a dataset provided with this talk are designed to be used together to help the user trying out Open Refine (formerly Google Refine) for the first time. The links are all working at the time of this talk, first presented at iDigBio’s Wet Collection Workshop at KU in March 2013. The accompanying csv dataset goes with this presentation’s examples.</a:t>
            </a:r>
            <a:endParaRPr lang="en-US"/>
          </a:p>
        </p:txBody>
      </p:sp>
      <p:sp>
        <p:nvSpPr>
          <p:cNvPr id="4" name="Slide Number Placeholder 3"/>
          <p:cNvSpPr>
            <a:spLocks noGrp="1"/>
          </p:cNvSpPr>
          <p:nvPr>
            <p:ph type="sldNum" sz="quarter" idx="10"/>
          </p:nvPr>
        </p:nvSpPr>
        <p:spPr/>
        <p:txBody>
          <a:bodyPr/>
          <a:lstStyle/>
          <a:p>
            <a:fld id="{16123E5C-4B03-4527-9DBA-5E27716E6773}" type="slidenum">
              <a:rPr lang="en-US" smtClean="0"/>
              <a:pPr/>
              <a:t>1</a:t>
            </a:fld>
            <a:endParaRPr lang="en-US"/>
          </a:p>
        </p:txBody>
      </p:sp>
    </p:spTree>
    <p:extLst>
      <p:ext uri="{BB962C8B-B14F-4D97-AF65-F5344CB8AC3E}">
        <p14:creationId xmlns:p14="http://schemas.microsoft.com/office/powerpoint/2010/main" val="3270099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make a small record set by doing the following:</a:t>
            </a:r>
          </a:p>
          <a:p>
            <a:r>
              <a:rPr lang="en-US" baseline="0" dirty="0" smtClean="0"/>
              <a:t>Click state column </a:t>
            </a:r>
            <a:r>
              <a:rPr lang="en-US" b="1" baseline="0" dirty="0" smtClean="0"/>
              <a:t>facet &gt; text facet</a:t>
            </a:r>
          </a:p>
          <a:p>
            <a:r>
              <a:rPr lang="en-US" b="0" baseline="0" dirty="0" smtClean="0"/>
              <a:t>Click on </a:t>
            </a:r>
            <a:r>
              <a:rPr lang="en-US" b="1" baseline="0" dirty="0" smtClean="0"/>
              <a:t>Florida</a:t>
            </a:r>
          </a:p>
          <a:p>
            <a:r>
              <a:rPr lang="en-US" b="0" baseline="0" dirty="0" smtClean="0"/>
              <a:t>Now, there are 7 records to send to </a:t>
            </a:r>
            <a:r>
              <a:rPr lang="en-US" b="0" baseline="0" dirty="0" err="1" smtClean="0"/>
              <a:t>Geolocate</a:t>
            </a:r>
            <a:r>
              <a:rPr lang="en-US" b="0" baseline="0" dirty="0" smtClean="0"/>
              <a:t>.</a:t>
            </a:r>
          </a:p>
          <a:p>
            <a:endParaRPr lang="en-US" b="0" dirty="0" smtClean="0"/>
          </a:p>
          <a:p>
            <a:r>
              <a:rPr lang="en-US" dirty="0" smtClean="0"/>
              <a:t>To “Call a URL” to get</a:t>
            </a:r>
            <a:r>
              <a:rPr lang="en-US" baseline="0" dirty="0" smtClean="0"/>
              <a:t> this </a:t>
            </a:r>
            <a:r>
              <a:rPr lang="en-US" dirty="0" smtClean="0"/>
              <a:t>data to add to your open project…</a:t>
            </a:r>
          </a:p>
          <a:p>
            <a:endParaRPr lang="en-US" dirty="0" smtClean="0"/>
          </a:p>
          <a:p>
            <a:r>
              <a:rPr lang="en-US" dirty="0" smtClean="0"/>
              <a:t>In the locality</a:t>
            </a:r>
            <a:r>
              <a:rPr lang="en-US" baseline="0" dirty="0" smtClean="0"/>
              <a:t> column &gt; c</a:t>
            </a:r>
            <a:r>
              <a:rPr lang="en-US" dirty="0" smtClean="0"/>
              <a:t>lick</a:t>
            </a:r>
            <a:r>
              <a:rPr lang="en-US" baseline="0" dirty="0" smtClean="0"/>
              <a:t> </a:t>
            </a:r>
            <a:r>
              <a:rPr lang="en-US" b="1" baseline="0" dirty="0" smtClean="0"/>
              <a:t>edit column &gt; add column by fetching URLs…</a:t>
            </a:r>
          </a:p>
          <a:p>
            <a:endParaRPr lang="en-US" b="0" baseline="0" dirty="0" smtClean="0"/>
          </a:p>
          <a:p>
            <a:endParaRPr lang="en-US" b="0" baseline="0" dirty="0" smtClean="0"/>
          </a:p>
        </p:txBody>
      </p:sp>
      <p:sp>
        <p:nvSpPr>
          <p:cNvPr id="4" name="Slide Number Placeholder 3"/>
          <p:cNvSpPr>
            <a:spLocks noGrp="1"/>
          </p:cNvSpPr>
          <p:nvPr>
            <p:ph type="sldNum" sz="quarter" idx="10"/>
          </p:nvPr>
        </p:nvSpPr>
        <p:spPr/>
        <p:txBody>
          <a:bodyPr/>
          <a:lstStyle/>
          <a:p>
            <a:fld id="{16123E5C-4B03-4527-9DBA-5E27716E6773}" type="slidenum">
              <a:rPr lang="en-US" smtClean="0"/>
              <a:pPr/>
              <a:t>14</a:t>
            </a:fld>
            <a:endParaRPr lang="en-US"/>
          </a:p>
        </p:txBody>
      </p:sp>
    </p:spTree>
    <p:extLst>
      <p:ext uri="{BB962C8B-B14F-4D97-AF65-F5344CB8AC3E}">
        <p14:creationId xmlns:p14="http://schemas.microsoft.com/office/powerpoint/2010/main" val="2448958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pop-up,</a:t>
            </a:r>
            <a:r>
              <a:rPr lang="en-US" baseline="0" dirty="0" smtClean="0"/>
              <a:t> for this example, name the to-be-created column </a:t>
            </a:r>
            <a:r>
              <a:rPr lang="en-US" b="1" baseline="0" dirty="0" err="1" smtClean="0"/>
              <a:t>json</a:t>
            </a:r>
            <a:endParaRPr lang="en-US" b="0" baseline="0" dirty="0" smtClean="0"/>
          </a:p>
          <a:p>
            <a:r>
              <a:rPr lang="en-US" b="0" baseline="0" dirty="0" smtClean="0"/>
              <a:t>since that’s the data format we’re going to ask for from </a:t>
            </a:r>
            <a:r>
              <a:rPr lang="en-US" b="0" baseline="0" dirty="0" err="1" smtClean="0"/>
              <a:t>Geolocate</a:t>
            </a:r>
            <a:r>
              <a:rPr lang="en-US" b="0" baseline="0" dirty="0" smtClean="0"/>
              <a:t> web services.</a:t>
            </a:r>
          </a:p>
          <a:p>
            <a:endParaRPr lang="en-US" b="0" baseline="0" dirty="0" smtClean="0"/>
          </a:p>
          <a:p>
            <a:r>
              <a:rPr lang="en-US" b="0" baseline="0" dirty="0" smtClean="0"/>
              <a:t>Throttle delay? We don’t want to overwhelm the </a:t>
            </a:r>
            <a:r>
              <a:rPr lang="en-US" b="0" baseline="0" dirty="0" err="1" smtClean="0"/>
              <a:t>Geolocate</a:t>
            </a:r>
            <a:r>
              <a:rPr lang="en-US" b="0" baseline="0" dirty="0" smtClean="0"/>
              <a:t> server (we want to “play nice”), so set it to 1000 milliseconds or larger. This is how often we will “hit” the server with a request. If we go there to often or too many times in a given period – our “request” may be refused.</a:t>
            </a:r>
          </a:p>
          <a:p>
            <a:endParaRPr lang="en-US" b="0" baseline="0" dirty="0" smtClean="0"/>
          </a:p>
          <a:p>
            <a:r>
              <a:rPr lang="en-US" b="0" baseline="0" dirty="0" smtClean="0"/>
              <a:t>Now we need to </a:t>
            </a:r>
            <a:r>
              <a:rPr lang="en-US" b="1" baseline="0" dirty="0" smtClean="0"/>
              <a:t>Formulate the URLs to fetch:</a:t>
            </a:r>
            <a:endParaRPr lang="en-US" b="0" baseline="0"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dirty="0" smtClean="0">
                <a:solidFill>
                  <a:schemeClr val="accent4"/>
                </a:solidFill>
                <a:effectLst>
                  <a:outerShdw blurRad="38100" dist="38100" dir="2700000" algn="tl">
                    <a:srgbClr val="000000">
                      <a:alpha val="43137"/>
                    </a:srgbClr>
                  </a:outerShdw>
                </a:effectLst>
              </a:rPr>
              <a:t>http://www.museum.tulane.edu/webservices/geolocatesvcv2/glcwrap.aspx?</a:t>
            </a:r>
            <a:r>
              <a:rPr lang="en-US" dirty="0" smtClean="0">
                <a:solidFill>
                  <a:schemeClr val="accent4"/>
                </a:solidFill>
              </a:rPr>
              <a:t>Country=USA&amp;state=fl&amp;fmt=json</a:t>
            </a:r>
            <a:r>
              <a:rPr lang="en-US" dirty="0" smtClean="0">
                <a:solidFill>
                  <a:schemeClr val="accent4"/>
                </a:solidFill>
                <a:effectLst>
                  <a:outerShdw blurRad="38100" dist="38100" dir="2700000" algn="tl">
                    <a:srgbClr val="000000">
                      <a:alpha val="43137"/>
                    </a:srgbClr>
                  </a:outerShdw>
                </a:effectLst>
              </a:rPr>
              <a:t>&amp;Locality</a:t>
            </a:r>
            <a:r>
              <a:rPr lang="en-US" dirty="0" smtClean="0">
                <a:solidFill>
                  <a:schemeClr val="accent6"/>
                </a:solidFill>
                <a:effectLst>
                  <a:outerShdw blurRad="38100" dist="38100" dir="2700000" algn="tl">
                    <a:srgbClr val="000000">
                      <a:alpha val="43137"/>
                    </a:srgbClr>
                  </a:outerShdw>
                </a:effectLst>
              </a:rPr>
              <a:t>="+escape(value,'url')</a:t>
            </a:r>
          </a:p>
          <a:p>
            <a:endParaRPr lang="en-US" b="0" baseline="0" dirty="0" smtClean="0"/>
          </a:p>
          <a:p>
            <a:r>
              <a:rPr lang="en-US" b="0" baseline="0" dirty="0" smtClean="0"/>
              <a:t>Each part of this http request is explained </a:t>
            </a:r>
            <a:r>
              <a:rPr lang="en-US" b="1" i="1" baseline="0" dirty="0" smtClean="0"/>
              <a:t>in the notes of slide 13 above.</a:t>
            </a:r>
          </a:p>
          <a:p>
            <a:endParaRPr lang="en-US" dirty="0" smtClean="0"/>
          </a:p>
          <a:p>
            <a:r>
              <a:rPr lang="en-US" dirty="0" smtClean="0"/>
              <a:t>Note</a:t>
            </a:r>
            <a:r>
              <a:rPr lang="en-US" baseline="0" dirty="0" smtClean="0"/>
              <a:t> the </a:t>
            </a:r>
            <a:r>
              <a:rPr lang="en-US" b="1" baseline="0" dirty="0" smtClean="0"/>
              <a:t>Preview</a:t>
            </a:r>
            <a:r>
              <a:rPr lang="en-US" b="0" baseline="0" dirty="0" smtClean="0"/>
              <a:t> section, </a:t>
            </a:r>
            <a:r>
              <a:rPr lang="en-US" b="1" baseline="0" dirty="0" smtClean="0"/>
              <a:t>right column</a:t>
            </a:r>
            <a:r>
              <a:rPr lang="en-US" b="0" baseline="0" dirty="0" smtClean="0"/>
              <a:t>.</a:t>
            </a:r>
          </a:p>
          <a:p>
            <a:r>
              <a:rPr lang="en-US" dirty="0" smtClean="0"/>
              <a:t>If the http query is “formed correctly” you’ll see an http request</a:t>
            </a:r>
            <a:r>
              <a:rPr lang="en-US" baseline="0" dirty="0" smtClean="0"/>
              <a:t> like the one above that you can read.</a:t>
            </a:r>
          </a:p>
          <a:p>
            <a:r>
              <a:rPr lang="en-US" baseline="0" dirty="0" smtClean="0"/>
              <a:t>See the + signs and % signs in the query? These are the “escape” characters added to take care of the spaces and other characters that would not work in an http request.</a:t>
            </a:r>
          </a:p>
          <a:p>
            <a:endParaRPr lang="en-US" baseline="0" dirty="0" smtClean="0"/>
          </a:p>
          <a:p>
            <a:r>
              <a:rPr lang="en-US" baseline="0" dirty="0" smtClean="0"/>
              <a:t>(Note: if you cut-and-paste one of them from your example, you can paste it into your browser’s </a:t>
            </a:r>
            <a:r>
              <a:rPr lang="en-US" baseline="0" dirty="0" err="1" smtClean="0"/>
              <a:t>url</a:t>
            </a:r>
            <a:r>
              <a:rPr lang="en-US" baseline="0" dirty="0" smtClean="0"/>
              <a:t> and see the result for a single record)</a:t>
            </a:r>
          </a:p>
          <a:p>
            <a:r>
              <a:rPr lang="en-US" baseline="0" dirty="0" smtClean="0"/>
              <a:t>You can try it here with:</a:t>
            </a:r>
          </a:p>
          <a:p>
            <a:r>
              <a:rPr lang="en-US" dirty="0" smtClean="0"/>
              <a:t>http://www.museum.tulane.edu/webservices/geolocatesvcv2/glcwrap.aspx?Country=USA&amp;state=fl&amp;fmt=json&amp;locality=Swampy+woodland%2C+2+miles+E+of+Tallahassee.+Leon+County</a:t>
            </a:r>
          </a:p>
          <a:p>
            <a:endParaRPr lang="en-US" baseline="0" dirty="0" smtClean="0"/>
          </a:p>
          <a:p>
            <a:r>
              <a:rPr lang="en-US" baseline="0" dirty="0" smtClean="0"/>
              <a:t>Click radio button “store error” if you are not getting a result and the error will display in the </a:t>
            </a:r>
            <a:r>
              <a:rPr lang="en-US" baseline="0" dirty="0" err="1" smtClean="0"/>
              <a:t>json</a:t>
            </a:r>
            <a:r>
              <a:rPr lang="en-US" baseline="0" dirty="0" smtClean="0"/>
              <a:t> column – and then you can try to decode from it, why it’s not working.</a:t>
            </a:r>
          </a:p>
          <a:p>
            <a:endParaRPr lang="en-US" baseline="0" dirty="0" smtClean="0"/>
          </a:p>
          <a:p>
            <a:r>
              <a:rPr lang="en-US" baseline="0" dirty="0" smtClean="0"/>
              <a:t>click OK and you’ll be sending all your http queries for these 7 records and you’ll get </a:t>
            </a:r>
            <a:r>
              <a:rPr lang="en-US" baseline="0" dirty="0" err="1" smtClean="0"/>
              <a:t>json</a:t>
            </a:r>
            <a:r>
              <a:rPr lang="en-US" baseline="0" dirty="0" smtClean="0"/>
              <a:t> data back for each </a:t>
            </a:r>
            <a:r>
              <a:rPr lang="en-US" baseline="0" smtClean="0"/>
              <a:t>record.</a:t>
            </a:r>
          </a:p>
          <a:p>
            <a:endParaRPr lang="en-US" baseline="0" smtClean="0"/>
          </a:p>
          <a:p>
            <a:endParaRPr lang="en-US" baseline="0" smtClean="0"/>
          </a:p>
          <a:p>
            <a:r>
              <a:rPr lang="en-US" baseline="0" smtClean="0"/>
              <a:t>NOTE: a more sophisicated form of the http query would look like:</a:t>
            </a:r>
          </a:p>
          <a:p>
            <a:pPr marL="0" marR="0" indent="0" algn="l" defTabSz="914400" rtl="0" eaLnBrk="1" fontAlgn="auto" latinLnBrk="0" hangingPunct="1">
              <a:lnSpc>
                <a:spcPct val="100000"/>
              </a:lnSpc>
              <a:spcBef>
                <a:spcPts val="0"/>
              </a:spcBef>
              <a:spcAft>
                <a:spcPts val="0"/>
              </a:spcAft>
              <a:buClrTx/>
              <a:buSzTx/>
              <a:buFontTx/>
              <a:buNone/>
              <a:tabLst/>
              <a:defRPr/>
            </a:pPr>
            <a:r>
              <a:rPr lang="en-US" smtClean="0"/>
              <a:t>"</a:t>
            </a:r>
            <a:r>
              <a:rPr lang="en-US" smtClean="0">
                <a:hlinkClick r:id="rId3"/>
              </a:rPr>
              <a:t>http://www.museum.tulane.edu/webservices/geolocatesvcv2/glcwrap.aspx</a:t>
            </a:r>
            <a:r>
              <a:rPr lang="en-US" smtClean="0"/>
              <a:t>? </a:t>
            </a:r>
            <a:br>
              <a:rPr lang="en-US" smtClean="0"/>
            </a:br>
            <a:r>
              <a:rPr lang="en-US" smtClean="0"/>
              <a:t>country=USA&amp;state="+escape(cells.state.value,'url')+" </a:t>
            </a:r>
            <a:br>
              <a:rPr lang="en-US" smtClean="0"/>
            </a:br>
            <a:r>
              <a:rPr lang="en-US" smtClean="0"/>
              <a:t>&amp;county="+escape(cells.county.value,'url')+" </a:t>
            </a:r>
            <a:br>
              <a:rPr lang="en-US" smtClean="0"/>
            </a:br>
            <a:r>
              <a:rPr lang="en-US" smtClean="0"/>
              <a:t>&amp;locality="+escape(cells.locality.value,'url')</a:t>
            </a:r>
            <a:endParaRPr lang="en-US" b="1" i="0" baseline="0" smtClean="0"/>
          </a:p>
          <a:p>
            <a:endParaRPr lang="en-US" baseline="0" smtClean="0"/>
          </a:p>
          <a:p>
            <a:r>
              <a:rPr lang="en-US" baseline="0" smtClean="0"/>
              <a:t>or possibly</a:t>
            </a:r>
          </a:p>
          <a:p>
            <a:endParaRPr lang="en-US" baseline="0" smtClean="0"/>
          </a:p>
          <a:p>
            <a:r>
              <a:rPr lang="en-US" smtClean="0"/>
              <a:t>"http://www.museum.tulane.edu/webservices/geolocatesvcv2/glcwrap.aspx?Country="+escape(cells["Country"].value,"url")+"&amp;Locality="+escape(cells["Locality Name"].value,"url")+"&amp;state="+escape(cells["State"].value,"url")+"&amp;county="+escape(cells["County"].value,"url")</a:t>
            </a:r>
          </a:p>
        </p:txBody>
      </p:sp>
      <p:sp>
        <p:nvSpPr>
          <p:cNvPr id="4" name="Slide Number Placeholder 3"/>
          <p:cNvSpPr>
            <a:spLocks noGrp="1"/>
          </p:cNvSpPr>
          <p:nvPr>
            <p:ph type="sldNum" sz="quarter" idx="10"/>
          </p:nvPr>
        </p:nvSpPr>
        <p:spPr/>
        <p:txBody>
          <a:bodyPr/>
          <a:lstStyle/>
          <a:p>
            <a:fld id="{16123E5C-4B03-4527-9DBA-5E27716E6773}" type="slidenum">
              <a:rPr lang="en-US" smtClean="0"/>
              <a:pPr/>
              <a:t>15</a:t>
            </a:fld>
            <a:endParaRPr lang="en-US"/>
          </a:p>
        </p:txBody>
      </p:sp>
    </p:spTree>
    <p:extLst>
      <p:ext uri="{BB962C8B-B14F-4D97-AF65-F5344CB8AC3E}">
        <p14:creationId xmlns:p14="http://schemas.microsoft.com/office/powerpoint/2010/main" val="1032853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Here</a:t>
            </a:r>
            <a:r>
              <a:rPr lang="en-US" baseline="0" smtClean="0"/>
              <a:t> I’ve cut-and-pasted one json return – and highlighted the coordinates.</a:t>
            </a:r>
          </a:p>
          <a:p>
            <a:endParaRPr lang="en-US" baseline="0" smtClean="0"/>
          </a:p>
          <a:p>
            <a:r>
              <a:rPr lang="en-US" baseline="0" smtClean="0"/>
              <a:t>Next, learning how to get the coordinates out of this list of elements and objects!</a:t>
            </a:r>
            <a:endParaRPr lang="en-US"/>
          </a:p>
        </p:txBody>
      </p:sp>
      <p:sp>
        <p:nvSpPr>
          <p:cNvPr id="4" name="Slide Number Placeholder 3"/>
          <p:cNvSpPr>
            <a:spLocks noGrp="1"/>
          </p:cNvSpPr>
          <p:nvPr>
            <p:ph type="sldNum" sz="quarter" idx="10"/>
          </p:nvPr>
        </p:nvSpPr>
        <p:spPr/>
        <p:txBody>
          <a:bodyPr/>
          <a:lstStyle/>
          <a:p>
            <a:fld id="{16123E5C-4B03-4527-9DBA-5E27716E6773}" type="slidenum">
              <a:rPr lang="en-US" smtClean="0"/>
              <a:pPr/>
              <a:t>16</a:t>
            </a:fld>
            <a:endParaRPr lang="en-US"/>
          </a:p>
        </p:txBody>
      </p:sp>
    </p:spTree>
    <p:extLst>
      <p:ext uri="{BB962C8B-B14F-4D97-AF65-F5344CB8AC3E}">
        <p14:creationId xmlns:p14="http://schemas.microsoft.com/office/powerpoint/2010/main" val="1995993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Parsin</a:t>
            </a:r>
            <a:r>
              <a:rPr lang="en-US" baseline="0" smtClean="0"/>
              <a:t>g json: t</a:t>
            </a:r>
            <a:r>
              <a:rPr lang="en-US" smtClean="0"/>
              <a:t>his part can seem quite esoteric, but if you walk through it, you will begin</a:t>
            </a:r>
            <a:r>
              <a:rPr lang="en-US" baseline="0" smtClean="0"/>
              <a:t> to see the logic.</a:t>
            </a:r>
          </a:p>
          <a:p>
            <a:endParaRPr lang="en-US" baseline="0" smtClean="0"/>
          </a:p>
          <a:p>
            <a:r>
              <a:rPr lang="en-US" baseline="0" smtClean="0"/>
              <a:t>First, try cutting-and-pasting the </a:t>
            </a:r>
            <a:r>
              <a:rPr lang="en-US" b="1" baseline="0" smtClean="0"/>
              <a:t>json</a:t>
            </a:r>
            <a:r>
              <a:rPr lang="en-US" b="0" baseline="0" smtClean="0"/>
              <a:t> output from your openrefine project into a </a:t>
            </a:r>
            <a:r>
              <a:rPr lang="en-US" b="1" baseline="0" smtClean="0"/>
              <a:t>json validator</a:t>
            </a:r>
            <a:r>
              <a:rPr lang="en-US" b="0" baseline="0" smtClean="0"/>
              <a:t> like:</a:t>
            </a:r>
          </a:p>
          <a:p>
            <a:r>
              <a:rPr lang="en-US" smtClean="0"/>
              <a:t>http://jsonformatter.curiousconcept.com/</a:t>
            </a:r>
          </a:p>
          <a:p>
            <a:r>
              <a:rPr lang="en-US" smtClean="0"/>
              <a:t>(see next slide)</a:t>
            </a:r>
          </a:p>
        </p:txBody>
      </p:sp>
      <p:sp>
        <p:nvSpPr>
          <p:cNvPr id="4" name="Slide Number Placeholder 3"/>
          <p:cNvSpPr>
            <a:spLocks noGrp="1"/>
          </p:cNvSpPr>
          <p:nvPr>
            <p:ph type="sldNum" sz="quarter" idx="10"/>
          </p:nvPr>
        </p:nvSpPr>
        <p:spPr/>
        <p:txBody>
          <a:bodyPr/>
          <a:lstStyle/>
          <a:p>
            <a:fld id="{16123E5C-4B03-4527-9DBA-5E27716E6773}" type="slidenum">
              <a:rPr lang="en-US" smtClean="0"/>
              <a:pPr/>
              <a:t>17</a:t>
            </a:fld>
            <a:endParaRPr lang="en-US"/>
          </a:p>
        </p:txBody>
      </p:sp>
    </p:spTree>
    <p:extLst>
      <p:ext uri="{BB962C8B-B14F-4D97-AF65-F5344CB8AC3E}">
        <p14:creationId xmlns:p14="http://schemas.microsoft.com/office/powerpoint/2010/main" val="2561750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123E5C-4B03-4527-9DBA-5E27716E6773}" type="slidenum">
              <a:rPr lang="en-US" smtClean="0"/>
              <a:pPr/>
              <a:t>18</a:t>
            </a:fld>
            <a:endParaRPr lang="en-US"/>
          </a:p>
        </p:txBody>
      </p:sp>
    </p:spTree>
    <p:extLst>
      <p:ext uri="{BB962C8B-B14F-4D97-AF65-F5344CB8AC3E}">
        <p14:creationId xmlns:p14="http://schemas.microsoft.com/office/powerpoint/2010/main" val="510554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mtClean="0"/>
              <a:t>Go to http://jsonformatter.curiousconcept.com/</a:t>
            </a:r>
          </a:p>
          <a:p>
            <a:r>
              <a:rPr lang="en-US" smtClean="0"/>
              <a:t>Paste in the contents of one</a:t>
            </a:r>
            <a:r>
              <a:rPr lang="en-US" baseline="0" smtClean="0"/>
              <a:t> JSON cell.</a:t>
            </a:r>
          </a:p>
          <a:p>
            <a:r>
              <a:rPr lang="en-US" baseline="0" smtClean="0"/>
              <a:t>Click </a:t>
            </a:r>
            <a:r>
              <a:rPr lang="en-US" b="1" baseline="0" smtClean="0"/>
              <a:t>process. </a:t>
            </a:r>
          </a:p>
          <a:p>
            <a:r>
              <a:rPr lang="en-US" b="0" baseline="0" smtClean="0"/>
              <a:t>Note the nice indentations, the json is now “formatted.”</a:t>
            </a:r>
          </a:p>
          <a:p>
            <a:endParaRPr lang="en-US" b="0" baseline="0" smtClean="0"/>
          </a:p>
          <a:p>
            <a:r>
              <a:rPr lang="en-US" b="0" baseline="0" smtClean="0"/>
              <a:t>Now we can see each </a:t>
            </a:r>
            <a:r>
              <a:rPr lang="en-US" b="1" baseline="0" smtClean="0"/>
              <a:t>element </a:t>
            </a:r>
            <a:r>
              <a:rPr lang="en-US" b="0" baseline="0" smtClean="0"/>
              <a:t>…that’s each term in quotation marks</a:t>
            </a:r>
          </a:p>
          <a:p>
            <a:r>
              <a:rPr lang="en-US" b="0" baseline="0" smtClean="0"/>
              <a:t>and each </a:t>
            </a:r>
            <a:r>
              <a:rPr lang="en-US" b="1" baseline="0" smtClean="0"/>
              <a:t>object</a:t>
            </a:r>
            <a:r>
              <a:rPr lang="en-US" b="0" baseline="0" smtClean="0"/>
              <a:t> …that’s stuff between each set of curly braces</a:t>
            </a:r>
          </a:p>
          <a:p>
            <a:r>
              <a:rPr lang="en-US" b="0" baseline="0" smtClean="0"/>
              <a:t>and each </a:t>
            </a:r>
            <a:r>
              <a:rPr lang="en-US" b="1" baseline="0" smtClean="0"/>
              <a:t>array</a:t>
            </a:r>
            <a:r>
              <a:rPr lang="en-US" b="0" baseline="0" smtClean="0"/>
              <a:t> …that’s the stuff between [brackets]</a:t>
            </a:r>
          </a:p>
          <a:p>
            <a:r>
              <a:rPr lang="en-US" b="0" baseline="0" smtClean="0"/>
              <a:t>and we see </a:t>
            </a:r>
            <a:r>
              <a:rPr lang="en-US" b="1" baseline="0" smtClean="0"/>
              <a:t>key: value pairs</a:t>
            </a:r>
            <a:r>
              <a:rPr lang="en-US" b="0" baseline="0" smtClean="0"/>
              <a:t> in some of these different areas, …that is a </a:t>
            </a:r>
            <a:r>
              <a:rPr lang="en-US" b="1" baseline="0" smtClean="0"/>
              <a:t>field</a:t>
            </a:r>
            <a:r>
              <a:rPr lang="en-US" b="0" baseline="0" smtClean="0"/>
              <a:t> and an associated </a:t>
            </a:r>
            <a:r>
              <a:rPr lang="en-US" b="1" baseline="0" smtClean="0"/>
              <a:t>value</a:t>
            </a:r>
            <a:r>
              <a:rPr lang="en-US" b="0" baseline="0" smtClean="0"/>
              <a:t> for that </a:t>
            </a:r>
            <a:r>
              <a:rPr lang="en-US" b="1" baseline="0" smtClean="0"/>
              <a:t>field</a:t>
            </a:r>
            <a:r>
              <a:rPr lang="en-US" b="0" baseline="0" smtClean="0"/>
              <a:t>, example: </a:t>
            </a:r>
            <a:r>
              <a:rPr lang="en-US" b="1" baseline="0" smtClean="0"/>
              <a:t>“parsePattern”:</a:t>
            </a:r>
            <a:r>
              <a:rPr lang="en-US" b="0" baseline="0" smtClean="0"/>
              <a:t> “Miles East of TALLAHASSEE”</a:t>
            </a:r>
          </a:p>
          <a:p>
            <a:endParaRPr lang="en-US" b="0" baseline="0" smtClean="0"/>
          </a:p>
          <a:p>
            <a:r>
              <a:rPr lang="en-US" b="0" baseline="0" smtClean="0"/>
              <a:t>Follow the instructions in the next slides for how to get the latitude and longitude values out of the json and into their own columns.</a:t>
            </a:r>
          </a:p>
        </p:txBody>
      </p:sp>
      <p:sp>
        <p:nvSpPr>
          <p:cNvPr id="4" name="Slide Number Placeholder 3"/>
          <p:cNvSpPr>
            <a:spLocks noGrp="1"/>
          </p:cNvSpPr>
          <p:nvPr>
            <p:ph type="sldNum" sz="quarter" idx="10"/>
          </p:nvPr>
        </p:nvSpPr>
        <p:spPr/>
        <p:txBody>
          <a:bodyPr/>
          <a:lstStyle/>
          <a:p>
            <a:fld id="{16123E5C-4B03-4527-9DBA-5E27716E6773}" type="slidenum">
              <a:rPr lang="en-US" smtClean="0"/>
              <a:pPr/>
              <a:t>19</a:t>
            </a:fld>
            <a:endParaRPr lang="en-US"/>
          </a:p>
        </p:txBody>
      </p:sp>
    </p:spTree>
    <p:extLst>
      <p:ext uri="{BB962C8B-B14F-4D97-AF65-F5344CB8AC3E}">
        <p14:creationId xmlns:p14="http://schemas.microsoft.com/office/powerpoint/2010/main" val="15946790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In the </a:t>
            </a:r>
            <a:r>
              <a:rPr lang="en-US" b="1" smtClean="0"/>
              <a:t>json </a:t>
            </a:r>
            <a:r>
              <a:rPr lang="en-US" b="0" smtClean="0"/>
              <a:t>column</a:t>
            </a:r>
          </a:p>
          <a:p>
            <a:r>
              <a:rPr lang="en-US" b="0" smtClean="0"/>
              <a:t>click</a:t>
            </a:r>
            <a:r>
              <a:rPr lang="en-US" b="0" baseline="0" smtClean="0"/>
              <a:t> </a:t>
            </a:r>
            <a:r>
              <a:rPr lang="en-US" b="1" baseline="0" smtClean="0"/>
              <a:t>edit column &gt; add column based on this column</a:t>
            </a:r>
          </a:p>
          <a:p>
            <a:endParaRPr lang="en-US" b="1" baseline="0" smtClean="0"/>
          </a:p>
          <a:p>
            <a:r>
              <a:rPr lang="en-US" b="0" baseline="0" smtClean="0"/>
              <a:t>Now, we are creating a new column, we’ll call </a:t>
            </a:r>
            <a:r>
              <a:rPr lang="en-US" b="1" baseline="0" smtClean="0"/>
              <a:t>latitude</a:t>
            </a:r>
            <a:endParaRPr lang="en-US" b="0" baseline="0" smtClean="0"/>
          </a:p>
          <a:p>
            <a:r>
              <a:rPr lang="en-US" b="0" baseline="0" smtClean="0"/>
              <a:t>and then learn how to get the latitude coordinate out of the json and into the desired </a:t>
            </a:r>
            <a:r>
              <a:rPr lang="en-US" b="1" baseline="0" smtClean="0"/>
              <a:t>latitude column</a:t>
            </a:r>
            <a:r>
              <a:rPr lang="en-US" b="0" baseline="0" smtClean="0"/>
              <a:t>.</a:t>
            </a:r>
          </a:p>
          <a:p>
            <a:endParaRPr lang="en-US" b="0"/>
          </a:p>
        </p:txBody>
      </p:sp>
      <p:sp>
        <p:nvSpPr>
          <p:cNvPr id="4" name="Slide Number Placeholder 3"/>
          <p:cNvSpPr>
            <a:spLocks noGrp="1"/>
          </p:cNvSpPr>
          <p:nvPr>
            <p:ph type="sldNum" sz="quarter" idx="10"/>
          </p:nvPr>
        </p:nvSpPr>
        <p:spPr/>
        <p:txBody>
          <a:bodyPr/>
          <a:lstStyle/>
          <a:p>
            <a:fld id="{16123E5C-4B03-4527-9DBA-5E27716E6773}" type="slidenum">
              <a:rPr lang="en-US" smtClean="0"/>
              <a:pPr/>
              <a:t>20</a:t>
            </a:fld>
            <a:endParaRPr lang="en-US"/>
          </a:p>
        </p:txBody>
      </p:sp>
    </p:spTree>
    <p:extLst>
      <p:ext uri="{BB962C8B-B14F-4D97-AF65-F5344CB8AC3E}">
        <p14:creationId xmlns:p14="http://schemas.microsoft.com/office/powerpoint/2010/main" val="33629778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Name</a:t>
            </a:r>
            <a:r>
              <a:rPr lang="en-US" baseline="0" smtClean="0"/>
              <a:t> the column </a:t>
            </a:r>
            <a:r>
              <a:rPr lang="en-US" b="1" baseline="0" smtClean="0"/>
              <a:t>latitude</a:t>
            </a:r>
            <a:endParaRPr lang="en-US" b="0" baseline="0" smtClean="0"/>
          </a:p>
          <a:p>
            <a:r>
              <a:rPr lang="en-US" b="0" baseline="0" smtClean="0"/>
              <a:t/>
            </a:r>
            <a:br>
              <a:rPr lang="en-US" b="0" baseline="0" smtClean="0"/>
            </a:br>
            <a:r>
              <a:rPr lang="en-US" b="0" baseline="0" smtClean="0"/>
              <a:t>Understanding the expression (you can copy-and-paste for now) that’s in the </a:t>
            </a:r>
            <a:r>
              <a:rPr lang="en-US" b="1" baseline="0" smtClean="0"/>
              <a:t>Expression</a:t>
            </a:r>
            <a:r>
              <a:rPr lang="en-US" b="0" baseline="0" smtClean="0"/>
              <a:t> box takes a few minutes, but is not! hard.</a:t>
            </a:r>
          </a:p>
          <a:p>
            <a:endParaRPr lang="en-US" b="0" baseline="0" smtClean="0"/>
          </a:p>
          <a:p>
            <a:r>
              <a:rPr lang="en-US" b="0" baseline="0" smtClean="0"/>
              <a:t>value.parseJson().resultSet.features[0][“geometry”][“coordinates”][1]</a:t>
            </a:r>
          </a:p>
          <a:p>
            <a:endParaRPr lang="en-US" b="0" baseline="0" smtClean="0"/>
          </a:p>
          <a:p>
            <a:r>
              <a:rPr lang="en-US" b="1" baseline="0" smtClean="0"/>
              <a:t>value</a:t>
            </a:r>
            <a:r>
              <a:rPr lang="en-US" b="0" baseline="0" smtClean="0"/>
              <a:t> is the contents of the cell (look in the </a:t>
            </a:r>
            <a:r>
              <a:rPr lang="en-US" b="1" baseline="0" smtClean="0"/>
              <a:t>Preview</a:t>
            </a:r>
            <a:r>
              <a:rPr lang="en-US" b="0" baseline="0" smtClean="0"/>
              <a:t> in the above screenshot).</a:t>
            </a:r>
          </a:p>
          <a:p>
            <a:r>
              <a:rPr lang="en-US" b="1" baseline="0" smtClean="0"/>
              <a:t>.parseJson()</a:t>
            </a:r>
            <a:r>
              <a:rPr lang="en-US" b="0" baseline="0" smtClean="0"/>
              <a:t> is a “method” or “function” (a great tool someone wrote to help us get what we want from our json output from geolocate).</a:t>
            </a:r>
          </a:p>
          <a:p>
            <a:r>
              <a:rPr lang="en-US" b="1" baseline="0" smtClean="0"/>
              <a:t>.resultSet</a:t>
            </a:r>
            <a:r>
              <a:rPr lang="en-US" b="0" baseline="0" smtClean="0"/>
              <a:t> says go to the “resultSet” element</a:t>
            </a:r>
          </a:p>
          <a:p>
            <a:r>
              <a:rPr lang="en-US" b="1" baseline="0" smtClean="0"/>
              <a:t>.features </a:t>
            </a:r>
            <a:r>
              <a:rPr lang="en-US" b="0" baseline="0" smtClean="0"/>
              <a:t>says go to the “features” element (nested inside the “resultSet”)</a:t>
            </a:r>
          </a:p>
          <a:p>
            <a:r>
              <a:rPr lang="en-US" b="1" baseline="0" smtClean="0"/>
              <a:t>[0]</a:t>
            </a:r>
            <a:r>
              <a:rPr lang="en-US" b="0" baseline="0" smtClean="0"/>
              <a:t> aha, we evidently have an </a:t>
            </a:r>
            <a:r>
              <a:rPr lang="en-US" b="1" baseline="0" smtClean="0"/>
              <a:t>array.</a:t>
            </a:r>
            <a:r>
              <a:rPr lang="en-US" b="0" baseline="0" smtClean="0"/>
              <a:t> In this example there is only one array in the features element – but we </a:t>
            </a:r>
            <a:r>
              <a:rPr lang="en-US" b="1" baseline="0" smtClean="0"/>
              <a:t>must be explicit</a:t>
            </a:r>
            <a:r>
              <a:rPr lang="en-US" b="0" baseline="0" smtClean="0"/>
              <a:t> and tell the program we want to go to the first array.</a:t>
            </a:r>
          </a:p>
          <a:p>
            <a:endParaRPr lang="en-US" b="0" baseline="0" smtClean="0"/>
          </a:p>
          <a:p>
            <a:r>
              <a:rPr lang="en-US" b="0" baseline="0" smtClean="0"/>
              <a:t>Weirdly enough, programs often begin counting with ‘zero’ instead of one.</a:t>
            </a:r>
          </a:p>
          <a:p>
            <a:r>
              <a:rPr lang="en-US" b="0" baseline="0" smtClean="0"/>
              <a:t>So, we want the “zeroth” array, (the first array) and inside that array we want the</a:t>
            </a:r>
          </a:p>
          <a:p>
            <a:endParaRPr lang="en-US" b="0" baseline="0" smtClean="0"/>
          </a:p>
          <a:p>
            <a:r>
              <a:rPr lang="en-US" b="1" baseline="0" smtClean="0"/>
              <a:t>“geometry” </a:t>
            </a:r>
            <a:r>
              <a:rPr lang="en-US" b="0" baseline="0" smtClean="0"/>
              <a:t>element, and inside the “geometry” element we want the </a:t>
            </a:r>
          </a:p>
          <a:p>
            <a:r>
              <a:rPr lang="en-US" b="1" baseline="0" smtClean="0"/>
              <a:t>“coordinates” </a:t>
            </a:r>
            <a:r>
              <a:rPr lang="en-US" b="0" baseline="0" smtClean="0"/>
              <a:t> element</a:t>
            </a:r>
          </a:p>
          <a:p>
            <a:endParaRPr lang="en-US" b="0" baseline="0" smtClean="0"/>
          </a:p>
          <a:p>
            <a:r>
              <a:rPr lang="en-US" b="0" baseline="0" smtClean="0"/>
              <a:t>There’s an array again, inside the “coordinates” element!</a:t>
            </a:r>
          </a:p>
          <a:p>
            <a:r>
              <a:rPr lang="en-US" b="0" baseline="0" smtClean="0"/>
              <a:t>We want the </a:t>
            </a:r>
            <a:r>
              <a:rPr lang="en-US" b="0" i="1" baseline="0" smtClean="0"/>
              <a:t>second value</a:t>
            </a:r>
            <a:r>
              <a:rPr lang="en-US" b="0" i="0" baseline="0" smtClean="0"/>
              <a:t>, the latitude.</a:t>
            </a:r>
          </a:p>
          <a:p>
            <a:r>
              <a:rPr lang="en-US" b="0" i="0" baseline="0" smtClean="0"/>
              <a:t>So, we ask for </a:t>
            </a:r>
          </a:p>
          <a:p>
            <a:r>
              <a:rPr lang="en-US" b="1" i="0" baseline="0" smtClean="0"/>
              <a:t>[“coordinates”][1]</a:t>
            </a:r>
            <a:endParaRPr lang="en-US" b="0" i="0" baseline="0" smtClean="0"/>
          </a:p>
          <a:p>
            <a:endParaRPr lang="en-US" b="0" i="0" baseline="0" smtClean="0"/>
          </a:p>
          <a:p>
            <a:r>
              <a:rPr lang="en-US" b="0" i="0" baseline="0" smtClean="0"/>
              <a:t>If you get your Expression correct, you’ll see the value you are hoping for on the right hand side of the preview screen.</a:t>
            </a:r>
          </a:p>
          <a:p>
            <a:r>
              <a:rPr lang="en-US" b="0" i="0" baseline="0" smtClean="0"/>
              <a:t>(see above screen shot).</a:t>
            </a:r>
          </a:p>
          <a:p>
            <a:endParaRPr lang="en-US" b="0" i="0" baseline="0" smtClean="0"/>
          </a:p>
          <a:p>
            <a:r>
              <a:rPr lang="en-US" b="0" i="0" baseline="0" smtClean="0"/>
              <a:t>It will help you to look at slide 19 (and go to the JSON validator http://jsonformatter.curiousconcept.com/ when trying to follow this slide).</a:t>
            </a:r>
          </a:p>
          <a:p>
            <a:endParaRPr lang="en-US" b="0" i="0" baseline="0" smtClean="0"/>
          </a:p>
          <a:p>
            <a:r>
              <a:rPr lang="en-US" b="0" i="0" baseline="0" smtClean="0"/>
              <a:t>Once your Expression is working, </a:t>
            </a:r>
          </a:p>
          <a:p>
            <a:r>
              <a:rPr lang="en-US" b="0" i="0" baseline="0" smtClean="0"/>
              <a:t>click </a:t>
            </a:r>
            <a:r>
              <a:rPr lang="en-US" b="1" i="0" baseline="0" smtClean="0"/>
              <a:t>OK</a:t>
            </a:r>
            <a:endParaRPr lang="en-US" b="0" i="0" baseline="0" smtClean="0"/>
          </a:p>
          <a:p>
            <a:r>
              <a:rPr lang="en-US" b="0" i="0" baseline="0" smtClean="0"/>
              <a:t>and you’ll get a new column with your latitude values in it.</a:t>
            </a:r>
            <a:endParaRPr lang="en-US" b="1"/>
          </a:p>
        </p:txBody>
      </p:sp>
      <p:sp>
        <p:nvSpPr>
          <p:cNvPr id="4" name="Slide Number Placeholder 3"/>
          <p:cNvSpPr>
            <a:spLocks noGrp="1"/>
          </p:cNvSpPr>
          <p:nvPr>
            <p:ph type="sldNum" sz="quarter" idx="10"/>
          </p:nvPr>
        </p:nvSpPr>
        <p:spPr/>
        <p:txBody>
          <a:bodyPr/>
          <a:lstStyle/>
          <a:p>
            <a:fld id="{16123E5C-4B03-4527-9DBA-5E27716E6773}" type="slidenum">
              <a:rPr lang="en-US" smtClean="0"/>
              <a:pPr/>
              <a:t>21</a:t>
            </a:fld>
            <a:endParaRPr lang="en-US"/>
          </a:p>
        </p:txBody>
      </p:sp>
    </p:spTree>
    <p:extLst>
      <p:ext uri="{BB962C8B-B14F-4D97-AF65-F5344CB8AC3E}">
        <p14:creationId xmlns:p14="http://schemas.microsoft.com/office/powerpoint/2010/main" val="4218494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Now, again from the </a:t>
            </a:r>
            <a:r>
              <a:rPr lang="en-US" b="1" smtClean="0"/>
              <a:t>json </a:t>
            </a:r>
            <a:r>
              <a:rPr lang="en-US" b="0" smtClean="0"/>
              <a:t>column</a:t>
            </a:r>
          </a:p>
          <a:p>
            <a:r>
              <a:rPr lang="en-US" b="0" smtClean="0"/>
              <a:t>click</a:t>
            </a:r>
            <a:r>
              <a:rPr lang="en-US" b="0" baseline="0" smtClean="0"/>
              <a:t> </a:t>
            </a:r>
            <a:r>
              <a:rPr lang="en-US" b="1" baseline="0" smtClean="0"/>
              <a:t>edit column &gt; add column based on this column</a:t>
            </a:r>
          </a:p>
          <a:p>
            <a:endParaRPr lang="en-US" smtClean="0"/>
          </a:p>
          <a:p>
            <a:r>
              <a:rPr lang="en-US" smtClean="0"/>
              <a:t>For New columne name: longitude.</a:t>
            </a:r>
          </a:p>
          <a:p>
            <a:r>
              <a:rPr lang="en-US" smtClean="0"/>
              <a:t>For</a:t>
            </a:r>
            <a:r>
              <a:rPr lang="en-US" baseline="0" smtClean="0"/>
              <a:t> Expression:</a:t>
            </a:r>
          </a:p>
          <a:p>
            <a:r>
              <a:rPr lang="en-US" b="1" baseline="0" smtClean="0"/>
              <a:t>value.parseJson().resultSet.features[0][“geometry”][“coordinates”][0]</a:t>
            </a:r>
            <a:endParaRPr lang="en-US" b="1" smtClean="0"/>
          </a:p>
          <a:p>
            <a:endParaRPr lang="en-US" smtClean="0"/>
          </a:p>
          <a:p>
            <a:r>
              <a:rPr lang="en-US" smtClean="0"/>
              <a:t>This is identical to the previous</a:t>
            </a:r>
            <a:r>
              <a:rPr lang="en-US" baseline="0" smtClean="0"/>
              <a:t> slide except we now want the “zeroth” or </a:t>
            </a:r>
            <a:r>
              <a:rPr lang="en-US" i="1" baseline="0" smtClean="0"/>
              <a:t>first</a:t>
            </a:r>
            <a:r>
              <a:rPr lang="en-US" i="0" baseline="0" smtClean="0"/>
              <a:t> value in the coordinates array.</a:t>
            </a:r>
          </a:p>
          <a:p>
            <a:r>
              <a:rPr lang="en-US" i="0" baseline="0" smtClean="0"/>
              <a:t>click </a:t>
            </a:r>
            <a:r>
              <a:rPr lang="en-US" b="1" i="0" baseline="0" smtClean="0"/>
              <a:t>ok</a:t>
            </a:r>
            <a:endParaRPr lang="en-US" b="0" i="0" baseline="0" smtClean="0"/>
          </a:p>
          <a:p>
            <a:r>
              <a:rPr lang="en-US" b="0" i="0" baseline="0" smtClean="0"/>
              <a:t>and the longitude column is created and values populated.</a:t>
            </a:r>
          </a:p>
          <a:p>
            <a:endParaRPr lang="en-US" b="0" i="0" baseline="0" smtClean="0"/>
          </a:p>
          <a:p>
            <a:r>
              <a:rPr lang="en-US" b="0" i="0" baseline="0" smtClean="0"/>
              <a:t>Now you’re ready to use another tool to send these values to a map to check them!</a:t>
            </a:r>
          </a:p>
          <a:p>
            <a:endParaRPr lang="en-US" b="0" i="0" baseline="0" smtClean="0"/>
          </a:p>
          <a:p>
            <a:r>
              <a:rPr lang="en-US" b="0" i="0" baseline="0" smtClean="0"/>
              <a:t>Don’t you feel powerful?</a:t>
            </a:r>
          </a:p>
          <a:p>
            <a:r>
              <a:rPr lang="en-US" b="0" i="0" baseline="0" smtClean="0"/>
              <a:t>It is great to be able to manipulate data this way and add value to your existing data giving you a new way to check the data itself and its integrity.</a:t>
            </a:r>
          </a:p>
        </p:txBody>
      </p:sp>
      <p:sp>
        <p:nvSpPr>
          <p:cNvPr id="4" name="Slide Number Placeholder 3"/>
          <p:cNvSpPr>
            <a:spLocks noGrp="1"/>
          </p:cNvSpPr>
          <p:nvPr>
            <p:ph type="sldNum" sz="quarter" idx="10"/>
          </p:nvPr>
        </p:nvSpPr>
        <p:spPr/>
        <p:txBody>
          <a:bodyPr/>
          <a:lstStyle/>
          <a:p>
            <a:fld id="{16123E5C-4B03-4527-9DBA-5E27716E6773}" type="slidenum">
              <a:rPr lang="en-US" smtClean="0"/>
              <a:pPr/>
              <a:t>22</a:t>
            </a:fld>
            <a:endParaRPr lang="en-US"/>
          </a:p>
        </p:txBody>
      </p:sp>
    </p:spTree>
    <p:extLst>
      <p:ext uri="{BB962C8B-B14F-4D97-AF65-F5344CB8AC3E}">
        <p14:creationId xmlns:p14="http://schemas.microsoft.com/office/powerpoint/2010/main" val="36817246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Here’s what the parsed</a:t>
            </a:r>
            <a:r>
              <a:rPr lang="en-US" baseline="0" smtClean="0"/>
              <a:t> output looks like in the longitude and latitude columns created.</a:t>
            </a:r>
          </a:p>
          <a:p>
            <a:endParaRPr lang="en-US" baseline="0" smtClean="0"/>
          </a:p>
          <a:p>
            <a:r>
              <a:rPr lang="en-US" baseline="0" smtClean="0"/>
              <a:t>You can parse out other bits from the json column by editing the </a:t>
            </a:r>
          </a:p>
          <a:p>
            <a:r>
              <a:rPr lang="en-US" baseline="0" smtClean="0"/>
              <a:t>“regular expression” to pluck out the values for various elements.</a:t>
            </a:r>
          </a:p>
          <a:p>
            <a:endParaRPr lang="en-US" baseline="0" smtClean="0"/>
          </a:p>
          <a:p>
            <a:r>
              <a:rPr lang="en-US" baseline="0" smtClean="0"/>
              <a:t>Good luck, have fun and happy parsing, sorting, faceting, …</a:t>
            </a:r>
          </a:p>
          <a:p>
            <a:endParaRPr lang="en-US" baseline="0" smtClean="0"/>
          </a:p>
          <a:p>
            <a:r>
              <a:rPr lang="en-US" baseline="0" smtClean="0"/>
              <a:t>Deb.</a:t>
            </a:r>
            <a:endParaRPr lang="en-US"/>
          </a:p>
        </p:txBody>
      </p:sp>
      <p:sp>
        <p:nvSpPr>
          <p:cNvPr id="4" name="Slide Number Placeholder 3"/>
          <p:cNvSpPr>
            <a:spLocks noGrp="1"/>
          </p:cNvSpPr>
          <p:nvPr>
            <p:ph type="sldNum" sz="quarter" idx="10"/>
          </p:nvPr>
        </p:nvSpPr>
        <p:spPr/>
        <p:txBody>
          <a:bodyPr/>
          <a:lstStyle/>
          <a:p>
            <a:fld id="{16123E5C-4B03-4527-9DBA-5E27716E6773}" type="slidenum">
              <a:rPr lang="en-US" smtClean="0"/>
              <a:pPr/>
              <a:t>23</a:t>
            </a:fld>
            <a:endParaRPr lang="en-US"/>
          </a:p>
        </p:txBody>
      </p:sp>
    </p:spTree>
    <p:extLst>
      <p:ext uri="{BB962C8B-B14F-4D97-AF65-F5344CB8AC3E}">
        <p14:creationId xmlns:p14="http://schemas.microsoft.com/office/powerpoint/2010/main" val="2820802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Google</a:t>
            </a:r>
            <a:r>
              <a:rPr lang="en-US" baseline="0" smtClean="0"/>
              <a:t> Fusion tables are mentioned here – to increase awareness in the community about the ability of a very cooll tool to merge Excel datasets for </a:t>
            </a:r>
            <a:r>
              <a:rPr lang="en-US" baseline="0" smtClean="0"/>
              <a:t>clean up, analysis </a:t>
            </a:r>
            <a:r>
              <a:rPr lang="en-US" baseline="0" smtClean="0"/>
              <a:t>and visualization.</a:t>
            </a:r>
          </a:p>
          <a:p>
            <a:endParaRPr lang="en-US"/>
          </a:p>
        </p:txBody>
      </p:sp>
      <p:sp>
        <p:nvSpPr>
          <p:cNvPr id="4" name="Slide Number Placeholder 3"/>
          <p:cNvSpPr>
            <a:spLocks noGrp="1"/>
          </p:cNvSpPr>
          <p:nvPr>
            <p:ph type="sldNum" sz="quarter" idx="10"/>
          </p:nvPr>
        </p:nvSpPr>
        <p:spPr/>
        <p:txBody>
          <a:bodyPr/>
          <a:lstStyle/>
          <a:p>
            <a:fld id="{16123E5C-4B03-4527-9DBA-5E27716E6773}" type="slidenum">
              <a:rPr lang="en-US" smtClean="0"/>
              <a:pPr/>
              <a:t>4</a:t>
            </a:fld>
            <a:endParaRPr lang="en-US"/>
          </a:p>
        </p:txBody>
      </p:sp>
    </p:spTree>
    <p:extLst>
      <p:ext uri="{BB962C8B-B14F-4D97-AF65-F5344CB8AC3E}">
        <p14:creationId xmlns:p14="http://schemas.microsoft.com/office/powerpoint/2010/main" val="21058182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123E5C-4B03-4527-9DBA-5E27716E6773}" type="slidenum">
              <a:rPr lang="en-US" smtClean="0"/>
              <a:pPr/>
              <a:t>24</a:t>
            </a:fld>
            <a:endParaRPr lang="en-US"/>
          </a:p>
        </p:txBody>
      </p:sp>
    </p:spTree>
    <p:extLst>
      <p:ext uri="{BB962C8B-B14F-4D97-AF65-F5344CB8AC3E}">
        <p14:creationId xmlns:p14="http://schemas.microsoft.com/office/powerpoint/2010/main" val="665054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Upload</a:t>
            </a:r>
            <a:r>
              <a:rPr lang="en-US" baseline="0" smtClean="0"/>
              <a:t> any CSV file and try it out!</a:t>
            </a:r>
          </a:p>
          <a:p>
            <a:r>
              <a:rPr lang="en-US" baseline="0" smtClean="0"/>
              <a:t>A sample CSV file is posted with this power point on the Wet Collections Workshop Wiki if you want to try it now.</a:t>
            </a:r>
            <a:endParaRPr lang="en-US"/>
          </a:p>
        </p:txBody>
      </p:sp>
      <p:sp>
        <p:nvSpPr>
          <p:cNvPr id="4" name="Slide Number Placeholder 3"/>
          <p:cNvSpPr>
            <a:spLocks noGrp="1"/>
          </p:cNvSpPr>
          <p:nvPr>
            <p:ph type="sldNum" sz="quarter" idx="10"/>
          </p:nvPr>
        </p:nvSpPr>
        <p:spPr/>
        <p:txBody>
          <a:bodyPr/>
          <a:lstStyle/>
          <a:p>
            <a:fld id="{16123E5C-4B03-4527-9DBA-5E27716E6773}" type="slidenum">
              <a:rPr lang="en-US" smtClean="0"/>
              <a:pPr/>
              <a:t>7</a:t>
            </a:fld>
            <a:endParaRPr lang="en-US"/>
          </a:p>
        </p:txBody>
      </p:sp>
    </p:spTree>
    <p:extLst>
      <p:ext uri="{BB962C8B-B14F-4D97-AF65-F5344CB8AC3E}">
        <p14:creationId xmlns:p14="http://schemas.microsoft.com/office/powerpoint/2010/main" val="715705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 here you can specify the “encoding” (do you have special characters like umlauted letters</a:t>
            </a:r>
            <a:r>
              <a:rPr lang="en-US" baseline="0" smtClean="0"/>
              <a:t> in your dataset? like ä or ü – choose “UTF-8” encoding</a:t>
            </a:r>
          </a:p>
          <a:p>
            <a:r>
              <a:rPr lang="en-US" baseline="0" smtClean="0"/>
              <a:t>Simple to do, just click in the UTF-8 box, select UTF-8, done.</a:t>
            </a:r>
          </a:p>
          <a:p>
            <a:endParaRPr lang="en-US" baseline="0" smtClean="0"/>
          </a:p>
          <a:p>
            <a:r>
              <a:rPr lang="en-US" baseline="0" smtClean="0"/>
              <a:t>If your file is tab-delimited, or has a delimiter different than comma, specify the delimiter using the “custom” radio button under </a:t>
            </a:r>
            <a:r>
              <a:rPr lang="en-US" b="1" baseline="0" smtClean="0"/>
              <a:t>Columns are separated by</a:t>
            </a:r>
            <a:endParaRPr lang="en-US" b="0" baseline="0" smtClean="0"/>
          </a:p>
          <a:p>
            <a:endParaRPr lang="en-US" b="0" baseline="0" smtClean="0"/>
          </a:p>
          <a:p>
            <a:r>
              <a:rPr lang="en-US" b="0" baseline="0" smtClean="0"/>
              <a:t>Next, note that you can discard rows, ignore rows, parse data, in this initial step to create a project.</a:t>
            </a:r>
          </a:p>
          <a:p>
            <a:endParaRPr lang="en-US" b="0" baseline="0" smtClean="0"/>
          </a:p>
          <a:p>
            <a:r>
              <a:rPr lang="en-US" b="0" baseline="0" smtClean="0"/>
              <a:t>Click Create Project in the top right-hand corner.</a:t>
            </a:r>
            <a:endParaRPr lang="en-US"/>
          </a:p>
        </p:txBody>
      </p:sp>
      <p:sp>
        <p:nvSpPr>
          <p:cNvPr id="4" name="Slide Number Placeholder 3"/>
          <p:cNvSpPr>
            <a:spLocks noGrp="1"/>
          </p:cNvSpPr>
          <p:nvPr>
            <p:ph type="sldNum" sz="quarter" idx="10"/>
          </p:nvPr>
        </p:nvSpPr>
        <p:spPr/>
        <p:txBody>
          <a:bodyPr/>
          <a:lstStyle/>
          <a:p>
            <a:fld id="{16123E5C-4B03-4527-9DBA-5E27716E6773}" type="slidenum">
              <a:rPr lang="en-US" smtClean="0"/>
              <a:pPr/>
              <a:t>8</a:t>
            </a:fld>
            <a:endParaRPr lang="en-US"/>
          </a:p>
        </p:txBody>
      </p:sp>
    </p:spTree>
    <p:extLst>
      <p:ext uri="{BB962C8B-B14F-4D97-AF65-F5344CB8AC3E}">
        <p14:creationId xmlns:p14="http://schemas.microsoft.com/office/powerpoint/2010/main" val="1983104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you can play with, enhance, and over-all, improve your data with very powerful algorithms and formulas with the click of a button.</a:t>
            </a:r>
          </a:p>
          <a:p>
            <a:r>
              <a:rPr lang="en-US" baseline="0" dirty="0" smtClean="0"/>
              <a:t>Want to see all the </a:t>
            </a:r>
            <a:r>
              <a:rPr lang="en-US" b="1" i="1" baseline="0" dirty="0" smtClean="0"/>
              <a:t>distinct </a:t>
            </a:r>
            <a:r>
              <a:rPr lang="en-US" b="1" i="1" baseline="0" dirty="0" err="1" smtClean="0"/>
              <a:t>scientificNames</a:t>
            </a:r>
            <a:r>
              <a:rPr lang="en-US" b="0" i="0" baseline="0" dirty="0" smtClean="0"/>
              <a:t> in the column?</a:t>
            </a:r>
          </a:p>
          <a:p>
            <a:r>
              <a:rPr lang="en-US" b="0" i="0" baseline="0" dirty="0" smtClean="0"/>
              <a:t>Click on the down arrow &gt; facet &gt; text facet</a:t>
            </a:r>
          </a:p>
        </p:txBody>
      </p:sp>
      <p:sp>
        <p:nvSpPr>
          <p:cNvPr id="4" name="Slide Number Placeholder 3"/>
          <p:cNvSpPr>
            <a:spLocks noGrp="1"/>
          </p:cNvSpPr>
          <p:nvPr>
            <p:ph type="sldNum" sz="quarter" idx="10"/>
          </p:nvPr>
        </p:nvSpPr>
        <p:spPr/>
        <p:txBody>
          <a:bodyPr/>
          <a:lstStyle/>
          <a:p>
            <a:fld id="{16123E5C-4B03-4527-9DBA-5E27716E6773}" type="slidenum">
              <a:rPr lang="en-US" smtClean="0"/>
              <a:pPr/>
              <a:t>9</a:t>
            </a:fld>
            <a:endParaRPr lang="en-US"/>
          </a:p>
        </p:txBody>
      </p:sp>
    </p:spTree>
    <p:extLst>
      <p:ext uri="{BB962C8B-B14F-4D97-AF65-F5344CB8AC3E}">
        <p14:creationId xmlns:p14="http://schemas.microsoft.com/office/powerpoint/2010/main" val="548708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smtClean="0"/>
              <a:t>Click on the down arrow &gt; facet &gt; text facet</a:t>
            </a:r>
          </a:p>
          <a:p>
            <a:r>
              <a:rPr lang="en-US" smtClean="0"/>
              <a:t>the result in the left</a:t>
            </a:r>
            <a:r>
              <a:rPr lang="en-US" baseline="0" smtClean="0"/>
              <a:t> column is a box saying there are 80 </a:t>
            </a:r>
            <a:r>
              <a:rPr lang="en-US" b="1" i="1" baseline="0" smtClean="0"/>
              <a:t>distinct</a:t>
            </a:r>
            <a:r>
              <a:rPr lang="en-US" b="0" i="0" baseline="0" smtClean="0"/>
              <a:t> values in the column and in light gray you can see how many times each value occurs.</a:t>
            </a:r>
          </a:p>
          <a:p>
            <a:r>
              <a:rPr lang="en-US" b="0" i="0" baseline="0" smtClean="0"/>
              <a:t>If you want to, you can click on count to sort by count instead of name.</a:t>
            </a:r>
          </a:p>
          <a:p>
            <a:r>
              <a:rPr lang="en-US" b="0" i="0" baseline="0" smtClean="0"/>
              <a:t>In this window, if you want to fix a particular name, you can click on </a:t>
            </a:r>
            <a:r>
              <a:rPr lang="en-US" b="1" i="0" baseline="0" smtClean="0"/>
              <a:t>edit</a:t>
            </a:r>
            <a:r>
              <a:rPr lang="en-US" b="0" i="0" baseline="0" smtClean="0"/>
              <a:t> that appears next to each name if you move your mouse into the area to the right of each name.</a:t>
            </a:r>
          </a:p>
          <a:p>
            <a:r>
              <a:rPr lang="en-US" b="0" i="0" baseline="0" smtClean="0"/>
              <a:t>A pop-up box appears and you can then edit that particular value.</a:t>
            </a:r>
          </a:p>
          <a:p>
            <a:endParaRPr lang="en-US" b="0" i="0" baseline="0" smtClean="0"/>
          </a:p>
          <a:p>
            <a:r>
              <a:rPr lang="en-US" b="0" i="0" baseline="0" smtClean="0"/>
              <a:t>IF you’d like to see all the names clustered (think a sort-of DNA Blast Search), click on </a:t>
            </a:r>
            <a:r>
              <a:rPr lang="en-US" b="1" i="0" baseline="0" smtClean="0"/>
              <a:t>Cluster</a:t>
            </a:r>
          </a:p>
          <a:p>
            <a:r>
              <a:rPr lang="en-US" b="0" i="0" baseline="0" smtClean="0"/>
              <a:t>(next slide)</a:t>
            </a:r>
          </a:p>
        </p:txBody>
      </p:sp>
      <p:sp>
        <p:nvSpPr>
          <p:cNvPr id="4" name="Slide Number Placeholder 3"/>
          <p:cNvSpPr>
            <a:spLocks noGrp="1"/>
          </p:cNvSpPr>
          <p:nvPr>
            <p:ph type="sldNum" sz="quarter" idx="10"/>
          </p:nvPr>
        </p:nvSpPr>
        <p:spPr/>
        <p:txBody>
          <a:bodyPr/>
          <a:lstStyle/>
          <a:p>
            <a:fld id="{16123E5C-4B03-4527-9DBA-5E27716E6773}" type="slidenum">
              <a:rPr lang="en-US" smtClean="0"/>
              <a:pPr/>
              <a:t>10</a:t>
            </a:fld>
            <a:endParaRPr lang="en-US"/>
          </a:p>
        </p:txBody>
      </p:sp>
    </p:spTree>
    <p:extLst>
      <p:ext uri="{BB962C8B-B14F-4D97-AF65-F5344CB8AC3E}">
        <p14:creationId xmlns:p14="http://schemas.microsoft.com/office/powerpoint/2010/main" val="2047959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clicking on </a:t>
            </a:r>
            <a:r>
              <a:rPr lang="en-US" b="1" baseline="0" dirty="0" smtClean="0"/>
              <a:t>Cluster</a:t>
            </a:r>
            <a:r>
              <a:rPr lang="en-US" b="0" baseline="0" dirty="0" smtClean="0"/>
              <a:t> you may or may not get a result with the default algorithms.</a:t>
            </a:r>
          </a:p>
          <a:p>
            <a:r>
              <a:rPr lang="en-US" b="0" baseline="0" dirty="0" smtClean="0"/>
              <a:t>Play with them to see what happens.</a:t>
            </a:r>
          </a:p>
          <a:p>
            <a:r>
              <a:rPr lang="en-US" b="0" baseline="0" dirty="0" smtClean="0"/>
              <a:t>Here, </a:t>
            </a:r>
            <a:r>
              <a:rPr lang="en-US" b="1" baseline="0" dirty="0" smtClean="0"/>
              <a:t>nearest neighbor </a:t>
            </a:r>
            <a:r>
              <a:rPr lang="en-US" b="0" baseline="0" dirty="0" smtClean="0"/>
              <a:t>&gt; </a:t>
            </a:r>
            <a:r>
              <a:rPr lang="en-US" b="1" baseline="0" dirty="0" err="1" smtClean="0"/>
              <a:t>levenshtein</a:t>
            </a:r>
            <a:r>
              <a:rPr lang="en-US" b="0" baseline="0" dirty="0" smtClean="0"/>
              <a:t> found 5 clusters.</a:t>
            </a:r>
          </a:p>
          <a:p>
            <a:r>
              <a:rPr lang="en-US" b="0" baseline="0" dirty="0" smtClean="0"/>
              <a:t>Note the algorithms guess which value you might want. Just select “Merge” if the guess is correct.</a:t>
            </a:r>
          </a:p>
          <a:p>
            <a:r>
              <a:rPr lang="en-US" b="0" baseline="0" dirty="0" smtClean="0"/>
              <a:t>If not, fix the value displayed in </a:t>
            </a:r>
            <a:r>
              <a:rPr lang="en-US" b="1" baseline="0" dirty="0" smtClean="0"/>
              <a:t>New Cell Value</a:t>
            </a:r>
            <a:r>
              <a:rPr lang="en-US" b="0" baseline="0" dirty="0" smtClean="0"/>
              <a:t> and then choose</a:t>
            </a:r>
          </a:p>
          <a:p>
            <a:r>
              <a:rPr lang="en-US" b="0" baseline="0" dirty="0" smtClean="0"/>
              <a:t>Merge Selected and Close (or Merge Selected and Re-Cluster) – whichever is appropriate.</a:t>
            </a:r>
          </a:p>
          <a:p>
            <a:r>
              <a:rPr lang="en-US" b="0" baseline="0" dirty="0" smtClean="0"/>
              <a:t>All these issues are now fixed.</a:t>
            </a:r>
          </a:p>
          <a:p>
            <a:endParaRPr lang="en-US" b="0" baseline="0" dirty="0" smtClean="0"/>
          </a:p>
          <a:p>
            <a:r>
              <a:rPr lang="en-US" b="0" baseline="0" dirty="0" smtClean="0"/>
              <a:t>You can do this with any column in the spreadsheet.</a:t>
            </a:r>
            <a:endParaRPr lang="en-US" dirty="0"/>
          </a:p>
        </p:txBody>
      </p:sp>
      <p:sp>
        <p:nvSpPr>
          <p:cNvPr id="4" name="Slide Number Placeholder 3"/>
          <p:cNvSpPr>
            <a:spLocks noGrp="1"/>
          </p:cNvSpPr>
          <p:nvPr>
            <p:ph type="sldNum" sz="quarter" idx="10"/>
          </p:nvPr>
        </p:nvSpPr>
        <p:spPr/>
        <p:txBody>
          <a:bodyPr/>
          <a:lstStyle/>
          <a:p>
            <a:fld id="{16123E5C-4B03-4527-9DBA-5E27716E6773}" type="slidenum">
              <a:rPr lang="en-US" smtClean="0"/>
              <a:pPr/>
              <a:t>11</a:t>
            </a:fld>
            <a:endParaRPr lang="en-US"/>
          </a:p>
        </p:txBody>
      </p:sp>
    </p:spTree>
    <p:extLst>
      <p:ext uri="{BB962C8B-B14F-4D97-AF65-F5344CB8AC3E}">
        <p14:creationId xmlns:p14="http://schemas.microsoft.com/office/powerpoint/2010/main" val="943175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 here you can Export</a:t>
            </a:r>
            <a:r>
              <a:rPr lang="en-US" baseline="0" smtClean="0"/>
              <a:t> your data in several different formats, depending on what you want to do or what you need.</a:t>
            </a:r>
            <a:endParaRPr lang="en-US"/>
          </a:p>
        </p:txBody>
      </p:sp>
      <p:sp>
        <p:nvSpPr>
          <p:cNvPr id="4" name="Slide Number Placeholder 3"/>
          <p:cNvSpPr>
            <a:spLocks noGrp="1"/>
          </p:cNvSpPr>
          <p:nvPr>
            <p:ph type="sldNum" sz="quarter" idx="10"/>
          </p:nvPr>
        </p:nvSpPr>
        <p:spPr/>
        <p:txBody>
          <a:bodyPr/>
          <a:lstStyle/>
          <a:p>
            <a:fld id="{16123E5C-4B03-4527-9DBA-5E27716E6773}" type="slidenum">
              <a:rPr lang="en-US" smtClean="0"/>
              <a:pPr/>
              <a:t>12</a:t>
            </a:fld>
            <a:endParaRPr lang="en-US"/>
          </a:p>
        </p:txBody>
      </p:sp>
    </p:spTree>
    <p:extLst>
      <p:ext uri="{BB962C8B-B14F-4D97-AF65-F5344CB8AC3E}">
        <p14:creationId xmlns:p14="http://schemas.microsoft.com/office/powerpoint/2010/main" val="652645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 to enhance</a:t>
            </a:r>
            <a:r>
              <a:rPr lang="en-US" baseline="0" dirty="0" smtClean="0"/>
              <a:t> your data!</a:t>
            </a:r>
          </a:p>
          <a:p>
            <a:r>
              <a:rPr lang="en-US" baseline="0" dirty="0" smtClean="0"/>
              <a:t>You can call the </a:t>
            </a:r>
            <a:r>
              <a:rPr lang="en-US" b="1" i="1" baseline="0" dirty="0" smtClean="0"/>
              <a:t>back door</a:t>
            </a:r>
            <a:r>
              <a:rPr lang="en-US" b="0" i="0" baseline="0" dirty="0" smtClean="0"/>
              <a:t> of a server, you can call a “service.” Instead of going to the human user-interface of a web site, there are ways to get data from a server, back to you in a data-friendly way (computer-to-computer), for example, in a data set, rather than one record at a time on a web site through the public interface.</a:t>
            </a:r>
          </a:p>
          <a:p>
            <a:endParaRPr lang="en-US" b="0" i="0" baseline="0" dirty="0" smtClean="0"/>
          </a:p>
          <a:p>
            <a:r>
              <a:rPr lang="en-US" b="0" i="0" baseline="0" dirty="0" smtClean="0"/>
              <a:t>This is just one example of what a service is and how it might work.</a:t>
            </a:r>
          </a:p>
          <a:p>
            <a:r>
              <a:rPr lang="en-US" b="0" i="0" baseline="0" dirty="0" smtClean="0"/>
              <a:t>While we can go through the </a:t>
            </a:r>
            <a:r>
              <a:rPr lang="en-US" b="1" i="1" baseline="0" dirty="0" smtClean="0"/>
              <a:t>front door</a:t>
            </a:r>
            <a:r>
              <a:rPr lang="en-US" b="0" i="0" baseline="0" dirty="0" smtClean="0"/>
              <a:t>  of a website (the public user-interface) and type in a locality and get back latitude and longitude values, we’d like to send all our locality data at one time and get back points all at once, right? We’ll use GeoLocate web services for this example.</a:t>
            </a:r>
          </a:p>
          <a:p>
            <a:endParaRPr lang="en-US" b="0" i="0" baseline="0" dirty="0" smtClean="0"/>
          </a:p>
          <a:p>
            <a:r>
              <a:rPr lang="en-US" b="0" i="0" baseline="0" dirty="0" smtClean="0"/>
              <a:t>The </a:t>
            </a:r>
            <a:r>
              <a:rPr lang="en-US" b="1" i="0" baseline="0" dirty="0" smtClean="0"/>
              <a:t>http://</a:t>
            </a:r>
            <a:r>
              <a:rPr lang="en-US" b="0" i="0" baseline="0" dirty="0" smtClean="0"/>
              <a:t> request above “calls” </a:t>
            </a:r>
            <a:r>
              <a:rPr lang="en-US" b="0" i="0" baseline="0" dirty="0" err="1" smtClean="0"/>
              <a:t>Geolocate</a:t>
            </a:r>
            <a:r>
              <a:rPr lang="en-US" b="0" i="0" baseline="0" dirty="0" smtClean="0"/>
              <a:t> web services. This “Application Programming Interface” (API) understands certain </a:t>
            </a:r>
            <a:r>
              <a:rPr lang="en-US" b="1" i="0" baseline="0" dirty="0" smtClean="0"/>
              <a:t>“parameters.”</a:t>
            </a:r>
            <a:endParaRPr lang="en-US" b="0" i="0" baseline="0" dirty="0" smtClean="0"/>
          </a:p>
          <a:p>
            <a:r>
              <a:rPr lang="en-US" b="0" i="0" baseline="0" dirty="0" smtClean="0"/>
              <a:t>See a simple list of parameters and sample queries at </a:t>
            </a:r>
          </a:p>
          <a:p>
            <a:r>
              <a:rPr lang="en-US" b="0" i="0" baseline="0" dirty="0" smtClean="0"/>
              <a:t>http://www.museum.tulane.edu/geolocate/files/glcJSON.pdf</a:t>
            </a:r>
          </a:p>
          <a:p>
            <a:endParaRPr lang="en-US" b="0" i="0" baseline="0" dirty="0" smtClean="0"/>
          </a:p>
          <a:p>
            <a:r>
              <a:rPr lang="en-US" b="0" i="0" baseline="0" dirty="0" smtClean="0"/>
              <a:t>The </a:t>
            </a:r>
            <a:r>
              <a:rPr lang="en-US" b="1" i="0" baseline="0" dirty="0" smtClean="0"/>
              <a:t>http://</a:t>
            </a:r>
            <a:r>
              <a:rPr lang="en-US" b="0" i="0" baseline="0" dirty="0" smtClean="0"/>
              <a:t> request has parameters</a:t>
            </a:r>
          </a:p>
          <a:p>
            <a:r>
              <a:rPr lang="en-US" b="0" i="0" baseline="0" dirty="0" smtClean="0"/>
              <a:t>Country (set equal to USA)</a:t>
            </a:r>
          </a:p>
          <a:p>
            <a:r>
              <a:rPr lang="en-US" b="0" i="0" baseline="0" dirty="0" smtClean="0"/>
              <a:t>state (set equal to Florida)</a:t>
            </a:r>
          </a:p>
          <a:p>
            <a:r>
              <a:rPr lang="en-US" b="0" i="0" baseline="0" dirty="0" err="1" smtClean="0"/>
              <a:t>fmt</a:t>
            </a:r>
            <a:r>
              <a:rPr lang="en-US" b="0" i="0" baseline="0" dirty="0" smtClean="0"/>
              <a:t> (which is the </a:t>
            </a:r>
            <a:r>
              <a:rPr lang="en-US" b="1" i="0" baseline="0" dirty="0" smtClean="0"/>
              <a:t>format </a:t>
            </a:r>
            <a:r>
              <a:rPr lang="en-US" b="0" i="0" baseline="0" dirty="0" smtClean="0"/>
              <a:t>we’d like our data returned in, and at this web service, we have a choice of </a:t>
            </a:r>
            <a:r>
              <a:rPr lang="en-US" b="1" i="0" baseline="0" dirty="0" err="1" smtClean="0"/>
              <a:t>json</a:t>
            </a:r>
            <a:r>
              <a:rPr lang="en-US" b="1" i="0" baseline="0" dirty="0" smtClean="0"/>
              <a:t> </a:t>
            </a:r>
            <a:r>
              <a:rPr lang="en-US" b="0" i="0" baseline="0" dirty="0" smtClean="0"/>
              <a:t>or</a:t>
            </a:r>
            <a:r>
              <a:rPr lang="en-US" b="1" i="0" baseline="0" dirty="0" smtClean="0"/>
              <a:t> </a:t>
            </a:r>
            <a:r>
              <a:rPr lang="en-US" b="1" i="0" baseline="0" dirty="0" err="1" smtClean="0"/>
              <a:t>geojson</a:t>
            </a:r>
            <a:r>
              <a:rPr lang="en-US" b="0" i="0" baseline="0" dirty="0" smtClean="0"/>
              <a:t>. JSON=</a:t>
            </a:r>
            <a:r>
              <a:rPr lang="en-US" dirty="0" smtClean="0"/>
              <a:t>JavaScript Object Notation. (</a:t>
            </a:r>
            <a:r>
              <a:rPr lang="en-US" b="0" i="0" baseline="0" dirty="0" smtClean="0"/>
              <a:t>You can </a:t>
            </a:r>
            <a:r>
              <a:rPr lang="en-US" b="0" i="0" baseline="0" dirty="0" err="1" smtClean="0"/>
              <a:t>google</a:t>
            </a:r>
            <a:r>
              <a:rPr lang="en-US" b="0" i="0" baseline="0" dirty="0" smtClean="0"/>
              <a:t> this if you want to know more </a:t>
            </a:r>
            <a:r>
              <a:rPr lang="en-US" b="1" i="0" baseline="0" dirty="0" smtClean="0"/>
              <a:t>right now,</a:t>
            </a:r>
            <a:r>
              <a:rPr lang="en-US" b="0" i="0" baseline="0" dirty="0" smtClean="0"/>
              <a:t> else, keep reading).</a:t>
            </a:r>
          </a:p>
          <a:p>
            <a:r>
              <a:rPr lang="en-US" b="0" i="0" baseline="0" dirty="0" smtClean="0"/>
              <a:t>Locality=</a:t>
            </a:r>
            <a:r>
              <a:rPr lang="en-US" b="1" i="0" baseline="0" dirty="0" smtClean="0"/>
              <a:t>“+escape(</a:t>
            </a:r>
            <a:r>
              <a:rPr lang="en-US" b="1" i="0" baseline="0" dirty="0" err="1" smtClean="0"/>
              <a:t>value,’url</a:t>
            </a:r>
            <a:r>
              <a:rPr lang="en-US" b="1" i="0" baseline="0" dirty="0" smtClean="0"/>
              <a:t>’)</a:t>
            </a:r>
          </a:p>
          <a:p>
            <a:endParaRPr lang="en-US" b="0"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t>What does this </a:t>
            </a:r>
            <a:r>
              <a:rPr lang="en-US" b="1" i="0" baseline="0" dirty="0" smtClean="0"/>
              <a:t>“+escape(</a:t>
            </a:r>
            <a:r>
              <a:rPr lang="en-US" b="1" i="0" baseline="0" dirty="0" err="1" smtClean="0"/>
              <a:t>value,’url</a:t>
            </a:r>
            <a:r>
              <a:rPr lang="en-US" b="1" i="0" baseline="0" dirty="0" smtClean="0"/>
              <a:t>’) </a:t>
            </a:r>
            <a:r>
              <a:rPr lang="en-US" b="0" i="0" baseline="0" dirty="0" smtClean="0"/>
              <a:t>mean for the locality parameter?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t>We want to send a query through http, but spaces and other characters need to be </a:t>
            </a:r>
            <a:r>
              <a:rPr lang="en-US" b="1" i="0" baseline="0" dirty="0" smtClean="0"/>
              <a:t>html-encoded</a:t>
            </a:r>
            <a:r>
              <a:rPr lang="en-US" b="0" i="0" baseline="0" dirty="0" smtClean="0"/>
              <a:t> else they (spaces, brackets, commas,…) mess up the query.</a:t>
            </a:r>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t>So we need to “escape” them so the service will understand what we want.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t>(Keep going and you’ll see an example of what this looks like).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t>[NOTE after finishing this example. To keep this simple, the dataset has been chosen so that all are same country, same state and the county is in the locality string. IF your country, state, county (and other higher geography fields are in separate columns) you can write your http: request to include those values. It looks harder, but is just an extension of what is above and looks like this: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dirty="0" smtClean="0">
                <a:hlinkClick r:id="rId3"/>
              </a:rPr>
              <a:t>http://www.museum.tulane.edu/webservices/geolocatesvcv2/glcwrap.aspx</a:t>
            </a:r>
            <a:r>
              <a:rPr lang="en-US" dirty="0" smtClean="0"/>
              <a:t>? </a:t>
            </a:r>
            <a:br>
              <a:rPr lang="en-US" dirty="0" smtClean="0"/>
            </a:br>
            <a:r>
              <a:rPr lang="en-US" dirty="0" smtClean="0"/>
              <a:t>country=</a:t>
            </a:r>
            <a:r>
              <a:rPr lang="en-US" dirty="0" err="1" smtClean="0"/>
              <a:t>USA&amp;state</a:t>
            </a:r>
            <a:r>
              <a:rPr lang="en-US" dirty="0" smtClean="0"/>
              <a:t>="+escape(</a:t>
            </a:r>
            <a:r>
              <a:rPr lang="en-US" dirty="0" err="1" smtClean="0"/>
              <a:t>cells.state.value,'url</a:t>
            </a:r>
            <a:r>
              <a:rPr lang="en-US" dirty="0" smtClean="0"/>
              <a:t>')+" </a:t>
            </a:r>
            <a:br>
              <a:rPr lang="en-US" dirty="0" smtClean="0"/>
            </a:br>
            <a:r>
              <a:rPr lang="en-US" dirty="0" smtClean="0"/>
              <a:t>&amp;county="+escape(</a:t>
            </a:r>
            <a:r>
              <a:rPr lang="en-US" dirty="0" err="1" smtClean="0"/>
              <a:t>cells.county.value,'url</a:t>
            </a:r>
            <a:r>
              <a:rPr lang="en-US" dirty="0" smtClean="0"/>
              <a:t>')+" </a:t>
            </a:r>
            <a:br>
              <a:rPr lang="en-US" dirty="0" smtClean="0"/>
            </a:br>
            <a:r>
              <a:rPr lang="en-US" dirty="0" smtClean="0"/>
              <a:t>&amp;locality="+escape(</a:t>
            </a:r>
            <a:r>
              <a:rPr lang="en-US" dirty="0" err="1" smtClean="0"/>
              <a:t>cells.locality.value,'url</a:t>
            </a:r>
            <a:r>
              <a:rPr lang="en-US" dirty="0" smtClean="0"/>
              <a:t>')</a:t>
            </a:r>
            <a:endParaRPr lang="en-US" b="1" i="0" baseline="0" dirty="0" smtClean="0"/>
          </a:p>
          <a:p>
            <a:endParaRPr lang="en-US" b="0" i="0" baseline="0" dirty="0" smtClean="0"/>
          </a:p>
          <a:p>
            <a:endParaRPr lang="en-US" dirty="0"/>
          </a:p>
        </p:txBody>
      </p:sp>
      <p:sp>
        <p:nvSpPr>
          <p:cNvPr id="4" name="Slide Number Placeholder 3"/>
          <p:cNvSpPr>
            <a:spLocks noGrp="1"/>
          </p:cNvSpPr>
          <p:nvPr>
            <p:ph type="sldNum" sz="quarter" idx="10"/>
          </p:nvPr>
        </p:nvSpPr>
        <p:spPr/>
        <p:txBody>
          <a:bodyPr/>
          <a:lstStyle/>
          <a:p>
            <a:fld id="{16123E5C-4B03-4527-9DBA-5E27716E6773}" type="slidenum">
              <a:rPr lang="en-US" smtClean="0"/>
              <a:pPr/>
              <a:t>13</a:t>
            </a:fld>
            <a:endParaRPr lang="en-US"/>
          </a:p>
        </p:txBody>
      </p:sp>
    </p:spTree>
    <p:extLst>
      <p:ext uri="{BB962C8B-B14F-4D97-AF65-F5344CB8AC3E}">
        <p14:creationId xmlns:p14="http://schemas.microsoft.com/office/powerpoint/2010/main" val="7010280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0188B3-6B44-47F8-A216-7837E7AD053F}" type="datetimeFigureOut">
              <a:rPr lang="en-US" smtClean="0"/>
              <a:pPr/>
              <a:t>7/31/2013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94F2AE-006F-4F68-9A07-38264E7801F6}" type="slidenum">
              <a:rPr lang="en-US" smtClean="0"/>
              <a:pPr/>
              <a:t>‹#›</a:t>
            </a:fld>
            <a:endParaRPr lang="en-US"/>
          </a:p>
        </p:txBody>
      </p:sp>
      <p:pic>
        <p:nvPicPr>
          <p:cNvPr id="7" name="Picture 8" descr="http://www.nsf.gov/images/logos/nsf1.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1724" y="178147"/>
            <a:ext cx="686476" cy="69061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www.idigbio.org/wiki/images/a/a8/IDigBio_Logo_RGB.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067373" y="250120"/>
            <a:ext cx="2151896" cy="664280"/>
          </a:xfrm>
          <a:prstGeom prst="rect">
            <a:avLst/>
          </a:prstGeom>
          <a:noFill/>
          <a:extLst>
            <a:ext uri="{909E8E84-426E-40DD-AFC4-6F175D3DCCD1}">
              <a14:hiddenFill xmlns:a14="http://schemas.microsoft.com/office/drawing/2010/main">
                <a:solidFill>
                  <a:srgbClr val="FFFFFF"/>
                </a:solidFill>
              </a14:hiddenFill>
            </a:ext>
          </a:extLst>
        </p:spPr>
      </p:pic>
      <p:pic>
        <p:nvPicPr>
          <p:cNvPr id="58370" name="Picture 2" descr="Home"/>
          <p:cNvPicPr>
            <a:picLocks noChangeAspect="1" noChangeArrowheads="1"/>
          </p:cNvPicPr>
          <p:nvPr userDrawn="1"/>
        </p:nvPicPr>
        <p:blipFill>
          <a:blip r:embed="rId4" cstate="print"/>
          <a:srcRect/>
          <a:stretch>
            <a:fillRect/>
          </a:stretch>
        </p:blipFill>
        <p:spPr bwMode="auto">
          <a:xfrm>
            <a:off x="6781800" y="5835126"/>
            <a:ext cx="1600200" cy="533400"/>
          </a:xfrm>
          <a:prstGeom prst="rect">
            <a:avLst/>
          </a:prstGeom>
          <a:noFill/>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0188B3-6B44-47F8-A216-7837E7AD053F}" type="datetimeFigureOut">
              <a:rPr lang="en-US" smtClean="0"/>
              <a:pPr/>
              <a:t>7/31/2013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94F2AE-006F-4F68-9A07-38264E7801F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0188B3-6B44-47F8-A216-7837E7AD053F}" type="datetimeFigureOut">
              <a:rPr lang="en-US" smtClean="0"/>
              <a:pPr/>
              <a:t>7/31/2013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94F2AE-006F-4F68-9A07-38264E7801F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3200"/>
            </a:lvl1pPr>
            <a:lvl2pPr>
              <a:defRPr sz="3200"/>
            </a:lvl2pPr>
            <a:lvl3pPr>
              <a:defRPr sz="3200"/>
            </a:lvl3pPr>
            <a:lvl4pPr>
              <a:defRPr sz="3200"/>
            </a:lvl4pPr>
            <a:lvl5pPr>
              <a:defRPr sz="3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80188B3-6B44-47F8-A216-7837E7AD053F}" type="datetimeFigureOut">
              <a:rPr lang="en-US" smtClean="0"/>
              <a:pPr/>
              <a:t>7/31/2013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94F2AE-006F-4F68-9A07-38264E7801F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0188B3-6B44-47F8-A216-7837E7AD053F}" type="datetimeFigureOut">
              <a:rPr lang="en-US" smtClean="0"/>
              <a:pPr/>
              <a:t>7/31/2013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94F2AE-006F-4F68-9A07-38264E7801F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80188B3-6B44-47F8-A216-7837E7AD053F}" type="datetimeFigureOut">
              <a:rPr lang="en-US" smtClean="0"/>
              <a:pPr/>
              <a:t>7/31/2013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94F2AE-006F-4F68-9A07-38264E7801F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80188B3-6B44-47F8-A216-7837E7AD053F}" type="datetimeFigureOut">
              <a:rPr lang="en-US" smtClean="0"/>
              <a:pPr/>
              <a:t>7/31/2013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94F2AE-006F-4F68-9A07-38264E7801F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0188B3-6B44-47F8-A216-7837E7AD053F}" type="datetimeFigureOut">
              <a:rPr lang="en-US" smtClean="0"/>
              <a:pPr/>
              <a:t>7/31/2013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94F2AE-006F-4F68-9A07-38264E7801F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0188B3-6B44-47F8-A216-7837E7AD053F}" type="datetimeFigureOut">
              <a:rPr lang="en-US" smtClean="0"/>
              <a:pPr/>
              <a:t>7/31/2013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94F2AE-006F-4F68-9A07-38264E7801F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0188B3-6B44-47F8-A216-7837E7AD053F}" type="datetimeFigureOut">
              <a:rPr lang="en-US" smtClean="0"/>
              <a:pPr/>
              <a:t>7/31/2013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94F2AE-006F-4F68-9A07-38264E7801F6}"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280188B3-6B44-47F8-A216-7837E7AD053F}" type="datetimeFigureOut">
              <a:rPr lang="en-US" smtClean="0"/>
              <a:pPr/>
              <a:t>7/31/2013</a:t>
            </a:fld>
            <a:endParaRPr lang="en-US"/>
          </a:p>
        </p:txBody>
      </p:sp>
      <p:sp>
        <p:nvSpPr>
          <p:cNvPr id="9" name="Slide Number Placeholder 8"/>
          <p:cNvSpPr>
            <a:spLocks noGrp="1"/>
          </p:cNvSpPr>
          <p:nvPr>
            <p:ph type="sldNum" sz="quarter" idx="11"/>
          </p:nvPr>
        </p:nvSpPr>
        <p:spPr/>
        <p:txBody>
          <a:bodyPr/>
          <a:lstStyle/>
          <a:p>
            <a:fld id="{2D94F2AE-006F-4F68-9A07-38264E7801F6}"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2D94F2AE-006F-4F68-9A07-38264E7801F6}"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280188B3-6B44-47F8-A216-7837E7AD053F}" type="datetimeFigureOut">
              <a:rPr lang="en-US" smtClean="0"/>
              <a:pPr/>
              <a:t>7/31/2013</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jsonformatter.curiousconcept.co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hyperlink" Target="http://wiki.filteredpush.org/wiki/"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plus.google.com/u/0/communities/117280693504889048168"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3.pn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daks.ucdavis.edu/?page_id=205"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upport.google.com/fusiontables/answer/2571232?hl=en&amp;ref_topic=1652595" TargetMode="External"/><Relationship Id="rId5" Type="http://schemas.openxmlformats.org/officeDocument/2006/relationships/hyperlink" Target="http://code.google.com/p/google-refine/" TargetMode="External"/><Relationship Id="rId4" Type="http://schemas.openxmlformats.org/officeDocument/2006/relationships/hyperlink" Target="http://openrefine.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8077200" cy="2593975"/>
          </a:xfrm>
        </p:spPr>
        <p:txBody>
          <a:bodyPr/>
          <a:lstStyle/>
          <a:p>
            <a:r>
              <a:rPr lang="en-US" sz="5400" dirty="0" smtClean="0"/>
              <a:t>Raw Data Cleaning, Validation and Enhancement</a:t>
            </a:r>
            <a:endParaRPr lang="en-US" sz="5400" dirty="0"/>
          </a:p>
        </p:txBody>
      </p:sp>
      <p:sp>
        <p:nvSpPr>
          <p:cNvPr id="3" name="Subtitle 2"/>
          <p:cNvSpPr>
            <a:spLocks noGrp="1"/>
          </p:cNvSpPr>
          <p:nvPr>
            <p:ph type="subTitle" idx="1"/>
          </p:nvPr>
        </p:nvSpPr>
        <p:spPr>
          <a:xfrm>
            <a:off x="685800" y="4953000"/>
            <a:ext cx="6019800" cy="1371600"/>
          </a:xfrm>
        </p:spPr>
        <p:txBody>
          <a:bodyPr>
            <a:normAutofit lnSpcReduction="10000"/>
          </a:bodyPr>
          <a:lstStyle/>
          <a:p>
            <a:pPr algn="r"/>
            <a:r>
              <a:rPr lang="en-US" dirty="0" smtClean="0">
                <a:solidFill>
                  <a:schemeClr val="tx2"/>
                </a:solidFill>
              </a:rPr>
              <a:t>The Field Museum - Chicago, Illinois</a:t>
            </a:r>
          </a:p>
          <a:p>
            <a:pPr algn="r"/>
            <a:r>
              <a:rPr lang="en-US" dirty="0" smtClean="0">
                <a:solidFill>
                  <a:schemeClr val="tx2"/>
                </a:solidFill>
              </a:rPr>
              <a:t>iDigBio Entomology Digitization Workshop</a:t>
            </a:r>
          </a:p>
          <a:p>
            <a:pPr algn="r"/>
            <a:r>
              <a:rPr lang="en-US" dirty="0" smtClean="0">
                <a:solidFill>
                  <a:schemeClr val="tx2"/>
                </a:solidFill>
              </a:rPr>
              <a:t>Deborah Paul, iDigBio</a:t>
            </a:r>
          </a:p>
          <a:p>
            <a:pPr algn="r"/>
            <a:r>
              <a:rPr lang="en-US" dirty="0" smtClean="0">
                <a:solidFill>
                  <a:schemeClr val="tx2"/>
                </a:solidFill>
              </a:rPr>
              <a:t>April 25, 2013</a:t>
            </a:r>
          </a:p>
          <a:p>
            <a:endParaRPr lang="en-US" dirty="0" smtClean="0"/>
          </a:p>
          <a:p>
            <a:pPr algn="r"/>
            <a:endParaRPr lang="en-US" dirty="0"/>
          </a:p>
        </p:txBody>
      </p:sp>
      <p:pic>
        <p:nvPicPr>
          <p:cNvPr id="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5029200"/>
            <a:ext cx="1060227" cy="1133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84632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50" name="Picture 6" descr="C:\Users\dpaul\AppData\Local\Temp\SNAGHTML8504d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 y="381000"/>
            <a:ext cx="9058275" cy="5667376"/>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725" y="3909311"/>
            <a:ext cx="9058275" cy="1196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6686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1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39" y="381000"/>
            <a:ext cx="9074398" cy="5791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5576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488" y="757238"/>
            <a:ext cx="8963025" cy="534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77558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Enhance Data</a:t>
            </a:r>
            <a:endParaRPr lang="en-US"/>
          </a:p>
        </p:txBody>
      </p:sp>
      <p:sp>
        <p:nvSpPr>
          <p:cNvPr id="3" name="Content Placeholder 2"/>
          <p:cNvSpPr>
            <a:spLocks noGrp="1"/>
          </p:cNvSpPr>
          <p:nvPr>
            <p:ph idx="1"/>
          </p:nvPr>
        </p:nvSpPr>
        <p:spPr/>
        <p:txBody>
          <a:bodyPr>
            <a:normAutofit fontScale="77500" lnSpcReduction="20000"/>
          </a:bodyPr>
          <a:lstStyle/>
          <a:p>
            <a:r>
              <a:rPr lang="en-US" dirty="0" smtClean="0"/>
              <a:t>Call “web services”</a:t>
            </a:r>
          </a:p>
          <a:p>
            <a:r>
              <a:rPr lang="en-US" dirty="0" smtClean="0"/>
              <a:t>GeoLocate example</a:t>
            </a:r>
          </a:p>
          <a:p>
            <a:pPr lvl="1"/>
            <a:r>
              <a:rPr lang="en-US" dirty="0"/>
              <a:t>y</a:t>
            </a:r>
            <a:r>
              <a:rPr lang="en-US" dirty="0" smtClean="0"/>
              <a:t>our data has locality, county, state, country fields</a:t>
            </a:r>
          </a:p>
          <a:p>
            <a:pPr lvl="1"/>
            <a:r>
              <a:rPr lang="en-US" dirty="0" smtClean="0"/>
              <a:t>limit data to a given state, county</a:t>
            </a:r>
          </a:p>
          <a:p>
            <a:pPr lvl="1"/>
            <a:r>
              <a:rPr lang="en-US" dirty="0" smtClean="0"/>
              <a:t>build query</a:t>
            </a:r>
          </a:p>
          <a:p>
            <a:pPr lvl="2"/>
            <a:r>
              <a:rPr lang="en-US" dirty="0"/>
              <a:t>"</a:t>
            </a:r>
            <a:r>
              <a:rPr lang="en-US" dirty="0">
                <a:effectLst>
                  <a:outerShdw blurRad="38100" dist="38100" dir="2700000" algn="tl">
                    <a:srgbClr val="000000">
                      <a:alpha val="43137"/>
                    </a:srgbClr>
                  </a:outerShdw>
                </a:effectLst>
              </a:rPr>
              <a:t>http://</a:t>
            </a:r>
            <a:r>
              <a:rPr lang="en-US" dirty="0" smtClean="0">
                <a:effectLst>
                  <a:outerShdw blurRad="38100" dist="38100" dir="2700000" algn="tl">
                    <a:srgbClr val="000000">
                      <a:alpha val="43137"/>
                    </a:srgbClr>
                  </a:outerShdw>
                </a:effectLst>
              </a:rPr>
              <a:t>www.museum.tulane.edu/webservices/geolocatesvcv2/glcwrap.aspx?</a:t>
            </a:r>
            <a:r>
              <a:rPr lang="en-US" dirty="0" smtClean="0">
                <a:solidFill>
                  <a:schemeClr val="accent3">
                    <a:lumMod val="75000"/>
                  </a:schemeClr>
                </a:solidFill>
              </a:rPr>
              <a:t>Country=USA</a:t>
            </a:r>
            <a:r>
              <a:rPr lang="en-US" dirty="0" smtClean="0">
                <a:solidFill>
                  <a:schemeClr val="accent2"/>
                </a:solidFill>
              </a:rPr>
              <a:t>&amp;state=fl</a:t>
            </a:r>
            <a:r>
              <a:rPr lang="en-US" dirty="0" smtClean="0">
                <a:solidFill>
                  <a:schemeClr val="accent4"/>
                </a:solidFill>
              </a:rPr>
              <a:t>&amp;fmt=json</a:t>
            </a:r>
            <a:r>
              <a:rPr lang="en-US" dirty="0">
                <a:solidFill>
                  <a:schemeClr val="accent6"/>
                </a:solidFill>
                <a:effectLst>
                  <a:outerShdw blurRad="38100" dist="38100" dir="2700000" algn="tl">
                    <a:srgbClr val="000000">
                      <a:alpha val="43137"/>
                    </a:srgbClr>
                  </a:outerShdw>
                </a:effectLst>
              </a:rPr>
              <a:t>&amp;Locality="+</a:t>
            </a:r>
            <a:r>
              <a:rPr lang="en-US" dirty="0" smtClean="0">
                <a:solidFill>
                  <a:schemeClr val="accent6"/>
                </a:solidFill>
                <a:effectLst>
                  <a:outerShdw blurRad="38100" dist="38100" dir="2700000" algn="tl">
                    <a:srgbClr val="000000">
                      <a:alpha val="43137"/>
                    </a:srgbClr>
                  </a:outerShdw>
                </a:effectLst>
              </a:rPr>
              <a:t>escape(value</a:t>
            </a:r>
            <a:r>
              <a:rPr lang="en-US" dirty="0">
                <a:solidFill>
                  <a:schemeClr val="accent6"/>
                </a:solidFill>
                <a:effectLst>
                  <a:outerShdw blurRad="38100" dist="38100" dir="2700000" algn="tl">
                    <a:srgbClr val="000000">
                      <a:alpha val="43137"/>
                    </a:srgbClr>
                  </a:outerShdw>
                </a:effectLst>
              </a:rPr>
              <a:t>,</a:t>
            </a:r>
            <a:r>
              <a:rPr lang="en-US" dirty="0" smtClean="0">
                <a:solidFill>
                  <a:schemeClr val="accent6"/>
                </a:solidFill>
                <a:effectLst>
                  <a:outerShdw blurRad="38100" dist="38100" dir="2700000" algn="tl">
                    <a:srgbClr val="000000">
                      <a:alpha val="43137"/>
                    </a:srgbClr>
                  </a:outerShdw>
                </a:effectLst>
              </a:rPr>
              <a:t>'url</a:t>
            </a:r>
            <a:r>
              <a:rPr lang="en-US" dirty="0">
                <a:solidFill>
                  <a:schemeClr val="accent6"/>
                </a:solidFill>
                <a:effectLst>
                  <a:outerShdw blurRad="38100" dist="38100" dir="2700000" algn="tl">
                    <a:srgbClr val="000000">
                      <a:alpha val="43137"/>
                    </a:srgbClr>
                  </a:outerShdw>
                </a:effectLst>
              </a:rPr>
              <a:t>')</a:t>
            </a:r>
          </a:p>
          <a:p>
            <a:pPr lvl="2"/>
            <a:r>
              <a:rPr lang="en-US" dirty="0" smtClean="0"/>
              <a:t>service returns </a:t>
            </a:r>
            <a:r>
              <a:rPr lang="en-US" dirty="0" err="1" smtClean="0"/>
              <a:t>json</a:t>
            </a:r>
            <a:r>
              <a:rPr lang="en-US" dirty="0" smtClean="0"/>
              <a:t> output</a:t>
            </a:r>
          </a:p>
          <a:p>
            <a:pPr lvl="2"/>
            <a:r>
              <a:rPr lang="en-US" dirty="0" smtClean="0"/>
              <a:t>latitude, longitude values now in your dataset.</a:t>
            </a:r>
          </a:p>
          <a:p>
            <a:pPr marL="571500" indent="-457200"/>
            <a:r>
              <a:rPr lang="en-US" dirty="0" smtClean="0"/>
              <a:t>Google Fusion tables</a:t>
            </a:r>
          </a:p>
        </p:txBody>
      </p:sp>
    </p:spTree>
    <p:extLst>
      <p:ext uri="{BB962C8B-B14F-4D97-AF65-F5344CB8AC3E}">
        <p14:creationId xmlns:p14="http://schemas.microsoft.com/office/powerpoint/2010/main" val="32377460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50101"/>
            <a:ext cx="7619999" cy="6757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19745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762"/>
            <a:ext cx="8746036" cy="6853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2003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52400"/>
            <a:ext cx="9010972" cy="5214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799" y="4061878"/>
            <a:ext cx="8715375" cy="260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43737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Parsing json</a:t>
            </a:r>
            <a:endParaRPr lang="en-US"/>
          </a:p>
        </p:txBody>
      </p:sp>
      <p:sp>
        <p:nvSpPr>
          <p:cNvPr id="3" name="Content Placeholder 2"/>
          <p:cNvSpPr>
            <a:spLocks noGrp="1"/>
          </p:cNvSpPr>
          <p:nvPr>
            <p:ph idx="1"/>
          </p:nvPr>
        </p:nvSpPr>
        <p:spPr>
          <a:xfrm>
            <a:off x="457200" y="4114800"/>
            <a:ext cx="7620000" cy="2286000"/>
          </a:xfrm>
        </p:spPr>
        <p:txBody>
          <a:bodyPr/>
          <a:lstStyle/>
          <a:p>
            <a:r>
              <a:rPr lang="en-US" smtClean="0"/>
              <a:t>How do we get our longitude and latitude out of the json?</a:t>
            </a:r>
          </a:p>
          <a:p>
            <a:pPr lvl="1"/>
            <a:r>
              <a:rPr lang="en-US" smtClean="0"/>
              <a:t>Parsing (it’s not hard – don’t panic)!</a:t>
            </a:r>
            <a:endParaRPr lang="en-US"/>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371600"/>
            <a:ext cx="8715375" cy="260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53025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Parsing json</a:t>
            </a:r>
            <a:endParaRPr lang="en-US"/>
          </a:p>
        </p:txBody>
      </p:sp>
      <p:sp>
        <p:nvSpPr>
          <p:cNvPr id="3" name="Content Placeholder 2"/>
          <p:cNvSpPr>
            <a:spLocks noGrp="1"/>
          </p:cNvSpPr>
          <p:nvPr>
            <p:ph idx="1"/>
          </p:nvPr>
        </p:nvSpPr>
        <p:spPr>
          <a:xfrm>
            <a:off x="457200" y="1219200"/>
            <a:ext cx="7620000" cy="5105400"/>
          </a:xfrm>
        </p:spPr>
        <p:txBody>
          <a:bodyPr>
            <a:normAutofit fontScale="55000" lnSpcReduction="20000"/>
          </a:bodyPr>
          <a:lstStyle/>
          <a:p>
            <a:r>
              <a:rPr lang="en-US" smtClean="0"/>
              <a:t>Copy and paste the text below into </a:t>
            </a:r>
          </a:p>
          <a:p>
            <a:pPr lvl="1"/>
            <a:r>
              <a:rPr lang="en-US">
                <a:hlinkClick r:id="rId3"/>
              </a:rPr>
              <a:t>http://jsonformatter.curiousconcept.com</a:t>
            </a:r>
            <a:r>
              <a:rPr lang="en-US" smtClean="0">
                <a:hlinkClick r:id="rId3"/>
              </a:rPr>
              <a:t>/</a:t>
            </a:r>
            <a:endParaRPr lang="en-US" smtClean="0"/>
          </a:p>
          <a:p>
            <a:pPr lvl="1"/>
            <a:endParaRPr lang="en-US"/>
          </a:p>
          <a:p>
            <a:r>
              <a:rPr lang="en-US" smtClean="0"/>
              <a:t>{ </a:t>
            </a:r>
            <a:r>
              <a:rPr lang="en-US"/>
              <a:t>"engineVersion" : "GLC:4.40|U:1.01374|eng:1.0", "numResults" : 2, "executionTimems" : 296.4019, "resultSet" : { "type": "FeatureCollection", "features": [ { "type": "Feature", "geometry": {"type": "Point", </a:t>
            </a:r>
            <a:r>
              <a:rPr lang="en-US">
                <a:solidFill>
                  <a:schemeClr val="accent4"/>
                </a:solidFill>
              </a:rPr>
              <a:t>"coordinates": [-84.247155, 30.438056]}, </a:t>
            </a:r>
            <a:r>
              <a:rPr lang="en-US"/>
              <a:t>"properties": { "parsePattern" : "Miles East of TALLAHASSEE", "precision" : "Low", "score" : 36, "uncertaintyRadiusMeters" : 20330, "uncertaintyPolygon" : "Unavailable", "displacedDistanceMiles" : 2, "displacedHeadingDegrees" : 90, "debug" : ":GazPartMatch=False|:inAdm=False|:Adm=LEON|:orig_d=2 MI|:NPExtent=29301|:NP=TALLAHASSEE|:KFID=FL:ppl:4006|TALLAHASSEE" } }, { "type": "Feature", "geometry": {"type": "Point", "coordinates": [-84.174636, 30.494436]}, "properties": { "parsePattern" : "Miles East of %LEON COUNTY%", "precision" : "Low", "score" : 31, "uncertaintyRadiusMeters" : 17244, "uncertaintyPolygon" : "Unavailable", "displacedDistanceMiles" : 2, "displacedHeadingDegrees" : 90, "debug" : ":GazPartMatch=False|:inAdm=False|:Adm=LEON|:orig_d=2 MI|:NPExtent=24140|:NP=LEON COUNTY|:KFID=|LEON COUNTY" } } ], "crs": { "type" : "EPSG", "properties" : { "code" : 4326 }} } } </a:t>
            </a:r>
          </a:p>
        </p:txBody>
      </p:sp>
    </p:spTree>
    <p:extLst>
      <p:ext uri="{BB962C8B-B14F-4D97-AF65-F5344CB8AC3E}">
        <p14:creationId xmlns:p14="http://schemas.microsoft.com/office/powerpoint/2010/main" val="13108979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pSp>
        <p:nvGrpSpPr>
          <p:cNvPr id="8" name="Group 7"/>
          <p:cNvGrpSpPr/>
          <p:nvPr/>
        </p:nvGrpSpPr>
        <p:grpSpPr>
          <a:xfrm>
            <a:off x="0" y="64998"/>
            <a:ext cx="8919143" cy="3745002"/>
            <a:chOff x="8562" y="-11202"/>
            <a:chExt cx="8919143" cy="3745002"/>
          </a:xfrm>
        </p:grpSpPr>
        <p:grpSp>
          <p:nvGrpSpPr>
            <p:cNvPr id="6" name="Group 5"/>
            <p:cNvGrpSpPr/>
            <p:nvPr/>
          </p:nvGrpSpPr>
          <p:grpSpPr>
            <a:xfrm>
              <a:off x="8562" y="-11202"/>
              <a:ext cx="8919143" cy="3745002"/>
              <a:chOff x="2667000" y="-1676400"/>
              <a:chExt cx="8919143" cy="3745002"/>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1600200"/>
                <a:ext cx="8919143" cy="3668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715000" y="-1676400"/>
                <a:ext cx="5410200" cy="461665"/>
              </a:xfrm>
              <a:prstGeom prst="rect">
                <a:avLst/>
              </a:prstGeom>
            </p:spPr>
            <p:txBody>
              <a:bodyPr wrap="square">
                <a:spAutoFit/>
              </a:bodyPr>
              <a:lstStyle/>
              <a:p>
                <a:r>
                  <a:rPr lang="en-US" sz="2400">
                    <a:solidFill>
                      <a:srgbClr val="7030A0"/>
                    </a:solidFill>
                  </a:rPr>
                  <a:t>http://jsonformatter.curiousconcept.com/</a:t>
                </a:r>
              </a:p>
            </p:txBody>
          </p:sp>
        </p:grpSp>
        <p:sp>
          <p:nvSpPr>
            <p:cNvPr id="5" name="TextBox 4"/>
            <p:cNvSpPr txBox="1"/>
            <p:nvPr/>
          </p:nvSpPr>
          <p:spPr>
            <a:xfrm>
              <a:off x="199062" y="685800"/>
              <a:ext cx="5715000" cy="646331"/>
            </a:xfrm>
            <a:prstGeom prst="rect">
              <a:avLst/>
            </a:prstGeom>
            <a:noFill/>
          </p:spPr>
          <p:txBody>
            <a:bodyPr wrap="square" rtlCol="0">
              <a:spAutoFit/>
            </a:bodyPr>
            <a:lstStyle/>
            <a:p>
              <a:r>
                <a:rPr lang="en-US" smtClean="0">
                  <a:solidFill>
                    <a:srgbClr val="7030A0"/>
                  </a:solidFill>
                </a:rPr>
                <a:t>Copy json output in the spreadsheet, paste it here.</a:t>
              </a:r>
            </a:p>
            <a:p>
              <a:r>
                <a:rPr lang="en-US" smtClean="0">
                  <a:solidFill>
                    <a:srgbClr val="7030A0"/>
                  </a:solidFill>
                </a:rPr>
                <a:t>Click on </a:t>
              </a:r>
              <a:r>
                <a:rPr lang="en-US" b="1" smtClean="0">
                  <a:solidFill>
                    <a:srgbClr val="7030A0"/>
                  </a:solidFill>
                </a:rPr>
                <a:t>process</a:t>
              </a:r>
              <a:r>
                <a:rPr lang="en-US" smtClean="0">
                  <a:solidFill>
                    <a:srgbClr val="7030A0"/>
                  </a:solidFill>
                </a:rPr>
                <a:t> button (lower right of this screen).</a:t>
              </a:r>
              <a:endParaRPr lang="en-US">
                <a:solidFill>
                  <a:srgbClr val="7030A0"/>
                </a:solidFill>
              </a:endParaRPr>
            </a:p>
          </p:txBody>
        </p:sp>
      </p:grpSp>
      <p:sp>
        <p:nvSpPr>
          <p:cNvPr id="3" name="Content Placeholder 2"/>
          <p:cNvSpPr>
            <a:spLocks noGrp="1"/>
          </p:cNvSpPr>
          <p:nvPr>
            <p:ph idx="1"/>
          </p:nvPr>
        </p:nvSpPr>
        <p:spPr/>
        <p:txBody>
          <a:bodyPr/>
          <a:lstStyle/>
          <a:p>
            <a:endParaRPr lang="en-US"/>
          </a:p>
        </p:txBody>
      </p:sp>
      <p:grpSp>
        <p:nvGrpSpPr>
          <p:cNvPr id="7" name="Group 6"/>
          <p:cNvGrpSpPr/>
          <p:nvPr/>
        </p:nvGrpSpPr>
        <p:grpSpPr>
          <a:xfrm>
            <a:off x="0" y="55652"/>
            <a:ext cx="8999128" cy="3688265"/>
            <a:chOff x="2722902" y="-1047459"/>
            <a:chExt cx="8999128" cy="3688265"/>
          </a:xfrm>
        </p:grpSpPr>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22902" y="-964406"/>
              <a:ext cx="8999128" cy="3605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5760628" y="-1047459"/>
              <a:ext cx="5410200" cy="461665"/>
            </a:xfrm>
            <a:prstGeom prst="rect">
              <a:avLst/>
            </a:prstGeom>
          </p:spPr>
          <p:txBody>
            <a:bodyPr wrap="square">
              <a:spAutoFit/>
            </a:bodyPr>
            <a:lstStyle/>
            <a:p>
              <a:r>
                <a:rPr lang="en-US" sz="2400">
                  <a:solidFill>
                    <a:srgbClr val="7030A0"/>
                  </a:solidFill>
                </a:rPr>
                <a:t>http://jsonformatter.curiousconcept.com/</a:t>
              </a:r>
            </a:p>
          </p:txBody>
        </p:sp>
      </p:gr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837" y="14288"/>
            <a:ext cx="7370763" cy="6827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7524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 &amp; Post-Digitization</a:t>
            </a:r>
            <a:endParaRPr lang="en-US" dirty="0"/>
          </a:p>
        </p:txBody>
      </p:sp>
      <p:sp>
        <p:nvSpPr>
          <p:cNvPr id="3" name="Content Placeholder 2"/>
          <p:cNvSpPr>
            <a:spLocks noGrp="1"/>
          </p:cNvSpPr>
          <p:nvPr>
            <p:ph idx="1"/>
          </p:nvPr>
        </p:nvSpPr>
        <p:spPr>
          <a:xfrm>
            <a:off x="457200" y="1600200"/>
            <a:ext cx="7620000" cy="5257800"/>
          </a:xfrm>
        </p:spPr>
        <p:txBody>
          <a:bodyPr>
            <a:normAutofit fontScale="77500" lnSpcReduction="20000"/>
          </a:bodyPr>
          <a:lstStyle/>
          <a:p>
            <a:r>
              <a:rPr lang="en-US" dirty="0" smtClean="0"/>
              <a:t>Exposing Data to Outside </a:t>
            </a:r>
            <a:r>
              <a:rPr lang="en-US" dirty="0" err="1" smtClean="0"/>
              <a:t>Curation</a:t>
            </a:r>
            <a:r>
              <a:rPr lang="en-US" dirty="0" smtClean="0"/>
              <a:t> – </a:t>
            </a:r>
            <a:r>
              <a:rPr lang="en-US" dirty="0" err="1" smtClean="0"/>
              <a:t>Yipee</a:t>
            </a:r>
            <a:r>
              <a:rPr lang="en-US" dirty="0" smtClean="0"/>
              <a:t>! Feedback</a:t>
            </a:r>
          </a:p>
          <a:p>
            <a:r>
              <a:rPr lang="en-US" dirty="0" smtClean="0"/>
              <a:t>Data Discovery</a:t>
            </a:r>
          </a:p>
          <a:p>
            <a:pPr lvl="1"/>
            <a:r>
              <a:rPr lang="en-US" dirty="0" smtClean="0"/>
              <a:t>dupes, grey literature, more complete records, annotations of many kinds, georeferenced records</a:t>
            </a:r>
          </a:p>
          <a:p>
            <a:pPr lvl="1"/>
            <a:r>
              <a:rPr lang="en-US" dirty="0" smtClean="0">
                <a:hlinkClick r:id="rId2"/>
              </a:rPr>
              <a:t>Filtered PUSH Project</a:t>
            </a:r>
            <a:endParaRPr lang="en-US" dirty="0" smtClean="0"/>
          </a:p>
          <a:p>
            <a:pPr lvl="1"/>
            <a:r>
              <a:rPr lang="en-US" dirty="0" smtClean="0"/>
              <a:t>Scatter, Gather, Reconcile – Specify</a:t>
            </a:r>
          </a:p>
          <a:p>
            <a:pPr lvl="1"/>
            <a:r>
              <a:rPr lang="en-US" dirty="0" smtClean="0"/>
              <a:t>iDigBio</a:t>
            </a:r>
          </a:p>
          <a:p>
            <a:r>
              <a:rPr lang="en-US" dirty="0" smtClean="0"/>
              <a:t>Planning for Ingestion of Feedback – Policy Decisions</a:t>
            </a:r>
          </a:p>
          <a:p>
            <a:pPr lvl="1"/>
            <a:r>
              <a:rPr lang="en-US" dirty="0" smtClean="0"/>
              <a:t>re-determinations &amp; the annotation dilemma</a:t>
            </a:r>
          </a:p>
          <a:p>
            <a:pPr lvl="2"/>
            <a:r>
              <a:rPr lang="en-US" dirty="0" smtClean="0"/>
              <a:t>to re-image or not to re-image</a:t>
            </a:r>
          </a:p>
          <a:p>
            <a:pPr lvl="2"/>
            <a:r>
              <a:rPr lang="en-US" dirty="0" smtClean="0"/>
              <a:t>“annotated after imaged”</a:t>
            </a:r>
          </a:p>
          <a:p>
            <a:pPr lvl="2"/>
            <a:r>
              <a:rPr lang="en-US" dirty="0" smtClean="0"/>
              <a:t>to attach a physical annotation label to the specimen from a digital annotation or not</a:t>
            </a:r>
          </a:p>
        </p:txBody>
      </p:sp>
    </p:spTree>
    <p:extLst>
      <p:ext uri="{BB962C8B-B14F-4D97-AF65-F5344CB8AC3E}">
        <p14:creationId xmlns:p14="http://schemas.microsoft.com/office/powerpoint/2010/main" val="33428062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Parsing json</a:t>
            </a:r>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219200"/>
            <a:ext cx="4953000" cy="5388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6656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Parsing latitude</a:t>
            </a:r>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413580"/>
            <a:ext cx="7086601" cy="5368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48049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43000"/>
            <a:ext cx="7619999" cy="5702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smtClean="0"/>
              <a:t>Parsing longitude</a:t>
            </a:r>
            <a:endParaRPr lang="en-US"/>
          </a:p>
        </p:txBody>
      </p:sp>
    </p:spTree>
    <p:extLst>
      <p:ext uri="{BB962C8B-B14F-4D97-AF65-F5344CB8AC3E}">
        <p14:creationId xmlns:p14="http://schemas.microsoft.com/office/powerpoint/2010/main" val="17050447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Results!</a:t>
            </a:r>
            <a:endParaRPr lang="en-US"/>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6" y="1259354"/>
            <a:ext cx="9090259" cy="5436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09919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begin?</a:t>
            </a:r>
            <a:endParaRPr lang="en-US" dirty="0"/>
          </a:p>
        </p:txBody>
      </p:sp>
      <p:sp>
        <p:nvSpPr>
          <p:cNvPr id="3" name="Content Placeholder 2"/>
          <p:cNvSpPr>
            <a:spLocks noGrp="1"/>
          </p:cNvSpPr>
          <p:nvPr>
            <p:ph idx="1"/>
          </p:nvPr>
        </p:nvSpPr>
        <p:spPr>
          <a:xfrm>
            <a:off x="457200" y="1371600"/>
            <a:ext cx="7620000" cy="4800600"/>
          </a:xfrm>
        </p:spPr>
        <p:txBody>
          <a:bodyPr>
            <a:normAutofit fontScale="92500" lnSpcReduction="20000"/>
          </a:bodyPr>
          <a:lstStyle/>
          <a:p>
            <a:r>
              <a:rPr lang="en-US" dirty="0" smtClean="0"/>
              <a:t>This </a:t>
            </a:r>
            <a:r>
              <a:rPr lang="en-US" dirty="0" err="1" smtClean="0"/>
              <a:t>powerpoint</a:t>
            </a:r>
            <a:endParaRPr lang="en-US" dirty="0" smtClean="0"/>
          </a:p>
          <a:p>
            <a:pPr lvl="1"/>
            <a:r>
              <a:rPr lang="en-US" dirty="0" smtClean="0"/>
              <a:t>and accompanying CSV</a:t>
            </a:r>
          </a:p>
          <a:p>
            <a:r>
              <a:rPr lang="en-US" dirty="0" smtClean="0"/>
              <a:t>OpenRefine videos and tutorials</a:t>
            </a:r>
          </a:p>
          <a:p>
            <a:r>
              <a:rPr lang="en-US" dirty="0" smtClean="0"/>
              <a:t>Join </a:t>
            </a:r>
            <a:r>
              <a:rPr lang="en-US" dirty="0" smtClean="0">
                <a:hlinkClick r:id="rId3"/>
              </a:rPr>
              <a:t>Google+ Open Refine Community</a:t>
            </a:r>
            <a:endParaRPr lang="en-US" dirty="0" smtClean="0"/>
          </a:p>
          <a:p>
            <a:r>
              <a:rPr lang="en-US" dirty="0" smtClean="0"/>
              <a:t>Google Fusion Tables</a:t>
            </a:r>
          </a:p>
          <a:p>
            <a:endParaRPr lang="en-US" dirty="0"/>
          </a:p>
          <a:p>
            <a:r>
              <a:rPr lang="en-US" dirty="0" smtClean="0"/>
              <a:t>Teach others about these power tools</a:t>
            </a:r>
          </a:p>
          <a:p>
            <a:pPr lvl="1"/>
            <a:r>
              <a:rPr lang="en-US" dirty="0" smtClean="0"/>
              <a:t>Pay-it-forward!</a:t>
            </a:r>
          </a:p>
          <a:p>
            <a:pPr lvl="1"/>
            <a:r>
              <a:rPr lang="en-US" dirty="0" smtClean="0"/>
              <a:t>Data that is “fit-for-</a:t>
            </a:r>
            <a:r>
              <a:rPr lang="en-US" b="1" dirty="0" smtClean="0"/>
              <a:t>research</a:t>
            </a:r>
            <a:r>
              <a:rPr lang="en-US" dirty="0" smtClean="0"/>
              <a:t>-use”</a:t>
            </a:r>
          </a:p>
          <a:p>
            <a:pPr lvl="1"/>
            <a:r>
              <a:rPr lang="en-US" i="1" dirty="0" smtClean="0"/>
              <a:t>&amp; fun</a:t>
            </a:r>
            <a:endParaRPr lang="en-US" i="1" dirty="0"/>
          </a:p>
        </p:txBody>
      </p:sp>
    </p:spTree>
    <p:extLst>
      <p:ext uri="{BB962C8B-B14F-4D97-AF65-F5344CB8AC3E}">
        <p14:creationId xmlns:p14="http://schemas.microsoft.com/office/powerpoint/2010/main" val="39978140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944562"/>
          </a:xfrm>
        </p:spPr>
        <p:txBody>
          <a:bodyPr/>
          <a:lstStyle/>
          <a:p>
            <a:r>
              <a:rPr lang="en-US" sz="3600" dirty="0"/>
              <a:t>Have fun with the </a:t>
            </a:r>
            <a:r>
              <a:rPr lang="en-US" sz="3600" dirty="0" smtClean="0"/>
              <a:t>data </a:t>
            </a:r>
            <a:br>
              <a:rPr lang="en-US" sz="3600" dirty="0" smtClean="0"/>
            </a:br>
            <a:r>
              <a:rPr lang="en-US" sz="3600" dirty="0" smtClean="0"/>
              <a:t>no matter where you find it!</a:t>
            </a:r>
            <a:endParaRPr lang="en-US" sz="3600" dirty="0"/>
          </a:p>
        </p:txBody>
      </p:sp>
      <p:sp>
        <p:nvSpPr>
          <p:cNvPr id="3" name="Content Placeholder 2"/>
          <p:cNvSpPr>
            <a:spLocks noGrp="1"/>
          </p:cNvSpPr>
          <p:nvPr>
            <p:ph idx="1"/>
          </p:nvPr>
        </p:nvSpPr>
        <p:spPr/>
        <p:txBody>
          <a:bodyPr/>
          <a:lstStyle/>
          <a:p>
            <a:endParaRPr lang="en-US" dirty="0"/>
          </a:p>
        </p:txBody>
      </p:sp>
      <p:pic>
        <p:nvPicPr>
          <p:cNvPr id="2050" name="Picture 2" descr="C:\Users\dpaul\Pictures\IMG_005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1323109"/>
            <a:ext cx="6299200" cy="4724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http://www.nsf.gov/images/logos/nsf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986" y="6142298"/>
            <a:ext cx="624069" cy="6278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www.flmnh.ufl.edu/packages/flmnh_theme/themes/flmnh/css/images/xflmnh_logo.png.pagespeed.ic.TBE38Gm2Hy.png"/>
          <p:cNvPicPr>
            <a:picLocks noChangeAspect="1" noChangeArrowheads="1"/>
          </p:cNvPicPr>
          <p:nvPr/>
        </p:nvPicPr>
        <p:blipFill>
          <a:blip r:embed="rId4" cstate="print"/>
          <a:srcRect/>
          <a:stretch>
            <a:fillRect/>
          </a:stretch>
        </p:blipFill>
        <p:spPr bwMode="auto">
          <a:xfrm>
            <a:off x="825218" y="6324689"/>
            <a:ext cx="2397584" cy="318561"/>
          </a:xfrm>
          <a:prstGeom prst="rect">
            <a:avLst/>
          </a:prstGeom>
          <a:noFill/>
        </p:spPr>
      </p:pic>
      <p:pic>
        <p:nvPicPr>
          <p:cNvPr id="7" name="Picture 10" descr="University of Florida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63270" y="6331568"/>
            <a:ext cx="1438275" cy="3048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http://assets0.webkite.com/datas/578577.best/original/fsu_logo-full.jpg?134979334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53000" y="6163142"/>
            <a:ext cx="587198" cy="58613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www.idigbio.org/wiki/images/a/a8/IDigBio_Logo_RGB.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92814" y="120313"/>
            <a:ext cx="2151896" cy="664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6304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Thanks!</a:t>
            </a:r>
            <a:endParaRPr lang="en-US" dirty="0"/>
          </a:p>
        </p:txBody>
      </p:sp>
      <p:sp>
        <p:nvSpPr>
          <p:cNvPr id="3" name="Content Placeholder 2"/>
          <p:cNvSpPr>
            <a:spLocks noGrp="1"/>
          </p:cNvSpPr>
          <p:nvPr>
            <p:ph idx="1"/>
          </p:nvPr>
        </p:nvSpPr>
        <p:spPr>
          <a:xfrm>
            <a:off x="838201" y="6113312"/>
            <a:ext cx="5638800" cy="685800"/>
          </a:xfrm>
        </p:spPr>
        <p:txBody>
          <a:bodyPr>
            <a:normAutofit fontScale="70000" lnSpcReduction="20000"/>
          </a:bodyPr>
          <a:lstStyle/>
          <a:p>
            <a:pPr marL="114300" indent="0">
              <a:buNone/>
            </a:pPr>
            <a:r>
              <a:rPr lang="en-US" sz="1800" dirty="0" smtClean="0">
                <a:solidFill>
                  <a:schemeClr val="tx2"/>
                </a:solidFill>
              </a:rPr>
              <a:t>iDigBio </a:t>
            </a:r>
            <a:r>
              <a:rPr lang="en-US" sz="1800" dirty="0">
                <a:solidFill>
                  <a:schemeClr val="tx2"/>
                </a:solidFill>
              </a:rPr>
              <a:t>is funded by a grant from the National Science Foundation's Advancing Digitization of Biodiversity Collections Program (#EF1115210</a:t>
            </a:r>
            <a:r>
              <a:rPr lang="en-US" sz="1800" dirty="0" smtClean="0">
                <a:solidFill>
                  <a:schemeClr val="tx2"/>
                </a:solidFill>
              </a:rPr>
              <a:t>). Views and opinions expressed are those of the author not necessarily those of the NSF.</a:t>
            </a:r>
            <a:endParaRPr lang="en-US" sz="1800" dirty="0">
              <a:solidFill>
                <a:schemeClr val="tx2"/>
              </a:solidFill>
            </a:endParaRPr>
          </a:p>
        </p:txBody>
      </p:sp>
      <p:pic>
        <p:nvPicPr>
          <p:cNvPr id="6" name="Picture 8" descr="http://www.nsf.gov/images/logos/nsf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986" y="6142298"/>
            <a:ext cx="624069" cy="62782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www.idigbio.org/wiki/images/a/a8/IDigBio_Logo_RG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752600"/>
            <a:ext cx="6589688" cy="203420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ome"/>
          <p:cNvPicPr>
            <a:picLocks noChangeAspect="1" noChangeArrowheads="1"/>
          </p:cNvPicPr>
          <p:nvPr/>
        </p:nvPicPr>
        <p:blipFill>
          <a:blip r:embed="rId4" cstate="print"/>
          <a:srcRect/>
          <a:stretch>
            <a:fillRect/>
          </a:stretch>
        </p:blipFill>
        <p:spPr bwMode="auto">
          <a:xfrm>
            <a:off x="6781800" y="5835126"/>
            <a:ext cx="1600200" cy="533400"/>
          </a:xfrm>
          <a:prstGeom prst="rect">
            <a:avLst/>
          </a:prstGeom>
          <a:noFill/>
        </p:spPr>
      </p:pic>
    </p:spTree>
    <p:extLst>
      <p:ext uri="{BB962C8B-B14F-4D97-AF65-F5344CB8AC3E}">
        <p14:creationId xmlns:p14="http://schemas.microsoft.com/office/powerpoint/2010/main" val="12716474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Data curation / Data management</a:t>
            </a:r>
            <a:endParaRPr lang="en-US"/>
          </a:p>
        </p:txBody>
      </p:sp>
      <p:sp>
        <p:nvSpPr>
          <p:cNvPr id="3" name="Content Placeholder 2"/>
          <p:cNvSpPr>
            <a:spLocks noGrp="1"/>
          </p:cNvSpPr>
          <p:nvPr>
            <p:ph idx="1"/>
          </p:nvPr>
        </p:nvSpPr>
        <p:spPr/>
        <p:txBody>
          <a:bodyPr>
            <a:normAutofit fontScale="92500" lnSpcReduction="10000"/>
          </a:bodyPr>
          <a:lstStyle/>
          <a:p>
            <a:r>
              <a:rPr lang="en-US" dirty="0" smtClean="0"/>
              <a:t>querying dataset to find / </a:t>
            </a:r>
            <a:r>
              <a:rPr lang="en-US" smtClean="0"/>
              <a:t>fix errors / enhance</a:t>
            </a:r>
            <a:endParaRPr lang="en-US" dirty="0" smtClean="0"/>
          </a:p>
          <a:p>
            <a:r>
              <a:rPr lang="en-US" dirty="0" smtClean="0"/>
              <a:t>kinds of errors</a:t>
            </a:r>
          </a:p>
          <a:p>
            <a:pPr lvl="1"/>
            <a:r>
              <a:rPr lang="en-US" dirty="0" smtClean="0"/>
              <a:t>filename errors</a:t>
            </a:r>
          </a:p>
          <a:p>
            <a:pPr lvl="1"/>
            <a:r>
              <a:rPr lang="en-US" dirty="0" smtClean="0"/>
              <a:t>typos</a:t>
            </a:r>
          </a:p>
          <a:p>
            <a:pPr lvl="1"/>
            <a:r>
              <a:rPr lang="en-US" dirty="0" smtClean="0"/>
              <a:t>georeferencing errors</a:t>
            </a:r>
          </a:p>
          <a:p>
            <a:pPr lvl="1"/>
            <a:r>
              <a:rPr lang="en-US" dirty="0" smtClean="0"/>
              <a:t>taxonomic errors</a:t>
            </a:r>
          </a:p>
          <a:p>
            <a:pPr lvl="1"/>
            <a:r>
              <a:rPr lang="en-US" dirty="0" smtClean="0"/>
              <a:t>identifier and guid errors</a:t>
            </a:r>
          </a:p>
          <a:p>
            <a:pPr lvl="1"/>
            <a:r>
              <a:rPr lang="en-US" dirty="0" smtClean="0"/>
              <a:t>format errors (dates)</a:t>
            </a:r>
          </a:p>
          <a:p>
            <a:pPr lvl="1"/>
            <a:r>
              <a:rPr lang="en-US" dirty="0" smtClean="0"/>
              <a:t>mapping</a:t>
            </a:r>
          </a:p>
        </p:txBody>
      </p:sp>
    </p:spTree>
    <p:extLst>
      <p:ext uri="{BB962C8B-B14F-4D97-AF65-F5344CB8AC3E}">
        <p14:creationId xmlns:p14="http://schemas.microsoft.com/office/powerpoint/2010/main" val="1398480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Clean &amp; Enhance Data with Tools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Query / Report / Update features of Databases</a:t>
            </a:r>
          </a:p>
          <a:p>
            <a:pPr lvl="1"/>
            <a:r>
              <a:rPr lang="en-US" dirty="0" smtClean="0"/>
              <a:t>Learn how to query your databases effectively</a:t>
            </a:r>
          </a:p>
          <a:p>
            <a:pPr lvl="1"/>
            <a:r>
              <a:rPr lang="en-US" smtClean="0"/>
              <a:t>Learn SQL (MySQL, it’s not hard – really!)</a:t>
            </a:r>
            <a:endParaRPr lang="en-US" dirty="0" smtClean="0"/>
          </a:p>
          <a:p>
            <a:r>
              <a:rPr lang="en-US" dirty="0" smtClean="0"/>
              <a:t>Using </a:t>
            </a:r>
            <a:r>
              <a:rPr lang="en-US" dirty="0"/>
              <a:t>new tools</a:t>
            </a:r>
          </a:p>
          <a:p>
            <a:pPr lvl="1"/>
            <a:r>
              <a:rPr lang="en-US" dirty="0" err="1">
                <a:solidFill>
                  <a:schemeClr val="accent6"/>
                </a:solidFill>
                <a:hlinkClick r:id="rId3"/>
              </a:rPr>
              <a:t>Kepler</a:t>
            </a:r>
            <a:r>
              <a:rPr lang="en-US" dirty="0">
                <a:solidFill>
                  <a:schemeClr val="accent6"/>
                </a:solidFill>
                <a:hlinkClick r:id="rId3"/>
              </a:rPr>
              <a:t> </a:t>
            </a:r>
            <a:r>
              <a:rPr lang="en-US" dirty="0" err="1">
                <a:solidFill>
                  <a:schemeClr val="accent6"/>
                </a:solidFill>
                <a:hlinkClick r:id="rId3"/>
              </a:rPr>
              <a:t>Kurator</a:t>
            </a:r>
            <a:r>
              <a:rPr lang="en-US" dirty="0">
                <a:solidFill>
                  <a:schemeClr val="accent6"/>
                </a:solidFill>
              </a:rPr>
              <a:t> </a:t>
            </a:r>
            <a:r>
              <a:rPr lang="en-US" dirty="0"/>
              <a:t>– Data Cleaning, Data Enhancement</a:t>
            </a:r>
          </a:p>
          <a:p>
            <a:pPr lvl="1"/>
            <a:r>
              <a:rPr lang="en-US" b="1" dirty="0">
                <a:effectLst>
                  <a:outerShdw blurRad="38100" dist="38100" dir="2700000" algn="tl">
                    <a:srgbClr val="000000">
                      <a:alpha val="43137"/>
                    </a:srgbClr>
                  </a:outerShdw>
                </a:effectLst>
                <a:hlinkClick r:id="rId4"/>
              </a:rPr>
              <a:t>Open Refine</a:t>
            </a:r>
            <a:r>
              <a:rPr lang="en-US" dirty="0"/>
              <a:t>, desktop app</a:t>
            </a:r>
          </a:p>
          <a:p>
            <a:pPr lvl="2"/>
            <a:r>
              <a:rPr lang="en-US" dirty="0"/>
              <a:t>from messy to marvelous</a:t>
            </a:r>
          </a:p>
          <a:p>
            <a:pPr lvl="2"/>
            <a:r>
              <a:rPr lang="en-US" dirty="0">
                <a:hlinkClick r:id="rId5"/>
              </a:rPr>
              <a:t>http://code.google.com/p/google-refine/</a:t>
            </a:r>
            <a:endParaRPr lang="en-US" dirty="0"/>
          </a:p>
          <a:p>
            <a:pPr lvl="2"/>
            <a:r>
              <a:rPr lang="en-US" dirty="0">
                <a:hlinkClick r:id="rId4"/>
              </a:rPr>
              <a:t>http://</a:t>
            </a:r>
            <a:r>
              <a:rPr lang="en-US">
                <a:hlinkClick r:id="rId4"/>
              </a:rPr>
              <a:t>openrefine.org</a:t>
            </a:r>
            <a:r>
              <a:rPr lang="en-US" smtClean="0">
                <a:hlinkClick r:id="rId4"/>
              </a:rPr>
              <a:t>/</a:t>
            </a:r>
            <a:endParaRPr lang="en-US" smtClean="0"/>
          </a:p>
          <a:p>
            <a:pPr lvl="2"/>
            <a:r>
              <a:rPr lang="en-US" smtClean="0"/>
              <a:t>remove </a:t>
            </a:r>
            <a:r>
              <a:rPr lang="en-US" dirty="0"/>
              <a:t>leading / trailing white spaces</a:t>
            </a:r>
          </a:p>
          <a:p>
            <a:pPr lvl="2"/>
            <a:r>
              <a:rPr lang="en-US" dirty="0"/>
              <a:t>standardize values</a:t>
            </a:r>
          </a:p>
          <a:p>
            <a:pPr lvl="2"/>
            <a:r>
              <a:rPr lang="en-US" dirty="0"/>
              <a:t>call services for </a:t>
            </a:r>
            <a:r>
              <a:rPr lang="en-US"/>
              <a:t>more </a:t>
            </a:r>
            <a:r>
              <a:rPr lang="en-US" smtClean="0"/>
              <a:t>data</a:t>
            </a:r>
          </a:p>
          <a:p>
            <a:pPr lvl="3"/>
            <a:r>
              <a:rPr lang="en-US" smtClean="0"/>
              <a:t>just what is a “service” anyway?</a:t>
            </a:r>
            <a:endParaRPr lang="en-US" dirty="0" smtClean="0"/>
          </a:p>
          <a:p>
            <a:pPr lvl="2"/>
            <a:r>
              <a:rPr lang="en-US" dirty="0" smtClean="0"/>
              <a:t>the magic of undo</a:t>
            </a:r>
            <a:endParaRPr lang="en-US" dirty="0"/>
          </a:p>
          <a:p>
            <a:pPr lvl="1"/>
            <a:r>
              <a:rPr lang="en-US" b="1" dirty="0">
                <a:effectLst>
                  <a:outerShdw blurRad="38100" dist="38100" dir="2700000" algn="tl">
                    <a:srgbClr val="000000">
                      <a:alpha val="43137"/>
                    </a:srgbClr>
                  </a:outerShdw>
                </a:effectLst>
                <a:hlinkClick r:id="rId6"/>
              </a:rPr>
              <a:t>Google Fusion </a:t>
            </a:r>
            <a:r>
              <a:rPr lang="en-US" dirty="0"/>
              <a:t>Tables</a:t>
            </a:r>
          </a:p>
          <a:p>
            <a:pPr lvl="1"/>
            <a:endParaRPr lang="en-US" dirty="0"/>
          </a:p>
        </p:txBody>
      </p:sp>
    </p:spTree>
    <p:extLst>
      <p:ext uri="{BB962C8B-B14F-4D97-AF65-F5344CB8AC3E}">
        <p14:creationId xmlns:p14="http://schemas.microsoft.com/office/powerpoint/2010/main" val="11199716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OpenRefine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 power tool for working with messy data.</a:t>
            </a:r>
          </a:p>
          <a:p>
            <a:r>
              <a:rPr lang="en-US" dirty="0" smtClean="0"/>
              <a:t>Got Data in a Spreadsheet,…?</a:t>
            </a:r>
          </a:p>
          <a:p>
            <a:pPr lvl="1"/>
            <a:r>
              <a:rPr lang="en-US" dirty="0" smtClean="0"/>
              <a:t>TSV, CSV, *SV, Excel (.</a:t>
            </a:r>
            <a:r>
              <a:rPr lang="en-US" dirty="0" err="1" smtClean="0"/>
              <a:t>xls</a:t>
            </a:r>
            <a:r>
              <a:rPr lang="en-US" dirty="0" smtClean="0"/>
              <a:t> and .</a:t>
            </a:r>
            <a:r>
              <a:rPr lang="en-US" dirty="0" err="1" smtClean="0"/>
              <a:t>xlsx</a:t>
            </a:r>
            <a:r>
              <a:rPr lang="en-US" dirty="0" smtClean="0"/>
              <a:t>),</a:t>
            </a:r>
          </a:p>
          <a:p>
            <a:pPr lvl="1"/>
            <a:r>
              <a:rPr lang="en-US" dirty="0" smtClean="0"/>
              <a:t>JSON,</a:t>
            </a:r>
          </a:p>
          <a:p>
            <a:pPr lvl="1"/>
            <a:r>
              <a:rPr lang="en-US" dirty="0" smtClean="0"/>
              <a:t>XML,</a:t>
            </a:r>
          </a:p>
          <a:p>
            <a:pPr lvl="1"/>
            <a:r>
              <a:rPr lang="en-US" dirty="0" smtClean="0"/>
              <a:t>RDF as XML,</a:t>
            </a:r>
          </a:p>
          <a:p>
            <a:pPr lvl="1"/>
            <a:r>
              <a:rPr lang="en-US" dirty="0" smtClean="0"/>
              <a:t>Wiki markup, and </a:t>
            </a:r>
          </a:p>
          <a:p>
            <a:pPr lvl="1"/>
            <a:r>
              <a:rPr lang="en-US" dirty="0" smtClean="0"/>
              <a:t>Google Data documents are all supported.</a:t>
            </a:r>
          </a:p>
          <a:p>
            <a:r>
              <a:rPr lang="en-US" dirty="0" smtClean="0"/>
              <a:t>the software tool formerly known as </a:t>
            </a:r>
            <a:r>
              <a:rPr lang="en-US" dirty="0" err="1" smtClean="0"/>
              <a:t>GoogleRefine</a:t>
            </a:r>
            <a:endParaRPr lang="en-US" dirty="0" smtClean="0"/>
          </a:p>
          <a:p>
            <a:endParaRPr lang="en-US" dirty="0"/>
          </a:p>
        </p:txBody>
      </p:sp>
    </p:spTree>
    <p:extLst>
      <p:ext uri="{BB962C8B-B14F-4D97-AF65-F5344CB8AC3E}">
        <p14:creationId xmlns:p14="http://schemas.microsoft.com/office/powerpoint/2010/main" val="41164911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http://openrefine.org/</a:t>
            </a:r>
            <a:endParaRPr lang="en-US" dirty="0"/>
          </a:p>
        </p:txBody>
      </p:sp>
      <p:sp>
        <p:nvSpPr>
          <p:cNvPr id="3" name="Content Placeholder 2"/>
          <p:cNvSpPr>
            <a:spLocks noGrp="1"/>
          </p:cNvSpPr>
          <p:nvPr>
            <p:ph idx="1"/>
          </p:nvPr>
        </p:nvSpPr>
        <p:spPr/>
        <p:txBody>
          <a:bodyPr/>
          <a:lstStyle/>
          <a:p>
            <a:endParaRPr lang="en-US" smtClean="0"/>
          </a:p>
          <a:p>
            <a:endParaRPr lang="en-US" smtClean="0"/>
          </a:p>
          <a:p>
            <a:endParaRPr lang="en-US" smtClean="0"/>
          </a:p>
          <a:p>
            <a:endParaRPr lang="en-US" smtClean="0"/>
          </a:p>
          <a:p>
            <a:endParaRPr lang="en-US" smtClean="0"/>
          </a:p>
          <a:p>
            <a:r>
              <a:rPr lang="en-US" smtClean="0"/>
              <a:t>Install</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524000"/>
            <a:ext cx="8203666"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19937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93855"/>
            <a:ext cx="9054248" cy="5297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38050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735" y="257176"/>
            <a:ext cx="8973065" cy="5497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48244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04800"/>
            <a:ext cx="9144000" cy="5110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77729" y="685800"/>
            <a:ext cx="5897628" cy="3218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0147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1736</TotalTime>
  <Words>2609</Words>
  <Application>Microsoft Office PowerPoint</Application>
  <PresentationFormat>On-screen Show (4:3)</PresentationFormat>
  <Paragraphs>293</Paragraphs>
  <Slides>26</Slides>
  <Notes>20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Adjacency</vt:lpstr>
      <vt:lpstr>Raw Data Cleaning, Validation and Enhancement</vt:lpstr>
      <vt:lpstr>Pre &amp; Post-Digitization</vt:lpstr>
      <vt:lpstr>Data curation / Data management</vt:lpstr>
      <vt:lpstr>Clean &amp; Enhance Data with Tools</vt:lpstr>
      <vt:lpstr>OpenRefine</vt:lpstr>
      <vt:lpstr>http://openrefine.org/</vt:lpstr>
      <vt:lpstr>PowerPoint Presentation</vt:lpstr>
      <vt:lpstr>PowerPoint Presentation</vt:lpstr>
      <vt:lpstr>PowerPoint Presentation</vt:lpstr>
      <vt:lpstr>PowerPoint Presentation</vt:lpstr>
      <vt:lpstr>PowerPoint Presentation</vt:lpstr>
      <vt:lpstr>PowerPoint Presentation</vt:lpstr>
      <vt:lpstr>Enhance Data</vt:lpstr>
      <vt:lpstr>PowerPoint Presentation</vt:lpstr>
      <vt:lpstr>PowerPoint Presentation</vt:lpstr>
      <vt:lpstr>PowerPoint Presentation</vt:lpstr>
      <vt:lpstr>Parsing json</vt:lpstr>
      <vt:lpstr>Parsing json</vt:lpstr>
      <vt:lpstr>PowerPoint Presentation</vt:lpstr>
      <vt:lpstr>Parsing json</vt:lpstr>
      <vt:lpstr>Parsing latitude</vt:lpstr>
      <vt:lpstr>Parsing longitude</vt:lpstr>
      <vt:lpstr>The Results!</vt:lpstr>
      <vt:lpstr>How to begin?</vt:lpstr>
      <vt:lpstr>Have fun with the data  no matter where you find it!</vt:lpstr>
      <vt:lpstr>Thanks!</vt:lpstr>
    </vt:vector>
  </TitlesOfParts>
  <Company>Department of Scientific Computing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dpaul</dc:creator>
  <cp:lastModifiedBy>dpaul</cp:lastModifiedBy>
  <cp:revision>59</cp:revision>
  <dcterms:created xsi:type="dcterms:W3CDTF">2013-02-24T22:16:00Z</dcterms:created>
  <dcterms:modified xsi:type="dcterms:W3CDTF">2013-08-01T00:43:12Z</dcterms:modified>
</cp:coreProperties>
</file>