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</p:sldMasterIdLst>
  <p:notesMasterIdLst>
    <p:notesMasterId r:id="rId31"/>
  </p:notesMasterIdLst>
  <p:sldIdLst>
    <p:sldId id="256" r:id="rId3"/>
    <p:sldId id="257" r:id="rId4"/>
    <p:sldId id="260" r:id="rId5"/>
    <p:sldId id="273" r:id="rId6"/>
    <p:sldId id="275" r:id="rId7"/>
    <p:sldId id="274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58" r:id="rId20"/>
    <p:sldId id="262" r:id="rId21"/>
    <p:sldId id="280" r:id="rId22"/>
    <p:sldId id="281" r:id="rId23"/>
    <p:sldId id="282" r:id="rId24"/>
    <p:sldId id="283" r:id="rId25"/>
    <p:sldId id="284" r:id="rId26"/>
    <p:sldId id="292" r:id="rId27"/>
    <p:sldId id="286" r:id="rId28"/>
    <p:sldId id="288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>
        <p:scale>
          <a:sx n="71" d="100"/>
          <a:sy n="71" d="100"/>
        </p:scale>
        <p:origin x="-1578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0752F-3FA3-463A-B99A-595E1E471592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616D-36BA-4546-86E1-F7AF12801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ttercity.org/docs/sustainability/McKinsey%20-%20Irrational%20Side%20of%20Change%20Management%202010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comingled. Identifier</a:t>
            </a:r>
            <a:r>
              <a:rPr lang="en-US" baseline="0" dirty="0" smtClean="0"/>
              <a:t> and resolution (proxy) are separate</a:t>
            </a:r>
          </a:p>
          <a:p>
            <a:r>
              <a:rPr lang="en-US" baseline="0" dirty="0" smtClean="0"/>
              <a:t>The consumer has to know somewhere to look for info</a:t>
            </a:r>
          </a:p>
          <a:p>
            <a:r>
              <a:rPr lang="en-US" baseline="0" dirty="0" smtClean="0"/>
              <a:t>Requires organization to manage allocation of id space and proxy resolution</a:t>
            </a:r>
          </a:p>
          <a:p>
            <a:r>
              <a:rPr lang="en-US" baseline="0" dirty="0" smtClean="0"/>
              <a:t>Members pay for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6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NZ" dirty="0" smtClean="0">
                <a:ea typeface="ＭＳ Ｐゴシック" pitchFamily="34" charset="-128"/>
              </a:rPr>
              <a:t>The standard for identification advocated by W3C is to use Universal (uniform)</a:t>
            </a:r>
            <a:r>
              <a:rPr lang="en-NZ" baseline="0" dirty="0" smtClean="0">
                <a:ea typeface="ＭＳ Ｐゴシック" pitchFamily="34" charset="-128"/>
              </a:rPr>
              <a:t> Resource Identifiers (URIs).</a:t>
            </a:r>
            <a:endParaRPr lang="en-NZ" dirty="0" smtClean="0">
              <a:ea typeface="ＭＳ Ｐゴシック" pitchFamily="34" charset="-128"/>
            </a:endParaRPr>
          </a:p>
          <a:p>
            <a:r>
              <a:rPr lang="en-NZ" dirty="0" smtClean="0">
                <a:ea typeface="ＭＳ Ｐゴシック" pitchFamily="34" charset="-128"/>
              </a:rPr>
              <a:t>--</a:t>
            </a:r>
            <a:r>
              <a:rPr lang="en-NZ" baseline="0" dirty="0" smtClean="0">
                <a:ea typeface="ＭＳ Ｐゴシック" pitchFamily="34" charset="-128"/>
              </a:rPr>
              <a:t> a URI is a string that begins with a scheme name (or protocol). (http, https, mailto, doi, ftp, urn).</a:t>
            </a:r>
          </a:p>
          <a:p>
            <a:endParaRPr lang="en-NZ" dirty="0" smtClean="0">
              <a:ea typeface="ＭＳ Ｐゴシック" pitchFamily="34" charset="-128"/>
            </a:endParaRPr>
          </a:p>
          <a:p>
            <a:r>
              <a:rPr lang="en-NZ" dirty="0" smtClean="0">
                <a:ea typeface="ＭＳ Ｐゴシック" pitchFamily="34" charset="-128"/>
              </a:rPr>
              <a:t>UUID (sometimes GUID)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definitely unique</a:t>
            </a:r>
          </a:p>
          <a:p>
            <a:pPr lvl="1"/>
            <a:r>
              <a:rPr lang="en-NZ" sz="2000" dirty="0" smtClean="0">
                <a:ea typeface="ＭＳ Ｐゴシック" pitchFamily="34" charset="-128"/>
              </a:rPr>
              <a:t>E.g. </a:t>
            </a:r>
            <a:r>
              <a:rPr lang="en-US" sz="2000" dirty="0" smtClean="0"/>
              <a:t>954c8760-e1a6-4b4b-ab82-6bf7311c25f3</a:t>
            </a:r>
            <a:endParaRPr lang="en-NZ" dirty="0" smtClean="0">
              <a:ea typeface="ＭＳ Ｐゴシック" pitchFamily="34" charset="-128"/>
            </a:endParaRP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Hard to type in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Not resolvable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Not always DB friendly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Opaque</a:t>
            </a:r>
          </a:p>
          <a:p>
            <a:pPr lvl="0"/>
            <a:endParaRPr lang="en-NZ" sz="2800" dirty="0" smtClean="0">
              <a:ea typeface="ＭＳ Ｐゴシック" pitchFamily="34" charset="-128"/>
            </a:endParaRPr>
          </a:p>
          <a:p>
            <a:pPr lvl="0"/>
            <a:r>
              <a:rPr lang="en-US" sz="2800" b="0" dirty="0" err="1" smtClean="0"/>
              <a:t>urn:lsid:authority:namespace:identifier</a:t>
            </a:r>
            <a:endParaRPr lang="en-US" sz="28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http://lsid.tdwg.org/</a:t>
            </a:r>
            <a:r>
              <a:rPr lang="en-US" sz="2800" b="0" dirty="0" smtClean="0"/>
              <a:t>urn:lsid:authority:namespace:identifier</a:t>
            </a:r>
          </a:p>
          <a:p>
            <a:pPr lvl="0"/>
            <a:endParaRPr lang="en-NZ" sz="2800" b="0" dirty="0" smtClean="0">
              <a:ea typeface="ＭＳ Ｐゴシック" pitchFamily="34" charset="-128"/>
            </a:endParaRPr>
          </a:p>
          <a:p>
            <a:pPr lvl="0"/>
            <a:r>
              <a:rPr lang="en-NZ" sz="2800" b="0" dirty="0" smtClean="0">
                <a:ea typeface="ＭＳ Ｐゴシック" pitchFamily="34" charset="-128"/>
              </a:rPr>
              <a:t>note that the http-</a:t>
            </a:r>
            <a:r>
              <a:rPr lang="en-NZ" sz="2800" b="0" dirty="0" err="1" smtClean="0">
                <a:ea typeface="ＭＳ Ｐゴシック" pitchFamily="34" charset="-128"/>
              </a:rPr>
              <a:t>uri</a:t>
            </a:r>
            <a:r>
              <a:rPr lang="en-NZ" sz="2800" b="0" dirty="0" smtClean="0">
                <a:ea typeface="ＭＳ Ｐゴシック" pitchFamily="34" charset="-128"/>
              </a:rPr>
              <a:t> could have any domain</a:t>
            </a:r>
            <a:r>
              <a:rPr lang="en-NZ" sz="2800" b="0" baseline="0" dirty="0" smtClean="0">
                <a:ea typeface="ＭＳ Ｐゴシック" pitchFamily="34" charset="-128"/>
              </a:rPr>
              <a:t> name (does not have to be </a:t>
            </a:r>
            <a:r>
              <a:rPr lang="en-NZ" sz="2800" b="0" baseline="0" dirty="0" err="1" smtClean="0">
                <a:ea typeface="ＭＳ Ｐゴシック" pitchFamily="34" charset="-128"/>
              </a:rPr>
              <a:t>resovlable</a:t>
            </a:r>
            <a:r>
              <a:rPr lang="en-NZ" sz="2800" b="0" baseline="0" dirty="0" smtClean="0">
                <a:ea typeface="ＭＳ Ｐゴシック" pitchFamily="34" charset="-128"/>
              </a:rPr>
              <a:t>) and the collection identifier</a:t>
            </a:r>
          </a:p>
          <a:p>
            <a:pPr lvl="0"/>
            <a:r>
              <a:rPr lang="en-NZ" sz="2800" b="0" baseline="0" dirty="0" smtClean="0">
                <a:ea typeface="ＭＳ Ｐゴシック" pitchFamily="34" charset="-128"/>
              </a:rPr>
              <a:t>best practice would be to use one from </a:t>
            </a:r>
            <a:r>
              <a:rPr lang="en-NZ" sz="2800" b="0" baseline="0" dirty="0" err="1" smtClean="0">
                <a:ea typeface="ＭＳ Ｐゴシック" pitchFamily="34" charset="-128"/>
              </a:rPr>
              <a:t>biorepositories</a:t>
            </a:r>
            <a:r>
              <a:rPr lang="en-NZ" sz="2800" b="0" baseline="0" dirty="0" smtClean="0">
                <a:ea typeface="ＭＳ Ｐゴシック" pitchFamily="34" charset="-128"/>
              </a:rPr>
              <a:t> / </a:t>
            </a:r>
            <a:r>
              <a:rPr lang="en-NZ" sz="2800" b="0" baseline="0" dirty="0" err="1" smtClean="0">
                <a:ea typeface="ＭＳ Ｐゴシック" pitchFamily="34" charset="-128"/>
              </a:rPr>
              <a:t>biocollections</a:t>
            </a:r>
            <a:r>
              <a:rPr lang="en-NZ" sz="2800" b="0" baseline="0" dirty="0" smtClean="0">
                <a:ea typeface="ＭＳ Ｐゴシック" pitchFamily="34" charset="-128"/>
              </a:rPr>
              <a:t> index</a:t>
            </a:r>
          </a:p>
          <a:p>
            <a:pPr lvl="0"/>
            <a:r>
              <a:rPr lang="en-NZ" sz="2800" b="0" baseline="0" dirty="0" smtClean="0">
                <a:ea typeface="ＭＳ Ｐゴシック" pitchFamily="34" charset="-128"/>
              </a:rPr>
              <a:t>	this collection identifier needs to be stored in the providers database and</a:t>
            </a:r>
          </a:p>
          <a:p>
            <a:pPr lvl="0"/>
            <a:r>
              <a:rPr lang="en-NZ" sz="2800" b="0" baseline="0" dirty="0" smtClean="0">
                <a:ea typeface="ＭＳ Ｐゴシック" pitchFamily="34" charset="-128"/>
              </a:rPr>
              <a:t>	this collection identifier needs to be shared when the data is shared with aggregators.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>
                <a:ea typeface="ＭＳ Ｐゴシック" pitchFamily="34" charset="-128"/>
              </a:rPr>
              <a:t>What are you</a:t>
            </a:r>
            <a:r>
              <a:rPr lang="en-NZ" baseline="0" dirty="0" smtClean="0">
                <a:ea typeface="ＭＳ Ｐゴシック" pitchFamily="34" charset="-128"/>
              </a:rPr>
              <a:t> providing / sharing?</a:t>
            </a:r>
            <a:endParaRPr lang="en-NZ" dirty="0" smtClean="0">
              <a:ea typeface="ＭＳ Ｐゴシック" pitchFamily="34" charset="-128"/>
            </a:endParaRPr>
          </a:p>
          <a:p>
            <a:endParaRPr lang="en-NZ" dirty="0" smtClean="0">
              <a:ea typeface="ＭＳ Ｐゴシック" pitchFamily="34" charset="-128"/>
            </a:endParaRPr>
          </a:p>
          <a:p>
            <a:r>
              <a:rPr lang="en-NZ" dirty="0" smtClean="0">
                <a:ea typeface="ＭＳ Ｐゴシック" pitchFamily="34" charset="-128"/>
              </a:rPr>
              <a:t>The standard for identification advocated by W3C is to use Universal</a:t>
            </a:r>
            <a:r>
              <a:rPr lang="en-NZ" baseline="0" dirty="0" smtClean="0">
                <a:ea typeface="ＭＳ Ｐゴシック" pitchFamily="34" charset="-128"/>
              </a:rPr>
              <a:t> Resource Identifiers (URIs).</a:t>
            </a:r>
            <a:endParaRPr lang="en-NZ" dirty="0" smtClean="0">
              <a:ea typeface="ＭＳ Ｐゴシック" pitchFamily="34" charset="-128"/>
            </a:endParaRPr>
          </a:p>
          <a:p>
            <a:r>
              <a:rPr lang="en-NZ" dirty="0" smtClean="0">
                <a:ea typeface="ＭＳ Ｐゴシック" pitchFamily="34" charset="-128"/>
              </a:rPr>
              <a:t>--</a:t>
            </a:r>
            <a:r>
              <a:rPr lang="en-NZ" baseline="0" dirty="0" smtClean="0">
                <a:ea typeface="ＭＳ Ｐゴシック" pitchFamily="34" charset="-128"/>
              </a:rPr>
              <a:t> a URI is a string that begins with a scheme name (or protocol). (http, https, mailto, doi, ftp, urn).</a:t>
            </a:r>
          </a:p>
          <a:p>
            <a:endParaRPr lang="en-NZ" baseline="0" dirty="0" smtClean="0">
              <a:ea typeface="ＭＳ Ｐゴシック" pitchFamily="34" charset="-128"/>
            </a:endParaRPr>
          </a:p>
          <a:p>
            <a:r>
              <a:rPr lang="en-NZ" baseline="0" dirty="0" smtClean="0">
                <a:ea typeface="ＭＳ Ｐゴシック" pitchFamily="34" charset="-128"/>
              </a:rPr>
              <a:t>Second URI has hex encoding of “0014097”</a:t>
            </a:r>
          </a:p>
          <a:p>
            <a:endParaRPr lang="en-NZ" dirty="0" smtClean="0">
              <a:ea typeface="ＭＳ Ｐゴシック" pitchFamily="34" charset="-128"/>
            </a:endParaRPr>
          </a:p>
          <a:p>
            <a:r>
              <a:rPr lang="en-NZ" dirty="0" smtClean="0">
                <a:ea typeface="ＭＳ Ｐゴシック" pitchFamily="34" charset="-128"/>
              </a:rPr>
              <a:t>UUID (sometimes GUID)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Assured unique</a:t>
            </a:r>
          </a:p>
          <a:p>
            <a:pPr lvl="1"/>
            <a:r>
              <a:rPr lang="en-NZ" sz="2000" dirty="0" smtClean="0">
                <a:ea typeface="ＭＳ Ｐゴシック" pitchFamily="34" charset="-128"/>
              </a:rPr>
              <a:t>E.g.  d6610130-5248-11e1-b86c-0800200c9a66</a:t>
            </a:r>
            <a:endParaRPr lang="en-NZ" dirty="0" smtClean="0">
              <a:ea typeface="ＭＳ Ｐゴシック" pitchFamily="34" charset="-128"/>
            </a:endParaRP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Hard to type in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Not resolvable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Not always DB friendly</a:t>
            </a:r>
          </a:p>
          <a:p>
            <a:pPr lvl="1"/>
            <a:r>
              <a:rPr lang="en-NZ" sz="2800" dirty="0" smtClean="0">
                <a:ea typeface="ＭＳ Ｐゴシック" pitchFamily="34" charset="-128"/>
              </a:rPr>
              <a:t>Opaque</a:t>
            </a:r>
          </a:p>
          <a:p>
            <a:endParaRPr lang="en-US" dirty="0" smtClean="0"/>
          </a:p>
          <a:p>
            <a:r>
              <a:rPr lang="en-US" dirty="0" smtClean="0"/>
              <a:t>apply a given id to only one object ever</a:t>
            </a:r>
          </a:p>
          <a:p>
            <a:r>
              <a:rPr lang="en-US" dirty="0" smtClean="0"/>
              <a:t>if something happens and that object no longer exists in the physical collection –</a:t>
            </a:r>
          </a:p>
          <a:p>
            <a:pPr lvl="1"/>
            <a:r>
              <a:rPr lang="en-US" sz="3200" dirty="0" smtClean="0"/>
              <a:t>never reassign the identifier to another object in the collection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0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‘target’ is a property of the 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Sharing</a:t>
            </a:r>
            <a:r>
              <a:rPr lang="en-US" baseline="0" dirty="0" smtClean="0"/>
              <a:t> Data.</a:t>
            </a:r>
          </a:p>
          <a:p>
            <a:r>
              <a:rPr lang="en-US" baseline="0" dirty="0" smtClean="0"/>
              <a:t>GUIDs are the Key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specimen database</a:t>
            </a:r>
          </a:p>
          <a:p>
            <a:r>
              <a:rPr lang="en-US" dirty="0" smtClean="0"/>
              <a:t>aggregators / portals – iDigBio, GBIF, EOL</a:t>
            </a:r>
          </a:p>
          <a:p>
            <a:r>
              <a:rPr lang="en-US" dirty="0" smtClean="0"/>
              <a:t>ontologies- </a:t>
            </a:r>
            <a:r>
              <a:rPr lang="en-US" dirty="0" err="1" smtClean="0"/>
              <a:t>BioPortal</a:t>
            </a:r>
            <a:endParaRPr lang="en-US" dirty="0" smtClean="0"/>
          </a:p>
          <a:p>
            <a:r>
              <a:rPr lang="en-US" dirty="0" smtClean="0"/>
              <a:t>publications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databases – </a:t>
            </a:r>
            <a:r>
              <a:rPr lang="en-US" dirty="0" err="1" smtClean="0"/>
              <a:t>GenBank</a:t>
            </a:r>
            <a:r>
              <a:rPr lang="en-US" dirty="0" smtClean="0"/>
              <a:t>, BOLD</a:t>
            </a:r>
          </a:p>
          <a:p>
            <a:r>
              <a:rPr lang="en-US" dirty="0" smtClean="0"/>
              <a:t>provider websites – a museum</a:t>
            </a:r>
            <a:r>
              <a:rPr lang="en-US" baseline="0" dirty="0" smtClean="0"/>
              <a:t> may have their own portal</a:t>
            </a:r>
            <a:endParaRPr lang="en-US" dirty="0" smtClean="0"/>
          </a:p>
          <a:p>
            <a:r>
              <a:rPr lang="en-US" dirty="0" smtClean="0"/>
              <a:t>data repatriation, enhancement</a:t>
            </a:r>
            <a:r>
              <a:rPr lang="en-US" baseline="0" dirty="0" smtClean="0"/>
              <a:t> – Filtered PUSH</a:t>
            </a:r>
          </a:p>
          <a:p>
            <a:r>
              <a:rPr lang="en-US" baseline="0" dirty="0" smtClean="0"/>
              <a:t>data cleaning / cleansing – Kepler Kurator, Google Refine</a:t>
            </a:r>
          </a:p>
          <a:p>
            <a:r>
              <a:rPr lang="en-US" baseline="0" dirty="0" smtClean="0"/>
              <a:t>provider sites – http://herbarium.bio.fsu.edu</a:t>
            </a:r>
          </a:p>
          <a:p>
            <a:r>
              <a:rPr lang="en-US" baseline="0" dirty="0" smtClean="0"/>
              <a:t>consortium websites through portals: http://symbiota.org/tiki/tiki-index.php?page=Data+Nodes</a:t>
            </a:r>
          </a:p>
          <a:p>
            <a:r>
              <a:rPr lang="en-US" baseline="0" dirty="0" smtClean="0"/>
              <a:t>	SERNEC, North American Bryophyte and Lichen Consortia, </a:t>
            </a:r>
            <a:r>
              <a:rPr lang="en-US" baseline="0" dirty="0" err="1" smtClean="0"/>
              <a:t>SEINet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Revisualization  - discovery</a:t>
            </a:r>
          </a:p>
          <a:p>
            <a:r>
              <a:rPr lang="en-US" dirty="0" err="1" smtClean="0"/>
              <a:t>Unforseen</a:t>
            </a:r>
            <a:r>
              <a:rPr lang="en-US" dirty="0" smtClean="0"/>
              <a:t> errors revealed</a:t>
            </a:r>
          </a:p>
          <a:p>
            <a:r>
              <a:rPr lang="en-US" dirty="0" smtClean="0"/>
              <a:t>Taking it in stride</a:t>
            </a:r>
          </a:p>
          <a:p>
            <a:pPr lvl="1"/>
            <a:r>
              <a:rPr lang="en-US" dirty="0" smtClean="0"/>
              <a:t>Opportunities, Benefits, Decisions</a:t>
            </a:r>
          </a:p>
          <a:p>
            <a:r>
              <a:rPr lang="en-US" dirty="0" err="1" smtClean="0"/>
              <a:t>Specify’s</a:t>
            </a:r>
            <a:r>
              <a:rPr lang="en-US" dirty="0" smtClean="0"/>
              <a:t> Scatter-Gather-Reconcile (SGR)</a:t>
            </a:r>
          </a:p>
          <a:p>
            <a:pPr lvl="1"/>
            <a:r>
              <a:rPr lang="en-US" dirty="0" smtClean="0"/>
              <a:t>duplicates found</a:t>
            </a:r>
          </a:p>
          <a:p>
            <a:pPr lvl="1"/>
            <a:r>
              <a:rPr lang="en-US" dirty="0" smtClean="0"/>
              <a:t>dataset for checking is increasing in size</a:t>
            </a:r>
          </a:p>
          <a:p>
            <a:pPr lvl="1"/>
            <a:r>
              <a:rPr lang="en-US" dirty="0" smtClean="0"/>
              <a:t>example, at least 50% dupes</a:t>
            </a:r>
          </a:p>
          <a:p>
            <a:pPr lvl="1"/>
            <a:r>
              <a:rPr lang="en-US" dirty="0" smtClean="0"/>
              <a:t>lending credence to the skeletal dataset concept</a:t>
            </a:r>
          </a:p>
          <a:p>
            <a:r>
              <a:rPr lang="en-US" dirty="0" smtClean="0"/>
              <a:t>Filtered PUSH (works with Specify, Symbiota and Morphbank)</a:t>
            </a:r>
          </a:p>
          <a:p>
            <a:pPr lvl="1"/>
            <a:r>
              <a:rPr lang="en-US" dirty="0" smtClean="0"/>
              <a:t>finding dupes</a:t>
            </a:r>
          </a:p>
          <a:p>
            <a:pPr lvl="2"/>
            <a:r>
              <a:rPr lang="en-US" dirty="0" smtClean="0"/>
              <a:t>the benefits of shared datasets</a:t>
            </a:r>
          </a:p>
          <a:p>
            <a:pPr lvl="2"/>
            <a:r>
              <a:rPr lang="en-US" dirty="0" smtClean="0"/>
              <a:t>lending credence to the skeletal dataset</a:t>
            </a:r>
          </a:p>
          <a:p>
            <a:pPr lvl="1"/>
            <a:r>
              <a:rPr lang="en-US" dirty="0" smtClean="0"/>
              <a:t>finding annotations (determinations, general comments)</a:t>
            </a:r>
          </a:p>
          <a:p>
            <a:pPr lvl="2"/>
            <a:r>
              <a:rPr lang="en-US" dirty="0" smtClean="0"/>
              <a:t>to import or not to import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3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research on Change Management to keep in mind when thinking about </a:t>
            </a:r>
          </a:p>
          <a:p>
            <a:r>
              <a:rPr lang="en-US" baseline="0" dirty="0" smtClean="0"/>
              <a:t>social issues in workflows, at the organization and individual levels.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“common sense” doesn’t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http://www.abettercity.org/docs/sustainability/McKinsey%20-%20Irrational%20Side%20of%20Change%20Management%202010.pdf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Ties nicely into the next conversation about what research says about what motivates us?</a:t>
            </a:r>
          </a:p>
          <a:p>
            <a:r>
              <a:rPr lang="en-US" baseline="0" dirty="0" smtClean="0"/>
              <a:t>We need to motivate ourselves and each other, right?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when change is implemented across an organization, it succeeds only 30% of the time!</a:t>
            </a:r>
          </a:p>
          <a:p>
            <a:endParaRPr lang="en-US" baseline="0" dirty="0" smtClean="0"/>
          </a:p>
          <a:p>
            <a:pPr marL="0" indent="0">
              <a:buNone/>
            </a:pPr>
            <a:r>
              <a:rPr lang="en-US" sz="4200" dirty="0" smtClean="0">
                <a:solidFill>
                  <a:schemeClr val="tx2"/>
                </a:solidFill>
                <a:latin typeface="Century Gothic" pitchFamily="34" charset="0"/>
                <a:hlinkClick r:id="rId3"/>
              </a:rPr>
              <a:t>The irrational side of change management</a:t>
            </a:r>
            <a:endParaRPr lang="en-US" sz="42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/>
            <a:r>
              <a:rPr lang="en-US" sz="2000" dirty="0" smtClean="0">
                <a:latin typeface="Century Gothic" pitchFamily="34" charset="0"/>
              </a:rPr>
              <a:t>Aiken &amp; Keller, 2009 in The McKinsey Quarterly</a:t>
            </a:r>
          </a:p>
          <a:p>
            <a:r>
              <a:rPr lang="en-US" sz="2000" dirty="0" smtClean="0">
                <a:latin typeface="Century Gothic" pitchFamily="34" charset="0"/>
              </a:rPr>
              <a:t>what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motivates</a:t>
            </a:r>
            <a:r>
              <a:rPr lang="en-US" sz="2000" dirty="0" smtClean="0">
                <a:latin typeface="Century Gothic" pitchFamily="34" charset="0"/>
              </a:rPr>
              <a:t> you ≠ what motivates others</a:t>
            </a:r>
          </a:p>
          <a:p>
            <a:r>
              <a:rPr lang="en-US" sz="2000" dirty="0" smtClean="0">
                <a:latin typeface="Century Gothic" pitchFamily="34" charset="0"/>
              </a:rPr>
              <a:t>we’re better off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listening</a:t>
            </a:r>
            <a:r>
              <a:rPr lang="en-US" sz="2000" dirty="0" smtClean="0">
                <a:latin typeface="Century Gothic" pitchFamily="34" charset="0"/>
              </a:rPr>
              <a:t>, rather than telling</a:t>
            </a:r>
          </a:p>
          <a:p>
            <a:r>
              <a:rPr lang="en-US" sz="2000" dirty="0" smtClean="0">
                <a:latin typeface="Century Gothic" pitchFamily="34" charset="0"/>
              </a:rPr>
              <a:t>we need the + and the –</a:t>
            </a:r>
          </a:p>
          <a:p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leaders</a:t>
            </a:r>
            <a:r>
              <a:rPr lang="en-US" sz="2000" dirty="0" smtClean="0">
                <a:latin typeface="Century Gothic" pitchFamily="34" charset="0"/>
              </a:rPr>
              <a:t> mistakenly believe that they already “are the change”</a:t>
            </a:r>
          </a:p>
          <a:p>
            <a:r>
              <a:rPr lang="en-US" sz="2000" dirty="0" smtClean="0">
                <a:latin typeface="Century Gothic" pitchFamily="34" charset="0"/>
              </a:rPr>
              <a:t>it’s not just about the leader, it’s about how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receptive</a:t>
            </a:r>
            <a:r>
              <a:rPr lang="en-US" sz="2000" dirty="0" smtClean="0">
                <a:latin typeface="Century Gothic" pitchFamily="34" charset="0"/>
              </a:rPr>
              <a:t> “society” is to the ideas</a:t>
            </a:r>
          </a:p>
          <a:p>
            <a:r>
              <a:rPr lang="en-US" sz="2000" dirty="0" smtClean="0">
                <a:latin typeface="Century Gothic" pitchFamily="34" charset="0"/>
              </a:rPr>
              <a:t>money is the most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expensive</a:t>
            </a:r>
            <a:r>
              <a:rPr lang="en-US" sz="2000" dirty="0" smtClean="0">
                <a:latin typeface="Century Gothic" pitchFamily="34" charset="0"/>
              </a:rPr>
              <a:t> way to motivate people.</a:t>
            </a:r>
          </a:p>
          <a:p>
            <a:pPr marL="914400" lvl="1" indent="-514350"/>
            <a:r>
              <a:rPr lang="en-US" sz="2000" dirty="0" smtClean="0">
                <a:latin typeface="Century Gothic" pitchFamily="34" charset="0"/>
              </a:rPr>
              <a:t>satisfaction equals perception minus expectation.</a:t>
            </a:r>
          </a:p>
          <a:p>
            <a:pPr marL="914400" lvl="1" indent="-514350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small unexpected rewards</a:t>
            </a:r>
            <a:r>
              <a:rPr lang="en-US" sz="2000" dirty="0" smtClean="0">
                <a:latin typeface="Century Gothic" pitchFamily="34" charset="0"/>
              </a:rPr>
              <a:t> can have disproportionate effects.</a:t>
            </a:r>
          </a:p>
          <a:p>
            <a:r>
              <a:rPr lang="en-US" sz="2000" dirty="0" smtClean="0">
                <a:latin typeface="Century Gothic" pitchFamily="34" charset="0"/>
              </a:rPr>
              <a:t>process and outcome have to be fair to get buy-in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A16F-87E9-47F4-B4FD-11398742DD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</a:t>
            </a:r>
            <a:r>
              <a:rPr lang="en-US" baseline="0" dirty="0" smtClean="0"/>
              <a:t> Markup Language – EML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1097" y="3721473"/>
            <a:ext cx="682752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5300" y="6429375"/>
            <a:ext cx="1168400" cy="2921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86528" y="1417320"/>
            <a:ext cx="682752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s://www.idigbio.org/wiki/images/a/a8/IDigBio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52" y="177756"/>
            <a:ext cx="2697181" cy="8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nsf.gov/images/logos/nsf1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9" y="177756"/>
            <a:ext cx="830636" cy="8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>
              <a:defRPr/>
            </a:pPr>
            <a:fld id="{94157DA6-D488-4147-903D-2F0840BD6199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 descr="C:\Users\Steve\Desktop\20111123203406!IDigBio_Logo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43" y="6275139"/>
            <a:ext cx="1828800" cy="424221"/>
          </a:xfrm>
          <a:prstGeom prst="rect">
            <a:avLst/>
          </a:prstGeom>
          <a:noFill/>
        </p:spPr>
      </p:pic>
      <p:pic>
        <p:nvPicPr>
          <p:cNvPr id="12" name="Picture 11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579" y="6226792"/>
            <a:ext cx="711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95" y="6231064"/>
            <a:ext cx="658284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579" y="6231065"/>
            <a:ext cx="609600" cy="4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7279" y="6281752"/>
            <a:ext cx="2247900" cy="4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0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15962"/>
          </a:xfrm>
        </p:spPr>
        <p:txBody>
          <a:bodyPr>
            <a:normAutofit/>
          </a:bodyPr>
          <a:lstStyle>
            <a:lvl1pPr algn="l">
              <a:defRPr sz="3200">
                <a:latin typeface="Candara" pitchFamily="34" charset="0"/>
                <a:ea typeface="Batang" pitchFamily="18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>
            <a:lvl1pPr>
              <a:defRPr baseline="0">
                <a:latin typeface="Candar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:\Users\Steve\Desktop\20111123203406!IDigBio_Logo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6205180"/>
            <a:ext cx="1828800" cy="424221"/>
          </a:xfrm>
          <a:prstGeom prst="rect">
            <a:avLst/>
          </a:prstGeom>
          <a:noFill/>
        </p:spPr>
      </p:pic>
      <p:pic>
        <p:nvPicPr>
          <p:cNvPr id="10" name="Picture 7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957" y="6167928"/>
            <a:ext cx="711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2517" y="6172200"/>
            <a:ext cx="658284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4000" y="6172201"/>
            <a:ext cx="609600" cy="4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0101" y="6228576"/>
            <a:ext cx="2247900" cy="4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30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07200" cy="914400"/>
          </a:xfrm>
        </p:spPr>
        <p:txBody>
          <a:bodyPr>
            <a:normAutofit/>
          </a:bodyPr>
          <a:lstStyle>
            <a:lvl1pPr algn="l">
              <a:defRPr sz="3200">
                <a:latin typeface="Candara" pitchFamily="34" charset="0"/>
                <a:ea typeface="Batang" pitchFamily="18" charset="-127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8"/>
            <a:ext cx="10972800" cy="4525963"/>
          </a:xfrm>
        </p:spPr>
        <p:txBody>
          <a:bodyPr/>
          <a:lstStyle>
            <a:lvl1pPr>
              <a:defRPr baseline="0">
                <a:latin typeface="Candar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:\Users\Steve\Desktop\20111123203406!IDigBio_Logo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89" y="6275697"/>
            <a:ext cx="1828800" cy="424221"/>
          </a:xfrm>
          <a:prstGeom prst="rect">
            <a:avLst/>
          </a:prstGeom>
          <a:noFill/>
        </p:spPr>
      </p:pic>
      <p:pic>
        <p:nvPicPr>
          <p:cNvPr id="10" name="Picture 7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3979" y="6226792"/>
            <a:ext cx="711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95" y="6231064"/>
            <a:ext cx="658284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579" y="6231065"/>
            <a:ext cx="609600" cy="4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7279" y="6281752"/>
            <a:ext cx="2247900" cy="4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1"/>
          <p:cNvGrpSpPr/>
          <p:nvPr userDrawn="1"/>
        </p:nvGrpSpPr>
        <p:grpSpPr>
          <a:xfrm>
            <a:off x="7426554" y="152401"/>
            <a:ext cx="4663847" cy="864781"/>
            <a:chOff x="4724400" y="381000"/>
            <a:chExt cx="3955085" cy="97781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365201" y="573877"/>
              <a:ext cx="242284" cy="177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627019" y="776286"/>
              <a:ext cx="228600" cy="188115"/>
            </a:xfrm>
            <a:prstGeom prst="straightConnector1">
              <a:avLst/>
            </a:prstGeom>
            <a:ln cap="sq" cmpd="sng">
              <a:solidFill>
                <a:schemeClr val="tx1">
                  <a:alpha val="87000"/>
                </a:schemeClr>
              </a:solidFill>
              <a:prstDash val="solid"/>
              <a:tailEnd type="stealth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12725" y="609600"/>
              <a:ext cx="228600" cy="192538"/>
            </a:xfrm>
            <a:prstGeom prst="straightConnector1">
              <a:avLst/>
            </a:prstGeom>
            <a:ln cap="sq" cmpd="sng">
              <a:solidFill>
                <a:schemeClr val="tx1">
                  <a:alpha val="87000"/>
                </a:schemeClr>
              </a:solidFill>
              <a:prstDash val="solid"/>
              <a:tailEnd type="stealth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4724400" y="381000"/>
              <a:ext cx="2644485" cy="977814"/>
              <a:chOff x="1500" y="-206"/>
              <a:chExt cx="7762" cy="3059"/>
            </a:xfrm>
          </p:grpSpPr>
          <p:sp>
            <p:nvSpPr>
              <p:cNvPr id="25" name="Freeform 4"/>
              <p:cNvSpPr>
                <a:spLocks/>
              </p:cNvSpPr>
              <p:nvPr/>
            </p:nvSpPr>
            <p:spPr bwMode="auto">
              <a:xfrm>
                <a:off x="1500" y="601"/>
                <a:ext cx="1560" cy="1035"/>
              </a:xfrm>
              <a:custGeom>
                <a:avLst/>
                <a:gdLst/>
                <a:ahLst/>
                <a:cxnLst>
                  <a:cxn ang="0">
                    <a:pos x="0" y="1035"/>
                  </a:cxn>
                  <a:cxn ang="0">
                    <a:pos x="1560" y="1035"/>
                  </a:cxn>
                  <a:cxn ang="0">
                    <a:pos x="1560" y="0"/>
                  </a:cxn>
                  <a:cxn ang="0">
                    <a:pos x="0" y="0"/>
                  </a:cxn>
                  <a:cxn ang="0">
                    <a:pos x="0" y="1035"/>
                  </a:cxn>
                </a:cxnLst>
                <a:rect l="0" t="0" r="r" b="b"/>
                <a:pathLst>
                  <a:path w="1560" h="1035">
                    <a:moveTo>
                      <a:pt x="0" y="1035"/>
                    </a:moveTo>
                    <a:lnTo>
                      <a:pt x="1560" y="1035"/>
                    </a:lnTo>
                    <a:lnTo>
                      <a:pt x="1560" y="0"/>
                    </a:lnTo>
                    <a:lnTo>
                      <a:pt x="0" y="0"/>
                    </a:lnTo>
                    <a:lnTo>
                      <a:pt x="0" y="103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3570" y="604"/>
                <a:ext cx="1515" cy="1035"/>
                <a:chOff x="3570" y="604"/>
                <a:chExt cx="1515" cy="1035"/>
              </a:xfrm>
            </p:grpSpPr>
            <p:sp>
              <p:nvSpPr>
                <p:cNvPr id="43" name="Freeform 16"/>
                <p:cNvSpPr>
                  <a:spLocks/>
                </p:cNvSpPr>
                <p:nvPr/>
              </p:nvSpPr>
              <p:spPr bwMode="auto">
                <a:xfrm>
                  <a:off x="3570" y="604"/>
                  <a:ext cx="1515" cy="1035"/>
                </a:xfrm>
                <a:custGeom>
                  <a:avLst/>
                  <a:gdLst/>
                  <a:ahLst/>
                  <a:cxnLst>
                    <a:cxn ang="0">
                      <a:pos x="0" y="1035"/>
                    </a:cxn>
                    <a:cxn ang="0">
                      <a:pos x="1515" y="1035"/>
                    </a:cxn>
                    <a:cxn ang="0">
                      <a:pos x="1515" y="0"/>
                    </a:cxn>
                    <a:cxn ang="0">
                      <a:pos x="0" y="0"/>
                    </a:cxn>
                    <a:cxn ang="0">
                      <a:pos x="0" y="1035"/>
                    </a:cxn>
                  </a:cxnLst>
                  <a:rect l="0" t="0" r="r" b="b"/>
                  <a:pathLst>
                    <a:path w="1515" h="1035">
                      <a:moveTo>
                        <a:pt x="0" y="1035"/>
                      </a:moveTo>
                      <a:lnTo>
                        <a:pt x="1515" y="1035"/>
                      </a:lnTo>
                      <a:lnTo>
                        <a:pt x="1515" y="0"/>
                      </a:lnTo>
                      <a:lnTo>
                        <a:pt x="0" y="0"/>
                      </a:lnTo>
                      <a:lnTo>
                        <a:pt x="0" y="1035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>
                <a:off x="3570" y="604"/>
                <a:ext cx="1515" cy="1035"/>
                <a:chOff x="3570" y="604"/>
                <a:chExt cx="1515" cy="1035"/>
              </a:xfrm>
            </p:grpSpPr>
            <p:sp>
              <p:nvSpPr>
                <p:cNvPr id="41" name="Freeform 18"/>
                <p:cNvSpPr>
                  <a:spLocks/>
                </p:cNvSpPr>
                <p:nvPr/>
              </p:nvSpPr>
              <p:spPr bwMode="auto">
                <a:xfrm>
                  <a:off x="3570" y="604"/>
                  <a:ext cx="1515" cy="1035"/>
                </a:xfrm>
                <a:custGeom>
                  <a:avLst/>
                  <a:gdLst/>
                  <a:ahLst/>
                  <a:cxnLst>
                    <a:cxn ang="0">
                      <a:pos x="0" y="1035"/>
                    </a:cxn>
                    <a:cxn ang="0">
                      <a:pos x="1515" y="1035"/>
                    </a:cxn>
                    <a:cxn ang="0">
                      <a:pos x="1515" y="0"/>
                    </a:cxn>
                    <a:cxn ang="0">
                      <a:pos x="0" y="0"/>
                    </a:cxn>
                    <a:cxn ang="0">
                      <a:pos x="0" y="1035"/>
                    </a:cxn>
                  </a:cxnLst>
                  <a:rect l="0" t="0" r="r" b="b"/>
                  <a:pathLst>
                    <a:path w="1515" h="1035">
                      <a:moveTo>
                        <a:pt x="0" y="1035"/>
                      </a:moveTo>
                      <a:lnTo>
                        <a:pt x="1515" y="1035"/>
                      </a:lnTo>
                      <a:lnTo>
                        <a:pt x="1515" y="0"/>
                      </a:lnTo>
                      <a:lnTo>
                        <a:pt x="0" y="0"/>
                      </a:lnTo>
                      <a:lnTo>
                        <a:pt x="0" y="1035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42" name="Picture 1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92" y="694"/>
                  <a:ext cx="1472" cy="8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>
                <a:off x="5595" y="589"/>
                <a:ext cx="1515" cy="1035"/>
                <a:chOff x="5595" y="589"/>
                <a:chExt cx="1515" cy="1035"/>
              </a:xfrm>
            </p:grpSpPr>
            <p:sp>
              <p:nvSpPr>
                <p:cNvPr id="40" name="Freeform 30"/>
                <p:cNvSpPr>
                  <a:spLocks/>
                </p:cNvSpPr>
                <p:nvPr/>
              </p:nvSpPr>
              <p:spPr bwMode="auto">
                <a:xfrm>
                  <a:off x="5595" y="589"/>
                  <a:ext cx="1515" cy="1035"/>
                </a:xfrm>
                <a:custGeom>
                  <a:avLst/>
                  <a:gdLst/>
                  <a:ahLst/>
                  <a:cxnLst>
                    <a:cxn ang="0">
                      <a:pos x="0" y="1035"/>
                    </a:cxn>
                    <a:cxn ang="0">
                      <a:pos x="1515" y="1035"/>
                    </a:cxn>
                    <a:cxn ang="0">
                      <a:pos x="1515" y="0"/>
                    </a:cxn>
                    <a:cxn ang="0">
                      <a:pos x="0" y="0"/>
                    </a:cxn>
                    <a:cxn ang="0">
                      <a:pos x="0" y="1035"/>
                    </a:cxn>
                  </a:cxnLst>
                  <a:rect l="0" t="0" r="r" b="b"/>
                  <a:pathLst>
                    <a:path w="1515" h="1035">
                      <a:moveTo>
                        <a:pt x="0" y="1035"/>
                      </a:moveTo>
                      <a:lnTo>
                        <a:pt x="1515" y="1035"/>
                      </a:lnTo>
                      <a:lnTo>
                        <a:pt x="1515" y="0"/>
                      </a:lnTo>
                      <a:lnTo>
                        <a:pt x="0" y="0"/>
                      </a:lnTo>
                      <a:lnTo>
                        <a:pt x="0" y="1035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roup 31"/>
              <p:cNvGrpSpPr>
                <a:grpSpLocks/>
              </p:cNvGrpSpPr>
              <p:nvPr/>
            </p:nvGrpSpPr>
            <p:grpSpPr bwMode="auto">
              <a:xfrm>
                <a:off x="5595" y="589"/>
                <a:ext cx="1515" cy="1035"/>
                <a:chOff x="5595" y="589"/>
                <a:chExt cx="1515" cy="1035"/>
              </a:xfrm>
            </p:grpSpPr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5595" y="589"/>
                  <a:ext cx="1515" cy="1035"/>
                </a:xfrm>
                <a:custGeom>
                  <a:avLst/>
                  <a:gdLst/>
                  <a:ahLst/>
                  <a:cxnLst>
                    <a:cxn ang="0">
                      <a:pos x="0" y="1035"/>
                    </a:cxn>
                    <a:cxn ang="0">
                      <a:pos x="1515" y="1035"/>
                    </a:cxn>
                    <a:cxn ang="0">
                      <a:pos x="1515" y="0"/>
                    </a:cxn>
                    <a:cxn ang="0">
                      <a:pos x="0" y="0"/>
                    </a:cxn>
                    <a:cxn ang="0">
                      <a:pos x="0" y="1035"/>
                    </a:cxn>
                  </a:cxnLst>
                  <a:rect l="0" t="0" r="r" b="b"/>
                  <a:pathLst>
                    <a:path w="1515" h="1035">
                      <a:moveTo>
                        <a:pt x="0" y="1035"/>
                      </a:moveTo>
                      <a:lnTo>
                        <a:pt x="1515" y="1035"/>
                      </a:lnTo>
                      <a:lnTo>
                        <a:pt x="1515" y="0"/>
                      </a:lnTo>
                      <a:lnTo>
                        <a:pt x="0" y="0"/>
                      </a:lnTo>
                      <a:lnTo>
                        <a:pt x="0" y="1035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9" name="Picture 3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616" y="682"/>
                  <a:ext cx="1476" cy="84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8" name="Group 55"/>
              <p:cNvGrpSpPr>
                <a:grpSpLocks/>
              </p:cNvGrpSpPr>
              <p:nvPr/>
            </p:nvGrpSpPr>
            <p:grpSpPr bwMode="auto">
              <a:xfrm>
                <a:off x="7860" y="948"/>
                <a:ext cx="1305" cy="1905"/>
                <a:chOff x="7860" y="948"/>
                <a:chExt cx="1305" cy="1905"/>
              </a:xfrm>
            </p:grpSpPr>
            <p:sp>
              <p:nvSpPr>
                <p:cNvPr id="37" name="Freeform 56"/>
                <p:cNvSpPr>
                  <a:spLocks/>
                </p:cNvSpPr>
                <p:nvPr/>
              </p:nvSpPr>
              <p:spPr bwMode="auto">
                <a:xfrm>
                  <a:off x="7860" y="948"/>
                  <a:ext cx="1305" cy="1905"/>
                </a:xfrm>
                <a:custGeom>
                  <a:avLst/>
                  <a:gdLst/>
                  <a:ahLst/>
                  <a:cxnLst>
                    <a:cxn ang="0">
                      <a:pos x="653" y="0"/>
                    </a:cxn>
                    <a:cxn ang="0">
                      <a:pos x="547" y="4"/>
                    </a:cxn>
                    <a:cxn ang="0">
                      <a:pos x="446" y="16"/>
                    </a:cxn>
                    <a:cxn ang="0">
                      <a:pos x="353" y="35"/>
                    </a:cxn>
                    <a:cxn ang="0">
                      <a:pos x="267" y="61"/>
                    </a:cxn>
                    <a:cxn ang="0">
                      <a:pos x="191" y="93"/>
                    </a:cxn>
                    <a:cxn ang="0">
                      <a:pos x="126" y="130"/>
                    </a:cxn>
                    <a:cxn ang="0">
                      <a:pos x="73" y="172"/>
                    </a:cxn>
                    <a:cxn ang="0">
                      <a:pos x="33" y="217"/>
                    </a:cxn>
                    <a:cxn ang="0">
                      <a:pos x="2" y="291"/>
                    </a:cxn>
                    <a:cxn ang="0">
                      <a:pos x="0" y="317"/>
                    </a:cxn>
                    <a:cxn ang="0">
                      <a:pos x="0" y="1587"/>
                    </a:cxn>
                    <a:cxn ang="0">
                      <a:pos x="19" y="1664"/>
                    </a:cxn>
                    <a:cxn ang="0">
                      <a:pos x="73" y="1733"/>
                    </a:cxn>
                    <a:cxn ang="0">
                      <a:pos x="126" y="1775"/>
                    </a:cxn>
                    <a:cxn ang="0">
                      <a:pos x="191" y="1812"/>
                    </a:cxn>
                    <a:cxn ang="0">
                      <a:pos x="267" y="1844"/>
                    </a:cxn>
                    <a:cxn ang="0">
                      <a:pos x="353" y="1869"/>
                    </a:cxn>
                    <a:cxn ang="0">
                      <a:pos x="446" y="1889"/>
                    </a:cxn>
                    <a:cxn ang="0">
                      <a:pos x="547" y="1901"/>
                    </a:cxn>
                    <a:cxn ang="0">
                      <a:pos x="653" y="1905"/>
                    </a:cxn>
                    <a:cxn ang="0">
                      <a:pos x="706" y="1904"/>
                    </a:cxn>
                    <a:cxn ang="0">
                      <a:pos x="809" y="1896"/>
                    </a:cxn>
                    <a:cxn ang="0">
                      <a:pos x="906" y="1880"/>
                    </a:cxn>
                    <a:cxn ang="0">
                      <a:pos x="996" y="1857"/>
                    </a:cxn>
                    <a:cxn ang="0">
                      <a:pos x="1077" y="1828"/>
                    </a:cxn>
                    <a:cxn ang="0">
                      <a:pos x="1148" y="1794"/>
                    </a:cxn>
                    <a:cxn ang="0">
                      <a:pos x="1207" y="1755"/>
                    </a:cxn>
                    <a:cxn ang="0">
                      <a:pos x="1254" y="1711"/>
                    </a:cxn>
                    <a:cxn ang="0">
                      <a:pos x="1296" y="1639"/>
                    </a:cxn>
                    <a:cxn ang="0">
                      <a:pos x="1305" y="1587"/>
                    </a:cxn>
                    <a:cxn ang="0">
                      <a:pos x="1305" y="317"/>
                    </a:cxn>
                    <a:cxn ang="0">
                      <a:pos x="1286" y="241"/>
                    </a:cxn>
                    <a:cxn ang="0">
                      <a:pos x="1232" y="172"/>
                    </a:cxn>
                    <a:cxn ang="0">
                      <a:pos x="1179" y="130"/>
                    </a:cxn>
                    <a:cxn ang="0">
                      <a:pos x="1114" y="93"/>
                    </a:cxn>
                    <a:cxn ang="0">
                      <a:pos x="1038" y="61"/>
                    </a:cxn>
                    <a:cxn ang="0">
                      <a:pos x="952" y="35"/>
                    </a:cxn>
                    <a:cxn ang="0">
                      <a:pos x="859" y="16"/>
                    </a:cxn>
                    <a:cxn ang="0">
                      <a:pos x="758" y="4"/>
                    </a:cxn>
                    <a:cxn ang="0">
                      <a:pos x="653" y="0"/>
                    </a:cxn>
                  </a:cxnLst>
                  <a:rect l="0" t="0" r="r" b="b"/>
                  <a:pathLst>
                    <a:path w="1305" h="1905">
                      <a:moveTo>
                        <a:pt x="653" y="0"/>
                      </a:moveTo>
                      <a:lnTo>
                        <a:pt x="547" y="4"/>
                      </a:lnTo>
                      <a:lnTo>
                        <a:pt x="446" y="16"/>
                      </a:lnTo>
                      <a:lnTo>
                        <a:pt x="353" y="35"/>
                      </a:lnTo>
                      <a:lnTo>
                        <a:pt x="267" y="61"/>
                      </a:lnTo>
                      <a:lnTo>
                        <a:pt x="191" y="93"/>
                      </a:lnTo>
                      <a:lnTo>
                        <a:pt x="126" y="130"/>
                      </a:lnTo>
                      <a:lnTo>
                        <a:pt x="73" y="172"/>
                      </a:lnTo>
                      <a:lnTo>
                        <a:pt x="33" y="217"/>
                      </a:lnTo>
                      <a:lnTo>
                        <a:pt x="2" y="291"/>
                      </a:lnTo>
                      <a:lnTo>
                        <a:pt x="0" y="317"/>
                      </a:lnTo>
                      <a:lnTo>
                        <a:pt x="0" y="1587"/>
                      </a:lnTo>
                      <a:lnTo>
                        <a:pt x="19" y="1664"/>
                      </a:lnTo>
                      <a:lnTo>
                        <a:pt x="73" y="1733"/>
                      </a:lnTo>
                      <a:lnTo>
                        <a:pt x="126" y="1775"/>
                      </a:lnTo>
                      <a:lnTo>
                        <a:pt x="191" y="1812"/>
                      </a:lnTo>
                      <a:lnTo>
                        <a:pt x="267" y="1844"/>
                      </a:lnTo>
                      <a:lnTo>
                        <a:pt x="353" y="1869"/>
                      </a:lnTo>
                      <a:lnTo>
                        <a:pt x="446" y="1889"/>
                      </a:lnTo>
                      <a:lnTo>
                        <a:pt x="547" y="1901"/>
                      </a:lnTo>
                      <a:lnTo>
                        <a:pt x="653" y="1905"/>
                      </a:lnTo>
                      <a:lnTo>
                        <a:pt x="706" y="1904"/>
                      </a:lnTo>
                      <a:lnTo>
                        <a:pt x="809" y="1896"/>
                      </a:lnTo>
                      <a:lnTo>
                        <a:pt x="906" y="1880"/>
                      </a:lnTo>
                      <a:lnTo>
                        <a:pt x="996" y="1857"/>
                      </a:lnTo>
                      <a:lnTo>
                        <a:pt x="1077" y="1828"/>
                      </a:lnTo>
                      <a:lnTo>
                        <a:pt x="1148" y="1794"/>
                      </a:lnTo>
                      <a:lnTo>
                        <a:pt x="1207" y="1755"/>
                      </a:lnTo>
                      <a:lnTo>
                        <a:pt x="1254" y="1711"/>
                      </a:lnTo>
                      <a:lnTo>
                        <a:pt x="1296" y="1639"/>
                      </a:lnTo>
                      <a:lnTo>
                        <a:pt x="1305" y="1587"/>
                      </a:lnTo>
                      <a:lnTo>
                        <a:pt x="1305" y="317"/>
                      </a:lnTo>
                      <a:lnTo>
                        <a:pt x="1286" y="241"/>
                      </a:lnTo>
                      <a:lnTo>
                        <a:pt x="1232" y="172"/>
                      </a:lnTo>
                      <a:lnTo>
                        <a:pt x="1179" y="130"/>
                      </a:lnTo>
                      <a:lnTo>
                        <a:pt x="1114" y="93"/>
                      </a:lnTo>
                      <a:lnTo>
                        <a:pt x="1038" y="61"/>
                      </a:lnTo>
                      <a:lnTo>
                        <a:pt x="952" y="35"/>
                      </a:lnTo>
                      <a:lnTo>
                        <a:pt x="859" y="16"/>
                      </a:lnTo>
                      <a:lnTo>
                        <a:pt x="758" y="4"/>
                      </a:lnTo>
                      <a:lnTo>
                        <a:pt x="653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" name="Group 57"/>
              <p:cNvGrpSpPr>
                <a:grpSpLocks/>
              </p:cNvGrpSpPr>
              <p:nvPr/>
            </p:nvGrpSpPr>
            <p:grpSpPr bwMode="auto">
              <a:xfrm>
                <a:off x="7860" y="1265"/>
                <a:ext cx="1305" cy="317"/>
                <a:chOff x="7860" y="1265"/>
                <a:chExt cx="1305" cy="317"/>
              </a:xfrm>
            </p:grpSpPr>
            <p:sp>
              <p:nvSpPr>
                <p:cNvPr id="36" name="Freeform 58"/>
                <p:cNvSpPr>
                  <a:spLocks/>
                </p:cNvSpPr>
                <p:nvPr/>
              </p:nvSpPr>
              <p:spPr bwMode="auto">
                <a:xfrm>
                  <a:off x="7860" y="1265"/>
                  <a:ext cx="1305" cy="317"/>
                </a:xfrm>
                <a:custGeom>
                  <a:avLst/>
                  <a:gdLst/>
                  <a:ahLst/>
                  <a:cxnLst>
                    <a:cxn ang="0">
                      <a:pos x="1305" y="0"/>
                    </a:cxn>
                    <a:cxn ang="0">
                      <a:pos x="1286" y="77"/>
                    </a:cxn>
                    <a:cxn ang="0">
                      <a:pos x="1232" y="146"/>
                    </a:cxn>
                    <a:cxn ang="0">
                      <a:pos x="1179" y="188"/>
                    </a:cxn>
                    <a:cxn ang="0">
                      <a:pos x="1114" y="225"/>
                    </a:cxn>
                    <a:cxn ang="0">
                      <a:pos x="1038" y="257"/>
                    </a:cxn>
                    <a:cxn ang="0">
                      <a:pos x="952" y="282"/>
                    </a:cxn>
                    <a:cxn ang="0">
                      <a:pos x="859" y="302"/>
                    </a:cxn>
                    <a:cxn ang="0">
                      <a:pos x="758" y="314"/>
                    </a:cxn>
                    <a:cxn ang="0">
                      <a:pos x="653" y="318"/>
                    </a:cxn>
                    <a:cxn ang="0">
                      <a:pos x="599" y="317"/>
                    </a:cxn>
                    <a:cxn ang="0">
                      <a:pos x="496" y="309"/>
                    </a:cxn>
                    <a:cxn ang="0">
                      <a:pos x="399" y="293"/>
                    </a:cxn>
                    <a:cxn ang="0">
                      <a:pos x="309" y="270"/>
                    </a:cxn>
                    <a:cxn ang="0">
                      <a:pos x="228" y="241"/>
                    </a:cxn>
                    <a:cxn ang="0">
                      <a:pos x="157" y="207"/>
                    </a:cxn>
                    <a:cxn ang="0">
                      <a:pos x="98" y="168"/>
                    </a:cxn>
                    <a:cxn ang="0">
                      <a:pos x="51" y="124"/>
                    </a:cxn>
                    <a:cxn ang="0">
                      <a:pos x="9" y="52"/>
                    </a:cxn>
                    <a:cxn ang="0">
                      <a:pos x="2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5" h="317">
                      <a:moveTo>
                        <a:pt x="1305" y="0"/>
                      </a:moveTo>
                      <a:lnTo>
                        <a:pt x="1286" y="77"/>
                      </a:lnTo>
                      <a:lnTo>
                        <a:pt x="1232" y="146"/>
                      </a:lnTo>
                      <a:lnTo>
                        <a:pt x="1179" y="188"/>
                      </a:lnTo>
                      <a:lnTo>
                        <a:pt x="1114" y="225"/>
                      </a:lnTo>
                      <a:lnTo>
                        <a:pt x="1038" y="257"/>
                      </a:lnTo>
                      <a:lnTo>
                        <a:pt x="952" y="282"/>
                      </a:lnTo>
                      <a:lnTo>
                        <a:pt x="859" y="302"/>
                      </a:lnTo>
                      <a:lnTo>
                        <a:pt x="758" y="314"/>
                      </a:lnTo>
                      <a:lnTo>
                        <a:pt x="653" y="318"/>
                      </a:lnTo>
                      <a:lnTo>
                        <a:pt x="599" y="317"/>
                      </a:lnTo>
                      <a:lnTo>
                        <a:pt x="496" y="309"/>
                      </a:lnTo>
                      <a:lnTo>
                        <a:pt x="399" y="293"/>
                      </a:lnTo>
                      <a:lnTo>
                        <a:pt x="309" y="270"/>
                      </a:lnTo>
                      <a:lnTo>
                        <a:pt x="228" y="241"/>
                      </a:lnTo>
                      <a:lnTo>
                        <a:pt x="157" y="207"/>
                      </a:lnTo>
                      <a:lnTo>
                        <a:pt x="98" y="168"/>
                      </a:lnTo>
                      <a:lnTo>
                        <a:pt x="51" y="124"/>
                      </a:lnTo>
                      <a:lnTo>
                        <a:pt x="9" y="52"/>
                      </a:lnTo>
                      <a:lnTo>
                        <a:pt x="2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" name="Group 59"/>
              <p:cNvGrpSpPr>
                <a:grpSpLocks/>
              </p:cNvGrpSpPr>
              <p:nvPr/>
            </p:nvGrpSpPr>
            <p:grpSpPr bwMode="auto">
              <a:xfrm>
                <a:off x="7860" y="948"/>
                <a:ext cx="1305" cy="1905"/>
                <a:chOff x="7860" y="948"/>
                <a:chExt cx="1305" cy="1905"/>
              </a:xfrm>
            </p:grpSpPr>
            <p:sp>
              <p:nvSpPr>
                <p:cNvPr id="34" name="Freeform 60"/>
                <p:cNvSpPr>
                  <a:spLocks/>
                </p:cNvSpPr>
                <p:nvPr/>
              </p:nvSpPr>
              <p:spPr bwMode="auto">
                <a:xfrm>
                  <a:off x="7860" y="948"/>
                  <a:ext cx="1305" cy="1905"/>
                </a:xfrm>
                <a:custGeom>
                  <a:avLst/>
                  <a:gdLst/>
                  <a:ahLst/>
                  <a:cxnLst>
                    <a:cxn ang="0">
                      <a:pos x="0" y="317"/>
                    </a:cxn>
                    <a:cxn ang="0">
                      <a:pos x="19" y="241"/>
                    </a:cxn>
                    <a:cxn ang="0">
                      <a:pos x="73" y="172"/>
                    </a:cxn>
                    <a:cxn ang="0">
                      <a:pos x="126" y="130"/>
                    </a:cxn>
                    <a:cxn ang="0">
                      <a:pos x="191" y="93"/>
                    </a:cxn>
                    <a:cxn ang="0">
                      <a:pos x="267" y="61"/>
                    </a:cxn>
                    <a:cxn ang="0">
                      <a:pos x="353" y="35"/>
                    </a:cxn>
                    <a:cxn ang="0">
                      <a:pos x="446" y="16"/>
                    </a:cxn>
                    <a:cxn ang="0">
                      <a:pos x="547" y="4"/>
                    </a:cxn>
                    <a:cxn ang="0">
                      <a:pos x="653" y="0"/>
                    </a:cxn>
                    <a:cxn ang="0">
                      <a:pos x="706" y="1"/>
                    </a:cxn>
                    <a:cxn ang="0">
                      <a:pos x="809" y="9"/>
                    </a:cxn>
                    <a:cxn ang="0">
                      <a:pos x="906" y="25"/>
                    </a:cxn>
                    <a:cxn ang="0">
                      <a:pos x="996" y="47"/>
                    </a:cxn>
                    <a:cxn ang="0">
                      <a:pos x="1077" y="76"/>
                    </a:cxn>
                    <a:cxn ang="0">
                      <a:pos x="1148" y="111"/>
                    </a:cxn>
                    <a:cxn ang="0">
                      <a:pos x="1207" y="150"/>
                    </a:cxn>
                    <a:cxn ang="0">
                      <a:pos x="1254" y="194"/>
                    </a:cxn>
                    <a:cxn ang="0">
                      <a:pos x="1296" y="266"/>
                    </a:cxn>
                    <a:cxn ang="0">
                      <a:pos x="1305" y="317"/>
                    </a:cxn>
                    <a:cxn ang="0">
                      <a:pos x="1305" y="1587"/>
                    </a:cxn>
                    <a:cxn ang="0">
                      <a:pos x="1286" y="1664"/>
                    </a:cxn>
                    <a:cxn ang="0">
                      <a:pos x="1232" y="1733"/>
                    </a:cxn>
                    <a:cxn ang="0">
                      <a:pos x="1179" y="1775"/>
                    </a:cxn>
                    <a:cxn ang="0">
                      <a:pos x="1114" y="1812"/>
                    </a:cxn>
                    <a:cxn ang="0">
                      <a:pos x="1038" y="1844"/>
                    </a:cxn>
                    <a:cxn ang="0">
                      <a:pos x="952" y="1869"/>
                    </a:cxn>
                    <a:cxn ang="0">
                      <a:pos x="859" y="1889"/>
                    </a:cxn>
                    <a:cxn ang="0">
                      <a:pos x="758" y="1901"/>
                    </a:cxn>
                    <a:cxn ang="0">
                      <a:pos x="653" y="1905"/>
                    </a:cxn>
                    <a:cxn ang="0">
                      <a:pos x="599" y="1904"/>
                    </a:cxn>
                    <a:cxn ang="0">
                      <a:pos x="496" y="1896"/>
                    </a:cxn>
                    <a:cxn ang="0">
                      <a:pos x="399" y="1880"/>
                    </a:cxn>
                    <a:cxn ang="0">
                      <a:pos x="309" y="1857"/>
                    </a:cxn>
                    <a:cxn ang="0">
                      <a:pos x="228" y="1828"/>
                    </a:cxn>
                    <a:cxn ang="0">
                      <a:pos x="157" y="1794"/>
                    </a:cxn>
                    <a:cxn ang="0">
                      <a:pos x="98" y="1755"/>
                    </a:cxn>
                    <a:cxn ang="0">
                      <a:pos x="51" y="1711"/>
                    </a:cxn>
                    <a:cxn ang="0">
                      <a:pos x="9" y="1639"/>
                    </a:cxn>
                    <a:cxn ang="0">
                      <a:pos x="0" y="1587"/>
                    </a:cxn>
                    <a:cxn ang="0">
                      <a:pos x="0" y="317"/>
                    </a:cxn>
                  </a:cxnLst>
                  <a:rect l="0" t="0" r="r" b="b"/>
                  <a:pathLst>
                    <a:path w="1305" h="1905">
                      <a:moveTo>
                        <a:pt x="0" y="317"/>
                      </a:moveTo>
                      <a:lnTo>
                        <a:pt x="19" y="241"/>
                      </a:lnTo>
                      <a:lnTo>
                        <a:pt x="73" y="172"/>
                      </a:lnTo>
                      <a:lnTo>
                        <a:pt x="126" y="130"/>
                      </a:lnTo>
                      <a:lnTo>
                        <a:pt x="191" y="93"/>
                      </a:lnTo>
                      <a:lnTo>
                        <a:pt x="267" y="61"/>
                      </a:lnTo>
                      <a:lnTo>
                        <a:pt x="353" y="35"/>
                      </a:lnTo>
                      <a:lnTo>
                        <a:pt x="446" y="16"/>
                      </a:lnTo>
                      <a:lnTo>
                        <a:pt x="547" y="4"/>
                      </a:lnTo>
                      <a:lnTo>
                        <a:pt x="653" y="0"/>
                      </a:lnTo>
                      <a:lnTo>
                        <a:pt x="706" y="1"/>
                      </a:lnTo>
                      <a:lnTo>
                        <a:pt x="809" y="9"/>
                      </a:lnTo>
                      <a:lnTo>
                        <a:pt x="906" y="25"/>
                      </a:lnTo>
                      <a:lnTo>
                        <a:pt x="996" y="47"/>
                      </a:lnTo>
                      <a:lnTo>
                        <a:pt x="1077" y="76"/>
                      </a:lnTo>
                      <a:lnTo>
                        <a:pt x="1148" y="111"/>
                      </a:lnTo>
                      <a:lnTo>
                        <a:pt x="1207" y="150"/>
                      </a:lnTo>
                      <a:lnTo>
                        <a:pt x="1254" y="194"/>
                      </a:lnTo>
                      <a:lnTo>
                        <a:pt x="1296" y="266"/>
                      </a:lnTo>
                      <a:lnTo>
                        <a:pt x="1305" y="317"/>
                      </a:lnTo>
                      <a:lnTo>
                        <a:pt x="1305" y="1587"/>
                      </a:lnTo>
                      <a:lnTo>
                        <a:pt x="1286" y="1664"/>
                      </a:lnTo>
                      <a:lnTo>
                        <a:pt x="1232" y="1733"/>
                      </a:lnTo>
                      <a:lnTo>
                        <a:pt x="1179" y="1775"/>
                      </a:lnTo>
                      <a:lnTo>
                        <a:pt x="1114" y="1812"/>
                      </a:lnTo>
                      <a:lnTo>
                        <a:pt x="1038" y="1844"/>
                      </a:lnTo>
                      <a:lnTo>
                        <a:pt x="952" y="1869"/>
                      </a:lnTo>
                      <a:lnTo>
                        <a:pt x="859" y="1889"/>
                      </a:lnTo>
                      <a:lnTo>
                        <a:pt x="758" y="1901"/>
                      </a:lnTo>
                      <a:lnTo>
                        <a:pt x="653" y="1905"/>
                      </a:lnTo>
                      <a:lnTo>
                        <a:pt x="599" y="1904"/>
                      </a:lnTo>
                      <a:lnTo>
                        <a:pt x="496" y="1896"/>
                      </a:lnTo>
                      <a:lnTo>
                        <a:pt x="399" y="1880"/>
                      </a:lnTo>
                      <a:lnTo>
                        <a:pt x="309" y="1857"/>
                      </a:lnTo>
                      <a:lnTo>
                        <a:pt x="228" y="1828"/>
                      </a:lnTo>
                      <a:lnTo>
                        <a:pt x="157" y="1794"/>
                      </a:lnTo>
                      <a:lnTo>
                        <a:pt x="98" y="1755"/>
                      </a:lnTo>
                      <a:lnTo>
                        <a:pt x="51" y="1711"/>
                      </a:lnTo>
                      <a:lnTo>
                        <a:pt x="9" y="1639"/>
                      </a:lnTo>
                      <a:lnTo>
                        <a:pt x="0" y="1587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5" name="Picture 6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880" y="1674"/>
                  <a:ext cx="1264" cy="76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3" name="Freeform 45"/>
              <p:cNvSpPr>
                <a:spLocks/>
              </p:cNvSpPr>
              <p:nvPr/>
            </p:nvSpPr>
            <p:spPr bwMode="auto">
              <a:xfrm>
                <a:off x="7747" y="-206"/>
                <a:ext cx="1515" cy="1035"/>
              </a:xfrm>
              <a:custGeom>
                <a:avLst/>
                <a:gdLst/>
                <a:ahLst/>
                <a:cxnLst>
                  <a:cxn ang="0">
                    <a:pos x="0" y="1035"/>
                  </a:cxn>
                  <a:cxn ang="0">
                    <a:pos x="1515" y="1035"/>
                  </a:cxn>
                  <a:cxn ang="0">
                    <a:pos x="1515" y="0"/>
                  </a:cxn>
                  <a:cxn ang="0">
                    <a:pos x="0" y="0"/>
                  </a:cxn>
                  <a:cxn ang="0">
                    <a:pos x="0" y="1035"/>
                  </a:cxn>
                </a:cxnLst>
                <a:rect l="0" t="0" r="r" b="b"/>
                <a:pathLst>
                  <a:path w="1515" h="1035">
                    <a:moveTo>
                      <a:pt x="0" y="1035"/>
                    </a:moveTo>
                    <a:lnTo>
                      <a:pt x="1515" y="1035"/>
                    </a:lnTo>
                    <a:lnTo>
                      <a:pt x="1515" y="0"/>
                    </a:lnTo>
                    <a:lnTo>
                      <a:pt x="0" y="0"/>
                    </a:lnTo>
                    <a:lnTo>
                      <a:pt x="0" y="1035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5257800" y="803216"/>
              <a:ext cx="152400" cy="1"/>
            </a:xfrm>
            <a:prstGeom prst="straightConnector1">
              <a:avLst/>
            </a:prstGeom>
            <a:ln cap="sq" cmpd="sng">
              <a:solidFill>
                <a:schemeClr val="tx1">
                  <a:alpha val="87000"/>
                </a:schemeClr>
              </a:solidFill>
              <a:prstDash val="solid"/>
              <a:tailEnd type="stealth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953904" y="809864"/>
              <a:ext cx="152400" cy="1"/>
            </a:xfrm>
            <a:prstGeom prst="straightConnector1">
              <a:avLst/>
            </a:prstGeom>
            <a:ln cap="sq" cmpd="sng">
              <a:solidFill>
                <a:schemeClr val="tx1">
                  <a:alpha val="87000"/>
                </a:schemeClr>
              </a:solidFill>
              <a:prstDash val="solid"/>
              <a:tailEnd type="stealth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32195" y="762000"/>
              <a:ext cx="287805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4" descr="http://www.clker.com/cliparts/d/6/f/a/11949843981549953460planet_earth_dan_gerhard_01.svg.m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93685" y="439520"/>
              <a:ext cx="685800" cy="685800"/>
            </a:xfrm>
            <a:prstGeom prst="rect">
              <a:avLst/>
            </a:prstGeom>
            <a:noFill/>
            <a:effectLst/>
          </p:spPr>
        </p:pic>
        <p:sp>
          <p:nvSpPr>
            <p:cNvPr id="21" name="Flowchart: Connector 20"/>
            <p:cNvSpPr/>
            <p:nvPr/>
          </p:nvSpPr>
          <p:spPr>
            <a:xfrm>
              <a:off x="7586802" y="728052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670032" y="609600"/>
              <a:ext cx="254768" cy="125762"/>
            </a:xfrm>
            <a:prstGeom prst="straightConnector1">
              <a:avLst/>
            </a:prstGeom>
            <a:ln w="12700">
              <a:prstDash val="sysDash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679199" y="758982"/>
              <a:ext cx="261798" cy="2564"/>
            </a:xfrm>
            <a:prstGeom prst="straightConnector1">
              <a:avLst/>
            </a:prstGeom>
            <a:ln w="12700">
              <a:prstDash val="sysDash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671139" y="799960"/>
              <a:ext cx="250476" cy="110986"/>
            </a:xfrm>
            <a:prstGeom prst="straightConnector1">
              <a:avLst/>
            </a:prstGeom>
            <a:ln w="12700">
              <a:prstDash val="sysDash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 userDrawn="1"/>
        </p:nvCxnSpPr>
        <p:spPr>
          <a:xfrm>
            <a:off x="609600" y="7620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2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5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 marL="577850" indent="-285750">
              <a:defRPr sz="3200">
                <a:solidFill>
                  <a:schemeClr val="accent3">
                    <a:lumMod val="50000"/>
                  </a:schemeClr>
                </a:solidFill>
              </a:defRPr>
            </a:lvl2pPr>
            <a:lvl3pPr marL="690563" indent="-173038">
              <a:defRPr sz="3200">
                <a:solidFill>
                  <a:schemeClr val="accent3">
                    <a:lumMod val="50000"/>
                  </a:schemeClr>
                </a:solidFill>
              </a:defRPr>
            </a:lvl3pPr>
            <a:lvl4pPr marL="917575" indent="-173038">
              <a:defRPr sz="3200">
                <a:solidFill>
                  <a:schemeClr val="accent3">
                    <a:lumMod val="50000"/>
                  </a:schemeClr>
                </a:solidFill>
              </a:defRPr>
            </a:lvl4pPr>
            <a:lvl5pPr marL="1143000" indent="-173038">
              <a:defRPr sz="32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3984" y="1171852"/>
            <a:ext cx="75193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6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0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86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991099" y="1400175"/>
            <a:ext cx="682752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45720" y="136642"/>
            <a:ext cx="4434865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78401" y="2895600"/>
            <a:ext cx="6839391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1298449"/>
            <a:ext cx="566420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54420" y="1298449"/>
            <a:ext cx="566420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377952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034580" y="533400"/>
            <a:ext cx="6751021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99" y="1539240"/>
            <a:ext cx="377952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0"/>
            <a:ext cx="764540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68299" y="228600"/>
            <a:ext cx="377952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65760" y="1536192"/>
            <a:ext cx="377952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95401"/>
            <a:ext cx="1145540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6429375"/>
            <a:ext cx="2844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099" y="6429375"/>
            <a:ext cx="544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300" y="6429375"/>
            <a:ext cx="116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2A7C33-23EC-4D6F-ACA2-589B396055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4157DA6-D488-4147-903D-2F0840BD6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18" Type="http://schemas.openxmlformats.org/officeDocument/2006/relationships/image" Target="../media/image43.jpeg"/><Relationship Id="rId3" Type="http://schemas.openxmlformats.org/officeDocument/2006/relationships/image" Target="../media/image28.gif"/><Relationship Id="rId21" Type="http://schemas.openxmlformats.org/officeDocument/2006/relationships/image" Target="../media/image46.gif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jpeg"/><Relationship Id="rId20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gif"/><Relationship Id="rId9" Type="http://schemas.openxmlformats.org/officeDocument/2006/relationships/image" Target="../media/image34.jpe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92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gbif-indexingtoolkit/source/browse/trunk/harvest-webapp/src/test/resources/org/gbif/harvest/dwcarchive/ebird/eml.xml?r=1676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 forever (hopefully)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7573" y="5222813"/>
            <a:ext cx="5489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2"/>
                </a:solidFill>
              </a:rPr>
              <a:t>The Field Museum - Chicago, Illinois</a:t>
            </a:r>
            <a:endParaRPr lang="en-US" dirty="0">
              <a:solidFill>
                <a:schemeClr val="tx2"/>
              </a:solidFill>
            </a:endParaRP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iDigBio </a:t>
            </a:r>
            <a:r>
              <a:rPr lang="en-US" dirty="0">
                <a:solidFill>
                  <a:schemeClr val="tx2"/>
                </a:solidFill>
              </a:rPr>
              <a:t>Entomology Digitization </a:t>
            </a:r>
            <a:r>
              <a:rPr lang="en-US" dirty="0" smtClean="0">
                <a:solidFill>
                  <a:schemeClr val="tx2"/>
                </a:solidFill>
              </a:rPr>
              <a:t>Workshop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Deborah Paul, iDigBio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April 25, 2013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 bwMode="auto">
          <a:xfrm>
            <a:off x="10622432" y="5237825"/>
            <a:ext cx="958916" cy="11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941" y="303006"/>
            <a:ext cx="1808196" cy="602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6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19" y="126125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Identifier examples</a:t>
            </a:r>
            <a:endParaRPr lang="en-US" sz="4600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94093" y="1066800"/>
            <a:ext cx="12474742" cy="5791200"/>
          </a:xfrm>
        </p:spPr>
        <p:txBody>
          <a:bodyPr>
            <a:normAutofit/>
          </a:bodyPr>
          <a:lstStyle/>
          <a:p>
            <a:pPr marL="225425" indent="-225425" defTabSz="519113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id</a:t>
            </a:r>
            <a:r>
              <a:rPr lang="en-US" sz="2800" dirty="0" smtClean="0"/>
              <a:t>	112234</a:t>
            </a:r>
          </a:p>
          <a:p>
            <a:pPr marL="225425" indent="-225425" defTabSz="519113">
              <a:lnSpc>
                <a:spcPct val="150000"/>
              </a:lnSpc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uuid</a:t>
            </a:r>
            <a:r>
              <a:rPr lang="en-US" sz="2800" dirty="0" smtClean="0"/>
              <a:t> 			</a:t>
            </a:r>
            <a:r>
              <a:rPr lang="en-US" sz="2800" dirty="0" smtClean="0">
                <a:solidFill>
                  <a:schemeClr val="tx2"/>
                </a:solidFill>
              </a:rPr>
              <a:t>urn:uuid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  <a:r>
              <a:rPr lang="en-US" sz="2800" dirty="0" smtClean="0"/>
              <a:t>954c8760-e1a6-4b4b-ab82-6bf7311c25f3</a:t>
            </a:r>
          </a:p>
          <a:p>
            <a:pPr marL="225425" indent="-225425" defTabSz="519113">
              <a:lnSpc>
                <a:spcPct val="150000"/>
              </a:lnSpc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lsid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chemeClr val="tx2"/>
                </a:solidFill>
              </a:rPr>
              <a:t>urn:lsid:</a:t>
            </a:r>
            <a:r>
              <a:rPr lang="en-US" sz="2800" dirty="0" smtClean="0"/>
              <a:t>zoobank.org:act:</a:t>
            </a:r>
            <a:r>
              <a:rPr lang="en-US" sz="2000" dirty="0" smtClean="0"/>
              <a:t>8BDC0735-FEA4-4298-83FA-D04F67C3FBEC</a:t>
            </a:r>
          </a:p>
          <a:p>
            <a:pPr marL="225425" indent="-225425" defTabSz="519113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 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tx2"/>
                </a:solidFill>
              </a:rPr>
              <a:t>http://</a:t>
            </a:r>
            <a:r>
              <a:rPr lang="en-US" sz="2800" dirty="0" smtClean="0"/>
              <a:t>ids.flmnh.ufl.edu/herb/abcd12345678</a:t>
            </a:r>
          </a:p>
          <a:p>
            <a:pPr marL="225425" indent="-225425" defTabSz="519113">
              <a:lnSpc>
                <a:spcPct val="150000"/>
              </a:lnSpc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tx2"/>
                </a:solidFill>
              </a:rPr>
              <a:t>ark:/87286/B2</a:t>
            </a:r>
            <a:r>
              <a:rPr lang="en-US" sz="2800" dirty="0" smtClean="0"/>
              <a:t>954c8760-e1a6-4b4b-ab82-6bf7311c25f3</a:t>
            </a:r>
          </a:p>
          <a:p>
            <a:pPr marL="225425" indent="-225425" defTabSz="519113">
              <a:lnSpc>
                <a:spcPct val="150000"/>
              </a:lnSpc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US" sz="2800" dirty="0" smtClean="0"/>
              <a:t>	 		</a:t>
            </a:r>
            <a:r>
              <a:rPr lang="en-US" sz="2800" dirty="0" smtClean="0">
                <a:solidFill>
                  <a:schemeClr val="tx2"/>
                </a:solidFill>
              </a:rPr>
              <a:t>doi:10.1038/</a:t>
            </a:r>
            <a:r>
              <a:rPr lang="en-US" sz="2800" dirty="0" smtClean="0"/>
              <a:t>ng0609-637</a:t>
            </a:r>
          </a:p>
          <a:p>
            <a:pPr marL="225425" indent="-225425" defTabSz="519113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 urn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urn:catalog: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FSU:Herbarium:000023905</a:t>
            </a:r>
            <a:endParaRPr lang="en-US" sz="2800" dirty="0" smtClean="0"/>
          </a:p>
          <a:p>
            <a:pPr marL="225425" indent="-225425" defTabSz="519113">
              <a:lnSpc>
                <a:spcPct val="15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request	</a:t>
            </a:r>
            <a:r>
              <a:rPr lang="en-US" sz="2800" dirty="0" smtClean="0">
                <a:solidFill>
                  <a:schemeClr val="tx2"/>
                </a:solidFill>
              </a:rPr>
              <a:t>http://dx.doi.org/</a:t>
            </a:r>
            <a:r>
              <a:rPr lang="en-US" sz="2800" dirty="0" smtClean="0"/>
              <a:t>10.1038/ng0609-637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29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Specimen Identifiers?</a:t>
            </a:r>
            <a:endParaRPr lang="en-US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56" y="373850"/>
            <a:ext cx="4154743" cy="62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4829" y="3022194"/>
            <a:ext cx="3099208" cy="13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11" y="233083"/>
            <a:ext cx="4107889" cy="17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1365682"/>
            <a:ext cx="11460480" cy="53309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Identifier on the specimen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readable text</a:t>
            </a:r>
          </a:p>
          <a:p>
            <a:pPr lvl="1"/>
            <a:r>
              <a:rPr lang="en-US" dirty="0" smtClean="0"/>
              <a:t>encoded data</a:t>
            </a:r>
          </a:p>
          <a:p>
            <a:pPr lvl="1"/>
            <a:r>
              <a:rPr lang="en-US" dirty="0" smtClean="0"/>
              <a:t>barcode is a contextual identifier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record contains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barcode =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0000014097</a:t>
            </a:r>
          </a:p>
          <a:p>
            <a:pPr lvl="1"/>
            <a:r>
              <a:rPr lang="en-US" dirty="0" smtClean="0"/>
              <a:t>catalog number =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US" dirty="0" smtClean="0"/>
              <a:t>collector’s number =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7113</a:t>
            </a:r>
          </a:p>
          <a:p>
            <a:pPr lvl="1"/>
            <a:r>
              <a:rPr lang="en-US" dirty="0" smtClean="0"/>
              <a:t>record ID =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112234</a:t>
            </a:r>
          </a:p>
          <a:p>
            <a:pPr lvl="1"/>
            <a:r>
              <a:rPr lang="en-US" dirty="0" smtClean="0"/>
              <a:t>specimenId =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urn:uuid: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954c8760-e1a6-4b4b-ab82-6bf7311c25f3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(globally)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actionable (resolvable) maybe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6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Identifiers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Opaque identifiers</a:t>
            </a:r>
          </a:p>
          <a:p>
            <a:pPr marL="742950" lvl="2" indent="-342900"/>
            <a:r>
              <a:rPr lang="en-US" dirty="0" smtClean="0"/>
              <a:t>specimenId =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urn:uuid:</a:t>
            </a:r>
            <a:r>
              <a:rPr lang="en-US" dirty="0" smtClean="0">
                <a:solidFill>
                  <a:schemeClr val="accent1"/>
                </a:solidFill>
              </a:rPr>
              <a:t>954c8760-e1a6-4b4b-ab82-6bf7311c25f3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n-US" dirty="0" smtClean="0"/>
              <a:t> ,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  <a:p>
            <a:pPr lvl="1"/>
            <a:r>
              <a:rPr lang="en-US" dirty="0" smtClean="0"/>
              <a:t>Smith No. 1153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Importance of Registration</a:t>
            </a:r>
          </a:p>
          <a:p>
            <a:pPr lvl="1"/>
            <a:r>
              <a:rPr lang="en-US" dirty="0" smtClean="0"/>
              <a:t>Institution Code, Collection Code, Owner Institution ID</a:t>
            </a:r>
          </a:p>
          <a:p>
            <a:pPr lvl="1"/>
            <a:r>
              <a:rPr lang="en-US" b="1" dirty="0" smtClean="0"/>
              <a:t>http://www.biorepositories.org/</a:t>
            </a:r>
          </a:p>
          <a:p>
            <a:pPr lvl="1"/>
            <a:r>
              <a:rPr lang="en-US" b="1" dirty="0" smtClean="0"/>
              <a:t>Global Registry of Biorepositories (GRB) –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SOON!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Finding Specimens</a:t>
            </a:r>
          </a:p>
          <a:p>
            <a:pPr lvl="1"/>
            <a:r>
              <a:rPr lang="en-US" dirty="0" smtClean="0"/>
              <a:t>Globally</a:t>
            </a:r>
          </a:p>
          <a:p>
            <a:pPr lvl="1"/>
            <a:r>
              <a:rPr lang="en-US" dirty="0" smtClean="0"/>
              <a:t>Locally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 Core </a:t>
            </a:r>
            <a:r>
              <a:rPr lang="en-US" dirty="0" smtClean="0"/>
              <a:t>OccurrenceID</a:t>
            </a:r>
          </a:p>
          <a:p>
            <a:pPr lvl="1"/>
            <a:r>
              <a:rPr lang="en-US" dirty="0" smtClean="0"/>
              <a:t>Uniquely identifies the specimen</a:t>
            </a:r>
          </a:p>
          <a:p>
            <a:pPr lvl="1"/>
            <a:r>
              <a:rPr lang="en-US" dirty="0" smtClean="0"/>
              <a:t>Globally</a:t>
            </a:r>
          </a:p>
        </p:txBody>
      </p:sp>
    </p:spTree>
    <p:extLst>
      <p:ext uri="{BB962C8B-B14F-4D97-AF65-F5344CB8AC3E}">
        <p14:creationId xmlns:p14="http://schemas.microsoft.com/office/powerpoint/2010/main" val="32840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Identifiers:</a:t>
            </a:r>
            <a:br>
              <a:rPr lang="en-US" sz="4400" dirty="0" smtClean="0"/>
            </a:br>
            <a:r>
              <a:rPr lang="en-US" sz="4400" dirty="0" smtClean="0"/>
              <a:t>Curating, Providing, Using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</a:t>
            </a:r>
            <a:r>
              <a:rPr lang="en-US" dirty="0" smtClean="0"/>
              <a:t> the ones you know about</a:t>
            </a:r>
          </a:p>
          <a:p>
            <a:pPr lvl="1"/>
            <a:r>
              <a:rPr lang="en-US" dirty="0" smtClean="0"/>
              <a:t>Database changes to accommodate identifiers (global or not)</a:t>
            </a:r>
          </a:p>
          <a:p>
            <a:pPr lvl="1"/>
            <a:r>
              <a:rPr lang="en-US" dirty="0" smtClean="0"/>
              <a:t>Analogous to determination history</a:t>
            </a:r>
          </a:p>
          <a:p>
            <a:pPr lvl="1"/>
            <a:r>
              <a:rPr lang="en-US" dirty="0" smtClean="0"/>
              <a:t>Analogous to ownership history</a:t>
            </a:r>
          </a:p>
          <a:p>
            <a:pPr lvl="1"/>
            <a:r>
              <a:rPr lang="en-US" b="1" i="1" dirty="0" smtClean="0"/>
              <a:t>How are identifiers stored in your database?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n-US" dirty="0" smtClean="0"/>
              <a:t> is Key</a:t>
            </a:r>
          </a:p>
          <a:p>
            <a:pPr lvl="1"/>
            <a:r>
              <a:rPr lang="en-US" dirty="0" smtClean="0"/>
              <a:t>Facilitate finding / BiSciCol / relationship illumination</a:t>
            </a:r>
          </a:p>
          <a:p>
            <a:pPr lvl="1"/>
            <a:r>
              <a:rPr lang="en-US" dirty="0" smtClean="0"/>
              <a:t>Filtered PUSH</a:t>
            </a:r>
          </a:p>
          <a:p>
            <a:pPr lvl="1"/>
            <a:r>
              <a:rPr lang="en-US" dirty="0" smtClean="0"/>
              <a:t>Scatter - Gather </a:t>
            </a:r>
            <a:r>
              <a:rPr lang="en-US" dirty="0"/>
              <a:t>-</a:t>
            </a:r>
            <a:r>
              <a:rPr lang="en-US" dirty="0" smtClean="0"/>
              <a:t> Reconcile</a:t>
            </a:r>
          </a:p>
          <a:p>
            <a:pPr lvl="1"/>
            <a:r>
              <a:rPr lang="en-US" dirty="0" smtClean="0"/>
              <a:t>Standards (</a:t>
            </a:r>
            <a:r>
              <a:rPr lang="en-US" dirty="0" smtClean="0">
                <a:solidFill>
                  <a:schemeClr val="tx2"/>
                </a:solidFill>
              </a:rPr>
              <a:t>Darwin Core</a:t>
            </a:r>
            <a:r>
              <a:rPr lang="en-US" dirty="0" smtClean="0"/>
              <a:t>) to share identifiers</a:t>
            </a:r>
          </a:p>
          <a:p>
            <a:pPr lvl="2"/>
            <a:r>
              <a:rPr lang="en-US" dirty="0" smtClean="0"/>
              <a:t>Resource Relationship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</a:t>
            </a:r>
          </a:p>
          <a:p>
            <a:pPr lvl="1"/>
            <a:r>
              <a:rPr lang="en-US" dirty="0" smtClean="0"/>
              <a:t>What do you cite in your papers? Policy on your web sites?</a:t>
            </a:r>
          </a:p>
          <a:p>
            <a:pPr lvl="1"/>
            <a:r>
              <a:rPr lang="en-US" dirty="0" smtClean="0"/>
              <a:t>Metrics for administrative justification?</a:t>
            </a:r>
          </a:p>
          <a:p>
            <a:pPr lvl="1"/>
            <a:r>
              <a:rPr lang="en-US" dirty="0" smtClean="0"/>
              <a:t>Metrics for tenure credit?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Feedback with IDs</a:t>
            </a:r>
            <a:endParaRPr lang="en-US" sz="4600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1298447"/>
            <a:ext cx="11460480" cy="5398187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Annotations</a:t>
            </a:r>
          </a:p>
          <a:p>
            <a:pPr lvl="1"/>
            <a:r>
              <a:rPr lang="en-US" dirty="0" smtClean="0"/>
              <a:t>Target of annotation</a:t>
            </a:r>
          </a:p>
          <a:p>
            <a:pPr lvl="2"/>
            <a:r>
              <a:rPr lang="en-US" dirty="0" smtClean="0"/>
              <a:t>http://www.morphbank.net/818505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Repatriation</a:t>
            </a:r>
          </a:p>
          <a:p>
            <a:pPr lvl="1"/>
            <a:r>
              <a:rPr lang="en-US" dirty="0" smtClean="0"/>
              <a:t>Filtered PUSH</a:t>
            </a:r>
          </a:p>
          <a:p>
            <a:pPr lvl="1"/>
            <a:r>
              <a:rPr lang="en-US" dirty="0" smtClean="0"/>
              <a:t>Scatter Gather Reconcile (SGR)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Data</a:t>
            </a:r>
            <a:r>
              <a:rPr lang="en-US" dirty="0" smtClean="0"/>
              <a:t>, aka the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Web</a:t>
            </a:r>
          </a:p>
          <a:p>
            <a:pPr marL="342900" lvl="2"/>
            <a:r>
              <a:rPr lang="en-US" dirty="0" smtClean="0"/>
              <a:t>BiSciCol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the database</a:t>
            </a:r>
          </a:p>
          <a:p>
            <a:pPr lvl="1"/>
            <a:r>
              <a:rPr lang="en-US" dirty="0" smtClean="0"/>
              <a:t>be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  <a:r>
              <a:rPr lang="en-US" dirty="0" smtClean="0"/>
              <a:t>ware</a:t>
            </a:r>
          </a:p>
          <a:p>
            <a:pPr lvl="1"/>
            <a:r>
              <a:rPr lang="en-US" dirty="0" smtClean="0"/>
              <a:t>store and share other IDs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24202"/>
          <a:stretch>
            <a:fillRect/>
          </a:stretch>
        </p:blipFill>
        <p:spPr bwMode="auto">
          <a:xfrm>
            <a:off x="2931458" y="1225349"/>
            <a:ext cx="8991601" cy="94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1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BMC Bioinforma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1" y="5105401"/>
            <a:ext cx="1552575" cy="666751"/>
          </a:xfrm>
          <a:prstGeom prst="rect">
            <a:avLst/>
          </a:prstGeom>
          <a:noFill/>
          <a:effectLst/>
        </p:spPr>
      </p:pic>
      <p:pic>
        <p:nvPicPr>
          <p:cNvPr id="10" name="Picture 13" descr="Systematic biology cov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3657601"/>
            <a:ext cx="1276350" cy="1666875"/>
          </a:xfrm>
          <a:prstGeom prst="rect">
            <a:avLst/>
          </a:prstGeom>
          <a:noFill/>
          <a:effectLst/>
        </p:spPr>
      </p:pic>
      <p:sp>
        <p:nvSpPr>
          <p:cNvPr id="19" name="Rectangle 18"/>
          <p:cNvSpPr/>
          <p:nvPr/>
        </p:nvSpPr>
        <p:spPr>
          <a:xfrm>
            <a:off x="6172200" y="4800601"/>
            <a:ext cx="1524000" cy="46166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Cladistics 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®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3267" name="Picture 19" descr="http://2.bp.blogspot.com/_fCru2WBnYlw/SUwNyF933sI/AAAAAAAAAIo/PfT7mVQsgpg/S138/vizzuality_logo138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1288" y="5105401"/>
            <a:ext cx="2767913" cy="1484245"/>
          </a:xfrm>
          <a:prstGeom prst="rect">
            <a:avLst/>
          </a:prstGeom>
          <a:noFill/>
          <a:effectLst/>
        </p:spPr>
      </p:pic>
      <p:pic>
        <p:nvPicPr>
          <p:cNvPr id="53260" name="Picture 12" descr="PubMed Logo"/>
          <p:cNvPicPr>
            <a:picLocks noChangeAspect="1" noChangeArrowheads="1"/>
          </p:cNvPicPr>
          <p:nvPr/>
        </p:nvPicPr>
        <p:blipFill>
          <a:blip r:embed="rId6" cstate="print"/>
          <a:srcRect l="6316" r="40000"/>
          <a:stretch>
            <a:fillRect/>
          </a:stretch>
        </p:blipFill>
        <p:spPr bwMode="auto">
          <a:xfrm>
            <a:off x="4038600" y="2971801"/>
            <a:ext cx="2331702" cy="571501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3" name="Picture 2" descr="Image:180px-Mb_logo_with_box_and_htt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2209800"/>
            <a:ext cx="1752600" cy="905510"/>
          </a:xfrm>
          <a:prstGeom prst="rect">
            <a:avLst/>
          </a:prstGeom>
          <a:noFill/>
          <a:effectLst/>
        </p:spPr>
      </p:pic>
      <p:sp>
        <p:nvSpPr>
          <p:cNvPr id="13" name="Rectangle 12"/>
          <p:cNvSpPr/>
          <p:nvPr/>
        </p:nvSpPr>
        <p:spPr>
          <a:xfrm>
            <a:off x="4419600" y="2362200"/>
            <a:ext cx="2133600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GenBank </a:t>
            </a:r>
            <a:r>
              <a:rPr lang="en-US" sz="2800" baseline="30000" dirty="0">
                <a:solidFill>
                  <a:schemeClr val="accent6">
                    <a:lumMod val="75000"/>
                  </a:schemeClr>
                </a:solidFill>
              </a:rPr>
              <a:t>®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6" descr="http://bioportal.bioontology.org/images/layout/nav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1" y="1524001"/>
            <a:ext cx="1870001" cy="638175"/>
          </a:xfrm>
          <a:prstGeom prst="rect">
            <a:avLst/>
          </a:prstGeom>
          <a:noFill/>
          <a:effectLst/>
        </p:spPr>
      </p:pic>
      <p:pic>
        <p:nvPicPr>
          <p:cNvPr id="53262" name="Picture 14" descr="SilverCollecti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5105401"/>
            <a:ext cx="2209800" cy="666751"/>
          </a:xfrm>
          <a:prstGeom prst="rect">
            <a:avLst/>
          </a:prstGeom>
          <a:noFill/>
        </p:spPr>
      </p:pic>
      <p:pic>
        <p:nvPicPr>
          <p:cNvPr id="2054" name="Picture 6" descr="EMu-KE Softwa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685800"/>
            <a:ext cx="2514600" cy="1249860"/>
          </a:xfrm>
          <a:prstGeom prst="rect">
            <a:avLst/>
          </a:prstGeom>
          <a:noFill/>
        </p:spPr>
      </p:pic>
      <p:pic>
        <p:nvPicPr>
          <p:cNvPr id="2052" name="Picture 4" descr="http://www.dataone.org/sites/default/files/images/tool-logos/specify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152401"/>
            <a:ext cx="1905000" cy="781051"/>
          </a:xfrm>
          <a:prstGeom prst="rect">
            <a:avLst/>
          </a:prstGeom>
          <a:noFill/>
        </p:spPr>
      </p:pic>
      <p:pic>
        <p:nvPicPr>
          <p:cNvPr id="2056" name="Picture 8" descr="Site Logo"/>
          <p:cNvPicPr>
            <a:picLocks noChangeAspect="1" noChangeArrowheads="1"/>
          </p:cNvPicPr>
          <p:nvPr/>
        </p:nvPicPr>
        <p:blipFill>
          <a:blip r:embed="rId12" cstate="print"/>
          <a:srcRect l="16093" r="52067"/>
          <a:stretch>
            <a:fillRect/>
          </a:stretch>
        </p:blipFill>
        <p:spPr bwMode="auto">
          <a:xfrm>
            <a:off x="1974927" y="3981450"/>
            <a:ext cx="2274418" cy="714375"/>
          </a:xfrm>
          <a:prstGeom prst="rect">
            <a:avLst/>
          </a:prstGeom>
          <a:noFill/>
        </p:spPr>
      </p:pic>
      <p:pic>
        <p:nvPicPr>
          <p:cNvPr id="2058" name="Picture 10" descr="ARCTO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1" y="1959864"/>
            <a:ext cx="1146811" cy="106680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5" name="Picture 11" descr="File:Zookeys logo.sv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4267200"/>
            <a:ext cx="2222500" cy="533400"/>
          </a:xfrm>
          <a:prstGeom prst="rect">
            <a:avLst/>
          </a:prstGeom>
          <a:noFill/>
          <a:effectLst/>
        </p:spPr>
      </p:pic>
      <p:pic>
        <p:nvPicPr>
          <p:cNvPr id="17" name="Picture 21" descr="Fichier:PhytoKeys 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5486401"/>
            <a:ext cx="1981200" cy="514351"/>
          </a:xfrm>
          <a:prstGeom prst="rect">
            <a:avLst/>
          </a:prstGeom>
          <a:noFill/>
          <a:effectLst/>
        </p:spPr>
      </p:pic>
      <p:sp>
        <p:nvSpPr>
          <p:cNvPr id="20" name="Rectangle 19"/>
          <p:cNvSpPr/>
          <p:nvPr/>
        </p:nvSpPr>
        <p:spPr>
          <a:xfrm>
            <a:off x="4572000" y="533401"/>
            <a:ext cx="2251001" cy="461665"/>
          </a:xfrm>
          <a:prstGeom prst="rect">
            <a:avLst/>
          </a:prstGeom>
          <a:noFill/>
          <a:ln w="6350">
            <a:solidFill>
              <a:srgbClr val="00206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FilteredPUSH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2" descr="EOL logo  glob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15201" y="1143001"/>
            <a:ext cx="1514475" cy="946547"/>
          </a:xfrm>
          <a:prstGeom prst="rect">
            <a:avLst/>
          </a:prstGeom>
          <a:noFill/>
          <a:effectLst/>
        </p:spPr>
      </p:pic>
      <p:sp>
        <p:nvSpPr>
          <p:cNvPr id="22" name="TextBox 21"/>
          <p:cNvSpPr txBox="1"/>
          <p:nvPr/>
        </p:nvSpPr>
        <p:spPr>
          <a:xfrm>
            <a:off x="7046976" y="143470"/>
            <a:ext cx="1917192" cy="92333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3256" name="Picture 8" descr="http://v2.boldsystems.org/data/iBOL/iBOL_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05600" y="2286000"/>
            <a:ext cx="1219200" cy="910336"/>
          </a:xfrm>
          <a:prstGeom prst="rect">
            <a:avLst/>
          </a:prstGeom>
          <a:noFill/>
          <a:effectLst/>
        </p:spPr>
      </p:pic>
      <p:pic>
        <p:nvPicPr>
          <p:cNvPr id="11" name="Picture 27" descr="https://encrypted-tbn0.google.com/images?q=tbn:ANd9GcRMwTms-6h8YADgqZPI9l2x5RAMo4TvW2QcsSroSTILL2ODNYwIc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208650" y="685800"/>
            <a:ext cx="1306951" cy="1266826"/>
          </a:xfrm>
          <a:prstGeom prst="rect">
            <a:avLst/>
          </a:prstGeom>
          <a:noFill/>
          <a:effectLst/>
        </p:spPr>
      </p:pic>
      <p:pic>
        <p:nvPicPr>
          <p:cNvPr id="53250" name="Picture 2" descr="File:IDigBio Logo w kB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1" y="152400"/>
            <a:ext cx="2128761" cy="838200"/>
          </a:xfrm>
          <a:prstGeom prst="rect">
            <a:avLst/>
          </a:prstGeom>
          <a:noFill/>
          <a:effectLst/>
        </p:spPr>
      </p:pic>
      <p:sp>
        <p:nvSpPr>
          <p:cNvPr id="31" name="Rectangle 30"/>
          <p:cNvSpPr/>
          <p:nvPr/>
        </p:nvSpPr>
        <p:spPr>
          <a:xfrm>
            <a:off x="1600200" y="3352801"/>
            <a:ext cx="2362200" cy="461665"/>
          </a:xfrm>
          <a:prstGeom prst="rect">
            <a:avLst/>
          </a:prstGeom>
          <a:noFill/>
          <a:ln w="6350">
            <a:solidFill>
              <a:srgbClr val="00206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Kepler Kurator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01000" y="3200400"/>
            <a:ext cx="2326278" cy="3693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D I S C O V E R    L I F E</a:t>
            </a:r>
            <a:r>
              <a:rPr lang="pt-BR" dirty="0"/>
              <a:t> </a:t>
            </a:r>
            <a:endParaRPr lang="en-US" dirty="0"/>
          </a:p>
        </p:txBody>
      </p:sp>
      <p:pic>
        <p:nvPicPr>
          <p:cNvPr id="33" name="Picture 15" descr="PLoS ONE - www.plosone.or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53400" y="6019801"/>
            <a:ext cx="2228850" cy="571501"/>
          </a:xfrm>
          <a:prstGeom prst="rect">
            <a:avLst/>
          </a:prstGeom>
          <a:noFill/>
          <a:effectLst/>
        </p:spPr>
      </p:pic>
      <p:pic>
        <p:nvPicPr>
          <p:cNvPr id="34" name="Picture 4" descr="http://snhs-plin.barry.edu/Research/left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4600" y="3581400"/>
            <a:ext cx="1238250" cy="428626"/>
          </a:xfrm>
          <a:prstGeom prst="rect">
            <a:avLst/>
          </a:prstGeom>
          <a:noFill/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2" cstate="print"/>
          <a:srcRect r="43532"/>
          <a:stretch>
            <a:fillRect/>
          </a:stretch>
        </p:blipFill>
        <p:spPr bwMode="auto">
          <a:xfrm>
            <a:off x="5105401" y="3962400"/>
            <a:ext cx="85678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269" name="Picture 21" descr="Zooniverse"/>
          <p:cNvPicPr>
            <a:picLocks noChangeAspect="1" noChangeArrowheads="1"/>
          </p:cNvPicPr>
          <p:nvPr/>
        </p:nvPicPr>
        <p:blipFill>
          <a:blip r:embed="rId23" cstate="print"/>
          <a:srcRect l="2643" r="16516"/>
          <a:stretch>
            <a:fillRect/>
          </a:stretch>
        </p:blipFill>
        <p:spPr bwMode="auto">
          <a:xfrm>
            <a:off x="4724400" y="6153150"/>
            <a:ext cx="2926006" cy="5524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</p:pic>
      <p:pic>
        <p:nvPicPr>
          <p:cNvPr id="2060" name="Picture 12" descr="http://vertnet.org/images/VNLogo_Full_Transparent_shortcrop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67000" y="4667250"/>
            <a:ext cx="2209800" cy="619911"/>
          </a:xfrm>
          <a:prstGeom prst="rect">
            <a:avLst/>
          </a:prstGeom>
          <a:noFill/>
          <a:effectLst/>
        </p:spPr>
      </p:pic>
      <p:pic>
        <p:nvPicPr>
          <p:cNvPr id="37" name="Picture 2" descr="SGR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05200" y="2133600"/>
            <a:ext cx="723900" cy="6858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 rot="21301722">
            <a:off x="3280090" y="2253306"/>
            <a:ext cx="5671640" cy="1631216"/>
          </a:xfrm>
          <a:prstGeom prst="rect">
            <a:avLst/>
          </a:prstGeom>
          <a:solidFill>
            <a:schemeClr val="tx2">
              <a:alpha val="91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2"/>
                </a:solidFill>
              </a:rPr>
              <a:t>Identifiers</a:t>
            </a:r>
            <a:endParaRPr lang="en-US" sz="1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80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13" grpId="0"/>
      <p:bldP spid="20" grpId="0" animBg="1"/>
      <p:bldP spid="22" grpId="0" animBg="1"/>
      <p:bldP spid="31" grpId="0" animBg="1"/>
      <p:bldP spid="3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aaand now for something completely differ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9" y="210670"/>
            <a:ext cx="7334812" cy="52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85047" y="5930153"/>
            <a:ext cx="7436224" cy="766482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iDigBio </a:t>
            </a:r>
            <a:r>
              <a:rPr lang="en-US" sz="1800" dirty="0">
                <a:solidFill>
                  <a:schemeClr val="tx2"/>
                </a:solidFill>
              </a:rPr>
              <a:t>is funded by a grant from the National Science Foundation's Advancing Digitization of Biodiversity Collections Program (#EF1115210</a:t>
            </a:r>
            <a:r>
              <a:rPr lang="en-US" sz="1800" dirty="0" smtClean="0">
                <a:solidFill>
                  <a:schemeClr val="tx2"/>
                </a:solidFill>
              </a:rPr>
              <a:t>). Views and opinions expressed are those of the author not necessarily those of the NSF.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2" descr="https://www.idigbio.org/wiki/images/a/a8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52" y="5771708"/>
            <a:ext cx="2697181" cy="8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nsf.gov/images/logos/nsf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9" y="5771708"/>
            <a:ext cx="830636" cy="8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Bits and Pieces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How to get </a:t>
            </a:r>
            <a:r>
              <a:rPr lang="en-US" dirty="0" smtClean="0"/>
              <a:t>(globally) unique </a:t>
            </a:r>
            <a:r>
              <a:rPr lang="en-US" dirty="0"/>
              <a:t>identifiers?</a:t>
            </a:r>
          </a:p>
          <a:p>
            <a:pPr lvl="1"/>
            <a:r>
              <a:rPr lang="en-US" dirty="0"/>
              <a:t>Service</a:t>
            </a:r>
          </a:p>
          <a:p>
            <a:pPr lvl="1"/>
            <a:r>
              <a:rPr lang="en-US" dirty="0"/>
              <a:t>Add an http://domain (does not have to resolve)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uuids</a:t>
            </a:r>
            <a:endParaRPr lang="en-US" dirty="0" smtClean="0"/>
          </a:p>
          <a:p>
            <a:pPr lvl="1"/>
            <a:r>
              <a:rPr lang="en-US" dirty="0" smtClean="0"/>
              <a:t>register</a:t>
            </a:r>
            <a:r>
              <a:rPr lang="en-US" dirty="0"/>
              <a:t>!</a:t>
            </a:r>
          </a:p>
          <a:p>
            <a:r>
              <a:rPr lang="en-US" dirty="0" smtClean="0"/>
              <a:t>Education </a:t>
            </a:r>
            <a:r>
              <a:rPr lang="en-US" dirty="0"/>
              <a:t>&amp; Outreach</a:t>
            </a:r>
          </a:p>
          <a:p>
            <a:pPr lvl="1"/>
            <a:r>
              <a:rPr lang="en-US" dirty="0"/>
              <a:t>ideas to share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plans in place?</a:t>
            </a:r>
          </a:p>
          <a:p>
            <a:pPr lvl="1"/>
            <a:r>
              <a:rPr lang="en-US" dirty="0"/>
              <a:t>iDigBio E &amp; O wants to know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 Protocols and Workflows please!</a:t>
            </a:r>
          </a:p>
          <a:p>
            <a:r>
              <a:rPr lang="en-US" dirty="0" smtClean="0"/>
              <a:t>Want to know how to get involved?</a:t>
            </a:r>
          </a:p>
          <a:p>
            <a:pPr lvl="1"/>
            <a:r>
              <a:rPr lang="en-US" dirty="0" smtClean="0"/>
              <a:t>Working Group Participation</a:t>
            </a:r>
          </a:p>
          <a:p>
            <a:pPr lvl="1"/>
            <a:r>
              <a:rPr lang="en-US" dirty="0" smtClean="0"/>
              <a:t>Propose / Host / Co-host or Co-Sponsor a Workshop or Symposium</a:t>
            </a:r>
          </a:p>
          <a:p>
            <a:pPr lvl="1"/>
            <a:r>
              <a:rPr lang="en-US" dirty="0" smtClean="0"/>
              <a:t>Contribute by participation</a:t>
            </a:r>
          </a:p>
          <a:p>
            <a:pPr lvl="2"/>
            <a:r>
              <a:rPr lang="en-US" dirty="0" smtClean="0"/>
              <a:t>List serves</a:t>
            </a:r>
          </a:p>
          <a:p>
            <a:pPr lvl="2"/>
            <a:r>
              <a:rPr lang="en-US" dirty="0" smtClean="0"/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7408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340659" y="6125772"/>
            <a:ext cx="11572407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http://www.jiscinfonet.ac.uk/infokits/change-management/aspects-of-change</a:t>
            </a:r>
          </a:p>
          <a:p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19143" y="1309073"/>
            <a:ext cx="3171505" cy="3009901"/>
          </a:xfrm>
          <a:prstGeom prst="ellipse">
            <a:avLst/>
          </a:prstGeom>
          <a:solidFill>
            <a:srgbClr val="C8F3F8">
              <a:alpha val="77000"/>
            </a:srgbClr>
          </a:solidFill>
          <a:ln>
            <a:gradFill>
              <a:gsLst>
                <a:gs pos="47000">
                  <a:schemeClr val="accent1">
                    <a:tint val="66000"/>
                    <a:satMod val="160000"/>
                    <a:alpha val="82000"/>
                  </a:schemeClr>
                </a:gs>
                <a:gs pos="7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Content Placeholder 19"/>
          <p:cNvSpPr txBox="1">
            <a:spLocks/>
          </p:cNvSpPr>
          <p:nvPr/>
        </p:nvSpPr>
        <p:spPr>
          <a:xfrm>
            <a:off x="5623648" y="2147273"/>
            <a:ext cx="2180906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process</a:t>
            </a:r>
          </a:p>
        </p:txBody>
      </p:sp>
      <p:sp>
        <p:nvSpPr>
          <p:cNvPr id="14" name="Oval 13"/>
          <p:cNvSpPr/>
          <p:nvPr/>
        </p:nvSpPr>
        <p:spPr>
          <a:xfrm>
            <a:off x="3823743" y="2886105"/>
            <a:ext cx="3171505" cy="3009901"/>
          </a:xfrm>
          <a:prstGeom prst="ellipse">
            <a:avLst/>
          </a:prstGeom>
          <a:solidFill>
            <a:srgbClr val="C8F3F8">
              <a:alpha val="95000"/>
            </a:srgbClr>
          </a:solidFill>
          <a:ln>
            <a:gradFill>
              <a:gsLst>
                <a:gs pos="47000">
                  <a:schemeClr val="accent1">
                    <a:tint val="66000"/>
                    <a:satMod val="160000"/>
                    <a:alpha val="82000"/>
                  </a:schemeClr>
                </a:gs>
                <a:gs pos="7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Content Placeholder 19"/>
          <p:cNvSpPr txBox="1">
            <a:spLocks/>
          </p:cNvSpPr>
          <p:nvPr/>
        </p:nvSpPr>
        <p:spPr>
          <a:xfrm>
            <a:off x="4266194" y="4059531"/>
            <a:ext cx="2180906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people</a:t>
            </a:r>
          </a:p>
        </p:txBody>
      </p:sp>
      <p:sp>
        <p:nvSpPr>
          <p:cNvPr id="16" name="Oval 15"/>
          <p:cNvSpPr/>
          <p:nvPr/>
        </p:nvSpPr>
        <p:spPr>
          <a:xfrm>
            <a:off x="6262143" y="2814821"/>
            <a:ext cx="3171505" cy="3009901"/>
          </a:xfrm>
          <a:prstGeom prst="ellipse">
            <a:avLst/>
          </a:prstGeom>
          <a:solidFill>
            <a:srgbClr val="C8F3F8">
              <a:alpha val="69000"/>
            </a:srgbClr>
          </a:solidFill>
          <a:ln>
            <a:gradFill>
              <a:gsLst>
                <a:gs pos="47000">
                  <a:schemeClr val="accent1">
                    <a:tint val="66000"/>
                    <a:satMod val="160000"/>
                    <a:alpha val="82000"/>
                  </a:schemeClr>
                </a:gs>
                <a:gs pos="7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19"/>
          <p:cNvSpPr txBox="1">
            <a:spLocks/>
          </p:cNvSpPr>
          <p:nvPr/>
        </p:nvSpPr>
        <p:spPr>
          <a:xfrm>
            <a:off x="7194953" y="4053869"/>
            <a:ext cx="2180906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84455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i="1" dirty="0" smtClean="0"/>
              <a:t>irrational side </a:t>
            </a:r>
            <a:r>
              <a:rPr lang="en-US" sz="4000" dirty="0" smtClean="0"/>
              <a:t>of</a:t>
            </a:r>
            <a:r>
              <a:rPr lang="en-US" sz="4000" dirty="0"/>
              <a:t> </a:t>
            </a:r>
            <a:r>
              <a:rPr lang="en-US" sz="4000" dirty="0" smtClean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motivates</a:t>
            </a:r>
            <a:r>
              <a:rPr lang="en-US" dirty="0" smtClean="0"/>
              <a:t> you ≠ what motivates others</a:t>
            </a:r>
          </a:p>
          <a:p>
            <a:r>
              <a:rPr lang="en-US" dirty="0" smtClean="0"/>
              <a:t>we’re better off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r>
              <a:rPr lang="en-US" dirty="0" smtClean="0"/>
              <a:t>, rather than telling</a:t>
            </a:r>
          </a:p>
          <a:p>
            <a:r>
              <a:rPr lang="en-US" dirty="0" smtClean="0"/>
              <a:t>we need the + and the –</a:t>
            </a:r>
          </a:p>
          <a:p>
            <a:r>
              <a:rPr lang="en-US" dirty="0" smtClean="0"/>
              <a:t>leaders mistakenly believe that they already “are the change”</a:t>
            </a:r>
          </a:p>
          <a:p>
            <a:r>
              <a:rPr lang="en-US" dirty="0" smtClean="0"/>
              <a:t>not about the leader</a:t>
            </a:r>
          </a:p>
          <a:p>
            <a:pPr lvl="1"/>
            <a:r>
              <a:rPr lang="en-US" dirty="0" smtClean="0"/>
              <a:t>it’s about how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receptive</a:t>
            </a:r>
            <a:r>
              <a:rPr lang="en-US" dirty="0" smtClean="0"/>
              <a:t> “society” is to the ideas</a:t>
            </a:r>
          </a:p>
          <a:p>
            <a:r>
              <a:rPr lang="en-US" dirty="0" smtClean="0"/>
              <a:t>$ = most expensive way to motivate people.</a:t>
            </a:r>
          </a:p>
          <a:p>
            <a:pPr lvl="1"/>
            <a:r>
              <a:rPr lang="en-US" dirty="0" smtClean="0"/>
              <a:t>satisfaction equals perception minus expectation.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unexpected rewards </a:t>
            </a:r>
            <a:r>
              <a:rPr lang="en-US" dirty="0" smtClean="0"/>
              <a:t>can have disproportionate effects.</a:t>
            </a:r>
          </a:p>
          <a:p>
            <a:r>
              <a:rPr lang="en-US" dirty="0" smtClean="0"/>
              <a:t>process and outcome have to be fair to get buy-in</a:t>
            </a:r>
            <a:endParaRPr lang="en-US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189" y="107576"/>
            <a:ext cx="1981200" cy="24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68893" y="6242738"/>
            <a:ext cx="823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Aiken &amp; Keller, 2009 in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McKinsey Quarterly</a:t>
            </a:r>
          </a:p>
        </p:txBody>
      </p:sp>
    </p:spTree>
    <p:extLst>
      <p:ext uri="{BB962C8B-B14F-4D97-AF65-F5344CB8AC3E}">
        <p14:creationId xmlns:p14="http://schemas.microsoft.com/office/powerpoint/2010/main" val="193677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Identifiers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We’ve come a looooooong way</a:t>
            </a:r>
          </a:p>
          <a:p>
            <a:r>
              <a:rPr lang="en-US" dirty="0" smtClean="0"/>
              <a:t>What good are identifiers?</a:t>
            </a:r>
          </a:p>
          <a:p>
            <a:r>
              <a:rPr lang="en-US" dirty="0" smtClean="0"/>
              <a:t>Examples and Use</a:t>
            </a:r>
          </a:p>
          <a:p>
            <a:r>
              <a:rPr lang="en-US" dirty="0" smtClean="0"/>
              <a:t>Specimen (Collection Object) Identifiers</a:t>
            </a:r>
          </a:p>
          <a:p>
            <a:r>
              <a:rPr lang="en-US" dirty="0" smtClean="0"/>
              <a:t>Providing IDs</a:t>
            </a:r>
          </a:p>
          <a:p>
            <a:r>
              <a:rPr lang="en-US" dirty="0" smtClean="0"/>
              <a:t>Annotations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674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65125" y="1298575"/>
            <a:ext cx="11461750" cy="4937125"/>
          </a:xfrm>
        </p:spPr>
        <p:txBody>
          <a:bodyPr/>
          <a:lstStyle/>
          <a:p>
            <a:r>
              <a:rPr lang="en-US" smtClean="0"/>
              <a:t>Darwin Core</a:t>
            </a:r>
          </a:p>
          <a:p>
            <a:r>
              <a:rPr lang="en-US" smtClean="0"/>
              <a:t>Collaborating with TCNs and PENs</a:t>
            </a:r>
          </a:p>
          <a:p>
            <a:r>
              <a:rPr lang="en-US" smtClean="0"/>
              <a:t>Contributing to iDigBio</a:t>
            </a:r>
          </a:p>
          <a:p>
            <a:r>
              <a:rPr lang="en-US" smtClean="0"/>
              <a:t>Data Aggregators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 Core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237132"/>
            <a:ext cx="109728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Darwin Core (often abbreviated to DwC) is a body of data standards which function as an extension of Dublin Core for biodiversity informatics applications,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vocabulary of terms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the discovery, retrieval, and integration of information about organisms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their spatiotemporal occurrence, and supporting evidence housed in biological collections. It is meant to provide a stable standard reference for sharing information on biological diversity[1] 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041777" y="350304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http://rs.tdwg.org/dwc/terms/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3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 Core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237132"/>
            <a:ext cx="10972800" cy="44957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Darwin Core (often abbreviated to DwC) is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body of data standards which function as an extension of Dublin Core for biodiversity informatics applications, establishing</a:t>
            </a:r>
            <a:r>
              <a:rPr lang="en-US" sz="3200" dirty="0" smtClean="0"/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vocabulary of terms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the discovery, retrieval, and integration of information about organisms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their spatiotemporal occurrence, and supporting evidence housed in biological collections. It is meant to provide a stable standard reference for sharing information on biological diversity[1] .</a:t>
            </a:r>
          </a:p>
          <a:p>
            <a:pPr lvl="0">
              <a:defRPr/>
            </a:pPr>
            <a:r>
              <a:rPr lang="en-US" sz="3200" dirty="0" smtClean="0"/>
              <a:t>Does Darwin Core cover every field possible? – No</a:t>
            </a:r>
          </a:p>
          <a:p>
            <a:pPr lvl="0">
              <a:defRPr/>
            </a:pPr>
            <a:r>
              <a:rPr lang="en-US" sz="3200" dirty="0" smtClean="0"/>
              <a:t>Don’t panic! There are extensions and other options.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1777" y="350304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http://rs.tdwg.org/dwc/terms/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7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0975"/>
            <a:ext cx="8026400" cy="10668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000" y="1722438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0658" name="Picture 2" descr="Standar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1" y="729232"/>
            <a:ext cx="11565527" cy="49095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147848" y="5715001"/>
            <a:ext cx="3770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http://xkcd.com/927/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DwC-A and the 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DwC</a:t>
            </a:r>
            <a:r>
              <a:rPr lang="en-US" dirty="0" smtClean="0"/>
              <a:t>-A =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 Core Archive </a:t>
            </a:r>
            <a:r>
              <a:rPr lang="en-US" dirty="0" smtClean="0"/>
              <a:t>– contains 3 or more files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Identifiers</a:t>
            </a:r>
            <a:r>
              <a:rPr lang="en-US" dirty="0" smtClean="0"/>
              <a:t> make this possible</a:t>
            </a:r>
          </a:p>
          <a:p>
            <a:r>
              <a:rPr lang="en-US" dirty="0" smtClean="0"/>
              <a:t>IPT =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Publishing Toolkit </a:t>
            </a:r>
            <a:r>
              <a:rPr lang="en-US" dirty="0" smtClean="0"/>
              <a:t>creates the </a:t>
            </a:r>
            <a:r>
              <a:rPr lang="en-US" dirty="0" err="1" smtClean="0"/>
              <a:t>DwC</a:t>
            </a:r>
            <a:r>
              <a:rPr lang="en-US" dirty="0" smtClean="0"/>
              <a:t>-A</a:t>
            </a:r>
          </a:p>
          <a:p>
            <a:pPr lvl="1"/>
            <a:r>
              <a:rPr lang="en-US" dirty="0" err="1" smtClean="0"/>
              <a:t>csv</a:t>
            </a:r>
            <a:r>
              <a:rPr lang="en-US" dirty="0" smtClean="0"/>
              <a:t> file – e.g. your specimen data records</a:t>
            </a:r>
          </a:p>
          <a:p>
            <a:pPr lvl="1"/>
            <a:r>
              <a:rPr lang="en-US" dirty="0" smtClean="0"/>
              <a:t>meta.xml – a file that explains the contents of each column in the </a:t>
            </a:r>
            <a:r>
              <a:rPr lang="en-US" dirty="0" err="1" smtClean="0"/>
              <a:t>csv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eml.xml – information about the data provider and what data is provided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</a:t>
            </a:r>
            <a:r>
              <a:rPr lang="en-US" dirty="0" smtClean="0"/>
              <a:t> – extending what the IPT can do.</a:t>
            </a:r>
          </a:p>
          <a:p>
            <a:pPr lvl="1"/>
            <a:r>
              <a:rPr lang="en-US" dirty="0" smtClean="0"/>
              <a:t>image records for the specimens</a:t>
            </a:r>
          </a:p>
          <a:p>
            <a:pPr lvl="1"/>
            <a:r>
              <a:rPr lang="en-US" dirty="0" smtClean="0"/>
              <a:t>resource relationships</a:t>
            </a:r>
          </a:p>
          <a:p>
            <a:pPr lvl="1"/>
            <a:r>
              <a:rPr lang="en-US" dirty="0" smtClean="0"/>
              <a:t>measurement or fact</a:t>
            </a:r>
          </a:p>
          <a:p>
            <a:r>
              <a:rPr lang="en-US" dirty="0" smtClean="0"/>
              <a:t>http://tools.gbif.org/</a:t>
            </a:r>
          </a:p>
          <a:p>
            <a:r>
              <a:rPr lang="en-US" dirty="0" smtClean="0"/>
              <a:t>http://tools.gbif.org/dwca-assistant/</a:t>
            </a:r>
          </a:p>
        </p:txBody>
      </p:sp>
    </p:spTree>
    <p:extLst>
      <p:ext uri="{BB962C8B-B14F-4D97-AF65-F5344CB8AC3E}">
        <p14:creationId xmlns:p14="http://schemas.microsoft.com/office/powerpoint/2010/main" val="2227724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200" y="6159659"/>
            <a:ext cx="269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Inside a </a:t>
            </a:r>
            <a:r>
              <a:rPr lang="en-US" dirty="0" err="1" smtClean="0">
                <a:solidFill>
                  <a:schemeClr val="tx2"/>
                </a:solidFill>
              </a:rPr>
              <a:t>DwC</a:t>
            </a:r>
            <a:r>
              <a:rPr lang="en-US" dirty="0" smtClean="0">
                <a:solidFill>
                  <a:schemeClr val="tx2"/>
                </a:solidFill>
              </a:rPr>
              <a:t>-A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6" y="76200"/>
            <a:ext cx="8825748" cy="1295400"/>
          </a:xfrm>
          <a:solidFill>
            <a:schemeClr val="accent1">
              <a:lumMod val="40000"/>
              <a:lumOff val="60000"/>
              <a:alpha val="11000"/>
            </a:schemeClr>
          </a:solidFill>
          <a:ln w="19050">
            <a:solidFill>
              <a:schemeClr val="tx2">
                <a:alpha val="76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occurrenceID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recordedBy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scientificName</a:t>
            </a:r>
            <a:r>
              <a:rPr lang="en-US" sz="1600" b="1" dirty="0" smtClean="0"/>
              <a:t>, field name,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http://www.ids.flmnh.edu/herb/123555</a:t>
            </a:r>
            <a:r>
              <a:rPr lang="en-US" sz="1600" dirty="0" smtClean="0"/>
              <a:t>, C L Barkley, </a:t>
            </a:r>
            <a:r>
              <a:rPr lang="en-US" sz="1600" dirty="0" err="1" smtClean="0"/>
              <a:t>Carex</a:t>
            </a:r>
            <a:r>
              <a:rPr lang="en-US" sz="1600" dirty="0" smtClean="0"/>
              <a:t> </a:t>
            </a:r>
            <a:r>
              <a:rPr lang="en-US" sz="1600" dirty="0" err="1" smtClean="0"/>
              <a:t>maritima</a:t>
            </a:r>
            <a:r>
              <a:rPr lang="en-US" sz="1600" dirty="0" smtClean="0"/>
              <a:t>, value,</a:t>
            </a:r>
          </a:p>
          <a:p>
            <a:pPr>
              <a:buNone/>
            </a:pPr>
            <a:r>
              <a:rPr lang="en-US" sz="1600" dirty="0" smtClean="0"/>
              <a:t>http://www.ids.flmnh.edu/herb/123556, Aaron Thompson, </a:t>
            </a:r>
            <a:r>
              <a:rPr lang="en-US" sz="1600" dirty="0" err="1" smtClean="0"/>
              <a:t>Carex</a:t>
            </a:r>
            <a:r>
              <a:rPr lang="en-US" sz="1600" dirty="0" smtClean="0"/>
              <a:t> </a:t>
            </a:r>
            <a:r>
              <a:rPr lang="en-US" sz="1600" dirty="0" err="1" smtClean="0"/>
              <a:t>maritima</a:t>
            </a:r>
            <a:r>
              <a:rPr lang="en-US" sz="1600" dirty="0" smtClean="0"/>
              <a:t>, value,</a:t>
            </a:r>
          </a:p>
          <a:p>
            <a:pPr>
              <a:buNone/>
            </a:pPr>
            <a:r>
              <a:rPr lang="en-US" sz="1600" dirty="0" smtClean="0"/>
              <a:t>http://www.ids.flmnh.edu/herb/123559, Marsha Corwin, </a:t>
            </a:r>
            <a:r>
              <a:rPr lang="en-US" sz="1600" dirty="0" err="1" smtClean="0"/>
              <a:t>Carex</a:t>
            </a:r>
            <a:r>
              <a:rPr lang="en-US" sz="1600" dirty="0" smtClean="0"/>
              <a:t> </a:t>
            </a:r>
            <a:r>
              <a:rPr lang="en-US" sz="1600" dirty="0" err="1" smtClean="0"/>
              <a:t>maritima</a:t>
            </a:r>
            <a:r>
              <a:rPr lang="en-US" sz="1600" dirty="0" smtClean="0"/>
              <a:t>, value,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88830" y="1447800"/>
            <a:ext cx="264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eml.xml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53" y="5441047"/>
            <a:ext cx="8837701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11000"/>
            </a:schemeClr>
          </a:solidFill>
          <a:ln w="19050">
            <a:solidFill>
              <a:schemeClr val="tx2">
                <a:alpha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occurrenceID</a:t>
            </a:r>
            <a:r>
              <a:rPr lang="en-US" sz="1600" b="1" dirty="0" smtClean="0">
                <a:solidFill>
                  <a:prstClr val="black"/>
                </a:solidFill>
              </a:rPr>
              <a:t>, identifier, field name, field name, field name, field name</a:t>
            </a:r>
          </a:p>
          <a:p>
            <a:pPr defTabSz="91440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http://www.ids.flmnh.edu/herb/123555,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http://www.myimages.org/images/herb123555.jpg</a:t>
            </a:r>
            <a:r>
              <a:rPr lang="en-US" sz="1600" dirty="0" smtClean="0">
                <a:solidFill>
                  <a:prstClr val="black"/>
                </a:solidFill>
              </a:rPr>
              <a:t>,,,</a:t>
            </a:r>
          </a:p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http://www.ids.flmnh.edu/herb/123556,http://www.myimages.org/images/herb123556.jpg,,,</a:t>
            </a:r>
          </a:p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http://www.ids.flmnh.edu/herb/123559,http://www.myimages.org/images/herb123559.jpg,,,</a:t>
            </a:r>
          </a:p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http://www.ids.flmnh.edu/herb/123559,http://www.myimages.org/images/herb123560.jpg,,,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17112" y="5494835"/>
            <a:ext cx="2194859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images.csv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676" y="1501588"/>
            <a:ext cx="8818278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11000"/>
            </a:schemeClr>
          </a:solidFill>
          <a:ln w="19050">
            <a:solidFill>
              <a:schemeClr val="tx2">
                <a:alpha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ndara" pitchFamily="34" charset="0"/>
                <a:ea typeface="Verdana" pitchFamily="34" charset="0"/>
                <a:cs typeface="Verdana" pitchFamily="34" charset="0"/>
                <a:hlinkClick r:id="rId2"/>
              </a:rPr>
              <a:t>https://code.google.com/p/gbif-indexingtoolkit/source/browse/trunk/harvest-webapp/src/test/resources/org/gbif/harvest/dwcarchive/ebird/eml.xml?r=1676</a:t>
            </a:r>
            <a:endParaRPr lang="en-US" sz="1200" dirty="0" smtClean="0">
              <a:solidFill>
                <a:prstClr val="black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17112" y="183777"/>
            <a:ext cx="307488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mySpecimenData.csv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600" dirty="0">
              <a:solidFill>
                <a:prstClr val="black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88830" y="2256647"/>
            <a:ext cx="132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meta.xml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22400" y="3124200"/>
            <a:ext cx="9652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400" dirty="0" smtClean="0">
              <a:solidFill>
                <a:prstClr val="black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6" y="2251153"/>
            <a:ext cx="8825748" cy="2923877"/>
          </a:xfrm>
          <a:prstGeom prst="rect">
            <a:avLst/>
          </a:prstGeom>
          <a:solidFill>
            <a:schemeClr val="accent1">
              <a:lumMod val="40000"/>
              <a:lumOff val="60000"/>
              <a:alpha val="11000"/>
            </a:schemeClr>
          </a:solidFill>
          <a:ln w="19050">
            <a:solidFill>
              <a:schemeClr val="tx2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&lt;archive </a:t>
            </a:r>
            <a:r>
              <a:rPr lang="en-US" sz="1400" dirty="0" err="1" smtClean="0">
                <a:solidFill>
                  <a:prstClr val="black"/>
                </a:solidFill>
              </a:rPr>
              <a:t>xmlns</a:t>
            </a:r>
            <a:r>
              <a:rPr lang="en-US" sz="1400" dirty="0" smtClean="0">
                <a:solidFill>
                  <a:prstClr val="black"/>
                </a:solidFill>
              </a:rPr>
              <a:t>="http://rs.tdwg.org/dwc/text/"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         </a:t>
            </a:r>
            <a:r>
              <a:rPr lang="en-US" sz="1400" dirty="0" err="1" smtClean="0">
                <a:solidFill>
                  <a:prstClr val="black"/>
                </a:solidFill>
              </a:rPr>
              <a:t>xmlns:xsi</a:t>
            </a:r>
            <a:r>
              <a:rPr lang="en-US" sz="1400" dirty="0" smtClean="0">
                <a:solidFill>
                  <a:prstClr val="black"/>
                </a:solidFill>
              </a:rPr>
              <a:t>="http://www.w3.org/2001/XMLSchema-instance"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         </a:t>
            </a:r>
            <a:r>
              <a:rPr lang="en-US" sz="1400" dirty="0" err="1" smtClean="0">
                <a:solidFill>
                  <a:prstClr val="black"/>
                </a:solidFill>
              </a:rPr>
              <a:t>xsi:schemaLocation</a:t>
            </a:r>
            <a:r>
              <a:rPr lang="en-US" sz="1400" dirty="0" smtClean="0">
                <a:solidFill>
                  <a:prstClr val="black"/>
                </a:solidFill>
              </a:rPr>
              <a:t>="http://rs.tdwg.org/dwc/text/   http://rs.tdwg.org/dwc/text/tdwg_dwc_text.xsd"&gt;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  &lt;core encoding="UTF-8" </a:t>
            </a:r>
            <a:r>
              <a:rPr lang="en-US" sz="1400" dirty="0" err="1" smtClean="0">
                <a:solidFill>
                  <a:prstClr val="black"/>
                </a:solidFill>
              </a:rPr>
              <a:t>fieldsTerminatedBy</a:t>
            </a:r>
            <a:r>
              <a:rPr lang="en-US" sz="1400" dirty="0" smtClean="0">
                <a:solidFill>
                  <a:prstClr val="black"/>
                </a:solidFill>
              </a:rPr>
              <a:t>="\t" </a:t>
            </a:r>
            <a:r>
              <a:rPr lang="en-US" sz="1400" dirty="0" err="1" smtClean="0">
                <a:solidFill>
                  <a:prstClr val="black"/>
                </a:solidFill>
              </a:rPr>
              <a:t>linesTerminatedBy</a:t>
            </a:r>
            <a:r>
              <a:rPr lang="en-US" sz="1400" dirty="0" smtClean="0">
                <a:solidFill>
                  <a:prstClr val="black"/>
                </a:solidFill>
              </a:rPr>
              <a:t>="\n" </a:t>
            </a:r>
            <a:r>
              <a:rPr lang="en-US" sz="1400" dirty="0" err="1" smtClean="0">
                <a:solidFill>
                  <a:prstClr val="black"/>
                </a:solidFill>
              </a:rPr>
              <a:t>fieldsEnclosedBy</a:t>
            </a:r>
            <a:r>
              <a:rPr lang="en-US" sz="1400" dirty="0" smtClean="0">
                <a:solidFill>
                  <a:prstClr val="black"/>
                </a:solidFill>
              </a:rPr>
              <a:t>='' </a:t>
            </a:r>
            <a:r>
              <a:rPr lang="en-US" sz="1400" dirty="0" err="1" smtClean="0">
                <a:solidFill>
                  <a:prstClr val="black"/>
                </a:solidFill>
              </a:rPr>
              <a:t>ignoreHeaderLines</a:t>
            </a:r>
            <a:r>
              <a:rPr lang="en-US" sz="1400" dirty="0" smtClean="0">
                <a:solidFill>
                  <a:prstClr val="black"/>
                </a:solidFill>
              </a:rPr>
              <a:t>="0" </a:t>
            </a:r>
            <a:r>
              <a:rPr lang="en-US" sz="1400" dirty="0" err="1" smtClean="0">
                <a:solidFill>
                  <a:prstClr val="black"/>
                </a:solidFill>
              </a:rPr>
              <a:t>rowType</a:t>
            </a:r>
            <a:r>
              <a:rPr lang="en-US" sz="1400" dirty="0" smtClean="0">
                <a:solidFill>
                  <a:prstClr val="black"/>
                </a:solidFill>
              </a:rPr>
              <a:t>="http://rs.tdwg.org/dwc/terms/Taxon"&gt;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    &lt;files&gt;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      &lt;location&gt;taxa.txt&lt;/location&gt;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    &lt;/files&gt;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    &lt;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id index="0" </a:t>
            </a:r>
            <a:r>
              <a:rPr lang="en-US" sz="1600" dirty="0" smtClean="0">
                <a:solidFill>
                  <a:prstClr val="black"/>
                </a:solidFill>
              </a:rPr>
              <a:t>/&gt;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    &lt;field index=“1" term="http://rs.tdwg.org/dwc/terms/recordedBy"/&gt;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    &lt;field index=“2" term="http://rs.tdwg.org/dwc/terms/scientificName"/&gt;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    &lt;field index=“3" term="http://rs.tdwg.org/dwc/terms/fieldName"/&gt;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    &lt;/core&gt;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Ways to Share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65125" y="1298575"/>
            <a:ext cx="11461750" cy="49371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 Collection Networks </a:t>
            </a:r>
            <a:r>
              <a:rPr lang="en-US" dirty="0" smtClean="0"/>
              <a:t>(TCNs)</a:t>
            </a:r>
          </a:p>
          <a:p>
            <a:pPr lvl="1"/>
            <a:r>
              <a:rPr lang="en-US" dirty="0" smtClean="0"/>
              <a:t>have data ready to share?</a:t>
            </a:r>
          </a:p>
          <a:p>
            <a:pPr lvl="1"/>
            <a:r>
              <a:rPr lang="en-US" dirty="0" smtClean="0"/>
              <a:t>fits a current TCN theme?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to Existing Networks </a:t>
            </a:r>
            <a:r>
              <a:rPr lang="en-US" dirty="0" smtClean="0"/>
              <a:t>(PENs)</a:t>
            </a:r>
          </a:p>
          <a:p>
            <a:pPr lvl="1"/>
            <a:r>
              <a:rPr lang="en-US" dirty="0" smtClean="0"/>
              <a:t>join the effort</a:t>
            </a:r>
          </a:p>
          <a:p>
            <a:r>
              <a:rPr lang="en-US" dirty="0" smtClean="0"/>
              <a:t>Through an existing portal or repository</a:t>
            </a:r>
          </a:p>
          <a:p>
            <a:pPr lvl="1"/>
            <a:r>
              <a:rPr lang="en-US" dirty="0" smtClean="0"/>
              <a:t>Symbiota </a:t>
            </a:r>
          </a:p>
          <a:p>
            <a:pPr lvl="1"/>
            <a:r>
              <a:rPr lang="en-US" dirty="0" smtClean="0"/>
              <a:t>VertNet</a:t>
            </a:r>
          </a:p>
          <a:p>
            <a:pPr lvl="1"/>
            <a:r>
              <a:rPr lang="en-US" dirty="0" smtClean="0"/>
              <a:t>Morphbank</a:t>
            </a:r>
          </a:p>
          <a:p>
            <a:pPr lvl="1"/>
            <a:r>
              <a:rPr lang="en-US" dirty="0" smtClean="0"/>
              <a:t>iDigBio</a:t>
            </a:r>
          </a:p>
          <a:p>
            <a:pPr lvl="1"/>
            <a:r>
              <a:rPr lang="en-US" dirty="0" smtClean="0"/>
              <a:t>GBIF</a:t>
            </a:r>
          </a:p>
          <a:p>
            <a:r>
              <a:rPr lang="en-US" dirty="0" smtClean="0"/>
              <a:t>Help is everywhere!</a:t>
            </a:r>
          </a:p>
        </p:txBody>
      </p:sp>
    </p:spTree>
    <p:extLst>
      <p:ext uri="{BB962C8B-B14F-4D97-AF65-F5344CB8AC3E}">
        <p14:creationId xmlns:p14="http://schemas.microsoft.com/office/powerpoint/2010/main" val="2386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data with iDigBio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65125" y="1298575"/>
            <a:ext cx="11461750" cy="4937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Mapping data to Darwin Core (or other Standard)</a:t>
            </a:r>
          </a:p>
          <a:p>
            <a:r>
              <a:rPr lang="en-US" dirty="0" smtClean="0"/>
              <a:t>Custom export</a:t>
            </a:r>
          </a:p>
          <a:p>
            <a:r>
              <a:rPr lang="en-US" dirty="0" smtClean="0"/>
              <a:t>CSV files</a:t>
            </a:r>
          </a:p>
          <a:p>
            <a:r>
              <a:rPr lang="en-US" dirty="0" err="1" smtClean="0"/>
              <a:t>DwC</a:t>
            </a:r>
            <a:r>
              <a:rPr lang="en-US" dirty="0" smtClean="0"/>
              <a:t>-A files</a:t>
            </a:r>
          </a:p>
          <a:p>
            <a:pPr lvl="1"/>
            <a:r>
              <a:rPr lang="en-US" dirty="0" err="1" smtClean="0"/>
              <a:t>DwC</a:t>
            </a:r>
            <a:r>
              <a:rPr lang="en-US" dirty="0" smtClean="0"/>
              <a:t>-Extensions</a:t>
            </a:r>
          </a:p>
          <a:p>
            <a:pPr lvl="2"/>
            <a:r>
              <a:rPr lang="en-US" dirty="0" err="1" smtClean="0"/>
              <a:t>MeasurementOrFact</a:t>
            </a:r>
            <a:endParaRPr lang="en-US" dirty="0" smtClean="0"/>
          </a:p>
          <a:p>
            <a:pPr lvl="2"/>
            <a:r>
              <a:rPr lang="en-US" dirty="0" err="1" smtClean="0"/>
              <a:t>ResourceRelationship</a:t>
            </a:r>
            <a:endParaRPr lang="en-US" dirty="0" smtClean="0"/>
          </a:p>
          <a:p>
            <a:pPr lvl="2"/>
            <a:r>
              <a:rPr lang="en-US" dirty="0" err="1" smtClean="0"/>
              <a:t>AudubonCore</a:t>
            </a:r>
            <a:endParaRPr lang="en-US" dirty="0" smtClean="0"/>
          </a:p>
          <a:p>
            <a:r>
              <a:rPr lang="en-US" dirty="0" smtClean="0"/>
              <a:t>Specimen Identifiers</a:t>
            </a:r>
          </a:p>
          <a:p>
            <a:r>
              <a:rPr lang="en-US" dirty="0" smtClean="0"/>
              <a:t>Record Identifiers</a:t>
            </a:r>
          </a:p>
          <a:p>
            <a:r>
              <a:rPr lang="en-US" dirty="0" smtClean="0"/>
              <a:t>Other Identifiers</a:t>
            </a:r>
          </a:p>
        </p:txBody>
      </p:sp>
    </p:spTree>
    <p:extLst>
      <p:ext uri="{BB962C8B-B14F-4D97-AF65-F5344CB8AC3E}">
        <p14:creationId xmlns:p14="http://schemas.microsoft.com/office/powerpoint/2010/main" val="13841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" y="3597249"/>
            <a:ext cx="4586417" cy="3180069"/>
          </a:xfrm>
          <a:prstGeom prst="rect">
            <a:avLst/>
          </a:prstGeom>
          <a:noFill/>
          <a:ln w="25400">
            <a:gradFill>
              <a:gsLst>
                <a:gs pos="0">
                  <a:schemeClr val="accent6">
                    <a:lumMod val="75000"/>
                  </a:schemeClr>
                </a:gs>
                <a:gs pos="71000">
                  <a:srgbClr val="D49C76">
                    <a:alpha val="83000"/>
                    <a:lumMod val="82000"/>
                    <a:lumOff val="18000"/>
                  </a:srgb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59" y="1298448"/>
            <a:ext cx="11460480" cy="49377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20519" y="3267635"/>
            <a:ext cx="2362200" cy="25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3200" b="0" i="0" kern="1200" cap="none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ahoma" pitchFamily="34" charset="0"/>
              </a:defRPr>
            </a:lvl1pPr>
            <a:lvl2pPr marL="5778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690563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9175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143000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Font typeface="Arial" pitchFamily="34" charset="0"/>
              <a:buNone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iDigBio is funded by a grant from the National Science Foundation's Advancing Digitization of Biodiversity Collections Program (#EF1115210). Views and opinions expressed are those of the author not necessarily those of the NSF.</a:t>
            </a: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www.idigbio.org/wiki/images/a/a8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52" y="5771708"/>
            <a:ext cx="2697181" cy="8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nsf.gov/images/logos/nsf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9" y="5771708"/>
            <a:ext cx="830636" cy="8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96" y="3121106"/>
            <a:ext cx="3056964" cy="3522404"/>
          </a:xfrm>
          <a:prstGeom prst="rect">
            <a:avLst/>
          </a:prstGeom>
          <a:noFill/>
          <a:ln w="25400">
            <a:gradFill>
              <a:gsLst>
                <a:gs pos="0">
                  <a:schemeClr val="accent6">
                    <a:lumMod val="75000"/>
                  </a:schemeClr>
                </a:gs>
                <a:gs pos="71000">
                  <a:srgbClr val="D49C76">
                    <a:alpha val="83000"/>
                    <a:lumMod val="82000"/>
                    <a:lumOff val="18000"/>
                  </a:srgb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41" b="22835"/>
          <a:stretch/>
        </p:blipFill>
        <p:spPr bwMode="auto">
          <a:xfrm>
            <a:off x="5044554" y="218547"/>
            <a:ext cx="6766560" cy="2790911"/>
          </a:xfrm>
          <a:prstGeom prst="rect">
            <a:avLst/>
          </a:prstGeom>
          <a:noFill/>
          <a:ln w="9525">
            <a:gradFill>
              <a:gsLst>
                <a:gs pos="0">
                  <a:schemeClr val="accent6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  <a:alpha val="7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08" y="2081053"/>
            <a:ext cx="3469901" cy="3032392"/>
          </a:xfrm>
          <a:prstGeom prst="rect">
            <a:avLst/>
          </a:prstGeom>
          <a:noFill/>
          <a:ln w="25400">
            <a:gradFill>
              <a:gsLst>
                <a:gs pos="0">
                  <a:schemeClr val="accent6">
                    <a:lumMod val="75000"/>
                  </a:schemeClr>
                </a:gs>
                <a:gs pos="71000">
                  <a:srgbClr val="D49C76">
                    <a:alpha val="83000"/>
                    <a:lumMod val="82000"/>
                    <a:lumOff val="18000"/>
                  </a:srgb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778" y="1213845"/>
            <a:ext cx="3405968" cy="2428675"/>
          </a:xfrm>
          <a:prstGeom prst="rect">
            <a:avLst/>
          </a:prstGeom>
          <a:noFill/>
          <a:ln w="25400">
            <a:gradFill>
              <a:gsLst>
                <a:gs pos="0">
                  <a:schemeClr val="accent6">
                    <a:lumMod val="75000"/>
                  </a:schemeClr>
                </a:gs>
                <a:gs pos="71000">
                  <a:srgbClr val="D49C76">
                    <a:alpha val="83000"/>
                    <a:lumMod val="82000"/>
                    <a:lumOff val="18000"/>
                  </a:srgb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Hom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6438" y="738645"/>
            <a:ext cx="1982565" cy="66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4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icroecos.files.wordpress.com/2009/03/gorda-bear-3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28"/>
          <a:stretch/>
        </p:blipFill>
        <p:spPr bwMode="auto">
          <a:xfrm>
            <a:off x="431482" y="302110"/>
            <a:ext cx="9089036" cy="64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0331545">
            <a:off x="954791" y="3452105"/>
            <a:ext cx="354453" cy="1176576"/>
          </a:xfrm>
          <a:prstGeom prst="downArrow">
            <a:avLst>
              <a:gd name="adj1" fmla="val 50000"/>
              <a:gd name="adj2" fmla="val 143161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9541" y="188259"/>
            <a:ext cx="6705600" cy="1938992"/>
          </a:xfrm>
          <a:prstGeom prst="rect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 from L. S.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Nelville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July 10, 1918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Shipped from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Jolon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Monterey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Co.California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by Mr.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Plaskett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“…killed several years ago… in the mountains about 5 miles east of Point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Gorda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Monterey Co. California.</a:t>
            </a:r>
          </a:p>
        </p:txBody>
      </p:sp>
      <p:sp>
        <p:nvSpPr>
          <p:cNvPr id="8" name="Down Arrow 7"/>
          <p:cNvSpPr/>
          <p:nvPr/>
        </p:nvSpPr>
        <p:spPr>
          <a:xfrm rot="10331545">
            <a:off x="2690841" y="3743696"/>
            <a:ext cx="354453" cy="1124692"/>
          </a:xfrm>
          <a:prstGeom prst="downArrow">
            <a:avLst>
              <a:gd name="adj1" fmla="val 50000"/>
              <a:gd name="adj2" fmla="val 143161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07" y="6295926"/>
            <a:ext cx="558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http://microecos.wordpress.com/2009/03/</a:t>
            </a:r>
          </a:p>
        </p:txBody>
      </p:sp>
    </p:spTree>
    <p:extLst>
      <p:ext uri="{BB962C8B-B14F-4D97-AF65-F5344CB8AC3E}">
        <p14:creationId xmlns:p14="http://schemas.microsoft.com/office/powerpoint/2010/main" val="16591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331545">
            <a:off x="2299498" y="3142822"/>
            <a:ext cx="354453" cy="1176576"/>
          </a:xfrm>
          <a:prstGeom prst="downArrow">
            <a:avLst>
              <a:gd name="adj1" fmla="val 50000"/>
              <a:gd name="adj2" fmla="val 14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331545">
            <a:off x="3981759" y="3447862"/>
            <a:ext cx="354453" cy="1124692"/>
          </a:xfrm>
          <a:prstGeom prst="downArrow">
            <a:avLst>
              <a:gd name="adj1" fmla="val 50000"/>
              <a:gd name="adj2" fmla="val 14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1" name="Picture 11" descr="C:\Users\Steve\Dropbox\Personal\Cap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57" y="1109709"/>
            <a:ext cx="9443379" cy="5095782"/>
          </a:xfrm>
          <a:prstGeom prst="rect">
            <a:avLst/>
          </a:prstGeom>
          <a:noFill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14" y="188883"/>
            <a:ext cx="3267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pensoft.net/J_FILES/1/articles/3288/export.php_files/ZooKeys-209-255-g001.jpg"/>
          <p:cNvPicPr>
            <a:picLocks noChangeAspect="1" noChangeArrowheads="1"/>
          </p:cNvPicPr>
          <p:nvPr/>
        </p:nvPicPr>
        <p:blipFill>
          <a:blip r:embed="rId4"/>
          <a:srcRect r="53571"/>
          <a:stretch>
            <a:fillRect/>
          </a:stretch>
        </p:blipFill>
        <p:spPr bwMode="auto">
          <a:xfrm>
            <a:off x="8478228" y="1958465"/>
            <a:ext cx="3527341" cy="1522471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8606" y="346230"/>
            <a:ext cx="3099208" cy="13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21178" y="4211683"/>
            <a:ext cx="5123810" cy="2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224" y="3657600"/>
            <a:ext cx="232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54" y="317484"/>
            <a:ext cx="3000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of </a:t>
            </a:r>
            <a:r>
              <a:rPr lang="en-US" dirty="0" smtClean="0"/>
              <a:t>Alabama</a:t>
            </a:r>
            <a:br>
              <a:rPr lang="en-US" dirty="0" smtClean="0"/>
            </a:br>
            <a:r>
              <a:rPr lang="en-US" dirty="0" smtClean="0"/>
              <a:t>Tags </a:t>
            </a:r>
            <a:r>
              <a:rPr lang="en-US" dirty="0"/>
              <a:t>Historical Garments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5416475" cy="4937760"/>
          </a:xfrm>
        </p:spPr>
        <p:txBody>
          <a:bodyPr/>
          <a:lstStyle/>
          <a:p>
            <a:r>
              <a:rPr lang="en-US" dirty="0" smtClean="0"/>
              <a:t>Staff</a:t>
            </a:r>
            <a:r>
              <a:rPr lang="en-US" dirty="0"/>
              <a:t>, students and volunteers are tagging thousands of items so they can be identified through a closed box, without being handled, by means of handheld RFID readers.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1"/>
          <a:stretch/>
        </p:blipFill>
        <p:spPr bwMode="auto">
          <a:xfrm>
            <a:off x="5701553" y="1183341"/>
            <a:ext cx="6181885" cy="488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4976" y="6137717"/>
            <a:ext cx="10992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http://www.rfidjournal.com/articles/view?9505</a:t>
            </a:r>
          </a:p>
        </p:txBody>
      </p:sp>
    </p:spTree>
    <p:extLst>
      <p:ext uri="{BB962C8B-B14F-4D97-AF65-F5344CB8AC3E}">
        <p14:creationId xmlns:p14="http://schemas.microsoft.com/office/powerpoint/2010/main" val="16064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Chiplets</a:t>
            </a:r>
            <a:endParaRPr lang="en-US" sz="4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r="-1824"/>
          <a:stretch/>
        </p:blipFill>
        <p:spPr bwMode="auto">
          <a:xfrm>
            <a:off x="2663414" y="252714"/>
            <a:ext cx="8869680" cy="594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39661" y="6131856"/>
            <a:ext cx="6384664" cy="857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http://nyti.ms/17nmeQ9 </a:t>
            </a:r>
          </a:p>
        </p:txBody>
      </p:sp>
    </p:spTree>
    <p:extLst>
      <p:ext uri="{BB962C8B-B14F-4D97-AF65-F5344CB8AC3E}">
        <p14:creationId xmlns:p14="http://schemas.microsoft.com/office/powerpoint/2010/main" val="32349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What good is identification? I.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</a:t>
            </a:r>
          </a:p>
          <a:p>
            <a:pPr lvl="1"/>
            <a:r>
              <a:rPr lang="en-US" dirty="0" smtClean="0"/>
              <a:t>If you get info from 2 sources that are about the same object, you can combine the info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 </a:t>
            </a:r>
            <a:r>
              <a:rPr lang="en-US" dirty="0" smtClean="0"/>
              <a:t>(finding information about object)</a:t>
            </a:r>
          </a:p>
          <a:p>
            <a:pPr lvl="1"/>
            <a:r>
              <a:rPr lang="en-US" dirty="0" smtClean="0"/>
              <a:t>Types of resolution</a:t>
            </a:r>
          </a:p>
          <a:p>
            <a:pPr lvl="2"/>
            <a:r>
              <a:rPr lang="en-US" dirty="0" smtClean="0"/>
              <a:t>Determine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</a:t>
            </a:r>
            <a:r>
              <a:rPr lang="en-US" dirty="0" smtClean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/>
              <a:t> to get information</a:t>
            </a:r>
          </a:p>
          <a:p>
            <a:pPr lvl="2"/>
            <a:r>
              <a:rPr lang="en-US" dirty="0" smtClean="0"/>
              <a:t>Determine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dirty="0" smtClean="0"/>
              <a:t> to get information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request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dx.doi.org/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10.1038/</a:t>
            </a:r>
            <a:r>
              <a:rPr lang="en-US" dirty="0" smtClean="0"/>
              <a:t>ng0609-637</a:t>
            </a:r>
          </a:p>
        </p:txBody>
      </p:sp>
    </p:spTree>
    <p:extLst>
      <p:ext uri="{BB962C8B-B14F-4D97-AF65-F5344CB8AC3E}">
        <p14:creationId xmlns:p14="http://schemas.microsoft.com/office/powerpoint/2010/main" val="38751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DOI example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65125" y="1298575"/>
            <a:ext cx="11461750" cy="4937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DOI is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10.3897/zookeys.209.3135</a:t>
            </a:r>
          </a:p>
          <a:p>
            <a:r>
              <a:rPr lang="en-US" dirty="0" smtClean="0"/>
              <a:t>URI (for aggregating &amp; display) is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doi:10.3897/zookeys.209.3135</a:t>
            </a:r>
          </a:p>
          <a:p>
            <a:r>
              <a:rPr lang="en-US" dirty="0" smtClean="0"/>
              <a:t>A URL for information retrieval (proxy resolution) is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http://dx.doi.org/10.3897/zookeys.209.3135</a:t>
            </a:r>
          </a:p>
          <a:p>
            <a:r>
              <a:rPr lang="en-US" dirty="0" smtClean="0"/>
              <a:t>Information fetched (in html format):</a:t>
            </a:r>
          </a:p>
          <a:p>
            <a:pPr lvl="2"/>
            <a:r>
              <a:rPr lang="en-US" dirty="0" smtClean="0"/>
              <a:t>http://www.pensoft.net/journals/zookeys/article/3135/abstract/five-task-clusters-that-enable-efficient-and-effective-digitization-of-biological-collections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What good is identification? </a:t>
            </a:r>
            <a:r>
              <a:rPr lang="en-US" sz="4600" dirty="0" smtClean="0"/>
              <a:t>II.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Aggregation</a:t>
            </a:r>
          </a:p>
          <a:p>
            <a:r>
              <a:rPr lang="en-US" dirty="0" smtClean="0"/>
              <a:t>Resolution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specimen/s</a:t>
            </a:r>
          </a:p>
          <a:p>
            <a:pPr lvl="2"/>
            <a:r>
              <a:rPr lang="en-US" sz="2000" dirty="0"/>
              <a:t>Biodiversity specimen occurrence data published by: Tall Timbers Research Station, Tallahassee, Florida (Accessed through Integrated Digitized Biodiversity Collections (iDigBio), portal.idigbio.org, 2013-04-22).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 OccurrenceID=[put provider's occurrenceID here] </a:t>
            </a:r>
            <a:endParaRPr 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locally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Feedback, Update and Linking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6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1">
      <a:dk1>
        <a:srgbClr val="9BBB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547</TotalTime>
  <Words>1792</Words>
  <Application>Microsoft Office PowerPoint</Application>
  <PresentationFormat>Custom</PresentationFormat>
  <Paragraphs>329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Soho</vt:lpstr>
      <vt:lpstr>Office Theme</vt:lpstr>
      <vt:lpstr>Identifiers</vt:lpstr>
      <vt:lpstr>Identifiers</vt:lpstr>
      <vt:lpstr>PowerPoint Presentation</vt:lpstr>
      <vt:lpstr>PowerPoint Presentation</vt:lpstr>
      <vt:lpstr>University of Alabama Tags Historical Garments Collection</vt:lpstr>
      <vt:lpstr>Chiplets</vt:lpstr>
      <vt:lpstr>What good is identification? I.</vt:lpstr>
      <vt:lpstr>DOI example</vt:lpstr>
      <vt:lpstr>What good is identification? II.</vt:lpstr>
      <vt:lpstr>Identifier examples</vt:lpstr>
      <vt:lpstr>Specimen Identifiers?</vt:lpstr>
      <vt:lpstr>Identifiers</vt:lpstr>
      <vt:lpstr>Identifiers: Curating, Providing, Using</vt:lpstr>
      <vt:lpstr>Feedback with IDs</vt:lpstr>
      <vt:lpstr>PowerPoint Presentation</vt:lpstr>
      <vt:lpstr>PowerPoint Presentation</vt:lpstr>
      <vt:lpstr>Bits and Pieces</vt:lpstr>
      <vt:lpstr>Change Management</vt:lpstr>
      <vt:lpstr>The irrational side of change management</vt:lpstr>
      <vt:lpstr>Overview</vt:lpstr>
      <vt:lpstr>Darwin Core Standard</vt:lpstr>
      <vt:lpstr>Darwin Core Standard</vt:lpstr>
      <vt:lpstr>PowerPoint Presentation</vt:lpstr>
      <vt:lpstr>DwC-A and the IPT</vt:lpstr>
      <vt:lpstr>Inside a DwC-A </vt:lpstr>
      <vt:lpstr>Ways to Share Data</vt:lpstr>
      <vt:lpstr>Sharing data with iDigBio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Identifiers</dc:title>
  <dc:creator>Paul, Deborah</dc:creator>
  <cp:lastModifiedBy>dpaul</cp:lastModifiedBy>
  <cp:revision>38</cp:revision>
  <dcterms:created xsi:type="dcterms:W3CDTF">2013-04-22T02:31:30Z</dcterms:created>
  <dcterms:modified xsi:type="dcterms:W3CDTF">2013-08-01T00:51:43Z</dcterms:modified>
</cp:coreProperties>
</file>