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301" r:id="rId3"/>
    <p:sldId id="302" r:id="rId4"/>
    <p:sldId id="298" r:id="rId5"/>
    <p:sldId id="258" r:id="rId6"/>
    <p:sldId id="262" r:id="rId7"/>
    <p:sldId id="260" r:id="rId8"/>
    <p:sldId id="264" r:id="rId9"/>
    <p:sldId id="265" r:id="rId10"/>
    <p:sldId id="290" r:id="rId11"/>
    <p:sldId id="267" r:id="rId12"/>
    <p:sldId id="268" r:id="rId13"/>
    <p:sldId id="283" r:id="rId14"/>
    <p:sldId id="284" r:id="rId15"/>
    <p:sldId id="285" r:id="rId16"/>
    <p:sldId id="286" r:id="rId17"/>
    <p:sldId id="287" r:id="rId18"/>
    <p:sldId id="300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D54"/>
    <a:srgbClr val="B2C6D6"/>
    <a:srgbClr val="ABC8DD"/>
    <a:srgbClr val="CCDDEA"/>
    <a:srgbClr val="886820"/>
    <a:srgbClr val="664E18"/>
    <a:srgbClr val="7D5F1D"/>
    <a:srgbClr val="B5CDE1"/>
    <a:srgbClr val="91B5D3"/>
    <a:srgbClr val="4075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42" autoAdjust="0"/>
    <p:restoredTop sz="94704" autoAdjust="0"/>
  </p:normalViewPr>
  <p:slideViewPr>
    <p:cSldViewPr>
      <p:cViewPr varScale="1">
        <p:scale>
          <a:sx n="76" d="100"/>
          <a:sy n="76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CR_presentation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CR_presentation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70116573266179E-2"/>
          <c:y val="4.4164020481046957E-2"/>
          <c:w val="0.75588009269112277"/>
          <c:h val="0.78932655293088361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"Plantæ"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Sheet1!$K$3:$K$8</c:f>
                <c:numCache>
                  <c:formatCode>General</c:formatCode>
                  <c:ptCount val="6"/>
                  <c:pt idx="0">
                    <c:v>6.1820918313848533E-2</c:v>
                  </c:pt>
                  <c:pt idx="1">
                    <c:v>2.1383343303319736E-2</c:v>
                  </c:pt>
                  <c:pt idx="2">
                    <c:v>6.9564368330769413E-2</c:v>
                  </c:pt>
                  <c:pt idx="3">
                    <c:v>6.6004176676318721E-2</c:v>
                  </c:pt>
                  <c:pt idx="4">
                    <c:v>8.4035299821655043E-2</c:v>
                  </c:pt>
                  <c:pt idx="5">
                    <c:v>6.2444407018491958E-2</c:v>
                  </c:pt>
                </c:numCache>
              </c:numRef>
            </c:plus>
            <c:minus>
              <c:numRef>
                <c:f>Sheet1!$K$3:$K$8</c:f>
                <c:numCache>
                  <c:formatCode>General</c:formatCode>
                  <c:ptCount val="6"/>
                  <c:pt idx="0">
                    <c:v>6.1820918313848533E-2</c:v>
                  </c:pt>
                  <c:pt idx="1">
                    <c:v>2.1383343303319736E-2</c:v>
                  </c:pt>
                  <c:pt idx="2">
                    <c:v>6.9564368330769413E-2</c:v>
                  </c:pt>
                  <c:pt idx="3">
                    <c:v>6.6004176676318721E-2</c:v>
                  </c:pt>
                  <c:pt idx="4">
                    <c:v>8.4035299821655043E-2</c:v>
                  </c:pt>
                  <c:pt idx="5">
                    <c:v>6.2444407018491958E-2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Sheet1!$B$3:$B$8</c:f>
              <c:numCache>
                <c:formatCode>0.0%</c:formatCode>
                <c:ptCount val="6"/>
                <c:pt idx="0">
                  <c:v>0.32345679012346029</c:v>
                </c:pt>
                <c:pt idx="1">
                  <c:v>0.70987654320988058</c:v>
                </c:pt>
                <c:pt idx="2">
                  <c:v>0.63580246913580263</c:v>
                </c:pt>
                <c:pt idx="3">
                  <c:v>0.28806584362139914</c:v>
                </c:pt>
                <c:pt idx="4">
                  <c:v>0.55349794238683125</c:v>
                </c:pt>
                <c:pt idx="5">
                  <c:v>0.7201646090535011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"Cubenses"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Sheet1!$L$3:$L$8</c:f>
                <c:numCache>
                  <c:formatCode>General</c:formatCode>
                  <c:ptCount val="6"/>
                  <c:pt idx="0">
                    <c:v>6.1356906863156591E-2</c:v>
                  </c:pt>
                  <c:pt idx="1">
                    <c:v>0.12117227871881102</c:v>
                  </c:pt>
                  <c:pt idx="2">
                    <c:v>2.5699580240321741E-2</c:v>
                  </c:pt>
                  <c:pt idx="3">
                    <c:v>7.4841701561618193E-2</c:v>
                  </c:pt>
                  <c:pt idx="4">
                    <c:v>5.8885135889934923E-2</c:v>
                  </c:pt>
                  <c:pt idx="5">
                    <c:v>1.0691671651659743E-2</c:v>
                  </c:pt>
                </c:numCache>
              </c:numRef>
            </c:plus>
            <c:minus>
              <c:numRef>
                <c:f>Sheet1!$L$3:$L$8</c:f>
                <c:numCache>
                  <c:formatCode>General</c:formatCode>
                  <c:ptCount val="6"/>
                  <c:pt idx="0">
                    <c:v>6.1356906863156591E-2</c:v>
                  </c:pt>
                  <c:pt idx="1">
                    <c:v>0.12117227871881102</c:v>
                  </c:pt>
                  <c:pt idx="2">
                    <c:v>2.5699580240321741E-2</c:v>
                  </c:pt>
                  <c:pt idx="3">
                    <c:v>7.4841701561618193E-2</c:v>
                  </c:pt>
                  <c:pt idx="4">
                    <c:v>5.8885135889934923E-2</c:v>
                  </c:pt>
                  <c:pt idx="5">
                    <c:v>1.0691671651659743E-2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Sheet1!$C$3:$C$8</c:f>
              <c:numCache>
                <c:formatCode>0.0%</c:formatCode>
                <c:ptCount val="6"/>
                <c:pt idx="0">
                  <c:v>0.65185185185185524</c:v>
                </c:pt>
                <c:pt idx="1">
                  <c:v>0.75102880658436844</c:v>
                </c:pt>
                <c:pt idx="2">
                  <c:v>0.75102880658436844</c:v>
                </c:pt>
                <c:pt idx="3">
                  <c:v>0.64197530864197938</c:v>
                </c:pt>
                <c:pt idx="4">
                  <c:v>0.71604938271604934</c:v>
                </c:pt>
                <c:pt idx="5">
                  <c:v>0.76543209876543206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"Wrightianæ"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Sheet1!$M$3:$M$8</c:f>
                <c:numCache>
                  <c:formatCode>General</c:formatCode>
                  <c:ptCount val="6"/>
                  <c:pt idx="0">
                    <c:v>8.1612315461918106E-2</c:v>
                  </c:pt>
                  <c:pt idx="1">
                    <c:v>7.1277811011032513E-3</c:v>
                  </c:pt>
                  <c:pt idx="2">
                    <c:v>2.4691358024691541E-2</c:v>
                  </c:pt>
                  <c:pt idx="3">
                    <c:v>3.7547916853692936E-2</c:v>
                  </c:pt>
                  <c:pt idx="4">
                    <c:v>4.6603916267103404E-2</c:v>
                  </c:pt>
                  <c:pt idx="5">
                    <c:v>1.8858336193232707E-2</c:v>
                  </c:pt>
                </c:numCache>
              </c:numRef>
            </c:plus>
            <c:minus>
              <c:numRef>
                <c:f>Sheet1!$M$3:$M$8</c:f>
                <c:numCache>
                  <c:formatCode>General</c:formatCode>
                  <c:ptCount val="6"/>
                  <c:pt idx="0">
                    <c:v>8.1612315461918106E-2</c:v>
                  </c:pt>
                  <c:pt idx="1">
                    <c:v>7.1277811011032513E-3</c:v>
                  </c:pt>
                  <c:pt idx="2">
                    <c:v>2.4691358024691541E-2</c:v>
                  </c:pt>
                  <c:pt idx="3">
                    <c:v>3.7547916853692936E-2</c:v>
                  </c:pt>
                  <c:pt idx="4">
                    <c:v>4.6603916267103404E-2</c:v>
                  </c:pt>
                  <c:pt idx="5">
                    <c:v>1.8858336193232707E-2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Sheet1!$D$3:$D$8</c:f>
              <c:numCache>
                <c:formatCode>0.0%</c:formatCode>
                <c:ptCount val="6"/>
                <c:pt idx="0">
                  <c:v>0.46666666666666839</c:v>
                </c:pt>
                <c:pt idx="1">
                  <c:v>0.71193415637860469</c:v>
                </c:pt>
                <c:pt idx="2">
                  <c:v>0.70370370370370372</c:v>
                </c:pt>
                <c:pt idx="3">
                  <c:v>0.46296296296296641</c:v>
                </c:pt>
                <c:pt idx="4">
                  <c:v>0.62345679012345678</c:v>
                </c:pt>
                <c:pt idx="5">
                  <c:v>0.78189300411522633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Full String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Sheet1!$N$3:$N$8</c:f>
                <c:numCache>
                  <c:formatCode>General</c:formatCode>
                  <c:ptCount val="6"/>
                  <c:pt idx="0">
                    <c:v>7.029994309880469E-2</c:v>
                  </c:pt>
                  <c:pt idx="1">
                    <c:v>9.6225044864937728E-2</c:v>
                  </c:pt>
                  <c:pt idx="2">
                    <c:v>6.5327192865792402E-2</c:v>
                  </c:pt>
                  <c:pt idx="3">
                    <c:v>4.9894467707745978E-2</c:v>
                  </c:pt>
                  <c:pt idx="4">
                    <c:v>0.11128244677358098</c:v>
                  </c:pt>
                  <c:pt idx="5">
                    <c:v>6.0586139359405836E-2</c:v>
                  </c:pt>
                </c:numCache>
              </c:numRef>
            </c:plus>
            <c:minus>
              <c:numRef>
                <c:f>Sheet1!$N$3:$N$8</c:f>
                <c:numCache>
                  <c:formatCode>General</c:formatCode>
                  <c:ptCount val="6"/>
                  <c:pt idx="0">
                    <c:v>7.029994309880469E-2</c:v>
                  </c:pt>
                  <c:pt idx="1">
                    <c:v>9.6225044864937728E-2</c:v>
                  </c:pt>
                  <c:pt idx="2">
                    <c:v>6.5327192865792402E-2</c:v>
                  </c:pt>
                  <c:pt idx="3">
                    <c:v>4.9894467707745978E-2</c:v>
                  </c:pt>
                  <c:pt idx="4">
                    <c:v>0.11128244677358098</c:v>
                  </c:pt>
                  <c:pt idx="5">
                    <c:v>6.0586139359405836E-2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Sheet1!$E$3:$E$8</c:f>
              <c:numCache>
                <c:formatCode>0.0%</c:formatCode>
                <c:ptCount val="6"/>
                <c:pt idx="0">
                  <c:v>0.20493827160493841</c:v>
                </c:pt>
                <c:pt idx="1">
                  <c:v>0.57407407407407884</c:v>
                </c:pt>
                <c:pt idx="2">
                  <c:v>0.51234567901234551</c:v>
                </c:pt>
                <c:pt idx="3">
                  <c:v>0.17078189300411523</c:v>
                </c:pt>
                <c:pt idx="4">
                  <c:v>0.42592592592592876</c:v>
                </c:pt>
                <c:pt idx="5">
                  <c:v>0.6131687242798356</c:v>
                </c:pt>
              </c:numCache>
            </c:numRef>
          </c:val>
        </c:ser>
        <c:marker val="1"/>
        <c:axId val="67011328"/>
        <c:axId val="67012864"/>
      </c:lineChart>
      <c:catAx>
        <c:axId val="67011328"/>
        <c:scaling>
          <c:orientation val="minMax"/>
        </c:scaling>
        <c:axPos val="b"/>
        <c:tickLblPos val="nextTo"/>
        <c:crossAx val="67012864"/>
        <c:crosses val="autoZero"/>
        <c:auto val="1"/>
        <c:lblAlgn val="ctr"/>
        <c:lblOffset val="100"/>
      </c:catAx>
      <c:valAx>
        <c:axId val="67012864"/>
        <c:scaling>
          <c:orientation val="minMax"/>
        </c:scaling>
        <c:axPos val="l"/>
        <c:numFmt formatCode="0.0%" sourceLinked="1"/>
        <c:tickLblPos val="nextTo"/>
        <c:crossAx val="6701132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772516611099579"/>
          <c:y val="4.9047326115485734E-2"/>
          <c:w val="0.12924180085597475"/>
          <c:h val="0.18836368110236365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5463475481406514E-2"/>
          <c:y val="3.4267027737185832E-2"/>
          <c:w val="0.62807606351186362"/>
          <c:h val="0.88841307270995351"/>
        </c:manualLayout>
      </c:layout>
      <c:lineChart>
        <c:grouping val="standard"/>
        <c:ser>
          <c:idx val="0"/>
          <c:order val="0"/>
          <c:tx>
            <c:strRef>
              <c:f>Sheet1!$BJ$2</c:f>
              <c:strCache>
                <c:ptCount val="1"/>
                <c:pt idx="0">
                  <c:v>"Moscoso"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Sheet1!$CD$3:$CD$7</c:f>
              <c:numCache>
                <c:formatCode>0.0%</c:formatCode>
                <c:ptCount val="5"/>
                <c:pt idx="0">
                  <c:v>0.97368421052631815</c:v>
                </c:pt>
                <c:pt idx="1">
                  <c:v>0.98245614035087658</c:v>
                </c:pt>
                <c:pt idx="2">
                  <c:v>0.98245614035087658</c:v>
                </c:pt>
                <c:pt idx="3">
                  <c:v>0.98245614035087658</c:v>
                </c:pt>
                <c:pt idx="4">
                  <c:v>0.97368421052631815</c:v>
                </c:pt>
              </c:numCache>
            </c:numRef>
          </c:val>
        </c:ser>
        <c:ser>
          <c:idx val="1"/>
          <c:order val="1"/>
          <c:tx>
            <c:strRef>
              <c:f>Sheet1!$BN$2</c:f>
              <c:strCache>
                <c:ptCount val="1"/>
                <c:pt idx="0">
                  <c:v>"Rafael"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Sheet1!$G$3:$G$7</c:f>
              <c:numCache>
                <c:formatCode>0.0%</c:formatCode>
                <c:ptCount val="5"/>
                <c:pt idx="0">
                  <c:v>0.98245614035087658</c:v>
                </c:pt>
                <c:pt idx="1">
                  <c:v>0.98245614035087658</c:v>
                </c:pt>
                <c:pt idx="2">
                  <c:v>0.97953216374268726</c:v>
                </c:pt>
                <c:pt idx="3">
                  <c:v>0.98245614035087658</c:v>
                </c:pt>
                <c:pt idx="4">
                  <c:v>0.97953216374268726</c:v>
                </c:pt>
              </c:numCache>
            </c:numRef>
          </c:val>
        </c:ser>
        <c:ser>
          <c:idx val="2"/>
          <c:order val="2"/>
          <c:tx>
            <c:strRef>
              <c:f>Sheet1!$BR$2</c:f>
              <c:strCache>
                <c:ptCount val="1"/>
                <c:pt idx="0">
                  <c:v>"Zanoni"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Sheet1!$H$3:$H$7</c:f>
              <c:numCache>
                <c:formatCode>0.0%</c:formatCode>
                <c:ptCount val="5"/>
                <c:pt idx="0">
                  <c:v>0.98245614035087658</c:v>
                </c:pt>
                <c:pt idx="1">
                  <c:v>0.98830409356725146</c:v>
                </c:pt>
                <c:pt idx="2">
                  <c:v>0.97076023391813104</c:v>
                </c:pt>
                <c:pt idx="3">
                  <c:v>0.97953216374268726</c:v>
                </c:pt>
                <c:pt idx="4">
                  <c:v>0.97660818713450526</c:v>
                </c:pt>
              </c:numCache>
            </c:numRef>
          </c:val>
        </c:ser>
        <c:ser>
          <c:idx val="3"/>
          <c:order val="3"/>
          <c:tx>
            <c:strRef>
              <c:f>Sheet1!$BV$2</c:f>
              <c:strCache>
                <c:ptCount val="1"/>
                <c:pt idx="0">
                  <c:v>Full Heading: Jardin Botanico Nacional "Dr. Rafael M. Moscoso"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Sheet1!$R$3:$R$7</c:f>
                <c:numCache>
                  <c:formatCode>General</c:formatCode>
                  <c:ptCount val="5"/>
                  <c:pt idx="0">
                    <c:v>0.12556939158981906</c:v>
                  </c:pt>
                  <c:pt idx="1">
                    <c:v>6.3457702965528801E-2</c:v>
                  </c:pt>
                  <c:pt idx="2">
                    <c:v>7.3565763891281818E-2</c:v>
                  </c:pt>
                  <c:pt idx="3">
                    <c:v>0.12154742509255265</c:v>
                  </c:pt>
                  <c:pt idx="4">
                    <c:v>5.9709291978545007E-2</c:v>
                  </c:pt>
                </c:numCache>
              </c:numRef>
            </c:plus>
            <c:minus>
              <c:numRef>
                <c:f>Sheet1!$R$3:$R$7</c:f>
                <c:numCache>
                  <c:formatCode>General</c:formatCode>
                  <c:ptCount val="5"/>
                  <c:pt idx="0">
                    <c:v>0.12556939158981906</c:v>
                  </c:pt>
                  <c:pt idx="1">
                    <c:v>6.3457702965528801E-2</c:v>
                  </c:pt>
                  <c:pt idx="2">
                    <c:v>7.3565763891281818E-2</c:v>
                  </c:pt>
                  <c:pt idx="3">
                    <c:v>0.12154742509255265</c:v>
                  </c:pt>
                  <c:pt idx="4">
                    <c:v>5.9709291978545007E-2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Sheet1!$I$3:$I$7</c:f>
              <c:numCache>
                <c:formatCode>0.0%</c:formatCode>
                <c:ptCount val="5"/>
                <c:pt idx="0">
                  <c:v>0.7083333333333337</c:v>
                </c:pt>
                <c:pt idx="1">
                  <c:v>0.79239766081871343</c:v>
                </c:pt>
                <c:pt idx="2">
                  <c:v>0.79532163742690065</c:v>
                </c:pt>
                <c:pt idx="3">
                  <c:v>0.75438596491228049</c:v>
                </c:pt>
                <c:pt idx="4">
                  <c:v>0.78654970760233922</c:v>
                </c:pt>
              </c:numCache>
            </c:numRef>
          </c:val>
        </c:ser>
        <c:ser>
          <c:idx val="4"/>
          <c:order val="4"/>
          <c:tx>
            <c:strRef>
              <c:f>Sheet1!$BZ$2</c:f>
              <c:strCache>
                <c:ptCount val="1"/>
                <c:pt idx="0">
                  <c:v>stripped “ " . ” punctuation from heading: Jardin Botanico Nacional Dr Rafael M Moscoso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Sheet1!$S$3:$S$7</c:f>
                <c:numCache>
                  <c:formatCode>General</c:formatCode>
                  <c:ptCount val="5"/>
                  <c:pt idx="0">
                    <c:v>4.3859649122807015E-3</c:v>
                  </c:pt>
                  <c:pt idx="1">
                    <c:v>5.064476045527639E-3</c:v>
                  </c:pt>
                  <c:pt idx="2">
                    <c:v>8.771929824561403E-3</c:v>
                  </c:pt>
                  <c:pt idx="3">
                    <c:v>5.064476045527639E-3</c:v>
                  </c:pt>
                  <c:pt idx="4">
                    <c:v>5.0644760455138323E-3</c:v>
                  </c:pt>
                </c:numCache>
              </c:numRef>
            </c:plus>
            <c:minus>
              <c:numRef>
                <c:f>Sheet1!$S$3:$S$7</c:f>
                <c:numCache>
                  <c:formatCode>General</c:formatCode>
                  <c:ptCount val="5"/>
                  <c:pt idx="0">
                    <c:v>4.3859649122807015E-3</c:v>
                  </c:pt>
                  <c:pt idx="1">
                    <c:v>5.064476045527639E-3</c:v>
                  </c:pt>
                  <c:pt idx="2">
                    <c:v>8.771929824561403E-3</c:v>
                  </c:pt>
                  <c:pt idx="3">
                    <c:v>5.064476045527639E-3</c:v>
                  </c:pt>
                  <c:pt idx="4">
                    <c:v>5.0644760455138323E-3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Sheet1!$J$3:$J$7</c:f>
              <c:numCache>
                <c:formatCode>0.0%</c:formatCode>
                <c:ptCount val="5"/>
                <c:pt idx="0">
                  <c:v>0.9057017543859649</c:v>
                </c:pt>
                <c:pt idx="1">
                  <c:v>0.91520467836257513</c:v>
                </c:pt>
                <c:pt idx="2">
                  <c:v>0.92105263157894735</c:v>
                </c:pt>
                <c:pt idx="3">
                  <c:v>0.91520467836257513</c:v>
                </c:pt>
                <c:pt idx="4">
                  <c:v>0.91812865497076024</c:v>
                </c:pt>
              </c:numCache>
            </c:numRef>
          </c:val>
        </c:ser>
        <c:marker val="1"/>
        <c:axId val="67327872"/>
        <c:axId val="67329408"/>
      </c:lineChart>
      <c:catAx>
        <c:axId val="67327872"/>
        <c:scaling>
          <c:orientation val="minMax"/>
        </c:scaling>
        <c:axPos val="b"/>
        <c:tickLblPos val="nextTo"/>
        <c:crossAx val="67329408"/>
        <c:crosses val="autoZero"/>
        <c:auto val="1"/>
        <c:lblAlgn val="ctr"/>
        <c:lblOffset val="100"/>
      </c:catAx>
      <c:valAx>
        <c:axId val="67329408"/>
        <c:scaling>
          <c:orientation val="minMax"/>
          <c:max val="1"/>
        </c:scaling>
        <c:axPos val="l"/>
        <c:numFmt formatCode="0.0%" sourceLinked="1"/>
        <c:tickLblPos val="nextTo"/>
        <c:crossAx val="673278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0216015696057865"/>
          <c:y val="5.8330563350861432E-2"/>
          <c:w val="0.26755203866843374"/>
          <c:h val="0.9227308926968808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2F341-65ED-4833-B5B2-46E07B1C2879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F4938-EA16-47E6-9B57-FB31DA517B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" y="152400"/>
            <a:ext cx="8842248" cy="1143000"/>
          </a:xfrm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  <a:lin ang="5400000" scaled="0"/>
          </a:gradFill>
        </p:spPr>
        <p:txBody>
          <a:bodyPr/>
          <a:lstStyle>
            <a:lvl1pPr>
              <a:defRPr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1"/>
            </a:gs>
            <a:gs pos="0">
              <a:schemeClr val="accent4">
                <a:lumMod val="50000"/>
                <a:alpha val="49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F065-64A1-4580-9CDD-758A684E645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9140D-FC1F-4323-93A2-1280ED016F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tkirchgessner\My Documents\NYBG-Logotype copy.png"/>
          <p:cNvPicPr>
            <a:picLocks noChangeAspect="1" noChangeArrowheads="1"/>
          </p:cNvPicPr>
          <p:nvPr userDrawn="1"/>
        </p:nvPicPr>
        <p:blipFill>
          <a:blip r:embed="rId1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152401" y="6629400"/>
            <a:ext cx="2801143" cy="1310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3175">
            <a:solidFill>
              <a:schemeClr val="accent1">
                <a:lumMod val="5000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1400717-cropped.jpg"/>
          <p:cNvPicPr>
            <a:picLocks noChangeAspect="1"/>
          </p:cNvPicPr>
          <p:nvPr/>
        </p:nvPicPr>
        <p:blipFill>
          <a:blip r:embed="rId2" cstate="print"/>
          <a:srcRect l="7193" t="13890" r="24198" b="4274"/>
          <a:stretch>
            <a:fillRect/>
          </a:stretch>
        </p:blipFill>
        <p:spPr>
          <a:xfrm>
            <a:off x="-76200" y="-130092"/>
            <a:ext cx="9333095" cy="700313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2743200"/>
            <a:ext cx="4846320" cy="685800"/>
          </a:xfrm>
        </p:spPr>
        <p:txBody>
          <a:bodyPr anchor="ctr">
            <a:noAutofit/>
          </a:bodyPr>
          <a:lstStyle/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Stephen Gottschalk, Anthony Kirchgessner, </a:t>
            </a:r>
          </a:p>
          <a:p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Kimberly Watson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3280" y="6336268"/>
            <a:ext cx="2377440" cy="33855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lIns="91440" tIns="45720" rtlCol="0" anchor="t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IDigBio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July, 2012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85801"/>
            <a:ext cx="8686800" cy="203132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Implementing Optical Character Recognition in </a:t>
            </a:r>
            <a:r>
              <a:rPr lang="en-US" sz="3600" b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Herbarium Digitization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: current practices and challenges</a:t>
            </a:r>
          </a:p>
          <a:p>
            <a:endParaRPr lang="en-US" dirty="0"/>
          </a:p>
        </p:txBody>
      </p:sp>
      <p:pic>
        <p:nvPicPr>
          <p:cNvPr id="6" name="Picture 2" descr="C:\Documents and Settings\tkirchgessner\My Documents\NYBG-Logotype copy.png"/>
          <p:cNvPicPr>
            <a:picLocks noChangeAspect="1" noChangeArrowheads="1"/>
          </p:cNvPicPr>
          <p:nvPr/>
        </p:nvPicPr>
        <p:blipFill>
          <a:blip r:embed="rId3" cstate="print">
            <a:lum bright="-13000" contrast="20000"/>
          </a:blip>
          <a:srcRect/>
          <a:stretch>
            <a:fillRect/>
          </a:stretch>
        </p:blipFill>
        <p:spPr bwMode="auto">
          <a:xfrm>
            <a:off x="0" y="6650752"/>
            <a:ext cx="2801143" cy="131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447800"/>
            <a:ext cx="236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 Run the OCR!</a:t>
            </a:r>
            <a:endParaRPr lang="en-US" sz="2000" dirty="0"/>
          </a:p>
        </p:txBody>
      </p:sp>
      <p:pic>
        <p:nvPicPr>
          <p:cNvPr id="1027" name="Picture 3" descr="C:\Users\sgottschalk\Documents\CaribbeanProject\OCR_presentation\presentation_materials\ocr_f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3276600" cy="364336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V="1">
            <a:off x="3810000" y="34290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46482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1200" y="1828800"/>
            <a:ext cx="18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(trained multiple)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378" y="2209800"/>
            <a:ext cx="397042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43600" y="4191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(built in)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95800"/>
            <a:ext cx="4038600" cy="165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sgottschalk\Desktop\OCR_presentation_temp\images\wright\01386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19400"/>
            <a:ext cx="3850163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Trial Results: Wright Labels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447800"/>
            <a:ext cx="17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162  Labels total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1752600"/>
          <a:ext cx="8458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-5400000">
            <a:off x="-1550551" y="3671412"/>
            <a:ext cx="347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labels read correctly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6248400"/>
            <a:ext cx="24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 recognition trial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Trial Results: </a:t>
            </a:r>
            <a:r>
              <a:rPr lang="en-US" dirty="0" err="1" smtClean="0">
                <a:solidFill>
                  <a:schemeClr val="bg1"/>
                </a:solidFill>
              </a:rPr>
              <a:t>Zanoni</a:t>
            </a:r>
            <a:r>
              <a:rPr lang="en-US" dirty="0" smtClean="0">
                <a:solidFill>
                  <a:schemeClr val="bg1"/>
                </a:solidFill>
              </a:rPr>
              <a:t> Labels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47800"/>
            <a:ext cx="16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114 Labels Total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324600"/>
            <a:ext cx="24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 recognition trial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-1321952" y="3760353"/>
            <a:ext cx="347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Percentage of labels read correctly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838200" y="2057399"/>
          <a:ext cx="769620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/>
              <a:t>OCR Text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900" dirty="0" smtClean="0"/>
              <a:t>How to get the individual text files into a database</a:t>
            </a:r>
          </a:p>
          <a:p>
            <a:pPr lvl="1"/>
            <a:endParaRPr lang="en-US" dirty="0"/>
          </a:p>
        </p:txBody>
      </p:sp>
      <p:pic>
        <p:nvPicPr>
          <p:cNvPr id="4" name="Picture 3" descr="ocr_fi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57400"/>
            <a:ext cx="6257925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/>
              <a:t>OCR Text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How to get the individual text files into a database</a:t>
            </a:r>
          </a:p>
          <a:p>
            <a:pPr lvl="1"/>
            <a:r>
              <a:rPr lang="en-US" dirty="0" smtClean="0"/>
              <a:t>Step 1. Read the file name and text into Excel using a </a:t>
            </a:r>
            <a:r>
              <a:rPr lang="en-US" dirty="0" err="1" smtClean="0"/>
              <a:t>Powershell</a:t>
            </a:r>
            <a:r>
              <a:rPr lang="en-US" dirty="0" smtClean="0"/>
              <a:t> script.</a:t>
            </a:r>
          </a:p>
        </p:txBody>
      </p:sp>
      <p:pic>
        <p:nvPicPr>
          <p:cNvPr id="5" name="Picture 2" descr="C:\Users\tkirchgessner\Dropbox\powershe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7315200" cy="3119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OCR Text and Next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X:\Pub\gottschalk\SPNHC\screengr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447800"/>
            <a:ext cx="6477000" cy="505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OCR Text and 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900" dirty="0" smtClean="0"/>
              <a:t>How to get the individual text files into a database</a:t>
            </a:r>
          </a:p>
          <a:p>
            <a:pPr lvl="1"/>
            <a:r>
              <a:rPr lang="en-US" dirty="0" smtClean="0"/>
              <a:t>Step 1. Read the file name and text into Excel using a </a:t>
            </a:r>
            <a:r>
              <a:rPr lang="en-US" dirty="0" err="1" smtClean="0"/>
              <a:t>Powershell</a:t>
            </a:r>
            <a:r>
              <a:rPr lang="en-US" dirty="0" smtClean="0"/>
              <a:t> script.</a:t>
            </a:r>
          </a:p>
          <a:p>
            <a:pPr lvl="1"/>
            <a:r>
              <a:rPr lang="en-US" dirty="0" smtClean="0"/>
              <a:t>Step 2. Parse the file name and migrate to database of choice.</a:t>
            </a:r>
          </a:p>
          <a:p>
            <a:pPr lvl="2"/>
            <a:r>
              <a:rPr lang="en-US" dirty="0" smtClean="0"/>
              <a:t>File names are created with a pattern, so that unique barcodes are easily parsed:</a:t>
            </a:r>
          </a:p>
          <a:p>
            <a:pPr lvl="2" algn="ctr">
              <a:buNone/>
            </a:pPr>
            <a:r>
              <a:rPr lang="en-US" dirty="0" smtClean="0"/>
              <a:t>v-284-00041202.txt -&gt; 41202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OCR Text and 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Finally, what we end up with is: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Skeletal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parsed into fields (e.g. barcode,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image).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Images associated with these records.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OCR data associated with the images and database records.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OCR data parsed into fields within database records.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OCR Text and 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Language Processing, Machine Learning and data parsing through </a:t>
            </a:r>
            <a:r>
              <a:rPr lang="en-US" dirty="0" err="1" smtClean="0"/>
              <a:t>Symbiota</a:t>
            </a:r>
            <a:r>
              <a:rPr lang="en-US" dirty="0" smtClean="0"/>
              <a:t>, Salix, etc. are emerging technologies being explored to complete the catalog records directly from OCR text.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idx="1"/>
          </p:nvPr>
        </p:nvSpPr>
        <p:spPr>
          <a:xfrm>
            <a:off x="365760" y="1524000"/>
            <a:ext cx="8412480" cy="4754880"/>
          </a:xfrm>
        </p:spPr>
        <p:txBody>
          <a:bodyPr>
            <a:normAutofit/>
          </a:bodyPr>
          <a:lstStyle/>
          <a:p>
            <a:pPr marL="1147763" indent="0">
              <a:buNone/>
            </a:pPr>
            <a:r>
              <a:rPr lang="en-US" sz="2400" dirty="0" smtClean="0"/>
              <a:t>National Science Foundation</a:t>
            </a:r>
          </a:p>
          <a:p>
            <a:pPr marL="1371600" indent="-223838"/>
            <a:r>
              <a:rPr lang="en-US" sz="1600" b="1" dirty="0" smtClean="0"/>
              <a:t>Digitization of Caribbean Plants and Fungi in The New York Botanical                        Garden Herbarium</a:t>
            </a:r>
          </a:p>
          <a:p>
            <a:pPr marL="1371600" indent="-223838"/>
            <a:r>
              <a:rPr lang="en-US" sz="1600" b="1" dirty="0" smtClean="0"/>
              <a:t>Digitization TCN: Collaborative Research: Plants, Herbivores, and Parasitoids:             A Model System for the Study of Tri-</a:t>
            </a:r>
            <a:r>
              <a:rPr lang="en-US" sz="1600" b="1" dirty="0" err="1" smtClean="0"/>
              <a:t>Trophic</a:t>
            </a:r>
            <a:r>
              <a:rPr lang="en-US" sz="1600" b="1" dirty="0" smtClean="0"/>
              <a:t> Associations</a:t>
            </a:r>
          </a:p>
          <a:p>
            <a:endParaRPr lang="en-US" sz="1600" dirty="0" smtClean="0"/>
          </a:p>
          <a:p>
            <a:r>
              <a:rPr lang="en-US" sz="2400" dirty="0" smtClean="0"/>
              <a:t>Barbara Thiers, Robert Naczi, Michael Bevans, Melissa Tulig, Nicole Tarnowsky, Vinson Doyle, Jessica Allen, Elizabeth Kiernan, Annie Virnig, Brandy Watts, Charles Zimmerman</a:t>
            </a:r>
          </a:p>
          <a:p>
            <a:endParaRPr lang="en-US" sz="2400" dirty="0" smtClean="0"/>
          </a:p>
          <a:p>
            <a:r>
              <a:rPr lang="en-US" sz="2400" dirty="0" smtClean="0"/>
              <a:t>Visit the Virtual Herbarium: http://sciweb.nybg.org/science2/vii2.asp</a:t>
            </a:r>
          </a:p>
        </p:txBody>
      </p:sp>
      <p:pic>
        <p:nvPicPr>
          <p:cNvPr id="21508" name="Picture 6" descr="http://gradschool.uoregon.edu/sites/default/files/NSF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Caribbean Workflow</a:t>
            </a:r>
            <a:endParaRPr lang="en-US" dirty="0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457200" y="2133600"/>
            <a:ext cx="1828800" cy="990600"/>
            <a:chOff x="381000" y="2057400"/>
            <a:chExt cx="1828800" cy="990600"/>
          </a:xfrm>
        </p:grpSpPr>
        <p:sp>
          <p:nvSpPr>
            <p:cNvPr id="11" name="Rectangle 10"/>
            <p:cNvSpPr/>
            <p:nvPr/>
          </p:nvSpPr>
          <p:spPr>
            <a:xfrm>
              <a:off x="381000" y="2057400"/>
              <a:ext cx="1828800" cy="99060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381000" y="2057400"/>
              <a:ext cx="1828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Curation</a:t>
              </a:r>
              <a:r>
                <a:rPr lang="en-US" dirty="0">
                  <a:solidFill>
                    <a:schemeClr val="bg1"/>
                  </a:solidFill>
                </a:rPr>
                <a:t> and rapid </a:t>
              </a:r>
              <a:r>
                <a:rPr lang="en-US" dirty="0" err="1">
                  <a:solidFill>
                    <a:schemeClr val="bg1"/>
                  </a:solidFill>
                </a:rPr>
                <a:t>barcoding</a:t>
              </a:r>
              <a:r>
                <a:rPr lang="en-US" dirty="0">
                  <a:solidFill>
                    <a:schemeClr val="bg1"/>
                  </a:solidFill>
                </a:rPr>
                <a:t> of specimens</a:t>
              </a:r>
            </a:p>
          </p:txBody>
        </p:sp>
      </p:grp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304800" y="3810000"/>
            <a:ext cx="2133600" cy="609600"/>
            <a:chOff x="381000" y="3352800"/>
            <a:chExt cx="2133600" cy="685800"/>
          </a:xfrm>
        </p:grpSpPr>
        <p:sp>
          <p:nvSpPr>
            <p:cNvPr id="14" name="Rectangle 13"/>
            <p:cNvSpPr/>
            <p:nvPr/>
          </p:nvSpPr>
          <p:spPr>
            <a:xfrm>
              <a:off x="381000" y="3352800"/>
              <a:ext cx="2133600" cy="68580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20826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Specimen imaging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52800" y="5257800"/>
            <a:ext cx="1905000" cy="1219200"/>
            <a:chOff x="381000" y="4267200"/>
            <a:chExt cx="2210118" cy="762000"/>
          </a:xfrm>
        </p:grpSpPr>
        <p:sp>
          <p:nvSpPr>
            <p:cNvPr id="17" name="Rectangle 16"/>
            <p:cNvSpPr/>
            <p:nvPr/>
          </p:nvSpPr>
          <p:spPr>
            <a:xfrm>
              <a:off x="381000" y="4267200"/>
              <a:ext cx="2210118" cy="762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457200" y="4343400"/>
              <a:ext cx="2133918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Optical Character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Recognition (OCR)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and data parsing</a:t>
              </a:r>
            </a:p>
          </p:txBody>
        </p:sp>
      </p:grp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629400" y="3773487"/>
            <a:ext cx="2185988" cy="646113"/>
          </a:xfrm>
          <a:prstGeom prst="rect">
            <a:avLst/>
          </a:prstGeom>
          <a:solidFill>
            <a:srgbClr val="FFC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Specimen Catalog</a:t>
            </a:r>
          </a:p>
          <a:p>
            <a:r>
              <a:rPr lang="en-US" b="1" dirty="0">
                <a:solidFill>
                  <a:schemeClr val="bg1"/>
                </a:solidFill>
              </a:rPr>
              <a:t>Record</a:t>
            </a:r>
          </a:p>
        </p:txBody>
      </p:sp>
      <p:cxnSp>
        <p:nvCxnSpPr>
          <p:cNvPr id="26" name="Straight Arrow Connector 25"/>
          <p:cNvCxnSpPr>
            <a:stCxn id="11" idx="2"/>
            <a:endCxn id="14" idx="0"/>
          </p:cNvCxnSpPr>
          <p:nvPr/>
        </p:nvCxnSpPr>
        <p:spPr>
          <a:xfrm>
            <a:off x="1371600" y="3124200"/>
            <a:ext cx="0" cy="685800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7" idx="1"/>
          </p:cNvCxnSpPr>
          <p:nvPr/>
        </p:nvCxnSpPr>
        <p:spPr>
          <a:xfrm>
            <a:off x="1371600" y="4419600"/>
            <a:ext cx="1981200" cy="1447800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39" idx="1"/>
          </p:cNvCxnSpPr>
          <p:nvPr/>
        </p:nvCxnSpPr>
        <p:spPr>
          <a:xfrm>
            <a:off x="2438400" y="4114800"/>
            <a:ext cx="1066800" cy="4465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3" idx="3"/>
            <a:endCxn id="25" idx="0"/>
          </p:cNvCxnSpPr>
          <p:nvPr/>
        </p:nvCxnSpPr>
        <p:spPr>
          <a:xfrm>
            <a:off x="5181600" y="2514600"/>
            <a:ext cx="2540794" cy="1258887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  <a:endCxn id="25" idx="2"/>
          </p:cNvCxnSpPr>
          <p:nvPr/>
        </p:nvCxnSpPr>
        <p:spPr>
          <a:xfrm flipV="1">
            <a:off x="5257800" y="4419600"/>
            <a:ext cx="2464594" cy="1421785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9" idx="3"/>
            <a:endCxn id="25" idx="1"/>
          </p:cNvCxnSpPr>
          <p:nvPr/>
        </p:nvCxnSpPr>
        <p:spPr>
          <a:xfrm flipV="1">
            <a:off x="5181600" y="4096544"/>
            <a:ext cx="1447800" cy="22721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3505200" y="2209800"/>
            <a:ext cx="1676400" cy="609600"/>
            <a:chOff x="381000" y="3352800"/>
            <a:chExt cx="2133600" cy="685800"/>
          </a:xfrm>
        </p:grpSpPr>
        <p:sp>
          <p:nvSpPr>
            <p:cNvPr id="33" name="Rectangle 32"/>
            <p:cNvSpPr/>
            <p:nvPr/>
          </p:nvSpPr>
          <p:spPr>
            <a:xfrm>
              <a:off x="381000" y="3352800"/>
              <a:ext cx="2133600" cy="68580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Box 5"/>
            <p:cNvSpPr txBox="1">
              <a:spLocks noChangeArrowheads="1"/>
            </p:cNvSpPr>
            <p:nvPr/>
          </p:nvSpPr>
          <p:spPr bwMode="auto">
            <a:xfrm>
              <a:off x="381000" y="3429000"/>
              <a:ext cx="1591974" cy="415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Fieldbook</a:t>
              </a:r>
              <a:r>
                <a:rPr lang="en-US" dirty="0" smtClean="0">
                  <a:solidFill>
                    <a:schemeClr val="bg1"/>
                  </a:solidFill>
                </a:rPr>
                <a:t> 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2667000" y="4953000"/>
            <a:ext cx="3276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505200" y="3581400"/>
            <a:ext cx="1676400" cy="1066800"/>
            <a:chOff x="3505200" y="3429000"/>
            <a:chExt cx="1676400" cy="10668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3505200" y="3429000"/>
              <a:ext cx="1676400" cy="1066800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Box 5"/>
            <p:cNvSpPr txBox="1">
              <a:spLocks noChangeArrowheads="1"/>
            </p:cNvSpPr>
            <p:nvPr/>
          </p:nvSpPr>
          <p:spPr bwMode="auto">
            <a:xfrm>
              <a:off x="3505200" y="3505200"/>
              <a:ext cx="1676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Manual keying of specimen data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Straight Arrow Connector 42"/>
          <p:cNvCxnSpPr>
            <a:stCxn id="14" idx="0"/>
            <a:endCxn id="34" idx="1"/>
          </p:cNvCxnSpPr>
          <p:nvPr/>
        </p:nvCxnSpPr>
        <p:spPr>
          <a:xfrm flipV="1">
            <a:off x="1371600" y="2462199"/>
            <a:ext cx="2133600" cy="1347801"/>
          </a:xfrm>
          <a:prstGeom prst="straightConnector1">
            <a:avLst/>
          </a:prstGeom>
          <a:ln w="28575">
            <a:solidFill>
              <a:srgbClr val="FF99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OCR?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36634"/>
            <a:ext cx="4197310" cy="220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:\work\CaribbeanProject\SPNHC\v-082-012863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3886200" cy="223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1981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99221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Output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5" idx="3"/>
            <a:endCxn id="4" idx="1"/>
          </p:cNvCxnSpPr>
          <p:nvPr/>
        </p:nvCxnSpPr>
        <p:spPr>
          <a:xfrm>
            <a:off x="4191000" y="3630015"/>
            <a:ext cx="457200" cy="6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gradFill flip="none" rotWithShape="1">
            <a:gsLst>
              <a:gs pos="100000">
                <a:srgbClr val="183457">
                  <a:alpha val="97000"/>
                </a:srgbClr>
              </a:gs>
              <a:gs pos="39000">
                <a:schemeClr val="accent1">
                  <a:lumMod val="75000"/>
                  <a:shade val="67500"/>
                  <a:satMod val="115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/>
          <a:p>
            <a:r>
              <a:rPr lang="en-US" dirty="0" smtClean="0">
                <a:cs typeface="Aharoni" pitchFamily="2" charset="-79"/>
              </a:rPr>
              <a:t>Processing Considerations</a:t>
            </a:r>
            <a:endParaRPr lang="en-US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Picture 5" descr="LABELS2.tif"/>
          <p:cNvPicPr>
            <a:picLocks noChangeAspect="1"/>
          </p:cNvPicPr>
          <p:nvPr/>
        </p:nvPicPr>
        <p:blipFill>
          <a:blip r:embed="rId2" cstate="print"/>
          <a:srcRect l="1012" r="3743" b="2394"/>
          <a:stretch>
            <a:fillRect/>
          </a:stretch>
        </p:blipFill>
        <p:spPr>
          <a:xfrm>
            <a:off x="3804469" y="1669722"/>
            <a:ext cx="5110931" cy="44262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0" indent="-287338">
              <a:lnSpc>
                <a:spcPct val="120000"/>
              </a:lnSpc>
              <a:defRPr/>
            </a:pPr>
            <a:r>
              <a:rPr lang="en-US" sz="2800" b="1" dirty="0" smtClean="0"/>
              <a:t>Image Processing:</a:t>
            </a:r>
          </a:p>
          <a:p>
            <a:pPr marL="287338" lvl="0" indent="-28733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Image size</a:t>
            </a:r>
          </a:p>
          <a:p>
            <a:pPr marL="744538" lvl="1" indent="-28733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Color = ~10 </a:t>
            </a:r>
            <a:r>
              <a:rPr lang="en-US" sz="2400" dirty="0" err="1" smtClean="0"/>
              <a:t>mb</a:t>
            </a:r>
            <a:endParaRPr lang="en-US" sz="2400" dirty="0" smtClean="0"/>
          </a:p>
          <a:p>
            <a:pPr marL="744538" lvl="1" indent="-28733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Grayscale = ~1 </a:t>
            </a:r>
            <a:r>
              <a:rPr lang="en-US" sz="2400" dirty="0" err="1" smtClean="0"/>
              <a:t>mb</a:t>
            </a:r>
            <a:endParaRPr lang="en-US" sz="2400" dirty="0" smtClean="0"/>
          </a:p>
          <a:p>
            <a:pPr marL="287338" lvl="0" indent="-28733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Processing time</a:t>
            </a:r>
          </a:p>
          <a:p>
            <a:pPr marL="744538" lvl="1" indent="-28733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Images cropped to label can be </a:t>
            </a:r>
            <a:r>
              <a:rPr lang="en-US" sz="2400" dirty="0" err="1" smtClean="0"/>
              <a:t>OCR’d</a:t>
            </a:r>
            <a:r>
              <a:rPr lang="en-US" sz="2400" dirty="0" smtClean="0"/>
              <a:t> ~10 x faster than </a:t>
            </a:r>
            <a:r>
              <a:rPr lang="en-US" sz="2400" dirty="0" err="1" smtClean="0"/>
              <a:t>uncropped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6868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Corporate edition allows for batch processing large numbers of images at once</a:t>
            </a:r>
          </a:p>
          <a:p>
            <a:r>
              <a:rPr lang="en-US" dirty="0" smtClean="0"/>
              <a:t>Unique identifiers link the specimen OCR data and the image</a:t>
            </a:r>
          </a:p>
          <a:p>
            <a:r>
              <a:rPr lang="en-US" dirty="0" smtClean="0"/>
              <a:t>Option for pattern training to enhance OCR quality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  <a:gradFill flip="none" rotWithShape="1">
            <a:gsLst>
              <a:gs pos="100000">
                <a:srgbClr val="183457">
                  <a:alpha val="97000"/>
                </a:srgbClr>
              </a:gs>
              <a:gs pos="39000">
                <a:schemeClr val="accent1">
                  <a:lumMod val="75000"/>
                  <a:shade val="67500"/>
                  <a:satMod val="115000"/>
                </a:schemeClr>
              </a:gs>
            </a:gsLst>
            <a:lin ang="5400000" scaled="0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Aharoni" pitchFamily="2" charset="-79"/>
              </a:rPr>
              <a:t>Optically Recognizing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Aharoni" pitchFamily="2" charset="-79"/>
              </a:rPr>
              <a:t>with ABBYY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8686800" cy="46451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162 Charles Wright, Cuba labels and 114 Tom </a:t>
            </a:r>
            <a:r>
              <a:rPr lang="en-US" dirty="0" err="1" smtClean="0"/>
              <a:t>Zanoni</a:t>
            </a:r>
            <a:r>
              <a:rPr lang="en-US" dirty="0" smtClean="0"/>
              <a:t>, Dominican Republic labels</a:t>
            </a:r>
          </a:p>
          <a:p>
            <a:r>
              <a:rPr lang="en-US" dirty="0" smtClean="0"/>
              <a:t>Wright labels chosen because they are difficult to read with OCR, have the most room for improvement</a:t>
            </a:r>
          </a:p>
          <a:p>
            <a:r>
              <a:rPr lang="en-US" dirty="0" err="1" smtClean="0"/>
              <a:t>Zanoni</a:t>
            </a:r>
            <a:r>
              <a:rPr lang="en-US" dirty="0" smtClean="0"/>
              <a:t> labels are in general more legible, but also contain much more text</a:t>
            </a:r>
          </a:p>
          <a:p>
            <a:r>
              <a:rPr lang="en-US" dirty="0" smtClean="0"/>
              <a:t>Label headings are unique to each label type, changes in OCR accuracy can be tracked across trials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Case Study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Pointyhead\Desktop\OCR_presentation\images\wright\v-035-01270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08437" cy="2192338"/>
          </a:xfrm>
          <a:prstGeom prst="rect">
            <a:avLst/>
          </a:prstGeom>
          <a:noFill/>
        </p:spPr>
      </p:pic>
      <p:pic>
        <p:nvPicPr>
          <p:cNvPr id="5" name="Picture 9" descr="C:\Users\Pointyhead\Desktop\OCR_presentation\images\wright\v-162-0134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884728" cy="2438399"/>
          </a:xfrm>
          <a:prstGeom prst="rect">
            <a:avLst/>
          </a:prstGeom>
          <a:noFill/>
        </p:spPr>
      </p:pic>
      <p:pic>
        <p:nvPicPr>
          <p:cNvPr id="6" name="Picture 10" descr="C:\Users\Pointyhead\Desktop\OCR_presentation\images\zanoni\v-035-01270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3430586" cy="442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OCR Parameters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1143000"/>
          </a:xfrm>
        </p:spPr>
        <p:txBody>
          <a:bodyPr/>
          <a:lstStyle/>
          <a:p>
            <a:r>
              <a:rPr lang="en-US" dirty="0" smtClean="0"/>
              <a:t>Both label types put through the same set of OCR trials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401" y="3429000"/>
            <a:ext cx="35821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Trial 1: Built-in parameters</a:t>
            </a:r>
          </a:p>
          <a:p>
            <a:pPr marL="690563" indent="-690563">
              <a:tabLst>
                <a:tab pos="457200" algn="l"/>
              </a:tabLst>
            </a:pPr>
            <a:r>
              <a:rPr lang="en-US" dirty="0" smtClean="0"/>
              <a:t>Trial 2: Train Pattern Recognition</a:t>
            </a:r>
          </a:p>
          <a:p>
            <a:pPr marL="690563" indent="-690563">
              <a:tabLst>
                <a:tab pos="457200" algn="l"/>
              </a:tabLst>
            </a:pPr>
            <a:r>
              <a:rPr lang="en-US" dirty="0" smtClean="0"/>
              <a:t>	on one label</a:t>
            </a:r>
          </a:p>
          <a:p>
            <a:r>
              <a:rPr lang="en-US" dirty="0" smtClean="0"/>
              <a:t>*Trial 3: Train PR on multiple labels</a:t>
            </a:r>
          </a:p>
          <a:p>
            <a:r>
              <a:rPr lang="en-US" dirty="0" smtClean="0"/>
              <a:t>Trial 4: Train PR on </a:t>
            </a:r>
            <a:r>
              <a:rPr lang="en-US" u="sng" dirty="0" err="1" smtClean="0"/>
              <a:t>Zanoni</a:t>
            </a:r>
            <a:r>
              <a:rPr lang="en-US" dirty="0" smtClean="0"/>
              <a:t> label type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48200" y="3429000"/>
            <a:ext cx="35841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9725" indent="-339725">
              <a:tabLst>
                <a:tab pos="457200" algn="l"/>
              </a:tabLst>
            </a:pPr>
            <a:r>
              <a:rPr lang="en-US" dirty="0" smtClean="0"/>
              <a:t>Trial 1: Built-in parameters</a:t>
            </a:r>
          </a:p>
          <a:p>
            <a:pPr marL="339725" indent="-339725">
              <a:tabLst>
                <a:tab pos="457200" algn="l"/>
              </a:tabLst>
            </a:pPr>
            <a:r>
              <a:rPr lang="en-US" dirty="0" smtClean="0"/>
              <a:t>Trial 2: Train Pattern Recognition </a:t>
            </a:r>
          </a:p>
          <a:p>
            <a:pPr marL="690563" indent="-690563">
              <a:tabLst>
                <a:tab pos="690563" algn="l"/>
              </a:tabLst>
            </a:pPr>
            <a:r>
              <a:rPr lang="en-US" dirty="0" smtClean="0"/>
              <a:t>	on one label</a:t>
            </a:r>
          </a:p>
          <a:p>
            <a:pPr marL="339725" indent="-339725">
              <a:tabLst>
                <a:tab pos="457200" algn="l"/>
              </a:tabLst>
            </a:pPr>
            <a:r>
              <a:rPr lang="en-US" dirty="0" smtClean="0"/>
              <a:t>Trial 3: Train PR on multiple labels</a:t>
            </a:r>
          </a:p>
          <a:p>
            <a:pPr marL="339725" indent="-339725">
              <a:tabLst>
                <a:tab pos="457200" algn="l"/>
              </a:tabLst>
            </a:pPr>
            <a:r>
              <a:rPr lang="en-US" dirty="0" smtClean="0"/>
              <a:t>Trial 4: Train PR on </a:t>
            </a:r>
            <a:r>
              <a:rPr lang="en-US" u="sng" dirty="0" smtClean="0"/>
              <a:t>Wright </a:t>
            </a:r>
            <a:r>
              <a:rPr lang="en-US" dirty="0" smtClean="0"/>
              <a:t>label type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27077" y="2895600"/>
            <a:ext cx="148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Wright Labels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4250" y="2895600"/>
            <a:ext cx="14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Zanoni</a:t>
            </a:r>
            <a:r>
              <a:rPr lang="en-US" b="1" dirty="0" smtClean="0"/>
              <a:t> Labels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438400" y="5029200"/>
            <a:ext cx="3532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Trial 5: Train PR on both label types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*Trial 6: add ‘æ’ to English language, train PR on multiple labels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ointyhead\Desktop\OCR_presentation\presentation_materials\set_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72" y="1916430"/>
            <a:ext cx="8558028" cy="459994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467600" y="38862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371600"/>
            <a:ext cx="7700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 all images set to 300 dpi, cropped to label, language = </a:t>
            </a:r>
            <a:r>
              <a:rPr lang="en-US" sz="2000" dirty="0" err="1" smtClean="0"/>
              <a:t>autoselect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2133600" y="22860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33528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00000">
                <a:srgbClr val="183457">
                  <a:alpha val="97000"/>
                </a:srgbClr>
              </a:gs>
              <a:gs pos="56000">
                <a:schemeClr val="accent1">
                  <a:lumMod val="75000"/>
                  <a:shade val="67500"/>
                  <a:satMod val="115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600200"/>
            <a:ext cx="4445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 Pattern Recognition is carried out</a:t>
            </a:r>
            <a:endParaRPr lang="en-US" sz="2000" dirty="0"/>
          </a:p>
        </p:txBody>
      </p:sp>
      <p:pic>
        <p:nvPicPr>
          <p:cNvPr id="3075" name="Picture 3" descr="C:\Users\Pointyhead\Desktop\OCR_presentation\presentation_materials\user_patterns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462" y="2514600"/>
            <a:ext cx="4554538" cy="3535362"/>
          </a:xfrm>
          <a:prstGeom prst="rect">
            <a:avLst/>
          </a:prstGeom>
          <a:noFill/>
        </p:spPr>
      </p:pic>
      <p:pic>
        <p:nvPicPr>
          <p:cNvPr id="1026" name="Picture 2" descr="D:\OCR_presentation\presentation_materials\t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38912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622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Caribbean Workflow</vt:lpstr>
      <vt:lpstr>What is OCR?</vt:lpstr>
      <vt:lpstr>Processing Considerations</vt:lpstr>
      <vt:lpstr>Slide 5</vt:lpstr>
      <vt:lpstr>A Case Study</vt:lpstr>
      <vt:lpstr>OCR Parameters</vt:lpstr>
      <vt:lpstr>Trials</vt:lpstr>
      <vt:lpstr>Trials</vt:lpstr>
      <vt:lpstr>Trials</vt:lpstr>
      <vt:lpstr>Trial Results: Wright Labels</vt:lpstr>
      <vt:lpstr>Trial Results: Zanoni Labels</vt:lpstr>
      <vt:lpstr>OCR Text and Next Steps</vt:lpstr>
      <vt:lpstr>OCR Text and Next Steps</vt:lpstr>
      <vt:lpstr>OCR Text and Next Steps</vt:lpstr>
      <vt:lpstr>OCR Text and Next Steps</vt:lpstr>
      <vt:lpstr>OCR Text and Next Steps</vt:lpstr>
      <vt:lpstr>OCR Text and Next Steps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sgottschalk</cp:lastModifiedBy>
  <cp:revision>174</cp:revision>
  <dcterms:created xsi:type="dcterms:W3CDTF">2012-05-21T02:55:08Z</dcterms:created>
  <dcterms:modified xsi:type="dcterms:W3CDTF">2012-07-23T14:34:45Z</dcterms:modified>
</cp:coreProperties>
</file>