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31" r:id="rId2"/>
    <p:sldId id="503" r:id="rId3"/>
    <p:sldId id="504" r:id="rId4"/>
    <p:sldId id="505" r:id="rId5"/>
    <p:sldId id="506" r:id="rId6"/>
    <p:sldId id="507" r:id="rId7"/>
    <p:sldId id="512" r:id="rId8"/>
    <p:sldId id="508" r:id="rId9"/>
    <p:sldId id="513" r:id="rId10"/>
    <p:sldId id="514" r:id="rId11"/>
    <p:sldId id="511" r:id="rId12"/>
    <p:sldId id="509" r:id="rId13"/>
    <p:sldId id="510" r:id="rId14"/>
    <p:sldId id="467" r:id="rId15"/>
    <p:sldId id="515" r:id="rId16"/>
    <p:sldId id="474" r:id="rId17"/>
    <p:sldId id="473" r:id="rId18"/>
    <p:sldId id="492" r:id="rId19"/>
    <p:sldId id="498" r:id="rId20"/>
    <p:sldId id="499" r:id="rId21"/>
    <p:sldId id="500" r:id="rId22"/>
    <p:sldId id="501" r:id="rId23"/>
    <p:sldId id="516" r:id="rId24"/>
    <p:sldId id="517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90" autoAdjust="0"/>
  </p:normalViewPr>
  <p:slideViewPr>
    <p:cSldViewPr snapToGrid="0" snapToObjects="1">
      <p:cViewPr>
        <p:scale>
          <a:sx n="150" d="100"/>
          <a:sy n="15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cat>
            <c:numRef>
              <c:f>Sheet1!$B$6:$B$27</c:f>
              <c:numCache>
                <c:formatCode>General</c:formatCode>
                <c:ptCount val="22"/>
                <c:pt idx="0">
                  <c:v>1600.0</c:v>
                </c:pt>
                <c:pt idx="1">
                  <c:v>1620.0</c:v>
                </c:pt>
                <c:pt idx="2">
                  <c:v>1640.0</c:v>
                </c:pt>
                <c:pt idx="3">
                  <c:v>1660.0</c:v>
                </c:pt>
                <c:pt idx="4">
                  <c:v>1680.0</c:v>
                </c:pt>
                <c:pt idx="5">
                  <c:v>1700.0</c:v>
                </c:pt>
                <c:pt idx="6">
                  <c:v>1720.0</c:v>
                </c:pt>
                <c:pt idx="7">
                  <c:v>1740.0</c:v>
                </c:pt>
                <c:pt idx="8">
                  <c:v>1760.0</c:v>
                </c:pt>
                <c:pt idx="9">
                  <c:v>1780.0</c:v>
                </c:pt>
                <c:pt idx="10">
                  <c:v>1800.0</c:v>
                </c:pt>
                <c:pt idx="11">
                  <c:v>1820.0</c:v>
                </c:pt>
                <c:pt idx="12">
                  <c:v>1840.0</c:v>
                </c:pt>
                <c:pt idx="13">
                  <c:v>1860.0</c:v>
                </c:pt>
                <c:pt idx="14">
                  <c:v>1880.0</c:v>
                </c:pt>
                <c:pt idx="15">
                  <c:v>1900.0</c:v>
                </c:pt>
                <c:pt idx="16">
                  <c:v>1920.0</c:v>
                </c:pt>
                <c:pt idx="17">
                  <c:v>1940.0</c:v>
                </c:pt>
                <c:pt idx="18">
                  <c:v>1960.0</c:v>
                </c:pt>
                <c:pt idx="19">
                  <c:v>1980.0</c:v>
                </c:pt>
                <c:pt idx="20">
                  <c:v>2000.0</c:v>
                </c:pt>
                <c:pt idx="21">
                  <c:v>2020.0</c:v>
                </c:pt>
              </c:numCache>
            </c:numRef>
          </c:cat>
          <c:val>
            <c:numRef>
              <c:f>Sheet1!$D$6:$D$27</c:f>
              <c:numCache>
                <c:formatCode>General</c:formatCode>
                <c:ptCount val="22"/>
                <c:pt idx="0">
                  <c:v>0.999999988824129</c:v>
                </c:pt>
                <c:pt idx="1">
                  <c:v>2.38095247619048E7</c:v>
                </c:pt>
                <c:pt idx="2">
                  <c:v>4.76190485238095E7</c:v>
                </c:pt>
                <c:pt idx="3">
                  <c:v>7.14285722857143E7</c:v>
                </c:pt>
                <c:pt idx="4">
                  <c:v>9.5238096047619E7</c:v>
                </c:pt>
                <c:pt idx="5">
                  <c:v>1.19047619809524E8</c:v>
                </c:pt>
                <c:pt idx="6">
                  <c:v>1.42857143571429E8</c:v>
                </c:pt>
                <c:pt idx="7">
                  <c:v>1.66666667333333E8</c:v>
                </c:pt>
                <c:pt idx="8">
                  <c:v>1.90476191095238E8</c:v>
                </c:pt>
                <c:pt idx="9">
                  <c:v>2.14285714857143E8</c:v>
                </c:pt>
                <c:pt idx="10">
                  <c:v>2.38095238619048E8</c:v>
                </c:pt>
                <c:pt idx="11">
                  <c:v>2.61904762380952E8</c:v>
                </c:pt>
                <c:pt idx="12">
                  <c:v>2.85714286142857E8</c:v>
                </c:pt>
                <c:pt idx="13">
                  <c:v>3.09523809904762E8</c:v>
                </c:pt>
                <c:pt idx="14">
                  <c:v>3.33333333666667E8</c:v>
                </c:pt>
                <c:pt idx="15">
                  <c:v>3.57142857428571E8</c:v>
                </c:pt>
                <c:pt idx="16">
                  <c:v>3.80952381190476E8</c:v>
                </c:pt>
                <c:pt idx="17">
                  <c:v>4.04761904952381E8</c:v>
                </c:pt>
                <c:pt idx="18">
                  <c:v>4.28571428714286E8</c:v>
                </c:pt>
                <c:pt idx="19">
                  <c:v>4.52380952476191E8</c:v>
                </c:pt>
                <c:pt idx="20">
                  <c:v>4.76190476238095E8</c:v>
                </c:pt>
                <c:pt idx="21">
                  <c:v>5.0E8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233768"/>
        <c:axId val="617236712"/>
      </c:lineChart>
      <c:catAx>
        <c:axId val="61723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17236712"/>
        <c:crosses val="autoZero"/>
        <c:auto val="1"/>
        <c:lblAlgn val="ctr"/>
        <c:lblOffset val="100"/>
        <c:noMultiLvlLbl val="0"/>
      </c:catAx>
      <c:valAx>
        <c:axId val="617236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latin typeface="Calibri"/>
                  </a:rPr>
                  <a:t>Specimens</a:t>
                </a:r>
                <a:endParaRPr lang="en-US" dirty="0">
                  <a:latin typeface="Calibri"/>
                </a:endParaRP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617233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A96E-91F4-7B4C-9B83-746AF0A99002}" type="datetimeFigureOut">
              <a:rPr lang="en-US" smtClean="0">
                <a:latin typeface="Calibri"/>
              </a:rPr>
              <a:t>7/12/12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B9416-8FD5-C441-88D7-A3ECA349F5B1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59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C78F4-FECF-A349-B2C0-09CE009314FE}" type="datetimeFigureOut">
              <a:rPr lang="en-US"/>
              <a:pPr>
                <a:defRPr/>
              </a:pPr>
              <a:t>7/12/12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89E472-65CF-744F-B650-4B8C2D7F4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3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2A197-FCBD-3D4C-9D36-1380FD16BF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Bringing</a:t>
            </a:r>
            <a:r>
              <a:rPr lang="en-US" b="1" baseline="0" dirty="0" smtClean="0"/>
              <a:t> a culture of computing to the Plant Sciences.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B071-D3F4-A140-B231-0DF6AE066B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sym typeface="Arial" charset="0"/>
              </a:rPr>
              <a:t>Comparison to other means of copying data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9E472-65CF-744F-B650-4B8C2D7F4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1DA25DDA-DE91-8143-AB90-0AFC320F02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9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29A68E04-04FB-E844-9FA8-1430BB332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0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785D099B-8A6C-9947-9AE1-497D5AEE8E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2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7607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631825"/>
            <a:ext cx="8139112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idx="10"/>
          </p:nvPr>
        </p:nvSpPr>
        <p:spPr>
          <a:xfrm>
            <a:off x="3081338" y="6230938"/>
            <a:ext cx="2892425" cy="7921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 lang="en-US" smtClean="0"/>
              <a:t>tnrs.iplantc.org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9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 err="1" smtClean="0"/>
              <a:t>tnrs.iplantc.org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F298201D-3083-4F4A-8FD8-AEF8A6AF6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8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829C79C2-D1A2-8E48-BB23-9641E0577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3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3174A530-0F60-EA4A-A376-62183A8001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6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7C0070A6-A7A3-6A4F-A80F-16A3C440D2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3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D06C6DDE-8EE4-E248-9048-A9E9B033D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1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23C2B3ED-BE55-954E-9633-6793A5D263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A3C16015-ACAF-744C-823A-88A97CB53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3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95F73C03-6CF0-AF45-BD86-9F26C661B7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934200" y="6353175"/>
            <a:ext cx="2128838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/>
                <a:cs typeface="Calibri" charset="0"/>
              </a:defRPr>
            </a:lvl1pPr>
          </a:lstStyle>
          <a:p>
            <a:fld id="{9C78FAD5-8908-364C-A923-690E0DBF0F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12A2AF">
                <a:alpha val="10000"/>
              </a:srgbClr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chemeClr val="bg1"/>
              </a:solidFill>
              <a:latin typeface="Calibri" charset="0"/>
              <a:ea typeface="Calibri"/>
              <a:cs typeface="Calibri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0" y="6240463"/>
            <a:ext cx="644525" cy="636587"/>
            <a:chOff x="0" y="3846"/>
            <a:chExt cx="478" cy="472"/>
          </a:xfrm>
        </p:grpSpPr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dirty="0">
                <a:solidFill>
                  <a:schemeClr val="bg1"/>
                </a:solidFill>
                <a:latin typeface="Calibri" charset="0"/>
                <a:ea typeface="Calibri"/>
                <a:cs typeface="Calibri" charset="0"/>
              </a:endParaRPr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054" name="Picture 10" descr="IPL_logo_1C_rgb_small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6391275"/>
            <a:ext cx="1658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12A2AF"/>
          </a:solidFill>
          <a:latin typeface="Calibri"/>
          <a:ea typeface="Calibri"/>
          <a:cs typeface="Calibri"/>
        </a:defRPr>
      </a:lvl1pPr>
      <a:lvl2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12A2AF"/>
          </a:solidFill>
          <a:latin typeface="Calibri" charset="0"/>
          <a:ea typeface="ＭＳ Ｐゴシック" pitchFamily="-106" charset="-128"/>
          <a:cs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12A2AF"/>
          </a:solidFill>
          <a:latin typeface="Calibri" charset="0"/>
          <a:ea typeface="ＭＳ Ｐゴシック" pitchFamily="-106" charset="-128"/>
          <a:cs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12A2AF"/>
          </a:solidFill>
          <a:latin typeface="Calibri" charset="0"/>
          <a:ea typeface="ＭＳ Ｐゴシック" pitchFamily="-106" charset="-128"/>
          <a:cs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12A2AF"/>
          </a:solidFill>
          <a:latin typeface="Calibri" charset="0"/>
          <a:ea typeface="ＭＳ Ｐゴシック" pitchFamily="-106" charset="-128"/>
          <a:cs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Calibri"/>
          <a:ea typeface="Calibri"/>
          <a:cs typeface="Calibri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Calibri"/>
          <a:ea typeface="Calibri"/>
          <a:cs typeface="Calibri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Calibri"/>
          <a:ea typeface="Calibri"/>
          <a:cs typeface="Calibri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Calibri"/>
          <a:ea typeface="Calibri"/>
          <a:cs typeface="Calibri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Calibri"/>
          <a:ea typeface="Calibri"/>
          <a:cs typeface="Calibri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hyperlink" Target="https://pods.iplantcollaborative.org/wiki/display/start/How+fast+is+the+iPlant+Data+Sto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DarwinArchive_1837_NotebookB_CUL-DAR121.-_038.jp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9647" r="4846" b="46141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iPlant's</a:t>
            </a:r>
            <a:r>
              <a:rPr lang="en-US" dirty="0" smtClean="0">
                <a:latin typeface="Calibri" charset="0"/>
              </a:rPr>
              <a:t> Taxonomic Name Resolution Service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Naim Matasci</a:t>
            </a:r>
          </a:p>
          <a:p>
            <a:pPr>
              <a:defRPr/>
            </a:pPr>
            <a:r>
              <a:rPr lang="en-US" dirty="0" smtClean="0"/>
              <a:t>BIO5 / The iPlant Collaborative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5799" y="5346412"/>
            <a:ext cx="2728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alibri"/>
                <a:cs typeface="Calibri"/>
              </a:rPr>
              <a:t>tnrs.iplantc.org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42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Reuse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What's the correlation between leaf morphology and leaf economy (R. Walls)?</a:t>
            </a:r>
          </a:p>
          <a:p>
            <a:r>
              <a:rPr lang="en-US" dirty="0" smtClean="0"/>
              <a:t>Evolution of pit </a:t>
            </a:r>
            <a:r>
              <a:rPr lang="en-US" dirty="0" err="1" smtClean="0"/>
              <a:t>domatia</a:t>
            </a:r>
            <a:r>
              <a:rPr lang="en-US" dirty="0" smtClean="0"/>
              <a:t>  (M. Donoghue)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1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iPlant Data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iRODS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Metadata driven</a:t>
            </a:r>
          </a:p>
          <a:p>
            <a:pPr lvl="1"/>
            <a:r>
              <a:rPr lang="en-US" dirty="0" smtClean="0"/>
              <a:t>Storing, Sharing and Distributing</a:t>
            </a:r>
          </a:p>
          <a:p>
            <a:r>
              <a:rPr lang="en-US" dirty="0" smtClean="0"/>
              <a:t>Redundant (mirrors at TACC and </a:t>
            </a:r>
            <a:r>
              <a:rPr lang="en-US" dirty="0" err="1" smtClean="0"/>
              <a:t>UoA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Really, really, really big (6 PB + 40 PB LTS)</a:t>
            </a:r>
          </a:p>
          <a:p>
            <a:r>
              <a:rPr lang="en-US" dirty="0" smtClean="0"/>
              <a:t>Really, really, really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3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oup 3"/>
          <p:cNvGrpSpPr>
            <a:grpSpLocks/>
          </p:cNvGrpSpPr>
          <p:nvPr/>
        </p:nvGrpSpPr>
        <p:grpSpPr bwMode="auto">
          <a:xfrm>
            <a:off x="0" y="6239619"/>
            <a:ext cx="645170" cy="638473"/>
            <a:chOff x="0" y="0"/>
            <a:chExt cx="578" cy="571"/>
          </a:xfrm>
        </p:grpSpPr>
        <p:sp>
          <p:nvSpPr>
            <p:cNvPr id="62474" name="Oval 1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chemeClr val="accent1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/>
              </a:endParaRPr>
            </a:p>
          </p:txBody>
        </p:sp>
        <p:pic>
          <p:nvPicPr>
            <p:cNvPr id="624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44" y="6390308"/>
            <a:ext cx="165868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71813" y="1071562"/>
            <a:ext cx="3528343" cy="830461"/>
          </a:xfrm>
        </p:spPr>
        <p:txBody>
          <a:bodyPr/>
          <a:lstStyle/>
          <a:p>
            <a:pPr eaLnBrk="1" hangingPunct="1">
              <a:buFont typeface="Times New Roman" charset="0"/>
              <a:buNone/>
            </a:pPr>
            <a:r>
              <a:rPr lang="en-US">
                <a:latin typeface="Helvetica" charset="0"/>
                <a:ea typeface="ヒラギノ角ゴ ProN W3" charset="0"/>
                <a:cs typeface="ヒラギノ角ゴ ProN W3" charset="0"/>
              </a:rPr>
              <a:t>100GB: 29m15s</a:t>
            </a: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330398"/>
            <a:ext cx="9144000" cy="1150814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ヒラギノ角ゴ ProN W3" charset="0"/>
                <a:cs typeface="ヒラギノ角ゴ ProN W3" charset="0"/>
              </a:rPr>
              <a:t>iPlant Data Store Performance</a:t>
            </a:r>
          </a:p>
        </p:txBody>
      </p:sp>
      <p:sp>
        <p:nvSpPr>
          <p:cNvPr id="62469" name="Rectangle 7"/>
          <p:cNvSpPr>
            <a:spLocks/>
          </p:cNvSpPr>
          <p:nvPr/>
        </p:nvSpPr>
        <p:spPr bwMode="auto">
          <a:xfrm>
            <a:off x="3173388" y="634008"/>
            <a:ext cx="2796108" cy="38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8000"/>
                </a:solidFill>
                <a:latin typeface="Helvetica" charset="0"/>
                <a:cs typeface="Helvetica" charset="0"/>
                <a:sym typeface="Helvetica" charset="0"/>
              </a:rPr>
              <a:t>UC Berkeley to iDS</a:t>
            </a:r>
          </a:p>
        </p:txBody>
      </p:sp>
      <p:graphicFrame>
        <p:nvGraphicFramePr>
          <p:cNvPr id="44040" name="Group 8"/>
          <p:cNvGraphicFramePr>
            <a:graphicFrameLocks noGrp="1"/>
          </p:cNvGraphicFramePr>
          <p:nvPr/>
        </p:nvGraphicFramePr>
        <p:xfrm>
          <a:off x="1116211" y="2222377"/>
          <a:ext cx="6775400" cy="2726899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1598414"/>
                <a:gridCol w="1725662"/>
                <a:gridCol w="1725662"/>
                <a:gridCol w="1725662"/>
              </a:tblGrid>
              <a:tr h="38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Source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Destination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Copy Method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Time (seconds)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38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CD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sv-SE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Desktop PC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cp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320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38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Berkeley Server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sv-SE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Desktop PC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scp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150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38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External Drive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sv-SE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Desktop PC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cp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36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38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USB 2.0 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Flash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sv-SE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Desktop PC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cp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30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38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iDS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sv-SE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Desktop PC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iget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 Bold" pitchFamily="-84" charset="0"/>
                        </a:rPr>
                        <a:t>18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pitchFamily="-84" charset="0"/>
                        <a:ea typeface="Arial Bold" pitchFamily="-84" charset="0"/>
                        <a:cs typeface="Arial Bold" pitchFamily="-84" charset="0"/>
                        <a:sym typeface="Arial Bold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38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sv-SE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Desktop PC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sv-SE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Desktop PC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cp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sym typeface="Arial" pitchFamily="-84" charset="0"/>
                        </a:rPr>
                        <a:t>15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 pitchFamily="-8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62471" name="Rectangle 104"/>
          <p:cNvSpPr>
            <a:spLocks/>
          </p:cNvSpPr>
          <p:nvPr/>
        </p:nvSpPr>
        <p:spPr bwMode="auto">
          <a:xfrm>
            <a:off x="973336" y="6482953"/>
            <a:ext cx="91440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300" u="sng" dirty="0">
                <a:latin typeface="Calibri"/>
                <a:cs typeface="Calibri"/>
                <a:sym typeface="Arial" charset="0"/>
                <a:hlinkClick r:id="rId5"/>
              </a:rPr>
              <a:t>https://pods.iplantcollaborative.org/wiki/display/start/How+fast+is+the+iPlant+Data+Store</a:t>
            </a:r>
            <a:endParaRPr lang="en-US" sz="1300" u="sng" dirty="0">
              <a:latin typeface="Calibri"/>
              <a:cs typeface="Calibri"/>
              <a:sym typeface="Arial" charset="0"/>
            </a:endParaRPr>
          </a:p>
        </p:txBody>
      </p:sp>
      <p:sp>
        <p:nvSpPr>
          <p:cNvPr id="44137" name="Rectangle 105"/>
          <p:cNvSpPr>
            <a:spLocks/>
          </p:cNvSpPr>
          <p:nvPr/>
        </p:nvSpPr>
        <p:spPr bwMode="auto">
          <a:xfrm>
            <a:off x="2662164" y="1651992"/>
            <a:ext cx="36021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773"/>
              </a:spcBef>
            </a:pPr>
            <a:r>
              <a:rPr lang="en-US" sz="310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1 GB / 17.5 seconds</a:t>
            </a:r>
          </a:p>
        </p:txBody>
      </p:sp>
      <p:sp>
        <p:nvSpPr>
          <p:cNvPr id="44138" name="Rectangle 106"/>
          <p:cNvSpPr>
            <a:spLocks/>
          </p:cNvSpPr>
          <p:nvPr/>
        </p:nvSpPr>
        <p:spPr bwMode="auto">
          <a:xfrm>
            <a:off x="526852" y="5268516"/>
            <a:ext cx="46535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910796" algn="l"/>
              </a:tabLst>
            </a:pPr>
            <a:r>
              <a:rPr lang="sv-SE" sz="1700" b="1" dirty="0">
                <a:latin typeface="Calibri"/>
                <a:cs typeface="Calibri"/>
                <a:sym typeface="Arial" charset="0"/>
              </a:rPr>
              <a:t>Desktop PC</a:t>
            </a:r>
            <a:r>
              <a:rPr lang="en-US" sz="1700" b="1" dirty="0">
                <a:latin typeface="Calibri"/>
                <a:cs typeface="Calibri"/>
                <a:sym typeface="Arial" charset="0"/>
              </a:rPr>
              <a:t> (UA):  </a:t>
            </a:r>
            <a:r>
              <a:rPr lang="en-US" sz="1700" dirty="0">
                <a:latin typeface="Calibri"/>
                <a:cs typeface="Calibri"/>
                <a:sym typeface="Arial" charset="0"/>
              </a:rPr>
              <a:t>Mac with 7.2K Internal Hard Drive</a:t>
            </a:r>
          </a:p>
          <a:p>
            <a:pPr>
              <a:tabLst>
                <a:tab pos="910796" algn="l"/>
              </a:tabLst>
            </a:pPr>
            <a:r>
              <a:rPr lang="en-US" sz="1700" b="1" dirty="0">
                <a:latin typeface="Calibri"/>
                <a:cs typeface="Calibri"/>
                <a:sym typeface="Arial" charset="0"/>
              </a:rPr>
              <a:t>External Drive:  </a:t>
            </a:r>
            <a:r>
              <a:rPr lang="en-US" sz="1700" dirty="0">
                <a:latin typeface="Calibri"/>
                <a:cs typeface="Calibri"/>
                <a:sym typeface="Arial" charset="0"/>
              </a:rPr>
              <a:t>USB 2.0: 5.4k Hard Drive</a:t>
            </a:r>
          </a:p>
          <a:p>
            <a:pPr>
              <a:tabLst>
                <a:tab pos="910796" algn="l"/>
              </a:tabLst>
            </a:pPr>
            <a:r>
              <a:rPr lang="en-US" sz="1700" b="1" dirty="0">
                <a:latin typeface="Calibri"/>
                <a:cs typeface="Calibri"/>
                <a:sym typeface="Arial" charset="0"/>
              </a:rPr>
              <a:t>Flash Drive:  </a:t>
            </a:r>
            <a:r>
              <a:rPr lang="en-US" sz="1700" dirty="0">
                <a:latin typeface="Calibri"/>
                <a:cs typeface="Calibri"/>
                <a:sym typeface="Arial" charset="0"/>
              </a:rPr>
              <a:t>USB 2.0 Patriot XT</a:t>
            </a:r>
          </a:p>
        </p:txBody>
      </p:sp>
    </p:spTree>
    <p:extLst>
      <p:ext uri="{BB962C8B-B14F-4D97-AF65-F5344CB8AC3E}">
        <p14:creationId xmlns:p14="http://schemas.microsoft.com/office/powerpoint/2010/main" val="22807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7" grpId="0" autoUpdateAnimBg="0"/>
      <p:bldP spid="441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PhytoBisque features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Rich internet  application (completely web based)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Draws upon features from popular large scale photo sharing sites and high resolution aerial imagery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google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maps)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Ability to import and export over 100+ image formats, movies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Ability to import extremely large image sets using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iPlant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data store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Can display 20Kx20K image using  standard web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browser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Manage data sets with tags, metadata management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Utilizes distributed computing  (connected to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iPlant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 execute environment)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3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Taxonomic uncertainty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213"/>
            <a:ext cx="8229600" cy="4221162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Non-existent names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Misspellings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Contamination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Annotations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err="1" smtClean="0"/>
              <a:t>Morphospecies</a:t>
            </a:r>
            <a:endParaRPr lang="en-US" dirty="0" smtClean="0"/>
          </a:p>
          <a:p>
            <a:pPr marL="1390650" lvl="2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Digitization issues (frame shifts, character encoding)Lexical variants (digitization conventions)</a:t>
            </a: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Synonymy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Nomenclatural synonyms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Taxonomic synonyms / concepts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Misidentifications, incomplete identifications </a:t>
            </a:r>
          </a:p>
        </p:txBody>
      </p:sp>
    </p:spTree>
    <p:extLst>
      <p:ext uri="{BB962C8B-B14F-4D97-AF65-F5344CB8AC3E}">
        <p14:creationId xmlns:p14="http://schemas.microsoft.com/office/powerpoint/2010/main" val="313962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Non-existent names: </a:t>
            </a:r>
            <a:br>
              <a:rPr lang="en-US" sz="4000" dirty="0"/>
            </a:br>
            <a:r>
              <a:rPr lang="en-US" sz="4000" dirty="0"/>
              <a:t>Herbarium specimens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019800"/>
            <a:ext cx="7010400" cy="838200"/>
          </a:xfrm>
        </p:spPr>
        <p:txBody>
          <a:bodyPr/>
          <a:lstStyle/>
          <a:p>
            <a:pPr marL="609600" indent="-609600" algn="r">
              <a:buFontTx/>
              <a:buNone/>
            </a:pPr>
            <a:r>
              <a:rPr lang="en-US" sz="1800" dirty="0"/>
              <a:t>*New World plant specimens, 34 herbaria, simple match against IPNI and TROPICOS, excluding authors</a:t>
            </a:r>
          </a:p>
          <a:p>
            <a:pPr marL="609600" indent="-609600" algn="r">
              <a:buFontTx/>
              <a:buNone/>
            </a:pPr>
            <a:endParaRPr lang="en-US" sz="1600" dirty="0"/>
          </a:p>
        </p:txBody>
      </p:sp>
      <p:graphicFrame>
        <p:nvGraphicFramePr>
          <p:cNvPr id="95236" name="Group 4"/>
          <p:cNvGraphicFramePr>
            <a:graphicFrameLocks noGrp="1"/>
          </p:cNvGraphicFramePr>
          <p:nvPr>
            <p:ph sz="half" idx="2"/>
          </p:nvPr>
        </p:nvGraphicFramePr>
        <p:xfrm>
          <a:off x="685800" y="2362200"/>
          <a:ext cx="8001000" cy="2468565"/>
        </p:xfrm>
        <a:graphic>
          <a:graphicData uri="http://schemas.openxmlformats.org/drawingml/2006/table">
            <a:tbl>
              <a:tblPr/>
              <a:tblGrid>
                <a:gridCol w="4992688"/>
                <a:gridCol w="3008312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Total specimens: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1.1 million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Unique species names: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53,052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Published names (legitimate &amp; illegitimate):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44,532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Misspelled names: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9371 (18%)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Specimens with misspelled names: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</a:rPr>
                        <a:t>101,237 (9%)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43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Taxonomic Name Resolution Service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Computer assisted standardization of plant names</a:t>
            </a:r>
          </a:p>
          <a:p>
            <a:pPr eaLnBrk="1" hangingPunct="1"/>
            <a:r>
              <a:rPr lang="en-US" dirty="0"/>
              <a:t>Corrects spelling errors and alternative spellings to a standard list of names</a:t>
            </a:r>
          </a:p>
          <a:p>
            <a:pPr eaLnBrk="1" hangingPunct="1"/>
            <a:r>
              <a:rPr lang="en-US" dirty="0"/>
              <a:t>Convert out-of-date names to currently accepted names</a:t>
            </a:r>
          </a:p>
        </p:txBody>
      </p:sp>
    </p:spTree>
    <p:extLst>
      <p:ext uri="{BB962C8B-B14F-4D97-AF65-F5344CB8AC3E}">
        <p14:creationId xmlns:p14="http://schemas.microsoft.com/office/powerpoint/2010/main" val="233014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247"/>
          <a:stretch/>
        </p:blipFill>
        <p:spPr>
          <a:xfrm>
            <a:off x="317500" y="0"/>
            <a:ext cx="8492383" cy="6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67"/>
            <a:ext cx="9144000" cy="63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4838" cy="1123950"/>
          </a:xfrm>
        </p:spPr>
        <p:txBody>
          <a:bodyPr/>
          <a:lstStyle/>
          <a:p>
            <a:r>
              <a:rPr lang="en-US" dirty="0" smtClean="0"/>
              <a:t>What is iPlant?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377335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73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9" y="76200"/>
            <a:ext cx="3533876" cy="3204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09" y="76200"/>
            <a:ext cx="3552724" cy="320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23780"/>
            <a:ext cx="3524975" cy="320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09" y="3423780"/>
            <a:ext cx="3552724" cy="32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-263"/>
          <a:stretch/>
        </p:blipFill>
        <p:spPr>
          <a:xfrm>
            <a:off x="0" y="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sources</a:t>
            </a:r>
          </a:p>
          <a:p>
            <a:pPr lvl="1"/>
            <a:r>
              <a:rPr lang="en-US" dirty="0" smtClean="0"/>
              <a:t>Standard source import with </a:t>
            </a:r>
            <a:r>
              <a:rPr lang="en-US" dirty="0" err="1" smtClean="0"/>
              <a:t>DwC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Better performance</a:t>
            </a:r>
          </a:p>
          <a:p>
            <a:r>
              <a:rPr lang="en-US" dirty="0" err="1" smtClean="0"/>
              <a:t>TNRastic</a:t>
            </a:r>
            <a:r>
              <a:rPr lang="en-US" dirty="0" smtClean="0"/>
              <a:t> API</a:t>
            </a:r>
          </a:p>
          <a:p>
            <a:r>
              <a:rPr lang="en-US" dirty="0" smtClean="0"/>
              <a:t>Integration with Global Names components</a:t>
            </a:r>
          </a:p>
        </p:txBody>
      </p:sp>
    </p:spTree>
    <p:extLst>
      <p:ext uri="{BB962C8B-B14F-4D97-AF65-F5344CB8AC3E}">
        <p14:creationId xmlns:p14="http://schemas.microsoft.com/office/powerpoint/2010/main" val="242780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</a:t>
            </a:r>
            <a:r>
              <a:rPr lang="en-US" dirty="0"/>
              <a:t>: http://</a:t>
            </a:r>
            <a:r>
              <a:rPr lang="en-US" dirty="0" err="1"/>
              <a:t>tnrs.iplantc.org</a:t>
            </a:r>
            <a:r>
              <a:rPr lang="en-US" dirty="0" smtClean="0"/>
              <a:t>/</a:t>
            </a:r>
          </a:p>
          <a:p>
            <a:r>
              <a:rPr lang="en-US" b="1" dirty="0"/>
              <a:t>Code</a:t>
            </a:r>
            <a:r>
              <a:rPr lang="en-US" dirty="0"/>
              <a:t>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iPlantCollaborativeOpenSource</a:t>
            </a:r>
            <a:r>
              <a:rPr lang="en-US" dirty="0"/>
              <a:t>/</a:t>
            </a:r>
            <a:r>
              <a:rPr lang="en-US" dirty="0" smtClean="0"/>
              <a:t>TNRS </a:t>
            </a:r>
          </a:p>
          <a:p>
            <a:r>
              <a:rPr lang="en-US" b="1" dirty="0" smtClean="0"/>
              <a:t>API (provisional)</a:t>
            </a:r>
            <a:r>
              <a:rPr lang="en-US" dirty="0" smtClean="0"/>
              <a:t>: </a:t>
            </a:r>
            <a:r>
              <a:rPr lang="en-US" dirty="0"/>
              <a:t>http://</a:t>
            </a:r>
            <a:r>
              <a:rPr lang="en-US" dirty="0" err="1"/>
              <a:t>goo.gl</a:t>
            </a:r>
            <a:r>
              <a:rPr lang="en-US" dirty="0"/>
              <a:t>/</a:t>
            </a:r>
            <a:r>
              <a:rPr lang="en-US" dirty="0" err="1" smtClean="0"/>
              <a:t>XnUiH</a:t>
            </a:r>
            <a:endParaRPr lang="en-US" dirty="0" smtClean="0"/>
          </a:p>
          <a:p>
            <a:r>
              <a:rPr lang="en-US" b="1" dirty="0" err="1" smtClean="0"/>
              <a:t>TNRastic</a:t>
            </a:r>
            <a:r>
              <a:rPr lang="en-US" b="1" dirty="0" smtClean="0"/>
              <a:t> API</a:t>
            </a:r>
            <a:r>
              <a:rPr lang="en-US" dirty="0"/>
              <a:t>: http://</a:t>
            </a:r>
            <a:r>
              <a:rPr lang="en-US" dirty="0" err="1"/>
              <a:t>goo.gl</a:t>
            </a:r>
            <a:r>
              <a:rPr lang="en-US" dirty="0"/>
              <a:t>/Z7Fkc</a:t>
            </a:r>
          </a:p>
        </p:txBody>
      </p:sp>
    </p:spTree>
    <p:extLst>
      <p:ext uri="{BB962C8B-B14F-4D97-AF65-F5344CB8AC3E}">
        <p14:creationId xmlns:p14="http://schemas.microsoft.com/office/powerpoint/2010/main" val="31473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r>
              <a:rPr lang="en-US" b="1" dirty="0"/>
              <a:t>Brad Boyle</a:t>
            </a:r>
          </a:p>
          <a:p>
            <a:r>
              <a:rPr lang="en-US" dirty="0"/>
              <a:t>Brian </a:t>
            </a:r>
            <a:r>
              <a:rPr lang="en-US" dirty="0" err="1"/>
              <a:t>Enquist</a:t>
            </a:r>
            <a:endParaRPr lang="en-US" dirty="0"/>
          </a:p>
          <a:p>
            <a:r>
              <a:rPr lang="en-US" dirty="0"/>
              <a:t>Juan Antonio </a:t>
            </a:r>
            <a:r>
              <a:rPr lang="en-US" dirty="0" err="1"/>
              <a:t>Raygoza</a:t>
            </a:r>
            <a:r>
              <a:rPr lang="en-US" dirty="0"/>
              <a:t> </a:t>
            </a:r>
            <a:r>
              <a:rPr lang="en-US" dirty="0" err="1"/>
              <a:t>Garay</a:t>
            </a:r>
            <a:endParaRPr lang="en-US" dirty="0"/>
          </a:p>
          <a:p>
            <a:r>
              <a:rPr lang="en-US" b="1" dirty="0"/>
              <a:t>Nicole Hopkins</a:t>
            </a:r>
          </a:p>
          <a:p>
            <a:r>
              <a:rPr lang="en-US" dirty="0" err="1"/>
              <a:t>Zhenyuan</a:t>
            </a:r>
            <a:r>
              <a:rPr lang="en-US" dirty="0"/>
              <a:t> Lu</a:t>
            </a:r>
          </a:p>
          <a:p>
            <a:r>
              <a:rPr lang="en-US" dirty="0"/>
              <a:t>Martha </a:t>
            </a:r>
            <a:r>
              <a:rPr lang="en-US" dirty="0" err="1"/>
              <a:t>Narro</a:t>
            </a:r>
            <a:endParaRPr lang="en-US" dirty="0"/>
          </a:p>
          <a:p>
            <a:r>
              <a:rPr lang="en-US" dirty="0"/>
              <a:t>Shannon Oliver</a:t>
            </a:r>
          </a:p>
          <a:p>
            <a:r>
              <a:rPr lang="en-US" dirty="0"/>
              <a:t>William </a:t>
            </a:r>
            <a:r>
              <a:rPr lang="en-US" dirty="0" err="1"/>
              <a:t>Piel</a:t>
            </a:r>
            <a:endParaRPr lang="en-US" dirty="0"/>
          </a:p>
          <a:p>
            <a:r>
              <a:rPr lang="en-US" dirty="0"/>
              <a:t>Jill </a:t>
            </a:r>
            <a:r>
              <a:rPr lang="en-US" dirty="0" err="1"/>
              <a:t>Yarmchuk</a:t>
            </a:r>
            <a:endParaRPr lang="en-US" dirty="0"/>
          </a:p>
          <a:p>
            <a:endParaRPr lang="en-US" dirty="0"/>
          </a:p>
          <a:p>
            <a:r>
              <a:rPr lang="en-US" dirty="0"/>
              <a:t>Bob Magill (Missouri Botanical Garden)</a:t>
            </a:r>
          </a:p>
          <a:p>
            <a:r>
              <a:rPr lang="en-US" dirty="0"/>
              <a:t>Chris Freeland (Missouri Botanical Garden)</a:t>
            </a:r>
          </a:p>
          <a:p>
            <a:r>
              <a:rPr lang="en-US" dirty="0"/>
              <a:t>Chuck Miller (Missouri Botanical Garden)</a:t>
            </a:r>
          </a:p>
          <a:p>
            <a:r>
              <a:rPr lang="en-US" dirty="0"/>
              <a:t>Peter Jorgensen (Missouri Botanical Garden)</a:t>
            </a:r>
          </a:p>
          <a:p>
            <a:r>
              <a:rPr lang="en-US" dirty="0"/>
              <a:t>Amy </a:t>
            </a:r>
            <a:r>
              <a:rPr lang="en-US" dirty="0" err="1"/>
              <a:t>Zanne</a:t>
            </a:r>
            <a:r>
              <a:rPr lang="en-US" dirty="0"/>
              <a:t> (University of Missouri, St. Louis)</a:t>
            </a:r>
          </a:p>
          <a:p>
            <a:r>
              <a:rPr lang="en-US" dirty="0"/>
              <a:t>Peter Stevens (Missouri Botanical Garden)</a:t>
            </a:r>
          </a:p>
          <a:p>
            <a:r>
              <a:rPr lang="en-US" dirty="0"/>
              <a:t>Jay Paige (Missouri Botanical Garden)</a:t>
            </a:r>
          </a:p>
          <a:p>
            <a:r>
              <a:rPr lang="en-US" dirty="0"/>
              <a:t>Bob </a:t>
            </a:r>
            <a:r>
              <a:rPr lang="en-US" dirty="0" err="1"/>
              <a:t>Peet</a:t>
            </a:r>
            <a:r>
              <a:rPr lang="en-US" dirty="0"/>
              <a:t> (University of North Carolina at Chapel Hill)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Paul </a:t>
            </a:r>
            <a:r>
              <a:rPr lang="en-US" dirty="0"/>
              <a:t>Morris (Harvard University)</a:t>
            </a:r>
          </a:p>
          <a:p>
            <a:r>
              <a:rPr lang="en-US" dirty="0" smtClean="0"/>
              <a:t>Alan </a:t>
            </a:r>
            <a:r>
              <a:rPr lang="en-US" dirty="0"/>
              <a:t>Paton (Kew Royal Botanic Gardens and their International Plant Names Index)</a:t>
            </a:r>
          </a:p>
          <a:p>
            <a:r>
              <a:rPr lang="en-US" b="1" dirty="0"/>
              <a:t>Tony Rees</a:t>
            </a:r>
            <a:r>
              <a:rPr lang="en-US" dirty="0"/>
              <a:t> (Commonwealth Scientific and Industrial Research </a:t>
            </a:r>
            <a:r>
              <a:rPr lang="en-US" dirty="0" err="1"/>
              <a:t>Organisation</a:t>
            </a:r>
            <a:r>
              <a:rPr lang="en-US" dirty="0"/>
              <a:t>)</a:t>
            </a:r>
          </a:p>
          <a:p>
            <a:r>
              <a:rPr lang="en-US" dirty="0"/>
              <a:t>Michael </a:t>
            </a:r>
            <a:r>
              <a:rPr lang="en-US" dirty="0" err="1"/>
              <a:t>Giddens</a:t>
            </a:r>
            <a:r>
              <a:rPr lang="en-US" dirty="0"/>
              <a:t> (</a:t>
            </a:r>
            <a:r>
              <a:rPr lang="en-US" dirty="0" err="1"/>
              <a:t>www.silverbiology.com</a:t>
            </a:r>
            <a:r>
              <a:rPr lang="en-US" dirty="0"/>
              <a:t>)</a:t>
            </a:r>
          </a:p>
          <a:p>
            <a:r>
              <a:rPr lang="en-US" b="1" dirty="0"/>
              <a:t>Dmitry </a:t>
            </a:r>
            <a:r>
              <a:rPr lang="en-US" b="1" dirty="0" err="1"/>
              <a:t>Mozzherin</a:t>
            </a:r>
            <a:r>
              <a:rPr lang="en-US" b="1" dirty="0"/>
              <a:t> </a:t>
            </a:r>
            <a:r>
              <a:rPr lang="en-US" dirty="0"/>
              <a:t>(Global Biodiversity Information Facility)</a:t>
            </a:r>
          </a:p>
          <a:p>
            <a:r>
              <a:rPr lang="en-US" dirty="0"/>
              <a:t>David Remsen (Global Biodiversity Information Facility)</a:t>
            </a:r>
          </a:p>
          <a:p>
            <a:r>
              <a:rPr lang="en-US" dirty="0"/>
              <a:t>David Patterson (Encyclopedia of Life)</a:t>
            </a:r>
          </a:p>
          <a:p>
            <a:r>
              <a:rPr lang="en-US" dirty="0"/>
              <a:t>Cam Webb (Harvard University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Missouri Botanical Garden (</a:t>
            </a:r>
            <a:r>
              <a:rPr lang="en-US" dirty="0" err="1"/>
              <a:t>Tropicos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Funding provided by the National Science Foundation Plant Cyberinfrastructure Program (grant #DBI-0735191).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1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5" y="8467"/>
            <a:ext cx="6988231" cy="6386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77885" y="1123336"/>
            <a:ext cx="6988231" cy="1433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77884" y="2556933"/>
            <a:ext cx="6988231" cy="14478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77884" y="3987800"/>
            <a:ext cx="6988231" cy="24073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97200" y="355600"/>
            <a:ext cx="1499419" cy="7423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92198" y="355600"/>
            <a:ext cx="1499419" cy="7423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18905" y="355600"/>
            <a:ext cx="1499419" cy="7423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68400" y="1123336"/>
            <a:ext cx="6897715" cy="4345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31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a New Plant Biology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20" y="1143000"/>
            <a:ext cx="3915473" cy="4854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06" t="2222" r="2057" b="3457"/>
          <a:stretch/>
        </p:blipFill>
        <p:spPr>
          <a:xfrm>
            <a:off x="776863" y="1354666"/>
            <a:ext cx="3329484" cy="4385734"/>
          </a:xfrm>
          <a:prstGeom prst="rect">
            <a:avLst/>
          </a:prstGeom>
          <a:effectLst>
            <a:outerShdw blurRad="85725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15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68327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999" y="6581001"/>
            <a:ext cx="6307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</a:rPr>
              <a:t>http://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www.ncbi.nlm.nih.gov</a:t>
            </a:r>
            <a:r>
              <a:rPr lang="en-US" sz="1200" dirty="0">
                <a:latin typeface="Calibri"/>
                <a:ea typeface="Calibri"/>
                <a:cs typeface="Calibri"/>
              </a:rPr>
              <a:t>/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Genbank</a:t>
            </a:r>
            <a:r>
              <a:rPr lang="en-US" sz="1200" dirty="0">
                <a:latin typeface="Calibri"/>
                <a:ea typeface="Calibri"/>
                <a:cs typeface="Calibri"/>
              </a:rPr>
              <a:t>/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genbankstats.html</a:t>
            </a:r>
            <a:endParaRPr lang="en-US" sz="1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5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940927"/>
              </p:ext>
            </p:extLst>
          </p:nvPr>
        </p:nvGraphicFramePr>
        <p:xfrm>
          <a:off x="0" y="1210733"/>
          <a:ext cx="9144000" cy="504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TMU* Growth of Biological Collections</a:t>
            </a:r>
            <a:br>
              <a:rPr lang="en-US" dirty="0" smtClean="0"/>
            </a:br>
            <a:r>
              <a:rPr lang="en-US" dirty="0" smtClean="0"/>
              <a:t>(1600 – 2012)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333" y="6550223"/>
            <a:ext cx="1924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</a:rPr>
              <a:t>*TMU: Totally Made Up</a:t>
            </a:r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72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If you can't find it, it doesn't exist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745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_Empty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iPlantYR3Template.potx</Template>
  <TotalTime>17870</TotalTime>
  <Words>690</Words>
  <Application>Microsoft Macintosh PowerPoint</Application>
  <PresentationFormat>On-screen Show (4:3)</PresentationFormat>
  <Paragraphs>139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Vaughn_iPlant_Empty</vt:lpstr>
      <vt:lpstr>iPlant's Taxonomic Name Resolution Service</vt:lpstr>
      <vt:lpstr>What is iPlant?</vt:lpstr>
      <vt:lpstr>PowerPoint Presentation</vt:lpstr>
      <vt:lpstr>PowerPoint Presentation</vt:lpstr>
      <vt:lpstr>Empowering a New Plant Biology</vt:lpstr>
      <vt:lpstr>PowerPoint Presentation</vt:lpstr>
      <vt:lpstr>TMU* Growth of Biological Collections (1600 – 2012)</vt:lpstr>
      <vt:lpstr>If you can't find it, it doesn't exist</vt:lpstr>
      <vt:lpstr>PowerPoint Presentation</vt:lpstr>
      <vt:lpstr>Data Reuse </vt:lpstr>
      <vt:lpstr>iPlant Data Store</vt:lpstr>
      <vt:lpstr>iPlant Data Store Performance</vt:lpstr>
      <vt:lpstr>PhytoBisque features</vt:lpstr>
      <vt:lpstr>Taxonomic uncertainty</vt:lpstr>
      <vt:lpstr>Non-existent names:  Herbarium specimens</vt:lpstr>
      <vt:lpstr>Taxonomic Name Resolution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</vt:lpstr>
      <vt:lpstr>PowerPoint Presentation</vt:lpstr>
      <vt:lpstr>PowerPoint Presentation</vt:lpstr>
    </vt:vector>
  </TitlesOfParts>
  <Company>The iPlant Collaborative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iPlant Tree of Life Project and Toolkit: Building a Cyberinfrastructure for Plant Science Research </dc:title>
  <dc:creator>Naim Matasci</dc:creator>
  <cp:lastModifiedBy>Naim Matasci</cp:lastModifiedBy>
  <cp:revision>193</cp:revision>
  <dcterms:created xsi:type="dcterms:W3CDTF">2011-06-14T21:33:30Z</dcterms:created>
  <dcterms:modified xsi:type="dcterms:W3CDTF">2012-07-12T21:10:52Z</dcterms:modified>
</cp:coreProperties>
</file>