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56" r:id="rId2"/>
    <p:sldId id="262" r:id="rId3"/>
    <p:sldId id="263" r:id="rId4"/>
    <p:sldId id="264" r:id="rId5"/>
    <p:sldId id="278" r:id="rId6"/>
    <p:sldId id="277" r:id="rId7"/>
    <p:sldId id="267" r:id="rId8"/>
    <p:sldId id="279" r:id="rId9"/>
    <p:sldId id="258" r:id="rId10"/>
    <p:sldId id="269" r:id="rId11"/>
    <p:sldId id="270" r:id="rId12"/>
    <p:sldId id="275" r:id="rId13"/>
    <p:sldId id="271" r:id="rId14"/>
    <p:sldId id="272" r:id="rId15"/>
    <p:sldId id="260" r:id="rId16"/>
    <p:sldId id="273" r:id="rId17"/>
    <p:sldId id="261" r:id="rId18"/>
    <p:sldId id="274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inicola\Dropbox\Alexa's%20SWITCH\Administrative\Progress%20&amp;%20Goals%2053mo%20(adj.%20for%20incompletes%20&amp;%20summer%20speed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inicola\Dropbox\Alexa's%20SWITCH\Administrative\Progress%20&amp;%20Goals%2053mo%20(adj.%20for%20incompletes%20&amp;%20summer%20spe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Databasing Progress</a:t>
            </a:r>
          </a:p>
        </c:rich>
      </c:tx>
      <c:layout>
        <c:manualLayout>
          <c:xMode val="edge"/>
          <c:yMode val="edge"/>
          <c:x val="0.2594171916812863"/>
          <c:y val="2.8544945114278294E-2"/>
        </c:manualLayout>
      </c:layout>
    </c:title>
    <c:plotArea>
      <c:layout>
        <c:manualLayout>
          <c:layoutTarget val="inner"/>
          <c:xMode val="edge"/>
          <c:yMode val="edge"/>
          <c:x val="0.16399625558787614"/>
          <c:y val="0.16624061680863475"/>
          <c:w val="0.76487083851360693"/>
          <c:h val="0.66240491928363732"/>
        </c:manualLayout>
      </c:layout>
      <c:scatterChart>
        <c:scatterStyle val="lineMarker"/>
        <c:ser>
          <c:idx val="0"/>
          <c:order val="0"/>
          <c:tx>
            <c:strRef>
              <c:f>'Charts for iDigBio'!$B$66</c:f>
              <c:strCache>
                <c:ptCount val="1"/>
                <c:pt idx="0">
                  <c:v>SRP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squar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'Charts for iDigBio'!$C$65:$T$65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'Charts for iDigBio'!$C$66:$T$66</c:f>
              <c:numCache>
                <c:formatCode>0.00%</c:formatCode>
                <c:ptCount val="18"/>
                <c:pt idx="0">
                  <c:v>0.2989496067899764</c:v>
                </c:pt>
                <c:pt idx="1">
                  <c:v>0.2989496067899764</c:v>
                </c:pt>
                <c:pt idx="2">
                  <c:v>0.2997195285146011</c:v>
                </c:pt>
                <c:pt idx="3">
                  <c:v>0.30014115231618116</c:v>
                </c:pt>
                <c:pt idx="4">
                  <c:v>0.30521896940477727</c:v>
                </c:pt>
              </c:numCache>
            </c:numRef>
          </c:yVal>
        </c:ser>
        <c:ser>
          <c:idx val="1"/>
          <c:order val="1"/>
          <c:tx>
            <c:strRef>
              <c:f>'Charts for iDigBio'!$B$67</c:f>
              <c:strCache>
                <c:ptCount val="1"/>
                <c:pt idx="0">
                  <c:v>CIC</c:v>
                </c:pt>
              </c:strCache>
            </c:strRef>
          </c:tx>
          <c:spPr>
            <a:ln w="19050">
              <a:solidFill>
                <a:srgbClr val="CC99FF"/>
              </a:solidFill>
            </a:ln>
          </c:spPr>
          <c:marker>
            <c:symbol val="square"/>
            <c:size val="7"/>
            <c:spPr>
              <a:solidFill>
                <a:srgbClr val="CC99FF"/>
              </a:solidFill>
              <a:ln>
                <a:solidFill>
                  <a:srgbClr val="CC99FF"/>
                </a:solidFill>
              </a:ln>
            </c:spPr>
          </c:marker>
          <c:xVal>
            <c:numRef>
              <c:f>'Charts for iDigBio'!$C$65:$T$65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'Charts for iDigBio'!$C$67:$T$67</c:f>
              <c:numCache>
                <c:formatCode>0.00%</c:formatCode>
                <c:ptCount val="18"/>
                <c:pt idx="0">
                  <c:v>0.3600150413637504</c:v>
                </c:pt>
                <c:pt idx="1">
                  <c:v>0.36019052394083734</c:v>
                </c:pt>
                <c:pt idx="2">
                  <c:v>0.36019052394083734</c:v>
                </c:pt>
                <c:pt idx="3">
                  <c:v>0.37788919528703946</c:v>
                </c:pt>
                <c:pt idx="4">
                  <c:v>0.44176485334670351</c:v>
                </c:pt>
              </c:numCache>
            </c:numRef>
          </c:yVal>
        </c:ser>
        <c:ser>
          <c:idx val="2"/>
          <c:order val="2"/>
          <c:tx>
            <c:strRef>
              <c:f>'Charts for iDigBio'!$B$68</c:f>
              <c:strCache>
                <c:ptCount val="1"/>
                <c:pt idx="0">
                  <c:v>Agencies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triang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'Charts for iDigBio'!$C$65:$G$65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'Charts for iDigBio'!$C$68:$G$68</c:f>
              <c:numCache>
                <c:formatCode>0.00%</c:formatCode>
                <c:ptCount val="5"/>
                <c:pt idx="0">
                  <c:v>0.60913043478260853</c:v>
                </c:pt>
                <c:pt idx="1">
                  <c:v>0.60913043478260853</c:v>
                </c:pt>
                <c:pt idx="2">
                  <c:v>0.60913043478260853</c:v>
                </c:pt>
                <c:pt idx="3">
                  <c:v>0.60913043478260853</c:v>
                </c:pt>
                <c:pt idx="4">
                  <c:v>0.60913043478260853</c:v>
                </c:pt>
              </c:numCache>
            </c:numRef>
          </c:yVal>
        </c:ser>
        <c:ser>
          <c:idx val="7"/>
          <c:order val="3"/>
          <c:tx>
            <c:strRef>
              <c:f>'Charts for iDigBio'!$B$69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'Charts for iDigBio'!$C$65:$T$65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'Charts for iDigBio'!$C$69:$T$69</c:f>
              <c:numCache>
                <c:formatCode>0.00%</c:formatCode>
                <c:ptCount val="18"/>
                <c:pt idx="0">
                  <c:v>0.37722579174441295</c:v>
                </c:pt>
                <c:pt idx="1">
                  <c:v>0.37728489290026268</c:v>
                </c:pt>
                <c:pt idx="2">
                  <c:v>0.3776394998353611</c:v>
                </c:pt>
                <c:pt idx="3">
                  <c:v>0.38379446306599924</c:v>
                </c:pt>
                <c:pt idx="4">
                  <c:v>0.40764600096250458</c:v>
                </c:pt>
              </c:numCache>
            </c:numRef>
          </c:yVal>
        </c:ser>
        <c:ser>
          <c:idx val="8"/>
          <c:order val="4"/>
          <c:tx>
            <c:strRef>
              <c:f>'Charts for iDigBio'!$B$70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'Charts for iDigBio'!$C$65:$T$65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'Charts for iDigBio'!$C$70:$T$70</c:f>
              <c:numCache>
                <c:formatCode>0.00%</c:formatCode>
                <c:ptCount val="18"/>
                <c:pt idx="0">
                  <c:v>0.31562550130444711</c:v>
                </c:pt>
                <c:pt idx="1">
                  <c:v>0.32853822769492913</c:v>
                </c:pt>
                <c:pt idx="2">
                  <c:v>0.35436368047589339</c:v>
                </c:pt>
                <c:pt idx="3">
                  <c:v>0.38018913325685771</c:v>
                </c:pt>
                <c:pt idx="4">
                  <c:v>0.40601458603782192</c:v>
                </c:pt>
              </c:numCache>
            </c:numRef>
          </c:yVal>
        </c:ser>
        <c:axId val="70481792"/>
        <c:axId val="70500736"/>
      </c:scatterChart>
      <c:valAx>
        <c:axId val="70481792"/>
        <c:scaling>
          <c:orientation val="minMax"/>
          <c:max val="8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Elapsed</a:t>
                </a:r>
              </a:p>
            </c:rich>
          </c:tx>
          <c:layout>
            <c:manualLayout>
              <c:xMode val="edge"/>
              <c:yMode val="edge"/>
              <c:x val="0.39289361418655183"/>
              <c:y val="0.905371918024313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0500736"/>
        <c:crosses val="autoZero"/>
        <c:crossBetween val="midCat"/>
      </c:valAx>
      <c:valAx>
        <c:axId val="70500736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Specimens Databased</a:t>
                </a:r>
              </a:p>
            </c:rich>
          </c:tx>
          <c:layout>
            <c:manualLayout>
              <c:xMode val="edge"/>
              <c:yMode val="edge"/>
              <c:x val="1.6243617275113337E-2"/>
              <c:y val="0.23206761523927746"/>
            </c:manualLayout>
          </c:layout>
        </c:title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0481792"/>
        <c:crosses val="autoZero"/>
        <c:crossBetween val="midCat"/>
        <c:majorUnit val="0.2"/>
        <c:minorUnit val="0.1"/>
      </c:valAx>
    </c:plotArea>
    <c:legend>
      <c:legendPos val="r"/>
      <c:layout>
        <c:manualLayout>
          <c:xMode val="edge"/>
          <c:yMode val="edge"/>
          <c:x val="0.17729491768074446"/>
          <c:y val="0.20014124157790622"/>
          <c:w val="0.58382295394893824"/>
          <c:h val="0.13900704282204676"/>
        </c:manualLayout>
      </c:layout>
      <c:overlay val="1"/>
      <c:spPr>
        <a:solidFill>
          <a:schemeClr val="bg2"/>
        </a:solidFill>
        <a:ln>
          <a:solidFill>
            <a:prstClr val="white"/>
          </a:solidFill>
        </a:ln>
      </c:spPr>
    </c:legend>
    <c:plotVisOnly val="1"/>
    <c:dispBlanksAs val="gap"/>
  </c:chart>
  <c:spPr>
    <a:ln>
      <a:solidFill>
        <a:schemeClr val="tx2">
          <a:lumMod val="90000"/>
        </a:schemeClr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Imaging Progress</a:t>
            </a:r>
          </a:p>
        </c:rich>
      </c:tx>
      <c:layout>
        <c:manualLayout>
          <c:xMode val="edge"/>
          <c:yMode val="edge"/>
          <c:x val="0.30883273681698881"/>
          <c:y val="3.186269685039371E-2"/>
        </c:manualLayout>
      </c:layout>
    </c:title>
    <c:plotArea>
      <c:layout>
        <c:manualLayout>
          <c:layoutTarget val="inner"/>
          <c:xMode val="edge"/>
          <c:yMode val="edge"/>
          <c:x val="0.14450990217131948"/>
          <c:y val="0.15655675853018372"/>
          <c:w val="0.8031219279408256"/>
          <c:h val="0.67402122113688534"/>
        </c:manualLayout>
      </c:layout>
      <c:scatterChart>
        <c:scatterStyle val="lineMarker"/>
        <c:ser>
          <c:idx val="0"/>
          <c:order val="0"/>
          <c:tx>
            <c:strRef>
              <c:f>'Progress Charts for Botany 2012'!$B$56</c:f>
              <c:strCache>
                <c:ptCount val="1"/>
                <c:pt idx="0">
                  <c:v>SRP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squar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'Progress Charts for Botany 2012'!$C$55:$T$55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'Progress Charts for Botany 2012'!$C$56:$T$56</c:f>
              <c:numCache>
                <c:formatCode>0.00%</c:formatCode>
                <c:ptCount val="18"/>
                <c:pt idx="0">
                  <c:v>8.3364140480591525E-3</c:v>
                </c:pt>
                <c:pt idx="1">
                  <c:v>1.3068391866913125E-2</c:v>
                </c:pt>
                <c:pt idx="2">
                  <c:v>6.2994454713493533E-2</c:v>
                </c:pt>
                <c:pt idx="3">
                  <c:v>0.13772643253234756</c:v>
                </c:pt>
                <c:pt idx="4">
                  <c:v>0.21746765249537897</c:v>
                </c:pt>
              </c:numCache>
            </c:numRef>
          </c:yVal>
        </c:ser>
        <c:ser>
          <c:idx val="1"/>
          <c:order val="1"/>
          <c:tx>
            <c:strRef>
              <c:f>'Progress Charts for Botany 2012'!$B$57</c:f>
              <c:strCache>
                <c:ptCount val="1"/>
                <c:pt idx="0">
                  <c:v>CIC</c:v>
                </c:pt>
              </c:strCache>
            </c:strRef>
          </c:tx>
          <c:spPr>
            <a:ln w="19050">
              <a:solidFill>
                <a:srgbClr val="CC99FF"/>
              </a:solidFill>
            </a:ln>
          </c:spPr>
          <c:marker>
            <c:symbol val="square"/>
            <c:size val="7"/>
            <c:spPr>
              <a:solidFill>
                <a:srgbClr val="CC99FF"/>
              </a:solidFill>
            </c:spPr>
          </c:marker>
          <c:xVal>
            <c:numRef>
              <c:f>'Progress Charts for Botany 2012'!$C$55:$T$55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'Progress Charts for Botany 2012'!$C$57:$T$57</c:f>
              <c:numCache>
                <c:formatCode>0.00%</c:formatCode>
                <c:ptCount val="18"/>
                <c:pt idx="0">
                  <c:v>0</c:v>
                </c:pt>
                <c:pt idx="1">
                  <c:v>6.8688894459764359E-3</c:v>
                </c:pt>
                <c:pt idx="2">
                  <c:v>0.23845575332163449</c:v>
                </c:pt>
                <c:pt idx="3">
                  <c:v>0.31253446979192784</c:v>
                </c:pt>
                <c:pt idx="4">
                  <c:v>0.65901228378039611</c:v>
                </c:pt>
              </c:numCache>
            </c:numRef>
          </c:yVal>
        </c:ser>
        <c:ser>
          <c:idx val="2"/>
          <c:order val="2"/>
          <c:tx>
            <c:strRef>
              <c:f>'Progress Charts for Botany 2012'!$B$58</c:f>
              <c:strCache>
                <c:ptCount val="1"/>
                <c:pt idx="0">
                  <c:v>Agencies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xVal>
            <c:numRef>
              <c:f>'Progress Charts for Botany 2012'!$C$55:$T$55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'Progress Charts for Botany 2012'!$C$58:$T$58</c:f>
              <c:numCache>
                <c:formatCode>0.00%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</c:ser>
        <c:ser>
          <c:idx val="7"/>
          <c:order val="3"/>
          <c:tx>
            <c:strRef>
              <c:f>'Progress Charts for Botany 2012'!$B$59</c:f>
              <c:strCache>
                <c:ptCount val="1"/>
                <c:pt idx="0">
                  <c:v>Total</c:v>
                </c:pt>
              </c:strCache>
            </c:strRef>
          </c:tx>
          <c:spPr>
            <a:ln w="19050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B9E8FF">
                    <a:lumMod val="75000"/>
                  </a:srgb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'Progress Charts for Botany 2012'!$C$55:$T$55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'Progress Charts for Botany 2012'!$C$59:$T$59</c:f>
              <c:numCache>
                <c:formatCode>0.00%</c:formatCode>
                <c:ptCount val="18"/>
                <c:pt idx="0">
                  <c:v>3.8078030411766205E-3</c:v>
                </c:pt>
                <c:pt idx="1">
                  <c:v>8.3142639206712447E-3</c:v>
                </c:pt>
                <c:pt idx="2">
                  <c:v>0.10950080515297908</c:v>
                </c:pt>
                <c:pt idx="3">
                  <c:v>0.16881091617933724</c:v>
                </c:pt>
                <c:pt idx="4">
                  <c:v>0.32251038223578282</c:v>
                </c:pt>
              </c:numCache>
            </c:numRef>
          </c:yVal>
        </c:ser>
        <c:ser>
          <c:idx val="8"/>
          <c:order val="4"/>
          <c:tx>
            <c:strRef>
              <c:f>'Progress Charts for Botany 2012'!$B$60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7"/>
            <c:spPr>
              <a:solidFill>
                <a:schemeClr val="tx2"/>
              </a:solidFill>
              <a:ln>
                <a:solidFill>
                  <a:srgbClr val="B9E8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xVal>
            <c:numRef>
              <c:f>'Progress Charts for Botany 2012'!$C$55:$T$55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</c:numCache>
            </c:numRef>
          </c:xVal>
          <c:yVal>
            <c:numRef>
              <c:f>'Progress Charts for Botany 2012'!$C$60:$T$60</c:f>
              <c:numCache>
                <c:formatCode>0.00%</c:formatCode>
                <c:ptCount val="18"/>
                <c:pt idx="0">
                  <c:v>3.8078030411766205E-3</c:v>
                </c:pt>
                <c:pt idx="1">
                  <c:v>2.2603882229078959E-2</c:v>
                </c:pt>
                <c:pt idx="2">
                  <c:v>6.0196040604883622E-2</c:v>
                </c:pt>
                <c:pt idx="3">
                  <c:v>9.778819898068826E-2</c:v>
                </c:pt>
                <c:pt idx="4">
                  <c:v>0.13538035735649295</c:v>
                </c:pt>
              </c:numCache>
            </c:numRef>
          </c:yVal>
        </c:ser>
        <c:axId val="76102656"/>
        <c:axId val="76117504"/>
      </c:scatterChart>
      <c:valAx>
        <c:axId val="76102656"/>
        <c:scaling>
          <c:orientation val="minMax"/>
          <c:max val="8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 Elapsed</a:t>
                </a:r>
              </a:p>
            </c:rich>
          </c:tx>
          <c:layout>
            <c:manualLayout>
              <c:xMode val="edge"/>
              <c:yMode val="edge"/>
              <c:x val="0.39249492900608551"/>
              <c:y val="0.9093157840564045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6117504"/>
        <c:crosses val="autoZero"/>
        <c:crossBetween val="midCat"/>
      </c:valAx>
      <c:valAx>
        <c:axId val="76117504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Specimens Imaged</a:t>
                </a:r>
              </a:p>
            </c:rich>
          </c:tx>
          <c:layout>
            <c:manualLayout>
              <c:xMode val="edge"/>
              <c:yMode val="edge"/>
              <c:x val="1.6227153424003819E-2"/>
              <c:y val="0.2570472440944882"/>
            </c:manualLayout>
          </c:layout>
        </c:title>
        <c:numFmt formatCode="0%" sourceLinked="0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6102656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15382015949929342"/>
          <c:y val="0.19262340701388228"/>
          <c:w val="0.22791515243286906"/>
          <c:h val="0.3110973025962116"/>
        </c:manualLayout>
      </c:layout>
      <c:overlay val="1"/>
      <c:spPr>
        <a:solidFill>
          <a:srgbClr val="00376E"/>
        </a:solidFill>
        <a:ln>
          <a:solidFill>
            <a:prstClr val="white"/>
          </a:solidFill>
        </a:ln>
      </c:spPr>
    </c:legend>
    <c:plotVisOnly val="1"/>
    <c:dispBlanksAs val="gap"/>
  </c:chart>
  <c:spPr>
    <a:solidFill>
      <a:srgbClr val="00376E"/>
    </a:solidFill>
    <a:ln>
      <a:solidFill>
        <a:schemeClr val="tx2">
          <a:lumMod val="90000"/>
        </a:schemeClr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D68F5-1735-42FE-8317-ACCC2F3DABC9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B1E0B-2FA9-4EB7-A825-1C8C3C28B3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1E0B-2FA9-4EB7-A825-1C8C3C28B35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1E0B-2FA9-4EB7-A825-1C8C3C28B35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B1E0B-2FA9-4EB7-A825-1C8C3C28B35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3962400"/>
            <a:ext cx="9144000" cy="121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4044696"/>
            <a:ext cx="2218944" cy="106070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4035552"/>
            <a:ext cx="6784848" cy="106984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19812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041405"/>
            <a:ext cx="6705600" cy="1063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060067"/>
            <a:ext cx="2057400" cy="1045333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86000" y="632460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201607" y="6316662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800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>
            <a:normAutofit/>
          </a:bodyPr>
          <a:lstStyle>
            <a:lvl1pPr algn="l">
              <a:buNone/>
              <a:defRPr sz="48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>
            <a:normAutofit/>
          </a:bodyPr>
          <a:lstStyle>
            <a:lvl1pPr algn="l">
              <a:buNone/>
              <a:defRPr sz="3600" b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C09793C-CCB5-4F96-91C8-BB2A0A9E30D5}" type="datetimeFigureOut">
              <a:rPr lang="en-US" smtClean="0"/>
              <a:pPr/>
              <a:t>6/29/2012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137670-5807-442E-A687-A3903EF8A7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05000"/>
            <a:ext cx="6781800" cy="1905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SWITCH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cap="small" dirty="0" smtClean="0"/>
              <a:t>(SouthWest Idaho: The Comprehensive Herbarium)</a:t>
            </a:r>
            <a:endParaRPr lang="en-US" sz="26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38600"/>
            <a:ext cx="6705600" cy="106399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Alexa DiNicola, The College of Idaho</a:t>
            </a:r>
          </a:p>
          <a:p>
            <a:r>
              <a:rPr lang="en-US" sz="2000" dirty="0" smtClean="0"/>
              <a:t>Dr. Don Mansfield, The College of Idaho</a:t>
            </a:r>
          </a:p>
          <a:p>
            <a:r>
              <a:rPr lang="en-US" sz="2000" dirty="0" smtClean="0"/>
              <a:t>Dr. James Smith, Boise State University</a:t>
            </a:r>
          </a:p>
        </p:txBody>
      </p:sp>
      <p:pic>
        <p:nvPicPr>
          <p:cNvPr id="1028" name="Picture 4" descr="C:\Users\adinicola\Dropbox\Alexa's SWITCH\Botany 2012\C of I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114800"/>
            <a:ext cx="2057400" cy="475488"/>
          </a:xfrm>
          <a:prstGeom prst="rect">
            <a:avLst/>
          </a:prstGeom>
          <a:noFill/>
        </p:spPr>
      </p:pic>
      <p:pic>
        <p:nvPicPr>
          <p:cNvPr id="1029" name="Picture 5" descr="C:\Users\adinicola\Dropbox\Alexa's SWITCH\Botany 2012\NSF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114800"/>
            <a:ext cx="914400" cy="919216"/>
          </a:xfrm>
          <a:prstGeom prst="rect">
            <a:avLst/>
          </a:prstGeom>
          <a:noFill/>
        </p:spPr>
      </p:pic>
      <p:pic>
        <p:nvPicPr>
          <p:cNvPr id="1031" name="Picture 7" descr="C:\Users\adinicola\Dropbox\Alexa's SWITCH\Botany 2012\BSU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16957"/>
            <a:ext cx="1600200" cy="4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Digitization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Stimulate research of all kinds:</a:t>
            </a:r>
          </a:p>
          <a:p>
            <a:pPr lvl="1"/>
            <a:r>
              <a:rPr lang="en-US" dirty="0" smtClean="0"/>
              <a:t>Local floras &amp; checklists</a:t>
            </a:r>
          </a:p>
          <a:p>
            <a:pPr lvl="1"/>
            <a:r>
              <a:rPr lang="en-US" dirty="0" smtClean="0"/>
              <a:t>Taxonomic studies</a:t>
            </a:r>
          </a:p>
          <a:p>
            <a:pPr lvl="1"/>
            <a:r>
              <a:rPr lang="en-US" dirty="0" smtClean="0"/>
              <a:t>Larger projects: FNA, GBIF</a:t>
            </a:r>
          </a:p>
          <a:p>
            <a:pPr lvl="1"/>
            <a:r>
              <a:rPr lang="en-US" dirty="0" smtClean="0"/>
              <a:t>Work outside botany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dirty="0" smtClean="0"/>
              <a:t>Encourage use of collections unique to our herbaria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Digitization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better data for land-management decisions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Improve usability for the general public:</a:t>
            </a:r>
          </a:p>
          <a:p>
            <a:pPr lvl="1"/>
            <a:r>
              <a:rPr lang="en-US" dirty="0" smtClean="0"/>
              <a:t>Post-secondary teaching</a:t>
            </a:r>
          </a:p>
          <a:p>
            <a:pPr lvl="1"/>
            <a:r>
              <a:rPr lang="en-US" dirty="0" smtClean="0"/>
              <a:t>Citizen science groups</a:t>
            </a:r>
          </a:p>
          <a:p>
            <a:pPr lvl="1"/>
            <a:r>
              <a:rPr lang="en-US" dirty="0" smtClean="0"/>
              <a:t>People who wouldn’t otherwise consider herbaria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Pre-imaging specimen preparation</a:t>
            </a:r>
          </a:p>
          <a:p>
            <a:pPr lvl="1"/>
            <a:r>
              <a:rPr lang="en-US" dirty="0" smtClean="0"/>
              <a:t>Nomenclature checks</a:t>
            </a:r>
          </a:p>
          <a:p>
            <a:pPr lvl="1"/>
            <a:r>
              <a:rPr lang="en-US" dirty="0" smtClean="0"/>
              <a:t>Specimen repairs, if necessary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Georeferencing: TOPO!, GEOLocate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Imaging: the CPNWH system</a:t>
            </a:r>
          </a:p>
          <a:p>
            <a:pPr lvl="1"/>
            <a:r>
              <a:rPr lang="en-US" dirty="0" smtClean="0"/>
              <a:t>Photographed in </a:t>
            </a:r>
            <a:r>
              <a:rPr lang="en-US" dirty="0" err="1" smtClean="0"/>
              <a:t>lightbox</a:t>
            </a:r>
            <a:endParaRPr lang="en-US" dirty="0" smtClean="0"/>
          </a:p>
          <a:p>
            <a:pPr lvl="1"/>
            <a:r>
              <a:rPr lang="en-US" dirty="0" smtClean="0"/>
              <a:t>Metadata capture: custom scripts</a:t>
            </a:r>
          </a:p>
          <a:p>
            <a:pPr lvl="1"/>
            <a:r>
              <a:rPr lang="en-US" dirty="0" smtClean="0"/>
              <a:t>Data sent to UTW for uploading</a:t>
            </a:r>
            <a:endParaRPr lang="en-US" dirty="0"/>
          </a:p>
        </p:txBody>
      </p:sp>
      <p:pic>
        <p:nvPicPr>
          <p:cNvPr id="5" name="Content Placeholder 4" descr="IMG_86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209800"/>
            <a:ext cx="3886200" cy="2914650"/>
          </a:xfrm>
        </p:spPr>
      </p:pic>
      <p:sp>
        <p:nvSpPr>
          <p:cNvPr id="6" name="TextBox 5"/>
          <p:cNvSpPr txBox="1"/>
          <p:nvPr/>
        </p:nvSpPr>
        <p:spPr>
          <a:xfrm>
            <a:off x="4832350" y="5278437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SRP’s imaging station, in use by student staff member Sandelle Shaw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29600" cy="2525233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 smtClean="0"/>
              <a:t>Databasing: the CPNWH system</a:t>
            </a:r>
          </a:p>
          <a:p>
            <a:pPr lvl="1"/>
            <a:r>
              <a:rPr lang="en-US" dirty="0" smtClean="0"/>
              <a:t>Access through Web application</a:t>
            </a:r>
          </a:p>
          <a:p>
            <a:pPr lvl="1"/>
            <a:r>
              <a:rPr lang="en-US" dirty="0" smtClean="0"/>
              <a:t>Images linked to legacy records by accession number</a:t>
            </a:r>
          </a:p>
          <a:p>
            <a:pPr lvl="1"/>
            <a:r>
              <a:rPr lang="en-US" dirty="0" smtClean="0"/>
              <a:t>Label data captured by student staff</a:t>
            </a:r>
          </a:p>
        </p:txBody>
      </p:sp>
      <p:pic>
        <p:nvPicPr>
          <p:cNvPr id="2050" name="Picture 2" descr="C:\Users\adinicola\Dropbox\Alexa's SWITCH\SWITCH Documentation\Student v1.1\Screenshots for CIC Documentation 1.1\Home 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2895600" cy="249293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191000"/>
            <a:ext cx="4419600" cy="24655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64152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Well ahead of schedule (June 2012</a:t>
            </a:r>
            <a:r>
              <a:rPr lang="en-US" dirty="0" smtClean="0">
                <a:sym typeface="Wingdings" pitchFamily="2" charset="2"/>
              </a:rPr>
              <a:t>):</a:t>
            </a:r>
            <a:endParaRPr lang="en-US" dirty="0" smtClean="0"/>
          </a:p>
          <a:p>
            <a:pPr lvl="1"/>
            <a:r>
              <a:rPr lang="en-US" sz="3000" dirty="0" smtClean="0"/>
              <a:t>34,000 imaged (238% of planned)</a:t>
            </a:r>
          </a:p>
          <a:p>
            <a:pPr lvl="1"/>
            <a:r>
              <a:rPr lang="en-US" sz="3000" dirty="0" smtClean="0"/>
              <a:t>48,000 databased (100% of planned)</a:t>
            </a:r>
          </a:p>
          <a:p>
            <a:pPr lvl="1"/>
            <a:r>
              <a:rPr lang="en-US" sz="3000" dirty="0" smtClean="0"/>
              <a:t>Of those, 25% georeferenced at CIC and 10% at SRP</a:t>
            </a:r>
          </a:p>
          <a:p>
            <a:r>
              <a:rPr lang="en-US" dirty="0" smtClean="0"/>
              <a:t>Not yet accessible online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876800" y="4038600"/>
          <a:ext cx="4191000" cy="270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876800" y="1600200"/>
          <a:ext cx="4191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4953000" cy="4811233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Data already being used</a:t>
            </a:r>
          </a:p>
          <a:p>
            <a:pPr lvl="1"/>
            <a:r>
              <a:rPr lang="en-US" sz="3500" dirty="0" smtClean="0"/>
              <a:t>Environmental contractors</a:t>
            </a:r>
          </a:p>
          <a:p>
            <a:pPr lvl="1"/>
            <a:r>
              <a:rPr lang="en-US" sz="3500" dirty="0" smtClean="0"/>
              <a:t>Monograph preliminary research</a:t>
            </a:r>
          </a:p>
          <a:p>
            <a:r>
              <a:rPr lang="en-US" sz="3900" dirty="0" smtClean="0"/>
              <a:t>Student </a:t>
            </a:r>
            <a:r>
              <a:rPr lang="en-US" sz="3900" dirty="0" smtClean="0"/>
              <a:t>staff also benefiting</a:t>
            </a:r>
          </a:p>
          <a:p>
            <a:pPr lvl="1"/>
            <a:r>
              <a:rPr lang="en-US" sz="3500" dirty="0" smtClean="0"/>
              <a:t>Botany, local flora, curatorial skills</a:t>
            </a:r>
          </a:p>
          <a:p>
            <a:pPr lvl="1"/>
            <a:r>
              <a:rPr lang="en-US" sz="3500" dirty="0" smtClean="0"/>
              <a:t>Connections for research</a:t>
            </a:r>
          </a:p>
        </p:txBody>
      </p:sp>
      <p:pic>
        <p:nvPicPr>
          <p:cNvPr id="7" name="Content Placeholder 6" descr="IMG_89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867400" y="1752600"/>
            <a:ext cx="2819400" cy="3759200"/>
          </a:xfrm>
        </p:spPr>
      </p:pic>
      <p:sp>
        <p:nvSpPr>
          <p:cNvPr id="8" name="TextBox 7"/>
          <p:cNvSpPr txBox="1"/>
          <p:nvPr/>
        </p:nvSpPr>
        <p:spPr>
          <a:xfrm>
            <a:off x="5867400" y="5562601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Student staff members Brendan Eckert, Brittni Brown, and Jessica Hansen examining CIC specimen data in the field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There’s no question: we will finish on time</a:t>
            </a:r>
          </a:p>
          <a:p>
            <a:r>
              <a:rPr lang="en-US" dirty="0" smtClean="0"/>
              <a:t>More likely to finish early. What then?</a:t>
            </a:r>
          </a:p>
          <a:p>
            <a:pPr lvl="1"/>
            <a:r>
              <a:rPr lang="en-US" dirty="0" smtClean="0"/>
              <a:t>Cover more, even smaller herbaria?</a:t>
            </a:r>
          </a:p>
          <a:p>
            <a:pPr lvl="1"/>
            <a:r>
              <a:rPr lang="en-US" dirty="0" smtClean="0"/>
              <a:t>Expand geographic range?</a:t>
            </a:r>
          </a:p>
          <a:p>
            <a:pPr lvl="1"/>
            <a:r>
              <a:rPr lang="en-US" dirty="0" smtClean="0"/>
              <a:t>???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...to the Consortium of Pacific Northwest Herbaria and especially to Ben Legler, for developing an excellent digitization system and taking on SWITCH as a </a:t>
            </a:r>
            <a:r>
              <a:rPr lang="en-US" dirty="0" smtClean="0"/>
              <a:t>partner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...to the staff of the College of Idaho and Boise State University, for their aid and </a:t>
            </a:r>
            <a:r>
              <a:rPr lang="en-US" dirty="0" smtClean="0"/>
              <a:t>support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...to </a:t>
            </a:r>
            <a:r>
              <a:rPr lang="en-US" dirty="0" smtClean="0"/>
              <a:t>Brendan Eckert, Brittni Brown, Jessica Hansen, Sandelle </a:t>
            </a:r>
            <a:r>
              <a:rPr lang="en-US" dirty="0" smtClean="0"/>
              <a:t>Shaw, </a:t>
            </a:r>
            <a:r>
              <a:rPr lang="en-US" dirty="0" smtClean="0"/>
              <a:t>and Carly Prior, for posing for </a:t>
            </a:r>
            <a:r>
              <a:rPr lang="en-US" dirty="0" smtClean="0"/>
              <a:t>photos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...to all the SWITCH student staff, especially the volunteers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dirty="0" smtClean="0"/>
              <a:t>Thank you for listening.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W ID Map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4901" y="1589567"/>
            <a:ext cx="3886200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14800" cy="457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Southwest Idaho: </a:t>
            </a:r>
            <a:r>
              <a:rPr lang="en-US" sz="3600" dirty="0" smtClean="0"/>
              <a:t>high </a:t>
            </a:r>
            <a:r>
              <a:rPr lang="en-US" sz="3600" dirty="0" smtClean="0"/>
              <a:t>desert, </a:t>
            </a:r>
            <a:r>
              <a:rPr lang="en-US" sz="3600" dirty="0" smtClean="0"/>
              <a:t>northern </a:t>
            </a:r>
            <a:r>
              <a:rPr lang="en-US" sz="3600" dirty="0" smtClean="0"/>
              <a:t>Rockies, Intermountain region</a:t>
            </a:r>
          </a:p>
          <a:p>
            <a:r>
              <a:rPr lang="en-US" sz="3600" dirty="0" smtClean="0"/>
              <a:t>Area falls between major floras</a:t>
            </a:r>
          </a:p>
        </p:txBody>
      </p:sp>
      <p:sp>
        <p:nvSpPr>
          <p:cNvPr id="5" name="Oval 4"/>
          <p:cNvSpPr/>
          <p:nvPr/>
        </p:nvSpPr>
        <p:spPr>
          <a:xfrm rot="19778305">
            <a:off x="5258697" y="4001613"/>
            <a:ext cx="2707520" cy="2041236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Region not covered by one large herbarium</a:t>
            </a:r>
          </a:p>
          <a:p>
            <a:r>
              <a:rPr lang="en-US" dirty="0" smtClean="0"/>
              <a:t>Instead, several smaller collections:</a:t>
            </a:r>
          </a:p>
          <a:p>
            <a:pPr lvl="1"/>
            <a:r>
              <a:rPr lang="en-US" sz="3000" dirty="0" smtClean="0"/>
              <a:t>Harold M. Tucker </a:t>
            </a:r>
            <a:r>
              <a:rPr lang="en-US" sz="3000" dirty="0" smtClean="0"/>
              <a:t>Herb., </a:t>
            </a:r>
            <a:r>
              <a:rPr lang="en-US" sz="3000" dirty="0" smtClean="0"/>
              <a:t>College of Idaho (CIC)</a:t>
            </a:r>
          </a:p>
          <a:p>
            <a:pPr lvl="1"/>
            <a:r>
              <a:rPr lang="en-US" sz="3000" dirty="0" smtClean="0"/>
              <a:t>Snake River Plains </a:t>
            </a:r>
            <a:r>
              <a:rPr lang="en-US" sz="3000" dirty="0" smtClean="0"/>
              <a:t>Herb., </a:t>
            </a:r>
            <a:r>
              <a:rPr lang="en-US" sz="3000" dirty="0" smtClean="0"/>
              <a:t>Boise State Univ. (SRP)</a:t>
            </a:r>
          </a:p>
          <a:p>
            <a:pPr lvl="1"/>
            <a:r>
              <a:rPr lang="en-US" sz="3000" dirty="0" smtClean="0"/>
              <a:t>Herbaria of 5 land-management agencies: BLM, Forest Service, Idaho Fish &amp; Game</a:t>
            </a:r>
          </a:p>
          <a:p>
            <a:pPr lvl="1"/>
            <a:r>
              <a:rPr lang="en-US" sz="3000" dirty="0" smtClean="0"/>
              <a:t>Total of ~112,000 specimens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16552" cy="4495800"/>
          </a:xfrm>
        </p:spPr>
        <p:txBody>
          <a:bodyPr/>
          <a:lstStyle/>
          <a:p>
            <a:r>
              <a:rPr lang="en-US" dirty="0" smtClean="0"/>
              <a:t>Herbaria and region frequently overlooked.</a:t>
            </a:r>
          </a:p>
          <a:p>
            <a:r>
              <a:rPr lang="en-US" dirty="0" smtClean="0"/>
              <a:t>Result: “doughnut holes” in distribution maps.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10200" y="2209800"/>
            <a:ext cx="3097755" cy="3243387"/>
            <a:chOff x="533400" y="2743200"/>
            <a:chExt cx="2183355" cy="2285999"/>
          </a:xfrm>
        </p:grpSpPr>
        <p:pic>
          <p:nvPicPr>
            <p:cNvPr id="5" name="Picture 2" descr="C:\Documents and Settings\Alexa\My Documents\Dropbox\Alexa's SWITCH\Botany 2012\FNA's Carex vesicaria distrib map cropp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2743200"/>
              <a:ext cx="2183355" cy="2285999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1139888" y="2864497"/>
              <a:ext cx="727785" cy="1152326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3716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Left:</a:t>
            </a:r>
            <a:r>
              <a:rPr lang="en-US" sz="2000" dirty="0" smtClean="0"/>
              <a:t> CIC’s collections from Idaho (7)</a:t>
            </a:r>
          </a:p>
          <a:p>
            <a:r>
              <a:rPr lang="en-US" sz="2000" i="1" dirty="0" smtClean="0"/>
              <a:t>Right:</a:t>
            </a:r>
            <a:r>
              <a:rPr lang="en-US" sz="2000" dirty="0" smtClean="0"/>
              <a:t> SRP’s collections from Idaho (5)</a:t>
            </a:r>
          </a:p>
          <a:p>
            <a:r>
              <a:rPr lang="en-US" sz="2000" i="1" dirty="0" smtClean="0"/>
              <a:t>Inset (center): </a:t>
            </a:r>
            <a:r>
              <a:rPr lang="en-US" sz="2000" dirty="0" smtClean="0"/>
              <a:t>Excerpt from FNA </a:t>
            </a:r>
            <a:r>
              <a:rPr lang="en-US" sz="2000" dirty="0" smtClean="0"/>
              <a:t>distribution </a:t>
            </a:r>
            <a:r>
              <a:rPr lang="en-US" sz="2000" dirty="0" smtClean="0"/>
              <a:t>map (emphasis added)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Carex </a:t>
            </a:r>
            <a:r>
              <a:rPr lang="en-US" sz="3600" i="1" dirty="0" err="1" smtClean="0"/>
              <a:t>vesicaria</a:t>
            </a:r>
            <a:endParaRPr lang="en-US" sz="3600" i="1" dirty="0"/>
          </a:p>
        </p:txBody>
      </p:sp>
      <p:pic>
        <p:nvPicPr>
          <p:cNvPr id="14" name="Picture Placeholder 13" descr="CIC&amp;SRP Carex vesicaria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3" b="43"/>
          <a:stretch>
            <a:fillRect/>
          </a:stretch>
        </p:blipFill>
        <p:spPr/>
      </p:pic>
      <p:grpSp>
        <p:nvGrpSpPr>
          <p:cNvPr id="7" name="Group 6"/>
          <p:cNvGrpSpPr/>
          <p:nvPr/>
        </p:nvGrpSpPr>
        <p:grpSpPr>
          <a:xfrm>
            <a:off x="3684045" y="609600"/>
            <a:ext cx="2183355" cy="2285999"/>
            <a:chOff x="533400" y="2743200"/>
            <a:chExt cx="2183355" cy="2285999"/>
          </a:xfrm>
        </p:grpSpPr>
        <p:pic>
          <p:nvPicPr>
            <p:cNvPr id="8" name="Picture 2" descr="C:\Documents and Settings\Alexa\My Documents\Dropbox\Alexa's SWITCH\Botany 2012\FNA's Carex vesicaria distrib map cropp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743200"/>
              <a:ext cx="2183355" cy="2285999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1139888" y="2864497"/>
              <a:ext cx="727785" cy="1152326"/>
            </a:xfrm>
            <a:prstGeom prst="ellipse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60960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/>
              <a:t>Carex </a:t>
            </a:r>
            <a:r>
              <a:rPr lang="en-US" dirty="0" smtClean="0"/>
              <a:t>spp. (partial list):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547054" y="2286000"/>
            <a:ext cx="2424745" cy="2056269"/>
            <a:chOff x="457200" y="2286000"/>
            <a:chExt cx="2514600" cy="2132469"/>
          </a:xfrm>
        </p:grpSpPr>
        <p:pic>
          <p:nvPicPr>
            <p:cNvPr id="48" name="Picture 5" descr="C:\Users\adinicola\Dropbox\Alexa's SWITCH\Botany 2012\Photos\Donut holes\C concinna - CIC01729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1"/>
              <a:ext cx="1420942" cy="2132468"/>
            </a:xfrm>
            <a:prstGeom prst="rect">
              <a:avLst/>
            </a:prstGeom>
            <a:noFill/>
          </p:spPr>
        </p:pic>
        <p:grpSp>
          <p:nvGrpSpPr>
            <p:cNvPr id="49" name="Group 75"/>
            <p:cNvGrpSpPr/>
            <p:nvPr/>
          </p:nvGrpSpPr>
          <p:grpSpPr>
            <a:xfrm>
              <a:off x="1752600" y="2286000"/>
              <a:ext cx="1103001" cy="1241307"/>
              <a:chOff x="3581400" y="1981200"/>
              <a:chExt cx="838200" cy="943303"/>
            </a:xfrm>
          </p:grpSpPr>
          <p:pic>
            <p:nvPicPr>
              <p:cNvPr id="53" name="Picture 3" descr="C:\Users\adinicola\Dropbox\Alexa's SWITCH\Botany 2012\Distribution maps\Carex concinna cropp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81400" y="1981200"/>
                <a:ext cx="838200" cy="943303"/>
              </a:xfrm>
              <a:prstGeom prst="rect">
                <a:avLst/>
              </a:prstGeom>
              <a:noFill/>
            </p:spPr>
          </p:pic>
          <p:sp>
            <p:nvSpPr>
              <p:cNvPr id="54" name="Oval 53"/>
              <p:cNvSpPr/>
              <p:nvPr/>
            </p:nvSpPr>
            <p:spPr>
              <a:xfrm>
                <a:off x="3810000" y="2057400"/>
                <a:ext cx="304800" cy="3810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905000" y="3581400"/>
              <a:ext cx="1066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Carex concinna</a:t>
              </a:r>
              <a:endParaRPr lang="en-US" sz="2000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90886" y="4572040"/>
            <a:ext cx="2431039" cy="2057360"/>
            <a:chOff x="6165674" y="4648200"/>
            <a:chExt cx="2521126" cy="2133600"/>
          </a:xfrm>
        </p:grpSpPr>
        <p:pic>
          <p:nvPicPr>
            <p:cNvPr id="56" name="Picture 7" descr="C:\Users\adinicola\Dropbox\Alexa's SWITCH\Botany 2012\Photos\Donut holes\C tahoensis - CIC0410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65674" y="4648240"/>
              <a:ext cx="1421669" cy="2133560"/>
            </a:xfrm>
            <a:prstGeom prst="rect">
              <a:avLst/>
            </a:prstGeom>
            <a:noFill/>
          </p:spPr>
        </p:pic>
        <p:grpSp>
          <p:nvGrpSpPr>
            <p:cNvPr id="58" name="Group 67"/>
            <p:cNvGrpSpPr/>
            <p:nvPr/>
          </p:nvGrpSpPr>
          <p:grpSpPr>
            <a:xfrm>
              <a:off x="7467600" y="4648200"/>
              <a:ext cx="1109526" cy="1248650"/>
              <a:chOff x="7543800" y="4343400"/>
              <a:chExt cx="844962" cy="950912"/>
            </a:xfrm>
          </p:grpSpPr>
          <p:pic>
            <p:nvPicPr>
              <p:cNvPr id="62" name="Picture 5" descr="C:\Users\adinicola\Dropbox\Alexa's SWITCH\Botany 2012\Distribution maps\Carex tahoensis croppe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543800" y="4343400"/>
                <a:ext cx="844962" cy="950912"/>
              </a:xfrm>
              <a:prstGeom prst="rect">
                <a:avLst/>
              </a:prstGeom>
              <a:noFill/>
            </p:spPr>
          </p:pic>
          <p:sp>
            <p:nvSpPr>
              <p:cNvPr id="67" name="Oval 66"/>
              <p:cNvSpPr/>
              <p:nvPr/>
            </p:nvSpPr>
            <p:spPr>
              <a:xfrm>
                <a:off x="7772400" y="4419600"/>
                <a:ext cx="304800" cy="3810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7562808" y="5898307"/>
              <a:ext cx="112399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Carex tahoensis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87932" y="2286000"/>
            <a:ext cx="2351268" cy="2056268"/>
            <a:chOff x="6172200" y="2286000"/>
            <a:chExt cx="2438400" cy="2132468"/>
          </a:xfrm>
        </p:grpSpPr>
        <p:pic>
          <p:nvPicPr>
            <p:cNvPr id="80" name="Picture 10" descr="C:\Users\adinicola\Dropbox\Alexa's SWITCH\Botany 2012\Photos\Donut holes\C ovalis - CIC036792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2200" y="2286000"/>
              <a:ext cx="1420942" cy="2132468"/>
            </a:xfrm>
            <a:prstGeom prst="rect">
              <a:avLst/>
            </a:prstGeom>
            <a:noFill/>
          </p:spPr>
        </p:pic>
        <p:grpSp>
          <p:nvGrpSpPr>
            <p:cNvPr id="81" name="Group 70"/>
            <p:cNvGrpSpPr/>
            <p:nvPr/>
          </p:nvGrpSpPr>
          <p:grpSpPr>
            <a:xfrm>
              <a:off x="7467604" y="2286000"/>
              <a:ext cx="1103002" cy="1241311"/>
              <a:chOff x="7543805" y="1981200"/>
              <a:chExt cx="838201" cy="943306"/>
            </a:xfrm>
          </p:grpSpPr>
          <p:pic>
            <p:nvPicPr>
              <p:cNvPr id="83" name="Picture 11" descr="C:\Users\adinicola\Dropbox\Alexa's SWITCH\Botany 2012\Distribution maps\Carex ovalis cropped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43805" y="1981200"/>
                <a:ext cx="838201" cy="943306"/>
              </a:xfrm>
              <a:prstGeom prst="rect">
                <a:avLst/>
              </a:prstGeom>
              <a:noFill/>
            </p:spPr>
          </p:pic>
          <p:sp>
            <p:nvSpPr>
              <p:cNvPr id="84" name="Oval 83"/>
              <p:cNvSpPr/>
              <p:nvPr/>
            </p:nvSpPr>
            <p:spPr>
              <a:xfrm>
                <a:off x="7772400" y="2057399"/>
                <a:ext cx="304800" cy="3810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7642868" y="3536067"/>
              <a:ext cx="96773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Carex ovalis</a:t>
              </a:r>
              <a:endParaRPr lang="en-US" sz="2000" i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16132" y="2286000"/>
            <a:ext cx="2427468" cy="2056268"/>
            <a:chOff x="2819400" y="2286000"/>
            <a:chExt cx="2517424" cy="2132468"/>
          </a:xfrm>
        </p:grpSpPr>
        <p:pic>
          <p:nvPicPr>
            <p:cNvPr id="86" name="Picture 6" descr="C:\Users\adinicola\Dropbox\Alexa's SWITCH\Botany 2012\Photos\Donut holes\C diandra - CIC039037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19400" y="2286000"/>
              <a:ext cx="1420942" cy="2132468"/>
            </a:xfrm>
            <a:prstGeom prst="rect">
              <a:avLst/>
            </a:prstGeom>
            <a:noFill/>
          </p:spPr>
        </p:pic>
        <p:grpSp>
          <p:nvGrpSpPr>
            <p:cNvPr id="87" name="Group 56"/>
            <p:cNvGrpSpPr/>
            <p:nvPr/>
          </p:nvGrpSpPr>
          <p:grpSpPr>
            <a:xfrm>
              <a:off x="4114800" y="2286000"/>
              <a:ext cx="1110784" cy="1250067"/>
              <a:chOff x="5562600" y="1981200"/>
              <a:chExt cx="844961" cy="950912"/>
            </a:xfrm>
          </p:grpSpPr>
          <p:pic>
            <p:nvPicPr>
              <p:cNvPr id="89" name="Picture 4" descr="C:\Users\adinicola\Dropbox\Alexa's SWITCH\Botany 2012\Distribution maps\Carex diandra cropped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562600" y="1981200"/>
                <a:ext cx="844961" cy="950912"/>
              </a:xfrm>
              <a:prstGeom prst="rect">
                <a:avLst/>
              </a:prstGeom>
              <a:noFill/>
            </p:spPr>
          </p:pic>
          <p:sp>
            <p:nvSpPr>
              <p:cNvPr id="90" name="Oval 89"/>
              <p:cNvSpPr/>
              <p:nvPr/>
            </p:nvSpPr>
            <p:spPr>
              <a:xfrm>
                <a:off x="5791200" y="2057400"/>
                <a:ext cx="304800" cy="3810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4290067" y="3536067"/>
              <a:ext cx="1046757" cy="7341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Carex diandra</a:t>
              </a:r>
              <a:endParaRPr lang="en-US" sz="2000" i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44332" y="4572030"/>
            <a:ext cx="2351268" cy="2057111"/>
            <a:chOff x="152400" y="4572000"/>
            <a:chExt cx="2438400" cy="2133342"/>
          </a:xfrm>
        </p:grpSpPr>
        <p:pic>
          <p:nvPicPr>
            <p:cNvPr id="92" name="Picture 9" descr="C:\Users\adinicola\Dropbox\Alexa's SWITCH\Botany 2012\Photos\Donut holes\C siccata - CIC003216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2400" y="4572000"/>
              <a:ext cx="1421523" cy="2133342"/>
            </a:xfrm>
            <a:prstGeom prst="rect">
              <a:avLst/>
            </a:prstGeom>
            <a:noFill/>
          </p:spPr>
        </p:pic>
        <p:grpSp>
          <p:nvGrpSpPr>
            <p:cNvPr id="93" name="Group 77"/>
            <p:cNvGrpSpPr/>
            <p:nvPr/>
          </p:nvGrpSpPr>
          <p:grpSpPr>
            <a:xfrm>
              <a:off x="1447800" y="4572000"/>
              <a:ext cx="1110784" cy="1250067"/>
              <a:chOff x="3581400" y="4343400"/>
              <a:chExt cx="844961" cy="950912"/>
            </a:xfrm>
          </p:grpSpPr>
          <p:pic>
            <p:nvPicPr>
              <p:cNvPr id="95" name="Picture 6" descr="C:\Users\adinicola\Dropbox\Alexa's SWITCH\Botany 2012\Distribution maps\Carex siccata cropped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581400" y="4343400"/>
                <a:ext cx="844961" cy="950912"/>
              </a:xfrm>
              <a:prstGeom prst="rect">
                <a:avLst/>
              </a:prstGeom>
              <a:noFill/>
            </p:spPr>
          </p:pic>
          <p:sp>
            <p:nvSpPr>
              <p:cNvPr id="96" name="Oval 95"/>
              <p:cNvSpPr/>
              <p:nvPr/>
            </p:nvSpPr>
            <p:spPr>
              <a:xfrm>
                <a:off x="3810000" y="4419600"/>
                <a:ext cx="304800" cy="3810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623067" y="5822067"/>
              <a:ext cx="96773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Carex siccata</a:t>
              </a:r>
              <a:endParaRPr lang="en-US" sz="2000" i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16132" y="4576762"/>
            <a:ext cx="2427468" cy="2221061"/>
            <a:chOff x="2819400" y="4572000"/>
            <a:chExt cx="2517424" cy="2303368"/>
          </a:xfrm>
        </p:grpSpPr>
        <p:pic>
          <p:nvPicPr>
            <p:cNvPr id="98" name="Picture 8" descr="C:\Users\adinicola\Dropbox\Alexa's SWITCH\Botany 2012\Photos\Donut holes\C sychnocephala - CIC032271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819400" y="4572000"/>
              <a:ext cx="1420943" cy="2132468"/>
            </a:xfrm>
            <a:prstGeom prst="rect">
              <a:avLst/>
            </a:prstGeom>
            <a:noFill/>
          </p:spPr>
        </p:pic>
        <p:grpSp>
          <p:nvGrpSpPr>
            <p:cNvPr id="99" name="Group 71"/>
            <p:cNvGrpSpPr/>
            <p:nvPr/>
          </p:nvGrpSpPr>
          <p:grpSpPr>
            <a:xfrm>
              <a:off x="4114800" y="4572000"/>
              <a:ext cx="1110782" cy="1250067"/>
              <a:chOff x="5562600" y="4343400"/>
              <a:chExt cx="844960" cy="950913"/>
            </a:xfrm>
          </p:grpSpPr>
          <p:pic>
            <p:nvPicPr>
              <p:cNvPr id="101" name="Picture 12" descr="C:\Users\adinicola\Dropbox\Alexa's SWITCH\Botany 2012\Distribution maps\Carex sychnocephala cropped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562600" y="4343400"/>
                <a:ext cx="844960" cy="950913"/>
              </a:xfrm>
              <a:prstGeom prst="rect">
                <a:avLst/>
              </a:prstGeom>
              <a:noFill/>
            </p:spPr>
          </p:pic>
          <p:sp>
            <p:nvSpPr>
              <p:cNvPr id="102" name="Oval 101"/>
              <p:cNvSpPr/>
              <p:nvPr/>
            </p:nvSpPr>
            <p:spPr>
              <a:xfrm>
                <a:off x="5791200" y="4419599"/>
                <a:ext cx="304800" cy="38100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4290067" y="5822067"/>
              <a:ext cx="1046757" cy="10533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/>
                <a:t>Carex sychno-cephala</a:t>
              </a:r>
              <a:endParaRPr lang="en-US" sz="2000" i="1" dirty="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4419600" y="1600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All specimens from </a:t>
            </a:r>
            <a:r>
              <a:rPr lang="en-US" sz="1400" dirty="0" smtClean="0"/>
              <a:t>CIC, imaged by SWITCH</a:t>
            </a:r>
            <a:endParaRPr lang="en-US" sz="1400" dirty="0" smtClean="0"/>
          </a:p>
          <a:p>
            <a:pPr algn="r"/>
            <a:r>
              <a:rPr lang="en-US" sz="1400" dirty="0" smtClean="0"/>
              <a:t>All distribution maps from FNA (emphasis added)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Solution: </a:t>
            </a:r>
            <a:r>
              <a:rPr lang="en-US" sz="3600" dirty="0" smtClean="0">
                <a:solidFill>
                  <a:schemeClr val="accent2"/>
                </a:solidFill>
              </a:rPr>
              <a:t>digitization.</a:t>
            </a:r>
          </a:p>
          <a:p>
            <a:r>
              <a:rPr lang="en-US" sz="3600" dirty="0" smtClean="0"/>
              <a:t>CIC and SRP’s joint NSF grant</a:t>
            </a:r>
          </a:p>
          <a:p>
            <a:pPr lvl="1"/>
            <a:r>
              <a:rPr lang="en-US" sz="3200" dirty="0" smtClean="0"/>
              <a:t>SWITCH (SouthWest Idaho: The Comprehensive Herbarium)</a:t>
            </a:r>
          </a:p>
          <a:p>
            <a:r>
              <a:rPr lang="en-US" sz="3600" dirty="0" smtClean="0"/>
              <a:t>Partnered with the Consortium of Pacific Northwest Herbaria (CPNWH)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 produce a virtual herbarium for SW Idaho and adjacent Oregon &amp; Nevada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capture the following for every specimen at the SWITCH institutions:</a:t>
            </a:r>
          </a:p>
          <a:p>
            <a:pPr lvl="1"/>
            <a:r>
              <a:rPr lang="en-US" dirty="0" smtClean="0"/>
              <a:t>searchable label data</a:t>
            </a:r>
          </a:p>
          <a:p>
            <a:pPr lvl="1"/>
            <a:r>
              <a:rPr lang="en-US" dirty="0" smtClean="0"/>
              <a:t>high-resolution specimen images</a:t>
            </a:r>
          </a:p>
          <a:p>
            <a:pPr lvl="1"/>
            <a:r>
              <a:rPr lang="en-US" dirty="0" smtClean="0"/>
              <a:t>georeferences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Digitization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41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general benefits are well-known: </a:t>
            </a:r>
            <a:r>
              <a:rPr lang="en-US" i="1" dirty="0" smtClean="0"/>
              <a:t>easier access to the data.</a:t>
            </a:r>
          </a:p>
          <a:p>
            <a:endParaRPr lang="en-US" i="1" dirty="0" smtClean="0"/>
          </a:p>
          <a:p>
            <a:r>
              <a:rPr lang="en-US" dirty="0" smtClean="0"/>
              <a:t>Particularly </a:t>
            </a:r>
            <a:r>
              <a:rPr lang="en-US" dirty="0" smtClean="0"/>
              <a:t>helpful for small, remote herbaria like ours.</a:t>
            </a:r>
          </a:p>
          <a:p>
            <a:endParaRPr lang="en-US" dirty="0"/>
          </a:p>
        </p:txBody>
      </p:sp>
      <p:pic>
        <p:nvPicPr>
          <p:cNvPr id="6" name="Content Placeholder 5" descr="IMG_894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456634" y="1752600"/>
            <a:ext cx="3306366" cy="4408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00376E"/>
      </a:dk2>
      <a:lt2>
        <a:srgbClr val="B9E8FF"/>
      </a:lt2>
      <a:accent1>
        <a:srgbClr val="C3986D"/>
      </a:accent1>
      <a:accent2>
        <a:srgbClr val="D5BE95"/>
      </a:accent2>
      <a:accent3>
        <a:srgbClr val="B58B80"/>
      </a:accent3>
      <a:accent4>
        <a:srgbClr val="A5644E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657</TotalTime>
  <Words>631</Words>
  <Application>Microsoft Office PowerPoint</Application>
  <PresentationFormat>On-screen Show (4:3)</PresentationFormat>
  <Paragraphs>118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SWITCH (SouthWest Idaho: The Comprehensive Herbarium)</vt:lpstr>
      <vt:lpstr>Introduction</vt:lpstr>
      <vt:lpstr>Introduction</vt:lpstr>
      <vt:lpstr>Introduction</vt:lpstr>
      <vt:lpstr>Carex vesicaria</vt:lpstr>
      <vt:lpstr>Introduction</vt:lpstr>
      <vt:lpstr>Introduction</vt:lpstr>
      <vt:lpstr>Objectives</vt:lpstr>
      <vt:lpstr>Benefits of Digitization</vt:lpstr>
      <vt:lpstr>Benefits of Digitization</vt:lpstr>
      <vt:lpstr>Benefits of Digitization</vt:lpstr>
      <vt:lpstr>Methods</vt:lpstr>
      <vt:lpstr>Methods</vt:lpstr>
      <vt:lpstr>Methods</vt:lpstr>
      <vt:lpstr>Current Progress</vt:lpstr>
      <vt:lpstr>Current Progress</vt:lpstr>
      <vt:lpstr>Conclusion</vt:lpstr>
      <vt:lpstr>Thank you</vt:lpstr>
      <vt:lpstr>Thank you for listening.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SWITCH (SouthWest Idaho: The Comprehensive Herbarium)</dc:title>
  <dc:creator>Alexandra DiNicola</dc:creator>
  <cp:lastModifiedBy>Alexa DiNicola</cp:lastModifiedBy>
  <cp:revision>64</cp:revision>
  <dcterms:created xsi:type="dcterms:W3CDTF">2012-06-22T18:54:35Z</dcterms:created>
  <dcterms:modified xsi:type="dcterms:W3CDTF">2012-06-29T22:04:13Z</dcterms:modified>
</cp:coreProperties>
</file>