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431" r:id="rId2"/>
    <p:sldId id="490" r:id="rId3"/>
    <p:sldId id="491" r:id="rId4"/>
    <p:sldId id="467" r:id="rId5"/>
    <p:sldId id="468" r:id="rId6"/>
    <p:sldId id="469" r:id="rId7"/>
    <p:sldId id="470" r:id="rId8"/>
    <p:sldId id="472" r:id="rId9"/>
    <p:sldId id="474" r:id="rId10"/>
    <p:sldId id="497" r:id="rId11"/>
    <p:sldId id="493" r:id="rId12"/>
    <p:sldId id="494" r:id="rId13"/>
    <p:sldId id="495" r:id="rId14"/>
    <p:sldId id="496" r:id="rId15"/>
    <p:sldId id="473" r:id="rId16"/>
    <p:sldId id="492" r:id="rId17"/>
    <p:sldId id="498" r:id="rId18"/>
    <p:sldId id="499" r:id="rId19"/>
    <p:sldId id="500" r:id="rId20"/>
    <p:sldId id="501" r:id="rId21"/>
    <p:sldId id="502" r:id="rId22"/>
    <p:sldId id="503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0" autoAdjust="0"/>
    <p:restoredTop sz="94690" autoAdjust="0"/>
  </p:normalViewPr>
  <p:slideViewPr>
    <p:cSldViewPr snapToGrid="0" snapToObjects="1">
      <p:cViewPr>
        <p:scale>
          <a:sx n="150" d="100"/>
          <a:sy n="150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A3C78F4-FECF-A349-B2C0-09CE009314FE}" type="datetimeFigureOut">
              <a:rPr lang="en-US"/>
              <a:pPr>
                <a:defRPr/>
              </a:pPr>
              <a:t>7/20/12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789E472-65CF-744F-B650-4B8C2D7F4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35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Calibri"/>
        <a:cs typeface="Calibri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Calibri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Calibri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Calibri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Calibri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62A197-FCBD-3D4C-9D36-1380FD16BF9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1DA25DDA-DE91-8143-AB90-0AFC320F02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90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29A68E04-04FB-E844-9FA8-1430BB332D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0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7938"/>
            <a:ext cx="2076450" cy="615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650" y="7938"/>
            <a:ext cx="6078538" cy="615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785D099B-8A6C-9947-9AE1-497D5AEE8E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72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607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38" y="631825"/>
            <a:ext cx="8139112" cy="831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idx="10"/>
          </p:nvPr>
        </p:nvSpPr>
        <p:spPr>
          <a:xfrm>
            <a:off x="3081338" y="6230938"/>
            <a:ext cx="2892425" cy="792162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19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829C79C2-D1A2-8E48-BB23-9641E05778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3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3174A530-0F60-EA4A-A376-62183A8001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62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4650" y="1641475"/>
            <a:ext cx="4035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2475" y="1641475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7C0070A6-A7A3-6A4F-A80F-16A3C440D2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3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D06C6DDE-8EE4-E248-9048-A9E9B033D1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51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23C2B3ED-BE55-954E-9633-6793A5D263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6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A3C16015-ACAF-744C-823A-88A97CB538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34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ctr">
              <a:defRPr sz="2000" b="1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95F73C03-6CF0-AF45-BD86-9F26C661B7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84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Calibri"/>
                <a:cs typeface="Calibri" charset="0"/>
              </a:defRPr>
            </a:lvl1pPr>
          </a:lstStyle>
          <a:p>
            <a:fld id="{9C78FAD5-8908-364C-A923-690E0DBF0F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0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12A2AF">
                <a:alpha val="10000"/>
              </a:srgbClr>
            </a:gs>
            <a:gs pos="75000">
              <a:srgbClr val="FF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7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dirty="0">
              <a:solidFill>
                <a:schemeClr val="bg1"/>
              </a:solidFill>
              <a:latin typeface="Calibri" charset="0"/>
              <a:ea typeface="Calibri"/>
              <a:cs typeface="Calibri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4650" y="1641475"/>
            <a:ext cx="82248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053" name="Group 6"/>
          <p:cNvGrpSpPr>
            <a:grpSpLocks/>
          </p:cNvGrpSpPr>
          <p:nvPr/>
        </p:nvGrpSpPr>
        <p:grpSpPr bwMode="auto">
          <a:xfrm>
            <a:off x="0" y="6240463"/>
            <a:ext cx="644525" cy="636587"/>
            <a:chOff x="0" y="3846"/>
            <a:chExt cx="478" cy="472"/>
          </a:xfrm>
        </p:grpSpPr>
        <p:sp>
          <p:nvSpPr>
            <p:cNvPr id="2055" name="Oval 7"/>
            <p:cNvSpPr>
              <a:spLocks noChangeArrowheads="1"/>
            </p:cNvSpPr>
            <p:nvPr/>
          </p:nvSpPr>
          <p:spPr bwMode="auto">
            <a:xfrm>
              <a:off x="139" y="4005"/>
              <a:ext cx="186" cy="182"/>
            </a:xfrm>
            <a:prstGeom prst="ellipse">
              <a:avLst/>
            </a:prstGeom>
            <a:solidFill>
              <a:srgbClr val="FFC000"/>
            </a:solidFill>
            <a:ln w="126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dirty="0">
                <a:solidFill>
                  <a:schemeClr val="bg1"/>
                </a:solidFill>
                <a:latin typeface="Calibri" charset="0"/>
                <a:ea typeface="Calibri"/>
                <a:cs typeface="Calibri" charset="0"/>
              </a:endParaRPr>
            </a:p>
          </p:txBody>
        </p: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46"/>
              <a:ext cx="479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2054" name="Picture 10" descr="IPL_logo_1C_rgb_small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6391275"/>
            <a:ext cx="1658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12A2AF"/>
          </a:solidFill>
          <a:latin typeface="Calibri"/>
          <a:ea typeface="Calibri"/>
          <a:cs typeface="Calibri"/>
        </a:defRPr>
      </a:lvl1pPr>
      <a:lvl2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12A2AF"/>
          </a:solidFill>
          <a:latin typeface="Calibri" charset="0"/>
          <a:ea typeface="ＭＳ Ｐゴシック" pitchFamily="-106" charset="-128"/>
          <a:cs typeface="Calibri" charset="0"/>
        </a:defRPr>
      </a:lvl2pPr>
      <a:lvl3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12A2AF"/>
          </a:solidFill>
          <a:latin typeface="Calibri" charset="0"/>
          <a:ea typeface="ＭＳ Ｐゴシック" pitchFamily="-106" charset="-128"/>
          <a:cs typeface="Calibri" charset="0"/>
        </a:defRPr>
      </a:lvl3pPr>
      <a:lvl4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12A2AF"/>
          </a:solidFill>
          <a:latin typeface="Calibri" charset="0"/>
          <a:ea typeface="ＭＳ Ｐゴシック" pitchFamily="-106" charset="-128"/>
          <a:cs typeface="Calibri" charset="0"/>
        </a:defRPr>
      </a:lvl4pPr>
      <a:lvl5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12A2AF"/>
          </a:solidFill>
          <a:latin typeface="Calibri" charset="0"/>
          <a:ea typeface="ＭＳ Ｐゴシック" pitchFamily="-106" charset="-128"/>
          <a:cs typeface="Calibri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Calibri"/>
          <a:ea typeface="Calibri"/>
          <a:cs typeface="Calibri"/>
        </a:defRPr>
      </a:lvl1pPr>
      <a:lvl2pPr marL="742950" indent="-285750" algn="l" defTabSz="457200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Calibri"/>
          <a:ea typeface="Calibri"/>
          <a:cs typeface="Calibri"/>
        </a:defRPr>
      </a:lvl2pPr>
      <a:lvl3pPr marL="1143000" indent="-228600" algn="l" defTabSz="457200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Calibri"/>
          <a:ea typeface="Calibri"/>
          <a:cs typeface="Calibri"/>
        </a:defRPr>
      </a:lvl3pPr>
      <a:lvl4pPr marL="1600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Calibri"/>
          <a:ea typeface="Calibri"/>
          <a:cs typeface="Calibri"/>
        </a:defRPr>
      </a:lvl4pPr>
      <a:lvl5pPr marL="20574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Calibri"/>
          <a:ea typeface="Calibri"/>
          <a:cs typeface="Calibri"/>
        </a:defRPr>
      </a:lvl5pPr>
      <a:lvl6pPr marL="25146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3" descr="DarwinArchive_1837_NotebookB_CUL-DAR121.-_038.jpg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9647" r="4846" b="4614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</a:rPr>
              <a:t>iPlant's</a:t>
            </a:r>
            <a:r>
              <a:rPr lang="en-US" dirty="0" smtClean="0">
                <a:latin typeface="Calibri" charset="0"/>
              </a:rPr>
              <a:t> Taxonomic Name Resolution Service</a:t>
            </a:r>
            <a:endParaRPr lang="en-US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Naim Matasci</a:t>
            </a:r>
          </a:p>
          <a:p>
            <a:pPr>
              <a:defRPr/>
            </a:pPr>
            <a:r>
              <a:rPr lang="en-US" dirty="0" smtClean="0"/>
              <a:t>BIO5 / The iPlant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3842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tnrs_landin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2"/>
          <a:stretch>
            <a:fillRect/>
          </a:stretch>
        </p:blipFill>
        <p:spPr bwMode="auto">
          <a:xfrm>
            <a:off x="0" y="0"/>
            <a:ext cx="9144000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93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7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18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0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2" y="3395133"/>
            <a:ext cx="2286000" cy="28678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52" t="4483" r="7273" b="9539"/>
          <a:stretch/>
        </p:blipFill>
        <p:spPr>
          <a:xfrm>
            <a:off x="6392333" y="1930400"/>
            <a:ext cx="2446868" cy="31665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Callout 5"/>
          <p:cNvSpPr/>
          <p:nvPr/>
        </p:nvSpPr>
        <p:spPr bwMode="auto">
          <a:xfrm>
            <a:off x="1210733" y="2683933"/>
            <a:ext cx="4114799" cy="922867"/>
          </a:xfrm>
          <a:prstGeom prst="wedgeEllipseCallout">
            <a:avLst>
              <a:gd name="adj1" fmla="val -31305"/>
              <a:gd name="adj2" fmla="val 12062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Where is my plant!!!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8" name="Oval Callout 7"/>
          <p:cNvSpPr/>
          <p:nvPr/>
        </p:nvSpPr>
        <p:spPr bwMode="auto">
          <a:xfrm flipH="1">
            <a:off x="4140198" y="1553632"/>
            <a:ext cx="3369732" cy="922867"/>
          </a:xfrm>
          <a:prstGeom prst="wedgeEllipseCallout">
            <a:avLst>
              <a:gd name="adj1" fmla="val -31305"/>
              <a:gd name="adj2" fmla="val 12062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It's all wrong!!!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09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01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247"/>
          <a:stretch/>
        </p:blipFill>
        <p:spPr>
          <a:xfrm>
            <a:off x="317500" y="0"/>
            <a:ext cx="8492383" cy="615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67"/>
            <a:ext cx="9144000" cy="63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3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7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9" y="76200"/>
            <a:ext cx="3533876" cy="3204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609" y="76200"/>
            <a:ext cx="3552724" cy="3209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423780"/>
            <a:ext cx="3524975" cy="3209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609" y="3423780"/>
            <a:ext cx="3552724" cy="320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01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-263"/>
          <a:stretch/>
        </p:blipFill>
        <p:spPr>
          <a:xfrm>
            <a:off x="0" y="0"/>
            <a:ext cx="9144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0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– Taxonomic Uncertainty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30" t="14557" r="23031" b="37131"/>
          <a:stretch/>
        </p:blipFill>
        <p:spPr>
          <a:xfrm flipH="1">
            <a:off x="4572000" y="1371600"/>
            <a:ext cx="1507067" cy="19388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66" y="3301128"/>
            <a:ext cx="1587500" cy="22318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grayscl/>
          </a:blip>
          <a:srcRect t="3908" r="16388" b="10115"/>
          <a:stretch/>
        </p:blipFill>
        <p:spPr>
          <a:xfrm>
            <a:off x="93133" y="3099671"/>
            <a:ext cx="1614936" cy="2006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Oval Callout 6"/>
          <p:cNvSpPr/>
          <p:nvPr/>
        </p:nvSpPr>
        <p:spPr bwMode="auto">
          <a:xfrm>
            <a:off x="1164166" y="2758390"/>
            <a:ext cx="2929467" cy="491938"/>
          </a:xfrm>
          <a:prstGeom prst="wedgeEllipseCallout">
            <a:avLst>
              <a:gd name="adj1" fmla="val -43319"/>
              <a:gd name="adj2" fmla="val 1807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i="1" dirty="0" err="1" smtClean="0">
                <a:latin typeface="Calibri"/>
                <a:ea typeface="ＭＳ Ｐゴシック" pitchFamily="-106" charset="-128"/>
                <a:cs typeface="Calibri"/>
              </a:rPr>
              <a:t>Solanum</a:t>
            </a:r>
            <a:r>
              <a:rPr lang="en-US" sz="1600" i="1" dirty="0" smtClean="0">
                <a:latin typeface="Calibri"/>
                <a:ea typeface="ＭＳ Ｐゴシック" pitchFamily="-106" charset="-128"/>
                <a:cs typeface="Calibri"/>
              </a:rPr>
              <a:t> </a:t>
            </a:r>
            <a:r>
              <a:rPr lang="en-US" sz="1600" i="1" dirty="0" err="1" smtClean="0">
                <a:latin typeface="Calibri"/>
                <a:ea typeface="ＭＳ Ｐゴシック" pitchFamily="-106" charset="-128"/>
                <a:cs typeface="Calibri"/>
              </a:rPr>
              <a:t>lycopersicum</a:t>
            </a:r>
            <a:endParaRPr kumimoji="0" 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8" name="Oval Callout 7"/>
          <p:cNvSpPr/>
          <p:nvPr/>
        </p:nvSpPr>
        <p:spPr bwMode="auto">
          <a:xfrm flipH="1">
            <a:off x="4648200" y="3505200"/>
            <a:ext cx="3424767" cy="588433"/>
          </a:xfrm>
          <a:prstGeom prst="wedgeEllipseCallout">
            <a:avLst>
              <a:gd name="adj1" fmla="val -39201"/>
              <a:gd name="adj2" fmla="val 11861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Lycopersycon</a:t>
            </a:r>
            <a:r>
              <a:rPr kumimoji="0" lang="en-US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</a:t>
            </a:r>
            <a:r>
              <a:rPr kumimoji="0" lang="en-US" sz="1600" b="0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lycopersicum</a:t>
            </a:r>
            <a:endParaRPr kumimoji="0" 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9" name="Oval Callout 8"/>
          <p:cNvSpPr/>
          <p:nvPr/>
        </p:nvSpPr>
        <p:spPr bwMode="auto">
          <a:xfrm flipH="1">
            <a:off x="2032000" y="1234016"/>
            <a:ext cx="3318935" cy="588433"/>
          </a:xfrm>
          <a:prstGeom prst="wedgeEllipseCallout">
            <a:avLst>
              <a:gd name="adj1" fmla="val -39201"/>
              <a:gd name="adj2" fmla="val 11861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Lycopersycon</a:t>
            </a:r>
            <a:r>
              <a:rPr kumimoji="0" lang="en-US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</a:t>
            </a:r>
            <a:r>
              <a:rPr kumimoji="0" lang="en-US" sz="1600" b="0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esculentum</a:t>
            </a:r>
            <a:endParaRPr kumimoji="0" 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grayscl/>
          </a:blip>
          <a:srcRect l="29398" t="6173" r="21991" b="7716"/>
          <a:stretch/>
        </p:blipFill>
        <p:spPr>
          <a:xfrm>
            <a:off x="1752600" y="4419600"/>
            <a:ext cx="1778000" cy="23622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Cloud Callout 11"/>
          <p:cNvSpPr/>
          <p:nvPr/>
        </p:nvSpPr>
        <p:spPr bwMode="auto">
          <a:xfrm>
            <a:off x="2171699" y="4079252"/>
            <a:ext cx="3153834" cy="68069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Solanum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lycopersicon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?</a:t>
            </a:r>
            <a:endParaRPr kumimoji="0" lang="en-US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17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sources</a:t>
            </a:r>
          </a:p>
          <a:p>
            <a:pPr lvl="1"/>
            <a:r>
              <a:rPr lang="en-US" dirty="0" smtClean="0"/>
              <a:t>Standard source import with </a:t>
            </a:r>
            <a:r>
              <a:rPr lang="en-US" dirty="0" err="1" smtClean="0"/>
              <a:t>DwC</a:t>
            </a:r>
            <a:r>
              <a:rPr lang="en-US" dirty="0" smtClean="0"/>
              <a:t> support</a:t>
            </a:r>
          </a:p>
          <a:p>
            <a:r>
              <a:rPr lang="en-US" dirty="0" smtClean="0"/>
              <a:t>Better performance</a:t>
            </a:r>
          </a:p>
          <a:p>
            <a:r>
              <a:rPr lang="en-US" dirty="0" err="1" smtClean="0"/>
              <a:t>TNRastic</a:t>
            </a:r>
            <a:r>
              <a:rPr lang="en-US" dirty="0" smtClean="0"/>
              <a:t> API</a:t>
            </a:r>
          </a:p>
          <a:p>
            <a:r>
              <a:rPr lang="en-US" dirty="0" smtClean="0"/>
              <a:t>Integration with Global Names components</a:t>
            </a:r>
          </a:p>
        </p:txBody>
      </p:sp>
    </p:spTree>
    <p:extLst>
      <p:ext uri="{BB962C8B-B14F-4D97-AF65-F5344CB8AC3E}">
        <p14:creationId xmlns:p14="http://schemas.microsoft.com/office/powerpoint/2010/main" val="2427804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Web</a:t>
            </a:r>
            <a:r>
              <a:rPr lang="en-US" dirty="0"/>
              <a:t>: http://</a:t>
            </a:r>
            <a:r>
              <a:rPr lang="en-US" dirty="0" err="1"/>
              <a:t>tnrs.iplantc.org</a:t>
            </a:r>
            <a:r>
              <a:rPr lang="en-US" dirty="0" smtClean="0"/>
              <a:t>/</a:t>
            </a:r>
          </a:p>
          <a:p>
            <a:r>
              <a:rPr lang="en-US" b="1" dirty="0"/>
              <a:t>Code</a:t>
            </a:r>
            <a:r>
              <a:rPr lang="en-US" dirty="0"/>
              <a:t>: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iPlantCollaborativeOpenSource</a:t>
            </a:r>
            <a:r>
              <a:rPr lang="en-US" dirty="0"/>
              <a:t>/</a:t>
            </a:r>
            <a:r>
              <a:rPr lang="en-US" dirty="0" smtClean="0"/>
              <a:t>TNRS </a:t>
            </a:r>
          </a:p>
          <a:p>
            <a:r>
              <a:rPr lang="en-US" b="1" dirty="0" smtClean="0"/>
              <a:t>API (provisional)</a:t>
            </a:r>
            <a:r>
              <a:rPr lang="en-US" dirty="0" smtClean="0"/>
              <a:t>: </a:t>
            </a:r>
            <a:r>
              <a:rPr lang="en-US" dirty="0"/>
              <a:t>http://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 smtClean="0"/>
              <a:t>XnUiH</a:t>
            </a:r>
            <a:endParaRPr lang="en-US" dirty="0" smtClean="0"/>
          </a:p>
          <a:p>
            <a:r>
              <a:rPr lang="en-US" b="1" dirty="0" err="1" smtClean="0"/>
              <a:t>TNRastic</a:t>
            </a:r>
            <a:r>
              <a:rPr lang="en-US" b="1" dirty="0" smtClean="0"/>
              <a:t> API</a:t>
            </a:r>
            <a:r>
              <a:rPr lang="en-US" dirty="0"/>
              <a:t>: http://</a:t>
            </a:r>
            <a:r>
              <a:rPr lang="en-US" dirty="0" err="1"/>
              <a:t>goo.gl</a:t>
            </a:r>
            <a:r>
              <a:rPr lang="en-US" dirty="0"/>
              <a:t>/Z7Fkc</a:t>
            </a:r>
          </a:p>
        </p:txBody>
      </p:sp>
    </p:spTree>
    <p:extLst>
      <p:ext uri="{BB962C8B-B14F-4D97-AF65-F5344CB8AC3E}">
        <p14:creationId xmlns:p14="http://schemas.microsoft.com/office/powerpoint/2010/main" val="210382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9144000" cy="6858000"/>
          </a:xfrm>
          <a:prstGeom prst="rect">
            <a:avLst/>
          </a:prstGeom>
          <a:noFill/>
        </p:spPr>
        <p:txBody>
          <a:bodyPr wrap="square" numCol="2" spcCol="182880" rtlCol="0">
            <a:spAutoFit/>
          </a:bodyPr>
          <a:lstStyle/>
          <a:p>
            <a:r>
              <a:rPr lang="en-US" b="1" dirty="0"/>
              <a:t>Brad Boyle</a:t>
            </a:r>
          </a:p>
          <a:p>
            <a:r>
              <a:rPr lang="en-US" dirty="0"/>
              <a:t>Brian </a:t>
            </a:r>
            <a:r>
              <a:rPr lang="en-US" dirty="0" err="1"/>
              <a:t>Enquist</a:t>
            </a:r>
            <a:endParaRPr lang="en-US" dirty="0"/>
          </a:p>
          <a:p>
            <a:r>
              <a:rPr lang="en-US" dirty="0"/>
              <a:t>Juan Antonio </a:t>
            </a:r>
            <a:r>
              <a:rPr lang="en-US" dirty="0" err="1"/>
              <a:t>Raygoza</a:t>
            </a:r>
            <a:r>
              <a:rPr lang="en-US" dirty="0"/>
              <a:t> </a:t>
            </a:r>
            <a:r>
              <a:rPr lang="en-US" dirty="0" err="1"/>
              <a:t>Garay</a:t>
            </a:r>
            <a:endParaRPr lang="en-US" dirty="0"/>
          </a:p>
          <a:p>
            <a:r>
              <a:rPr lang="en-US" b="1" dirty="0"/>
              <a:t>Nicole Hopkins</a:t>
            </a:r>
          </a:p>
          <a:p>
            <a:r>
              <a:rPr lang="en-US" dirty="0" err="1"/>
              <a:t>Zhenyuan</a:t>
            </a:r>
            <a:r>
              <a:rPr lang="en-US" dirty="0"/>
              <a:t> Lu</a:t>
            </a:r>
          </a:p>
          <a:p>
            <a:r>
              <a:rPr lang="en-US" dirty="0"/>
              <a:t>Martha </a:t>
            </a:r>
            <a:r>
              <a:rPr lang="en-US" dirty="0" err="1"/>
              <a:t>Narro</a:t>
            </a:r>
            <a:endParaRPr lang="en-US" dirty="0"/>
          </a:p>
          <a:p>
            <a:r>
              <a:rPr lang="en-US" dirty="0"/>
              <a:t>Shannon Oliver</a:t>
            </a:r>
          </a:p>
          <a:p>
            <a:r>
              <a:rPr lang="en-US" dirty="0"/>
              <a:t>William </a:t>
            </a:r>
            <a:r>
              <a:rPr lang="en-US" dirty="0" err="1"/>
              <a:t>Piel</a:t>
            </a:r>
            <a:endParaRPr lang="en-US" dirty="0"/>
          </a:p>
          <a:p>
            <a:r>
              <a:rPr lang="en-US" dirty="0"/>
              <a:t>Jill </a:t>
            </a:r>
            <a:r>
              <a:rPr lang="en-US" dirty="0" err="1"/>
              <a:t>Yarmchuk</a:t>
            </a:r>
            <a:endParaRPr lang="en-US" dirty="0"/>
          </a:p>
          <a:p>
            <a:endParaRPr lang="en-US" dirty="0"/>
          </a:p>
          <a:p>
            <a:r>
              <a:rPr lang="en-US" dirty="0"/>
              <a:t>Bob Magill (Missouri Botanical Garden)</a:t>
            </a:r>
          </a:p>
          <a:p>
            <a:r>
              <a:rPr lang="en-US" dirty="0"/>
              <a:t>Chris Freeland (Missouri Botanical Garden)</a:t>
            </a:r>
          </a:p>
          <a:p>
            <a:r>
              <a:rPr lang="en-US" dirty="0"/>
              <a:t>Chuck Miller (Missouri Botanical Garden)</a:t>
            </a:r>
          </a:p>
          <a:p>
            <a:r>
              <a:rPr lang="en-US" dirty="0"/>
              <a:t>Peter Jorgensen (Missouri Botanical Garden)</a:t>
            </a:r>
          </a:p>
          <a:p>
            <a:r>
              <a:rPr lang="en-US" dirty="0"/>
              <a:t>Amy </a:t>
            </a:r>
            <a:r>
              <a:rPr lang="en-US" dirty="0" err="1"/>
              <a:t>Zanne</a:t>
            </a:r>
            <a:r>
              <a:rPr lang="en-US" dirty="0"/>
              <a:t> (University of Missouri, St. Louis)</a:t>
            </a:r>
          </a:p>
          <a:p>
            <a:r>
              <a:rPr lang="en-US" dirty="0"/>
              <a:t>Peter Stevens (Missouri Botanical Garden)</a:t>
            </a:r>
          </a:p>
          <a:p>
            <a:r>
              <a:rPr lang="en-US" dirty="0"/>
              <a:t>Jay Paige (Missouri Botanical Garden)</a:t>
            </a:r>
          </a:p>
          <a:p>
            <a:r>
              <a:rPr lang="en-US" dirty="0"/>
              <a:t>Bob </a:t>
            </a:r>
            <a:r>
              <a:rPr lang="en-US" dirty="0" err="1"/>
              <a:t>Peet</a:t>
            </a:r>
            <a:r>
              <a:rPr lang="en-US" dirty="0"/>
              <a:t> (University of North Carolina at Chapel Hill)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Paul </a:t>
            </a:r>
            <a:r>
              <a:rPr lang="en-US" dirty="0"/>
              <a:t>Morris (Harvard University)</a:t>
            </a:r>
          </a:p>
          <a:p>
            <a:r>
              <a:rPr lang="en-US" dirty="0" smtClean="0"/>
              <a:t>Alan </a:t>
            </a:r>
            <a:r>
              <a:rPr lang="en-US" dirty="0"/>
              <a:t>Paton (Kew Royal Botanic Gardens and their International Plant Names Index)</a:t>
            </a:r>
          </a:p>
          <a:p>
            <a:r>
              <a:rPr lang="en-US" b="1" dirty="0"/>
              <a:t>Tony Rees</a:t>
            </a:r>
            <a:r>
              <a:rPr lang="en-US" dirty="0"/>
              <a:t> (Commonwealth Scientific and Industrial Research </a:t>
            </a:r>
            <a:r>
              <a:rPr lang="en-US" dirty="0" err="1"/>
              <a:t>Organisation</a:t>
            </a:r>
            <a:r>
              <a:rPr lang="en-US" dirty="0"/>
              <a:t>)</a:t>
            </a:r>
          </a:p>
          <a:p>
            <a:r>
              <a:rPr lang="en-US" dirty="0"/>
              <a:t>Michael </a:t>
            </a:r>
            <a:r>
              <a:rPr lang="en-US" dirty="0" err="1"/>
              <a:t>Giddens</a:t>
            </a:r>
            <a:r>
              <a:rPr lang="en-US" dirty="0"/>
              <a:t> (</a:t>
            </a:r>
            <a:r>
              <a:rPr lang="en-US" dirty="0" err="1"/>
              <a:t>www.silverbiology.com</a:t>
            </a:r>
            <a:r>
              <a:rPr lang="en-US" dirty="0"/>
              <a:t>)</a:t>
            </a:r>
          </a:p>
          <a:p>
            <a:r>
              <a:rPr lang="en-US" b="1" dirty="0"/>
              <a:t>Dmitry </a:t>
            </a:r>
            <a:r>
              <a:rPr lang="en-US" b="1" dirty="0" err="1"/>
              <a:t>Mozzherin</a:t>
            </a:r>
            <a:r>
              <a:rPr lang="en-US" b="1" dirty="0"/>
              <a:t> </a:t>
            </a:r>
            <a:r>
              <a:rPr lang="en-US" dirty="0"/>
              <a:t>(Global Biodiversity Information Facility)</a:t>
            </a:r>
          </a:p>
          <a:p>
            <a:r>
              <a:rPr lang="en-US" dirty="0"/>
              <a:t>David Remsen (Global Biodiversity Information Facility)</a:t>
            </a:r>
          </a:p>
          <a:p>
            <a:r>
              <a:rPr lang="en-US" dirty="0"/>
              <a:t>David Patterson (Encyclopedia of Life)</a:t>
            </a:r>
          </a:p>
          <a:p>
            <a:r>
              <a:rPr lang="en-US" dirty="0"/>
              <a:t>Cam Webb (Harvard University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Missouri Botanical Garden (</a:t>
            </a:r>
            <a:r>
              <a:rPr lang="en-US" dirty="0" err="1"/>
              <a:t>Tropicos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Funding provided by the National Science Foundation Plant Cyberinfrastructure Program (grant #DBI-0735191).</a:t>
            </a:r>
          </a:p>
        </p:txBody>
      </p:sp>
    </p:spTree>
    <p:extLst>
      <p:ext uri="{BB962C8B-B14F-4D97-AF65-F5344CB8AC3E}">
        <p14:creationId xmlns:p14="http://schemas.microsoft.com/office/powerpoint/2010/main" val="407675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4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1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Taxonomic uncertainty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6213"/>
            <a:ext cx="8229600" cy="4221162"/>
          </a:xfrm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dirty="0"/>
              <a:t>Non-existent names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dirty="0"/>
              <a:t>Misspellings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Contamination</a:t>
            </a:r>
          </a:p>
          <a:p>
            <a:pPr marL="1390650" lvl="2" indent="-5334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Annotations</a:t>
            </a:r>
          </a:p>
          <a:p>
            <a:pPr marL="1390650" lvl="2" indent="-5334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dirty="0" err="1" smtClean="0"/>
              <a:t>Morphospecies</a:t>
            </a:r>
            <a:endParaRPr lang="en-US" dirty="0" smtClean="0"/>
          </a:p>
          <a:p>
            <a:pPr marL="1390650" lvl="2" indent="-5334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Digitization issues (frame shifts, character encoding)Lexical variants (digitization conventions)</a:t>
            </a:r>
            <a:endParaRPr lang="en-US" dirty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dirty="0"/>
              <a:t>Synonymy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dirty="0"/>
              <a:t>Nomenclatural synonyms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dirty="0"/>
              <a:t>Taxonomic synonyms / concepts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dirty="0"/>
              <a:t>Misidentifications, incomplete identifications </a:t>
            </a:r>
          </a:p>
        </p:txBody>
      </p:sp>
    </p:spTree>
    <p:extLst>
      <p:ext uri="{BB962C8B-B14F-4D97-AF65-F5344CB8AC3E}">
        <p14:creationId xmlns:p14="http://schemas.microsoft.com/office/powerpoint/2010/main" val="313962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4959350" y="0"/>
            <a:ext cx="4014788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/>
                <a:ea typeface="Calibri"/>
                <a:cs typeface="Calibri"/>
              </a:rPr>
              <a:t>a)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Centaurium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curvistamineum</a:t>
            </a:r>
            <a:r>
              <a:rPr lang="en-US" sz="2000" dirty="0">
                <a:latin typeface="Calibri"/>
                <a:ea typeface="Calibri"/>
                <a:cs typeface="Calibri"/>
              </a:rPr>
              <a:t> (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Wittr</a:t>
            </a:r>
            <a:r>
              <a:rPr lang="en-US" sz="2000" dirty="0">
                <a:latin typeface="Calibri"/>
                <a:ea typeface="Calibri"/>
                <a:cs typeface="Calibri"/>
              </a:rPr>
              <a:t>.) Abrams (1951)</a:t>
            </a:r>
            <a:endParaRPr lang="en-US" sz="2000" i="1" dirty="0">
              <a:latin typeface="Calibri"/>
              <a:ea typeface="Calibri"/>
              <a:cs typeface="Calibri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/>
                <a:ea typeface="Calibri"/>
                <a:cs typeface="Calibri"/>
              </a:rPr>
              <a:t>b)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Centaurium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minimum</a:t>
            </a:r>
            <a:r>
              <a:rPr lang="en-US" sz="2000" dirty="0">
                <a:latin typeface="Calibri"/>
                <a:ea typeface="Calibri"/>
                <a:cs typeface="Calibri"/>
              </a:rPr>
              <a:t> (Howell) Piper (1915)</a:t>
            </a:r>
            <a:endParaRPr lang="en-US" sz="2000" i="1" dirty="0">
              <a:latin typeface="Calibri"/>
              <a:ea typeface="Calibri"/>
              <a:cs typeface="Calibri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/>
                <a:ea typeface="Calibri"/>
                <a:cs typeface="Calibri"/>
              </a:rPr>
              <a:t>c)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Centaurium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muhlenbergii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Griseb</a:t>
            </a:r>
            <a:r>
              <a:rPr lang="en-US" sz="2000" dirty="0">
                <a:latin typeface="Calibri"/>
                <a:ea typeface="Calibri"/>
                <a:cs typeface="Calibri"/>
              </a:rPr>
              <a:t>.) Wight ex Piper (1906)</a:t>
            </a:r>
            <a:endParaRPr lang="en-US" sz="2000" i="1" dirty="0">
              <a:latin typeface="Calibri"/>
              <a:ea typeface="Calibri"/>
              <a:cs typeface="Calibri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/>
                <a:ea typeface="Calibri"/>
                <a:cs typeface="Calibri"/>
              </a:rPr>
              <a:t>d)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Centaurium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muhlenbergii</a:t>
            </a:r>
            <a:r>
              <a:rPr lang="en-US" sz="2000" dirty="0">
                <a:latin typeface="Calibri"/>
                <a:ea typeface="Calibri"/>
                <a:cs typeface="Calibri"/>
              </a:rPr>
              <a:t> (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Griseb</a:t>
            </a:r>
            <a:r>
              <a:rPr lang="en-US" sz="2000" dirty="0">
                <a:latin typeface="Calibri"/>
                <a:ea typeface="Calibri"/>
                <a:cs typeface="Calibri"/>
              </a:rPr>
              <a:t>.) Wight ex Piper forma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albiflorum</a:t>
            </a:r>
            <a:r>
              <a:rPr lang="en-US" sz="2000" dirty="0">
                <a:latin typeface="Calibri"/>
                <a:ea typeface="Calibri"/>
                <a:cs typeface="Calibri"/>
              </a:rPr>
              <a:t> (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Suksd</a:t>
            </a:r>
            <a:r>
              <a:rPr lang="en-US" sz="2000" dirty="0">
                <a:latin typeface="Calibri"/>
                <a:ea typeface="Calibri"/>
                <a:cs typeface="Calibri"/>
              </a:rPr>
              <a:t>.) St. John (1937)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/>
                <a:ea typeface="Calibri"/>
                <a:cs typeface="Calibri"/>
              </a:rPr>
              <a:t>e)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Centaurium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muhlenbergii</a:t>
            </a:r>
            <a:r>
              <a:rPr lang="en-US" sz="2000" dirty="0">
                <a:latin typeface="Calibri"/>
                <a:ea typeface="Calibri"/>
                <a:cs typeface="Calibri"/>
              </a:rPr>
              <a:t> (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Griseb</a:t>
            </a:r>
            <a:r>
              <a:rPr lang="en-US" sz="2000" dirty="0">
                <a:latin typeface="Calibri"/>
                <a:ea typeface="Calibri"/>
                <a:cs typeface="Calibri"/>
              </a:rPr>
              <a:t>.) Wight ex Piper var.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albiflorum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Suksd</a:t>
            </a:r>
            <a:r>
              <a:rPr lang="en-US" sz="2000" dirty="0">
                <a:latin typeface="Calibri"/>
                <a:ea typeface="Calibri"/>
                <a:cs typeface="Calibri"/>
              </a:rPr>
              <a:t>. (1927)</a:t>
            </a:r>
            <a:endParaRPr lang="en-US" sz="2000" i="1" dirty="0">
              <a:latin typeface="Calibri"/>
              <a:ea typeface="Calibri"/>
              <a:cs typeface="Calibri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/>
                <a:ea typeface="Calibri"/>
                <a:cs typeface="Calibri"/>
              </a:rPr>
              <a:t>f)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Centaurodes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muhlenbergii</a:t>
            </a:r>
            <a:r>
              <a:rPr lang="en-US" sz="2000" dirty="0">
                <a:latin typeface="Calibri"/>
                <a:ea typeface="Calibri"/>
                <a:cs typeface="Calibri"/>
              </a:rPr>
              <a:t> (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Griseb</a:t>
            </a:r>
            <a:r>
              <a:rPr lang="en-US" sz="2000" dirty="0">
                <a:latin typeface="Calibri"/>
                <a:ea typeface="Calibri"/>
                <a:cs typeface="Calibri"/>
              </a:rPr>
              <a:t>.)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Kuntze</a:t>
            </a:r>
            <a:r>
              <a:rPr lang="en-US" sz="2000" dirty="0">
                <a:latin typeface="Calibri"/>
                <a:ea typeface="Calibri"/>
                <a:cs typeface="Calibri"/>
              </a:rPr>
              <a:t> (1891)</a:t>
            </a:r>
            <a:endParaRPr lang="en-US" sz="2000" i="1" dirty="0">
              <a:latin typeface="Calibri"/>
              <a:ea typeface="Calibri"/>
              <a:cs typeface="Calibri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/>
                <a:ea typeface="Calibri"/>
                <a:cs typeface="Calibri"/>
              </a:rPr>
              <a:t>g)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Erythraea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curvistaminea</a:t>
            </a:r>
            <a:r>
              <a:rPr lang="en-US" sz="2000" dirty="0">
                <a:latin typeface="Calibri"/>
                <a:ea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Wittr</a:t>
            </a:r>
            <a:r>
              <a:rPr lang="en-US" sz="2000" dirty="0">
                <a:latin typeface="Calibri"/>
                <a:ea typeface="Calibri"/>
                <a:cs typeface="Calibri"/>
              </a:rPr>
              <a:t>. (1886)</a:t>
            </a:r>
            <a:endParaRPr lang="en-US" sz="2000" i="1" dirty="0">
              <a:latin typeface="Calibri"/>
              <a:ea typeface="Calibri"/>
              <a:cs typeface="Calibri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/>
                <a:ea typeface="Calibri"/>
                <a:cs typeface="Calibri"/>
              </a:rPr>
              <a:t>h)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</a:t>
            </a:r>
            <a:r>
              <a:rPr lang="en-US" sz="2000" i="1" dirty="0" err="1">
                <a:latin typeface="Calibri"/>
                <a:ea typeface="Calibri"/>
                <a:cs typeface="Calibri"/>
              </a:rPr>
              <a:t>Erythraea</a:t>
            </a:r>
            <a:r>
              <a:rPr lang="en-US" sz="2000" i="1" dirty="0">
                <a:latin typeface="Calibri"/>
                <a:ea typeface="Calibri"/>
                <a:cs typeface="Calibri"/>
              </a:rPr>
              <a:t> minima</a:t>
            </a:r>
            <a:r>
              <a:rPr lang="en-US" sz="2000" dirty="0">
                <a:latin typeface="Calibri"/>
                <a:ea typeface="Calibri"/>
                <a:cs typeface="Calibri"/>
              </a:rPr>
              <a:t> Howell (1901)</a:t>
            </a:r>
            <a:endParaRPr lang="es-ES" sz="2000" i="1" dirty="0">
              <a:latin typeface="Calibri"/>
              <a:ea typeface="Calibri"/>
              <a:cs typeface="Calibri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2000" dirty="0">
                <a:latin typeface="Calibri"/>
                <a:ea typeface="Calibri"/>
                <a:cs typeface="Calibri"/>
              </a:rPr>
              <a:t>i)</a:t>
            </a:r>
            <a:r>
              <a:rPr lang="es-ES" sz="2000" i="1" dirty="0">
                <a:latin typeface="Calibri"/>
                <a:ea typeface="Calibri"/>
                <a:cs typeface="Calibri"/>
              </a:rPr>
              <a:t> </a:t>
            </a:r>
            <a:r>
              <a:rPr lang="es-ES" sz="2000" i="1" dirty="0" err="1">
                <a:latin typeface="Calibri"/>
                <a:ea typeface="Calibri"/>
                <a:cs typeface="Calibri"/>
              </a:rPr>
              <a:t>Erythraea</a:t>
            </a:r>
            <a:r>
              <a:rPr lang="es-ES" sz="2000" i="1" dirty="0">
                <a:latin typeface="Calibri"/>
                <a:ea typeface="Calibri"/>
                <a:cs typeface="Calibri"/>
              </a:rPr>
              <a:t> </a:t>
            </a:r>
            <a:r>
              <a:rPr lang="es-ES" sz="2000" i="1" dirty="0" err="1">
                <a:latin typeface="Calibri"/>
                <a:ea typeface="Calibri"/>
                <a:cs typeface="Calibri"/>
              </a:rPr>
              <a:t>muhlenbergii</a:t>
            </a:r>
            <a:r>
              <a:rPr lang="es-ES" sz="2000" dirty="0">
                <a:latin typeface="Calibri"/>
                <a:ea typeface="Calibri"/>
                <a:cs typeface="Calibri"/>
              </a:rPr>
              <a:t> </a:t>
            </a:r>
            <a:r>
              <a:rPr lang="es-ES" sz="2000" dirty="0" err="1">
                <a:latin typeface="Calibri"/>
                <a:ea typeface="Calibri"/>
                <a:cs typeface="Calibri"/>
              </a:rPr>
              <a:t>Griseb</a:t>
            </a:r>
            <a:r>
              <a:rPr lang="es-ES" sz="2000" dirty="0">
                <a:latin typeface="Calibri"/>
                <a:ea typeface="Calibri"/>
                <a:cs typeface="Calibri"/>
              </a:rPr>
              <a:t>. (1839)</a:t>
            </a:r>
          </a:p>
        </p:txBody>
      </p:sp>
      <p:pic>
        <p:nvPicPr>
          <p:cNvPr id="23554" name="Picture 1" descr="Centauriummuehlenbergi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283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655638" y="6611938"/>
            <a:ext cx="23480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latin typeface="Calibri"/>
                <a:ea typeface="Calibri"/>
                <a:cs typeface="Calibri"/>
              </a:rPr>
              <a:t>Image: Gordon </a:t>
            </a:r>
            <a:r>
              <a:rPr lang="en-US" sz="1000" dirty="0" err="1">
                <a:latin typeface="Calibri"/>
                <a:ea typeface="Calibri"/>
                <a:cs typeface="Calibri"/>
              </a:rPr>
              <a:t>Leppig</a:t>
            </a:r>
            <a:r>
              <a:rPr lang="en-US" sz="1000" dirty="0">
                <a:latin typeface="Calibri"/>
                <a:ea typeface="Calibri"/>
                <a:cs typeface="Calibri"/>
              </a:rPr>
              <a:t> &amp; Andrea J. </a:t>
            </a:r>
            <a:r>
              <a:rPr lang="en-US" sz="1000" dirty="0" err="1">
                <a:latin typeface="Calibri"/>
                <a:ea typeface="Calibri"/>
                <a:cs typeface="Calibri"/>
              </a:rPr>
              <a:t>Pickart</a:t>
            </a:r>
            <a:endParaRPr lang="en-US" sz="10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69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How to figure that out?</a:t>
            </a:r>
          </a:p>
        </p:txBody>
      </p:sp>
      <p:pic>
        <p:nvPicPr>
          <p:cNvPr id="4" name="Picture 3" descr="Plant 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352550"/>
            <a:ext cx="60833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03363" y="6477000"/>
            <a:ext cx="3148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ea typeface="Calibri"/>
                <a:cs typeface="Calibri"/>
              </a:rPr>
              <a:t>…or ask around at My-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Plant.org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89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Rainforest_Fatu_Hi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908050"/>
            <a:ext cx="6824662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638175" y="6602413"/>
            <a:ext cx="15879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 err="1">
                <a:latin typeface="Calibri"/>
                <a:ea typeface="Calibri"/>
                <a:cs typeface="Calibri"/>
              </a:rPr>
              <a:t>Makemake</a:t>
            </a:r>
            <a:r>
              <a:rPr lang="en-US" sz="1000" dirty="0">
                <a:latin typeface="Calibri"/>
                <a:ea typeface="Calibri"/>
                <a:cs typeface="Calibri"/>
              </a:rPr>
              <a:t> at </a:t>
            </a:r>
            <a:r>
              <a:rPr lang="en-US" sz="1000" dirty="0" err="1">
                <a:latin typeface="Calibri"/>
                <a:ea typeface="Calibri"/>
                <a:cs typeface="Calibri"/>
              </a:rPr>
              <a:t>de.wikipedia</a:t>
            </a:r>
            <a:endParaRPr lang="en-US" sz="10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Use Case – </a:t>
            </a:r>
            <a:r>
              <a:rPr lang="en-US" smtClean="0"/>
              <a:t>Density Plots (BIEN/NCEAS)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53867" y="702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3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Rosetta_St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0"/>
            <a:ext cx="586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1404938" y="6611938"/>
            <a:ext cx="2066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Calibri"/>
                <a:ea typeface="Calibri"/>
                <a:cs typeface="Calibri"/>
              </a:rPr>
              <a:t>Hans </a:t>
            </a:r>
            <a:r>
              <a:rPr lang="en-US" sz="1000" dirty="0" err="1">
                <a:latin typeface="Calibri"/>
                <a:ea typeface="Calibri"/>
                <a:cs typeface="Calibri"/>
              </a:rPr>
              <a:t>Hillewaert</a:t>
            </a:r>
            <a:endParaRPr lang="en-US" sz="10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60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Taxonomic Name Resolution Service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Computer assisted standardization of plant names</a:t>
            </a:r>
          </a:p>
          <a:p>
            <a:pPr eaLnBrk="1" hangingPunct="1"/>
            <a:r>
              <a:rPr lang="en-US" dirty="0"/>
              <a:t>Corrects spelling errors and alternative spellings to a standard list of names</a:t>
            </a:r>
          </a:p>
          <a:p>
            <a:pPr eaLnBrk="1" hangingPunct="1"/>
            <a:r>
              <a:rPr lang="en-US" dirty="0"/>
              <a:t>Convert out-of-date names to currently accepted names</a:t>
            </a:r>
          </a:p>
        </p:txBody>
      </p:sp>
    </p:spTree>
    <p:extLst>
      <p:ext uri="{BB962C8B-B14F-4D97-AF65-F5344CB8AC3E}">
        <p14:creationId xmlns:p14="http://schemas.microsoft.com/office/powerpoint/2010/main" val="233014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aughn_iPlant_Empty">
  <a:themeElements>
    <a:clrScheme name="iPla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Plant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iPla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la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iPlantYR3Template.potx</Template>
  <TotalTime>16233</TotalTime>
  <Words>496</Words>
  <Application>Microsoft Macintosh PowerPoint</Application>
  <PresentationFormat>On-screen Show (4:3)</PresentationFormat>
  <Paragraphs>83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Vaughn_iPlant_Empty</vt:lpstr>
      <vt:lpstr>iPlant's Taxonomic Name Resolution Service</vt:lpstr>
      <vt:lpstr>The Problem – Taxonomic Uncertainty</vt:lpstr>
      <vt:lpstr>PowerPoint Presentation</vt:lpstr>
      <vt:lpstr>Taxonomic uncertainty</vt:lpstr>
      <vt:lpstr>PowerPoint Presentation</vt:lpstr>
      <vt:lpstr>How to figure that out?</vt:lpstr>
      <vt:lpstr>Original Use Case – Density Plots (BIEN/NCEAS)</vt:lpstr>
      <vt:lpstr>PowerPoint Presentation</vt:lpstr>
      <vt:lpstr>Taxonomic Name Resolution Service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</vt:lpstr>
      <vt:lpstr>PowerPoint Presentation</vt:lpstr>
      <vt:lpstr>PowerPoint Presentation</vt:lpstr>
    </vt:vector>
  </TitlesOfParts>
  <Company>The iPlant Collaborative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iPlant Tree of Life Project and Toolkit: Building a Cyberinfrastructure for Plant Science Research </dc:title>
  <dc:creator>Naim Matasci</dc:creator>
  <cp:lastModifiedBy>Naim Matasci</cp:lastModifiedBy>
  <cp:revision>167</cp:revision>
  <dcterms:created xsi:type="dcterms:W3CDTF">2011-06-14T21:33:30Z</dcterms:created>
  <dcterms:modified xsi:type="dcterms:W3CDTF">2012-07-20T22:56:24Z</dcterms:modified>
</cp:coreProperties>
</file>