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handoutMasterIdLst>
    <p:handoutMasterId r:id="rId17"/>
  </p:handoutMasterIdLst>
  <p:sldIdLst>
    <p:sldId id="257" r:id="rId2"/>
    <p:sldId id="258" r:id="rId3"/>
    <p:sldId id="259" r:id="rId4"/>
    <p:sldId id="267" r:id="rId5"/>
    <p:sldId id="268" r:id="rId6"/>
    <p:sldId id="270" r:id="rId7"/>
    <p:sldId id="262" r:id="rId8"/>
    <p:sldId id="271" r:id="rId9"/>
    <p:sldId id="272" r:id="rId10"/>
    <p:sldId id="273" r:id="rId11"/>
    <p:sldId id="274" r:id="rId12"/>
    <p:sldId id="277" r:id="rId13"/>
    <p:sldId id="278" r:id="rId14"/>
    <p:sldId id="275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E"/>
    <a:srgbClr val="101B1D"/>
    <a:srgbClr val="003300"/>
    <a:srgbClr val="F7C120"/>
    <a:srgbClr val="F7C12A"/>
    <a:srgbClr val="002060"/>
    <a:srgbClr val="0B2830"/>
    <a:srgbClr val="421B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582" autoAdjust="0"/>
  </p:normalViewPr>
  <p:slideViewPr>
    <p:cSldViewPr>
      <p:cViewPr varScale="1">
        <p:scale>
          <a:sx n="86" d="100"/>
          <a:sy n="86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268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CR_presentation\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CR_presentation\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270116573266179E-2"/>
          <c:y val="4.4164020481046951E-2"/>
          <c:w val="0.75588009269112277"/>
          <c:h val="0.78932655293088361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"Plantæ"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Sheet1!$K$3:$K$8</c:f>
                <c:numCache>
                  <c:formatCode>General</c:formatCode>
                  <c:ptCount val="6"/>
                  <c:pt idx="0">
                    <c:v>6.1820918313848533E-2</c:v>
                  </c:pt>
                  <c:pt idx="1">
                    <c:v>2.138334330331973E-2</c:v>
                  </c:pt>
                  <c:pt idx="2">
                    <c:v>6.9564368330769413E-2</c:v>
                  </c:pt>
                  <c:pt idx="3">
                    <c:v>6.6004176676318721E-2</c:v>
                  </c:pt>
                  <c:pt idx="4">
                    <c:v>8.4035299821655043E-2</c:v>
                  </c:pt>
                  <c:pt idx="5">
                    <c:v>6.2444407018491951E-2</c:v>
                  </c:pt>
                </c:numCache>
              </c:numRef>
            </c:plus>
            <c:minus>
              <c:numRef>
                <c:f>Sheet1!$K$3:$K$8</c:f>
                <c:numCache>
                  <c:formatCode>General</c:formatCode>
                  <c:ptCount val="6"/>
                  <c:pt idx="0">
                    <c:v>6.1820918313848533E-2</c:v>
                  </c:pt>
                  <c:pt idx="1">
                    <c:v>2.138334330331973E-2</c:v>
                  </c:pt>
                  <c:pt idx="2">
                    <c:v>6.9564368330769413E-2</c:v>
                  </c:pt>
                  <c:pt idx="3">
                    <c:v>6.6004176676318721E-2</c:v>
                  </c:pt>
                  <c:pt idx="4">
                    <c:v>8.4035299821655043E-2</c:v>
                  </c:pt>
                  <c:pt idx="5">
                    <c:v>6.2444407018491951E-2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Sheet1!$B$3:$B$8</c:f>
              <c:numCache>
                <c:formatCode>0.0%</c:formatCode>
                <c:ptCount val="6"/>
                <c:pt idx="0">
                  <c:v>0.32345679012346029</c:v>
                </c:pt>
                <c:pt idx="1">
                  <c:v>0.70987654320988058</c:v>
                </c:pt>
                <c:pt idx="2">
                  <c:v>0.63580246913580263</c:v>
                </c:pt>
                <c:pt idx="3">
                  <c:v>0.28806584362139914</c:v>
                </c:pt>
                <c:pt idx="4">
                  <c:v>0.55349794238683125</c:v>
                </c:pt>
                <c:pt idx="5">
                  <c:v>0.7201646090535011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"Cubenses"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Sheet1!$L$3:$L$8</c:f>
                <c:numCache>
                  <c:formatCode>General</c:formatCode>
                  <c:ptCount val="6"/>
                  <c:pt idx="0">
                    <c:v>6.1356906863156584E-2</c:v>
                  </c:pt>
                  <c:pt idx="1">
                    <c:v>0.12117227871881102</c:v>
                  </c:pt>
                  <c:pt idx="2">
                    <c:v>2.5699580240321741E-2</c:v>
                  </c:pt>
                  <c:pt idx="3">
                    <c:v>7.4841701561618193E-2</c:v>
                  </c:pt>
                  <c:pt idx="4">
                    <c:v>5.8885135889934923E-2</c:v>
                  </c:pt>
                  <c:pt idx="5">
                    <c:v>1.0691671651659743E-2</c:v>
                  </c:pt>
                </c:numCache>
              </c:numRef>
            </c:plus>
            <c:minus>
              <c:numRef>
                <c:f>Sheet1!$L$3:$L$8</c:f>
                <c:numCache>
                  <c:formatCode>General</c:formatCode>
                  <c:ptCount val="6"/>
                  <c:pt idx="0">
                    <c:v>6.1356906863156584E-2</c:v>
                  </c:pt>
                  <c:pt idx="1">
                    <c:v>0.12117227871881102</c:v>
                  </c:pt>
                  <c:pt idx="2">
                    <c:v>2.5699580240321741E-2</c:v>
                  </c:pt>
                  <c:pt idx="3">
                    <c:v>7.4841701561618193E-2</c:v>
                  </c:pt>
                  <c:pt idx="4">
                    <c:v>5.8885135889934923E-2</c:v>
                  </c:pt>
                  <c:pt idx="5">
                    <c:v>1.0691671651659743E-2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Sheet1!$C$3:$C$8</c:f>
              <c:numCache>
                <c:formatCode>0.0%</c:formatCode>
                <c:ptCount val="6"/>
                <c:pt idx="0">
                  <c:v>0.65185185185185524</c:v>
                </c:pt>
                <c:pt idx="1">
                  <c:v>0.75102880658436844</c:v>
                </c:pt>
                <c:pt idx="2">
                  <c:v>0.75102880658436844</c:v>
                </c:pt>
                <c:pt idx="3">
                  <c:v>0.64197530864197938</c:v>
                </c:pt>
                <c:pt idx="4">
                  <c:v>0.71604938271604934</c:v>
                </c:pt>
                <c:pt idx="5">
                  <c:v>0.76543209876543206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"Wrightianæ"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Sheet1!$M$3:$M$8</c:f>
                <c:numCache>
                  <c:formatCode>General</c:formatCode>
                  <c:ptCount val="6"/>
                  <c:pt idx="0">
                    <c:v>8.1612315461918106E-2</c:v>
                  </c:pt>
                  <c:pt idx="1">
                    <c:v>7.1277811011032513E-3</c:v>
                  </c:pt>
                  <c:pt idx="2">
                    <c:v>2.4691358024691541E-2</c:v>
                  </c:pt>
                  <c:pt idx="3">
                    <c:v>3.7547916853692936E-2</c:v>
                  </c:pt>
                  <c:pt idx="4">
                    <c:v>4.6603916267103404E-2</c:v>
                  </c:pt>
                  <c:pt idx="5">
                    <c:v>1.8858336193232707E-2</c:v>
                  </c:pt>
                </c:numCache>
              </c:numRef>
            </c:plus>
            <c:minus>
              <c:numRef>
                <c:f>Sheet1!$M$3:$M$8</c:f>
                <c:numCache>
                  <c:formatCode>General</c:formatCode>
                  <c:ptCount val="6"/>
                  <c:pt idx="0">
                    <c:v>8.1612315461918106E-2</c:v>
                  </c:pt>
                  <c:pt idx="1">
                    <c:v>7.1277811011032513E-3</c:v>
                  </c:pt>
                  <c:pt idx="2">
                    <c:v>2.4691358024691541E-2</c:v>
                  </c:pt>
                  <c:pt idx="3">
                    <c:v>3.7547916853692936E-2</c:v>
                  </c:pt>
                  <c:pt idx="4">
                    <c:v>4.6603916267103404E-2</c:v>
                  </c:pt>
                  <c:pt idx="5">
                    <c:v>1.8858336193232707E-2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Sheet1!$D$3:$D$8</c:f>
              <c:numCache>
                <c:formatCode>0.0%</c:formatCode>
                <c:ptCount val="6"/>
                <c:pt idx="0">
                  <c:v>0.46666666666666839</c:v>
                </c:pt>
                <c:pt idx="1">
                  <c:v>0.71193415637860469</c:v>
                </c:pt>
                <c:pt idx="2">
                  <c:v>0.70370370370370372</c:v>
                </c:pt>
                <c:pt idx="3">
                  <c:v>0.46296296296296641</c:v>
                </c:pt>
                <c:pt idx="4">
                  <c:v>0.62345679012345678</c:v>
                </c:pt>
                <c:pt idx="5">
                  <c:v>0.78189300411522633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Full String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Sheet1!$N$3:$N$8</c:f>
                <c:numCache>
                  <c:formatCode>General</c:formatCode>
                  <c:ptCount val="6"/>
                  <c:pt idx="0">
                    <c:v>7.029994309880469E-2</c:v>
                  </c:pt>
                  <c:pt idx="1">
                    <c:v>9.6225044864937728E-2</c:v>
                  </c:pt>
                  <c:pt idx="2">
                    <c:v>6.5327192865792402E-2</c:v>
                  </c:pt>
                  <c:pt idx="3">
                    <c:v>4.9894467707745964E-2</c:v>
                  </c:pt>
                  <c:pt idx="4">
                    <c:v>0.11128244677358096</c:v>
                  </c:pt>
                  <c:pt idx="5">
                    <c:v>6.0586139359405822E-2</c:v>
                  </c:pt>
                </c:numCache>
              </c:numRef>
            </c:plus>
            <c:minus>
              <c:numRef>
                <c:f>Sheet1!$N$3:$N$8</c:f>
                <c:numCache>
                  <c:formatCode>General</c:formatCode>
                  <c:ptCount val="6"/>
                  <c:pt idx="0">
                    <c:v>7.029994309880469E-2</c:v>
                  </c:pt>
                  <c:pt idx="1">
                    <c:v>9.6225044864937728E-2</c:v>
                  </c:pt>
                  <c:pt idx="2">
                    <c:v>6.5327192865792402E-2</c:v>
                  </c:pt>
                  <c:pt idx="3">
                    <c:v>4.9894467707745964E-2</c:v>
                  </c:pt>
                  <c:pt idx="4">
                    <c:v>0.11128244677358096</c:v>
                  </c:pt>
                  <c:pt idx="5">
                    <c:v>6.0586139359405822E-2</c:v>
                  </c:pt>
                </c:numCache>
              </c:numRef>
            </c:minus>
          </c:errBars>
          <c:cat>
            <c:strRef>
              <c:f>Sheet1!$A$3:$A$8</c:f>
              <c:strCache>
                <c:ptCount val="6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  <c:pt idx="5">
                  <c:v>trained mult. updated dictionary with æ</c:v>
                </c:pt>
              </c:strCache>
            </c:strRef>
          </c:cat>
          <c:val>
            <c:numRef>
              <c:f>Sheet1!$E$3:$E$8</c:f>
              <c:numCache>
                <c:formatCode>0.0%</c:formatCode>
                <c:ptCount val="6"/>
                <c:pt idx="0">
                  <c:v>0.20493827160493841</c:v>
                </c:pt>
                <c:pt idx="1">
                  <c:v>0.57407407407407884</c:v>
                </c:pt>
                <c:pt idx="2">
                  <c:v>0.51234567901234551</c:v>
                </c:pt>
                <c:pt idx="3">
                  <c:v>0.17078189300411523</c:v>
                </c:pt>
                <c:pt idx="4">
                  <c:v>0.42592592592592876</c:v>
                </c:pt>
                <c:pt idx="5">
                  <c:v>0.6131687242798356</c:v>
                </c:pt>
              </c:numCache>
            </c:numRef>
          </c:val>
        </c:ser>
        <c:marker val="1"/>
        <c:axId val="50881664"/>
        <c:axId val="50883200"/>
      </c:lineChart>
      <c:catAx>
        <c:axId val="50881664"/>
        <c:scaling>
          <c:orientation val="minMax"/>
        </c:scaling>
        <c:axPos val="b"/>
        <c:tickLblPos val="nextTo"/>
        <c:crossAx val="50883200"/>
        <c:crosses val="autoZero"/>
        <c:auto val="1"/>
        <c:lblAlgn val="ctr"/>
        <c:lblOffset val="100"/>
      </c:catAx>
      <c:valAx>
        <c:axId val="50883200"/>
        <c:scaling>
          <c:orientation val="minMax"/>
        </c:scaling>
        <c:axPos val="l"/>
        <c:numFmt formatCode="0.0%" sourceLinked="1"/>
        <c:tickLblPos val="nextTo"/>
        <c:crossAx val="50881664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77252062242222"/>
          <c:y val="0.43887784154099385"/>
          <c:w val="0.12924180085597475"/>
          <c:h val="0.18836368110236365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0413970530911344E-2"/>
          <c:y val="3.4267027737185832E-2"/>
          <c:w val="0.62807606351186362"/>
          <c:h val="0.88841307270995351"/>
        </c:manualLayout>
      </c:layout>
      <c:lineChart>
        <c:grouping val="standard"/>
        <c:ser>
          <c:idx val="0"/>
          <c:order val="0"/>
          <c:tx>
            <c:strRef>
              <c:f>Sheet1!$BJ$2</c:f>
              <c:strCache>
                <c:ptCount val="1"/>
                <c:pt idx="0">
                  <c:v>"Moscoso"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Sheet1!$CD$3:$CD$7</c:f>
              <c:numCache>
                <c:formatCode>0.0%</c:formatCode>
                <c:ptCount val="5"/>
                <c:pt idx="0">
                  <c:v>0.97368421052631815</c:v>
                </c:pt>
                <c:pt idx="1">
                  <c:v>0.98245614035087658</c:v>
                </c:pt>
                <c:pt idx="2">
                  <c:v>0.98245614035087658</c:v>
                </c:pt>
                <c:pt idx="3">
                  <c:v>0.98245614035087658</c:v>
                </c:pt>
                <c:pt idx="4">
                  <c:v>0.97368421052631815</c:v>
                </c:pt>
              </c:numCache>
            </c:numRef>
          </c:val>
        </c:ser>
        <c:ser>
          <c:idx val="1"/>
          <c:order val="1"/>
          <c:tx>
            <c:strRef>
              <c:f>Sheet1!$BN$2</c:f>
              <c:strCache>
                <c:ptCount val="1"/>
                <c:pt idx="0">
                  <c:v>"Rafael"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Sheet1!$G$3:$G$7</c:f>
              <c:numCache>
                <c:formatCode>0.0%</c:formatCode>
                <c:ptCount val="5"/>
                <c:pt idx="0">
                  <c:v>0.98245614035087658</c:v>
                </c:pt>
                <c:pt idx="1">
                  <c:v>0.98245614035087658</c:v>
                </c:pt>
                <c:pt idx="2">
                  <c:v>0.97953216374268726</c:v>
                </c:pt>
                <c:pt idx="3">
                  <c:v>0.98245614035087658</c:v>
                </c:pt>
                <c:pt idx="4">
                  <c:v>0.97953216374268726</c:v>
                </c:pt>
              </c:numCache>
            </c:numRef>
          </c:val>
        </c:ser>
        <c:ser>
          <c:idx val="2"/>
          <c:order val="2"/>
          <c:tx>
            <c:strRef>
              <c:f>Sheet1!$BR$2</c:f>
              <c:strCache>
                <c:ptCount val="1"/>
                <c:pt idx="0">
                  <c:v>"Zanoni"</c:v>
                </c:pt>
              </c:strCache>
            </c:strRef>
          </c:tx>
          <c:marker>
            <c:symbol val="circle"/>
            <c:size val="5"/>
          </c:marker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Sheet1!$H$3:$H$7</c:f>
              <c:numCache>
                <c:formatCode>0.0%</c:formatCode>
                <c:ptCount val="5"/>
                <c:pt idx="0">
                  <c:v>0.98245614035087658</c:v>
                </c:pt>
                <c:pt idx="1">
                  <c:v>0.98830409356725146</c:v>
                </c:pt>
                <c:pt idx="2">
                  <c:v>0.97076023391813104</c:v>
                </c:pt>
                <c:pt idx="3">
                  <c:v>0.97953216374268726</c:v>
                </c:pt>
                <c:pt idx="4">
                  <c:v>0.97660818713450526</c:v>
                </c:pt>
              </c:numCache>
            </c:numRef>
          </c:val>
        </c:ser>
        <c:ser>
          <c:idx val="3"/>
          <c:order val="3"/>
          <c:tx>
            <c:strRef>
              <c:f>Sheet1!$BV$2</c:f>
              <c:strCache>
                <c:ptCount val="1"/>
                <c:pt idx="0">
                  <c:v>Full Heading: Jardin Botanico Nacional "Dr. Rafael M. Moscoso"</c:v>
                </c:pt>
              </c:strCache>
            </c:strRef>
          </c:tx>
          <c:marker>
            <c:symbol val="circle"/>
            <c:size val="5"/>
          </c:marker>
          <c:errBars>
            <c:errDir val="y"/>
            <c:errBarType val="both"/>
            <c:errValType val="cust"/>
            <c:plus>
              <c:numRef>
                <c:f>Sheet1!$R$3:$R$7</c:f>
                <c:numCache>
                  <c:formatCode>General</c:formatCode>
                  <c:ptCount val="5"/>
                  <c:pt idx="0">
                    <c:v>0.12556939158981906</c:v>
                  </c:pt>
                  <c:pt idx="1">
                    <c:v>6.3457702965528801E-2</c:v>
                  </c:pt>
                  <c:pt idx="2">
                    <c:v>7.3565763891281818E-2</c:v>
                  </c:pt>
                  <c:pt idx="3">
                    <c:v>0.12154742509255265</c:v>
                  </c:pt>
                  <c:pt idx="4">
                    <c:v>5.9709291978545007E-2</c:v>
                  </c:pt>
                </c:numCache>
              </c:numRef>
            </c:plus>
            <c:minus>
              <c:numRef>
                <c:f>Sheet1!$R$3:$R$7</c:f>
                <c:numCache>
                  <c:formatCode>General</c:formatCode>
                  <c:ptCount val="5"/>
                  <c:pt idx="0">
                    <c:v>0.12556939158981906</c:v>
                  </c:pt>
                  <c:pt idx="1">
                    <c:v>6.3457702965528801E-2</c:v>
                  </c:pt>
                  <c:pt idx="2">
                    <c:v>7.3565763891281818E-2</c:v>
                  </c:pt>
                  <c:pt idx="3">
                    <c:v>0.12154742509255265</c:v>
                  </c:pt>
                  <c:pt idx="4">
                    <c:v>5.9709291978545007E-2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Sheet1!$I$3:$I$7</c:f>
              <c:numCache>
                <c:formatCode>0.0%</c:formatCode>
                <c:ptCount val="5"/>
                <c:pt idx="0">
                  <c:v>0.7083333333333337</c:v>
                </c:pt>
                <c:pt idx="1">
                  <c:v>0.79239766081871343</c:v>
                </c:pt>
                <c:pt idx="2">
                  <c:v>0.79532163742690065</c:v>
                </c:pt>
                <c:pt idx="3">
                  <c:v>0.75438596491228049</c:v>
                </c:pt>
                <c:pt idx="4">
                  <c:v>0.78654970760233922</c:v>
                </c:pt>
              </c:numCache>
            </c:numRef>
          </c:val>
        </c:ser>
        <c:ser>
          <c:idx val="4"/>
          <c:order val="4"/>
          <c:tx>
            <c:strRef>
              <c:f>Sheet1!$BZ$2</c:f>
              <c:strCache>
                <c:ptCount val="1"/>
                <c:pt idx="0">
                  <c:v>stripped “ " . ” punctuation from heading: Jardin Botanico Nacional Dr Rafael M Moscoso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Sheet1!$S$3:$S$7</c:f>
                <c:numCache>
                  <c:formatCode>General</c:formatCode>
                  <c:ptCount val="5"/>
                  <c:pt idx="0">
                    <c:v>4.3859649122807015E-3</c:v>
                  </c:pt>
                  <c:pt idx="1">
                    <c:v>5.064476045527639E-3</c:v>
                  </c:pt>
                  <c:pt idx="2">
                    <c:v>8.771929824561403E-3</c:v>
                  </c:pt>
                  <c:pt idx="3">
                    <c:v>5.064476045527639E-3</c:v>
                  </c:pt>
                  <c:pt idx="4">
                    <c:v>5.0644760455138323E-3</c:v>
                  </c:pt>
                </c:numCache>
              </c:numRef>
            </c:plus>
            <c:minus>
              <c:numRef>
                <c:f>Sheet1!$S$3:$S$7</c:f>
                <c:numCache>
                  <c:formatCode>General</c:formatCode>
                  <c:ptCount val="5"/>
                  <c:pt idx="0">
                    <c:v>4.3859649122807015E-3</c:v>
                  </c:pt>
                  <c:pt idx="1">
                    <c:v>5.064476045527639E-3</c:v>
                  </c:pt>
                  <c:pt idx="2">
                    <c:v>8.771929824561403E-3</c:v>
                  </c:pt>
                  <c:pt idx="3">
                    <c:v>5.064476045527639E-3</c:v>
                  </c:pt>
                  <c:pt idx="4">
                    <c:v>5.0644760455138323E-3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built-in</c:v>
                </c:pt>
                <c:pt idx="1">
                  <c:v>trained once</c:v>
                </c:pt>
                <c:pt idx="2">
                  <c:v>trained mult</c:v>
                </c:pt>
                <c:pt idx="3">
                  <c:v>trained other</c:v>
                </c:pt>
                <c:pt idx="4">
                  <c:v>trained both</c:v>
                </c:pt>
              </c:strCache>
            </c:strRef>
          </c:cat>
          <c:val>
            <c:numRef>
              <c:f>Sheet1!$J$3:$J$7</c:f>
              <c:numCache>
                <c:formatCode>0.0%</c:formatCode>
                <c:ptCount val="5"/>
                <c:pt idx="0">
                  <c:v>0.9057017543859649</c:v>
                </c:pt>
                <c:pt idx="1">
                  <c:v>0.91520467836257513</c:v>
                </c:pt>
                <c:pt idx="2">
                  <c:v>0.92105263157894735</c:v>
                </c:pt>
                <c:pt idx="3">
                  <c:v>0.91520467836257513</c:v>
                </c:pt>
                <c:pt idx="4">
                  <c:v>0.91812865497076024</c:v>
                </c:pt>
              </c:numCache>
            </c:numRef>
          </c:val>
        </c:ser>
        <c:marker val="1"/>
        <c:axId val="66148992"/>
        <c:axId val="66163072"/>
      </c:lineChart>
      <c:catAx>
        <c:axId val="66148992"/>
        <c:scaling>
          <c:orientation val="minMax"/>
        </c:scaling>
        <c:axPos val="b"/>
        <c:tickLblPos val="nextTo"/>
        <c:crossAx val="66163072"/>
        <c:crosses val="autoZero"/>
        <c:auto val="1"/>
        <c:lblAlgn val="ctr"/>
        <c:lblOffset val="100"/>
      </c:catAx>
      <c:valAx>
        <c:axId val="66163072"/>
        <c:scaling>
          <c:orientation val="minMax"/>
          <c:max val="1"/>
        </c:scaling>
        <c:axPos val="l"/>
        <c:numFmt formatCode="0.0%" sourceLinked="1"/>
        <c:tickLblPos val="nextTo"/>
        <c:crossAx val="6614899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70216015696057865"/>
          <c:y val="5.8330563350861432E-2"/>
          <c:w val="0.26755203866843374"/>
          <c:h val="0.9227308926968808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236D-2224-4F2A-AD71-A124CC54EF3D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AEAC-71A0-480B-B427-D43A42244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98490FF4-6DC2-4295-A0E8-503E3FCE8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C4CDE1-A412-4131-8346-845FF79AB589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273225"/>
            <a:ext cx="22097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n-US" sz="1600" b="1" baseline="0" dirty="0" smtClean="0">
                <a:solidFill>
                  <a:schemeClr val="accent3">
                    <a:lumMod val="50000"/>
                  </a:schemeClr>
                </a:solidFill>
              </a:rPr>
              <a:t> New York </a:t>
            </a:r>
          </a:p>
          <a:p>
            <a:r>
              <a:rPr lang="en-US" sz="1600" b="1" baseline="0" dirty="0" smtClean="0">
                <a:solidFill>
                  <a:schemeClr val="accent3">
                    <a:lumMod val="50000"/>
                  </a:schemeClr>
                </a:solidFill>
              </a:rPr>
              <a:t>Botanical Garden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 descr="D:\work\CaribbeanProject\SPNHC\WI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1175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OCR implementation in The Caribbean Plants Digitization Project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43000" y="1524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FFFF99"/>
              </a:solidFill>
              <a:latin typeface="+mn-lt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58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 project to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image and catalog over 150,000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Caribbean specimens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the New York Botanical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Garden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133600" y="6400800"/>
            <a:ext cx="3524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*Legend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estimated number of specimens per country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273225"/>
            <a:ext cx="21335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n-US" sz="1600" b="1" baseline="0" dirty="0" smtClean="0">
                <a:solidFill>
                  <a:schemeClr val="accent3">
                    <a:lumMod val="50000"/>
                  </a:schemeClr>
                </a:solidFill>
              </a:rPr>
              <a:t> New York </a:t>
            </a:r>
          </a:p>
          <a:p>
            <a:r>
              <a:rPr lang="en-US" sz="1600" b="1" baseline="0" dirty="0" smtClean="0">
                <a:solidFill>
                  <a:schemeClr val="accent3">
                    <a:lumMod val="50000"/>
                  </a:schemeClr>
                </a:solidFill>
              </a:rPr>
              <a:t>Botanical Garden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6550223"/>
            <a:ext cx="262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Presented by: Stephen Gottschalk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Using OCR to populate fields: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1371600"/>
            <a:ext cx="2219325" cy="646331"/>
          </a:xfrm>
          <a:prstGeom prst="rect">
            <a:avLst/>
          </a:prstGeom>
          <a:solidFill>
            <a:srgbClr val="35353E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Python script finds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line of query term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400800" y="1219200"/>
            <a:ext cx="2362200" cy="923330"/>
          </a:xfrm>
          <a:prstGeom prst="rect">
            <a:avLst/>
          </a:prstGeom>
          <a:solidFill>
            <a:srgbClr val="35353E"/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User detects pattern to update fields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514599" y="1692725"/>
            <a:ext cx="838201" cy="204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5572125" y="1680865"/>
            <a:ext cx="828675" cy="1390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4800" y="1410222"/>
            <a:ext cx="2310441" cy="923330"/>
          </a:xfrm>
          <a:prstGeom prst="rect">
            <a:avLst/>
          </a:prstGeom>
          <a:solidFill>
            <a:srgbClr val="35353E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Query raw OCR to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extract records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 a given label type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5146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21506" name="Picture 2" descr="C:\Users\sgottschalk\Desktop\Gainseville\present\sha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86037"/>
            <a:ext cx="6400800" cy="37604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43200" y="213360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Length of string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391408" y="2318266"/>
            <a:ext cx="180592" cy="272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10200" y="22098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position of “j. a.”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 “</a:t>
            </a:r>
            <a:r>
              <a:rPr lang="en-US" dirty="0" err="1" smtClean="0">
                <a:solidFill>
                  <a:srgbClr val="FF0000"/>
                </a:solidFill>
              </a:rPr>
              <a:t>sha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Find “</a:t>
            </a:r>
            <a:r>
              <a:rPr lang="en-US" dirty="0" err="1" smtClean="0">
                <a:solidFill>
                  <a:srgbClr val="FF0000"/>
                </a:solidFill>
              </a:rPr>
              <a:t>afer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29202" y="2362200"/>
            <a:ext cx="380998" cy="2286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5867400" y="3581400"/>
            <a:ext cx="533400" cy="337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800" y="3733800"/>
            <a:ext cx="226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J. A. Shafer collections!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>
            <a:off x="5791200" y="3918466"/>
            <a:ext cx="609600" cy="2725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1"/>
          </p:cNvCxnSpPr>
          <p:nvPr/>
        </p:nvCxnSpPr>
        <p:spPr>
          <a:xfrm flipH="1">
            <a:off x="6019800" y="3918466"/>
            <a:ext cx="381000" cy="7297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Avoid false positives:</a:t>
            </a:r>
          </a:p>
        </p:txBody>
      </p:sp>
      <p:pic>
        <p:nvPicPr>
          <p:cNvPr id="22530" name="Picture 2" descr="C:\Users\sgottschalk\Desktop\Gainseville\present\colle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924800" cy="44196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334000" y="5486400"/>
            <a:ext cx="163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F.  S. Earle – no!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3429000" y="3276600"/>
            <a:ext cx="1905000" cy="23944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C:\Users\sgottschalk\Desktop\Gainseville\present\britton_ear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676400"/>
            <a:ext cx="4964667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pattern training and a second OCR pass: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676400"/>
            <a:ext cx="447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Wright Labels, 162 total, generally low quality: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20574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Pointyhead\Desktop\OCR_presentation\images\wright\v-035-01270599.jpg"/>
          <p:cNvPicPr>
            <a:picLocks noChangeAspect="1" noChangeArrowheads="1"/>
          </p:cNvPicPr>
          <p:nvPr/>
        </p:nvPicPr>
        <p:blipFill>
          <a:blip r:embed="rId3" cstate="print">
            <a:lum bright="-11000" contrast="23000"/>
          </a:blip>
          <a:srcRect/>
          <a:stretch>
            <a:fillRect/>
          </a:stretch>
        </p:blipFill>
        <p:spPr bwMode="auto">
          <a:xfrm>
            <a:off x="5791200" y="1219199"/>
            <a:ext cx="3047999" cy="17096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67000"/>
            <a:ext cx="400110" cy="22243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Percentage correctly </a:t>
            </a:r>
            <a:r>
              <a:rPr lang="en-US" sz="1400" dirty="0" err="1" smtClean="0"/>
              <a:t>OCR’d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6096000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OCR Pattern Training Used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 pattern training and a second OCR pass: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676400"/>
            <a:ext cx="396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Zanoni Labels, 114 total, generally typed: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10" descr="C:\Users\Pointyhead\Desktop\OCR_presentation\images\zanoni\v-035-01270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990599"/>
            <a:ext cx="2617304" cy="3374855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/>
          <p:nvPr/>
        </p:nvGraphicFramePr>
        <p:xfrm>
          <a:off x="152400" y="2057400"/>
          <a:ext cx="769620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86000" y="6096000"/>
            <a:ext cx="2222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OCR Pattern Training Used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743200"/>
            <a:ext cx="400110" cy="22243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dirty="0" smtClean="0"/>
              <a:t>Percentage correctly </a:t>
            </a:r>
            <a:r>
              <a:rPr lang="en-US" sz="1400" dirty="0" err="1" smtClean="0"/>
              <a:t>OCR’d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Closing thoughts: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OCR plus human parsing works well with very little programming.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Works well for large, self contained data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sets but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maybe not for partial or changing data sets – automation would be helpful for addressing this.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Allows for creation of “digital”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fieldbooks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ie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order by collector, collection number and place).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21507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National Science Foundation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Barbara Thiers, Jacquelyn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Kallunki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Michael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Bevans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Anthony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Kirchgessner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Melissa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Tulig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Benito Santos, Nicole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Tarnowsky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Tom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Zanoni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Benjamin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Saracco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Stephen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Sinon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Vinson Doyle, Jessica Allen, Sarah Dutton, Lane Gibbons, Elizabeth Kiernan, Brandy Watts, Charles Zimmerman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Visit the Virtual Herbarium: http://sciweb.nybg.org/science2/vii2.asp</a:t>
            </a:r>
          </a:p>
          <a:p>
            <a:endParaRPr lang="en-US" dirty="0" smtClean="0"/>
          </a:p>
        </p:txBody>
      </p:sp>
      <p:pic>
        <p:nvPicPr>
          <p:cNvPr id="21508" name="Picture 6" descr="http://gradschool.uoregon.edu/sites/default/files/NSF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14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38200" y="1295400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43000" y="152400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solidFill>
                <a:srgbClr val="FFFF99"/>
              </a:solidFill>
              <a:latin typeface="+mn-lt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NYBG’s Caribbean Collections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More than 100 expeditions sponsored by the garden since 1895.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Notable and prolific collections by current and former Garden staff including the Garden’s founder, Nathaniel Lord Britton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Approximately 75 % of the specimen data could be digitized from field books at NYBG and other institutions, or from published itineraries which provide the same information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Caribbean Project workflow summary: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3527" y="1905000"/>
            <a:ext cx="2286000" cy="1143000"/>
            <a:chOff x="401042" y="2057400"/>
            <a:chExt cx="1828800" cy="990600"/>
          </a:xfrm>
          <a:solidFill>
            <a:schemeClr val="tx2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01042" y="2057400"/>
              <a:ext cx="1828800" cy="990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3" name="TextBox 4"/>
            <p:cNvSpPr txBox="1">
              <a:spLocks noChangeArrowheads="1"/>
            </p:cNvSpPr>
            <p:nvPr/>
          </p:nvSpPr>
          <p:spPr bwMode="auto">
            <a:xfrm>
              <a:off x="451981" y="2057400"/>
              <a:ext cx="1757820" cy="800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Curation</a:t>
              </a:r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and rapid </a:t>
              </a:r>
              <a:r>
                <a:rPr lang="en-US" b="1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barcoding</a:t>
              </a:r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of specimens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657596"/>
            <a:ext cx="2324534" cy="609599"/>
            <a:chOff x="381000" y="3352800"/>
            <a:chExt cx="2133600" cy="685800"/>
          </a:xfrm>
          <a:solidFill>
            <a:schemeClr val="tx2">
              <a:lumMod val="7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381000" y="3352800"/>
              <a:ext cx="2133600" cy="685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1" name="TextBox 5"/>
            <p:cNvSpPr txBox="1">
              <a:spLocks noChangeArrowheads="1"/>
            </p:cNvSpPr>
            <p:nvPr/>
          </p:nvSpPr>
          <p:spPr bwMode="auto">
            <a:xfrm>
              <a:off x="381000" y="3429004"/>
              <a:ext cx="2041036" cy="4154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Specimen imaging</a:t>
              </a:r>
            </a:p>
          </p:txBody>
        </p:sp>
      </p:grpSp>
      <p:sp>
        <p:nvSpPr>
          <p:cNvPr id="15379" name="TextBox 6"/>
          <p:cNvSpPr txBox="1">
            <a:spLocks noChangeArrowheads="1"/>
          </p:cNvSpPr>
          <p:nvPr/>
        </p:nvSpPr>
        <p:spPr bwMode="auto">
          <a:xfrm>
            <a:off x="3418320" y="3505200"/>
            <a:ext cx="224933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Optical Character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Recognition (OCR)</a:t>
            </a:r>
          </a:p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and data parsing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7711" y="1905000"/>
            <a:ext cx="1687867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Field book entries</a:t>
            </a:r>
          </a:p>
        </p:txBody>
      </p:sp>
      <p:grpSp>
        <p:nvGrpSpPr>
          <p:cNvPr id="6" name="Group 46"/>
          <p:cNvGrpSpPr/>
          <p:nvPr/>
        </p:nvGrpSpPr>
        <p:grpSpPr>
          <a:xfrm>
            <a:off x="3593926" y="5334000"/>
            <a:ext cx="1905000" cy="1143000"/>
            <a:chOff x="3593926" y="3657600"/>
            <a:chExt cx="1905000" cy="1143000"/>
          </a:xfrm>
          <a:solidFill>
            <a:schemeClr val="tx2">
              <a:lumMod val="75000"/>
            </a:schemeClr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3593926" y="3657600"/>
              <a:ext cx="1905000" cy="1143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77" name="TextBox 9"/>
            <p:cNvSpPr txBox="1">
              <a:spLocks noChangeArrowheads="1"/>
            </p:cNvSpPr>
            <p:nvPr/>
          </p:nvSpPr>
          <p:spPr bwMode="auto">
            <a:xfrm>
              <a:off x="3657600" y="3810000"/>
              <a:ext cx="1774845" cy="9233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Manual keying</a:t>
              </a:r>
            </a:p>
            <a:p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of specimen</a:t>
              </a:r>
            </a:p>
            <a:p>
              <a:r>
                <a:rPr 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data</a:t>
              </a:r>
            </a:p>
          </p:txBody>
        </p:sp>
      </p:grp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6629400" y="3621087"/>
            <a:ext cx="2185988" cy="646113"/>
          </a:xfrm>
          <a:prstGeom prst="rect">
            <a:avLst/>
          </a:prstGeom>
          <a:solidFill>
            <a:srgbClr val="F7C12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01B1D"/>
                </a:solidFill>
              </a:rPr>
              <a:t>Specimen Catalog</a:t>
            </a:r>
          </a:p>
          <a:p>
            <a:r>
              <a:rPr lang="en-US" b="1" dirty="0">
                <a:solidFill>
                  <a:srgbClr val="101B1D"/>
                </a:solidFill>
              </a:rPr>
              <a:t>Record</a:t>
            </a:r>
          </a:p>
        </p:txBody>
      </p:sp>
      <p:cxnSp>
        <p:nvCxnSpPr>
          <p:cNvPr id="20" name="Straight Arrow Connector 19"/>
          <p:cNvCxnSpPr>
            <a:stCxn id="12" idx="2"/>
            <a:endCxn id="14" idx="0"/>
          </p:cNvCxnSpPr>
          <p:nvPr/>
        </p:nvCxnSpPr>
        <p:spPr>
          <a:xfrm>
            <a:off x="1536526" y="3048000"/>
            <a:ext cx="6741" cy="609596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15379" idx="1"/>
          </p:cNvCxnSpPr>
          <p:nvPr/>
        </p:nvCxnSpPr>
        <p:spPr>
          <a:xfrm>
            <a:off x="2705534" y="3962396"/>
            <a:ext cx="712786" cy="446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2"/>
            <a:endCxn id="15" idx="1"/>
          </p:cNvCxnSpPr>
          <p:nvPr/>
        </p:nvCxnSpPr>
        <p:spPr>
          <a:xfrm>
            <a:off x="1543267" y="4267195"/>
            <a:ext cx="2050659" cy="163830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  <a:endCxn id="15368" idx="0"/>
          </p:cNvCxnSpPr>
          <p:nvPr/>
        </p:nvCxnSpPr>
        <p:spPr>
          <a:xfrm>
            <a:off x="5375578" y="2228166"/>
            <a:ext cx="2346816" cy="139292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5379" idx="3"/>
            <a:endCxn id="15368" idx="1"/>
          </p:cNvCxnSpPr>
          <p:nvPr/>
        </p:nvCxnSpPr>
        <p:spPr>
          <a:xfrm flipV="1">
            <a:off x="5667654" y="3944144"/>
            <a:ext cx="961746" cy="2272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5" idx="3"/>
            <a:endCxn id="15368" idx="2"/>
          </p:cNvCxnSpPr>
          <p:nvPr/>
        </p:nvCxnSpPr>
        <p:spPr>
          <a:xfrm flipV="1">
            <a:off x="5498926" y="4267200"/>
            <a:ext cx="2223468" cy="163830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15379" idx="0"/>
          </p:cNvCxnSpPr>
          <p:nvPr/>
        </p:nvCxnSpPr>
        <p:spPr>
          <a:xfrm>
            <a:off x="4531645" y="2551331"/>
            <a:ext cx="11342" cy="95386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379" idx="2"/>
            <a:endCxn id="15" idx="0"/>
          </p:cNvCxnSpPr>
          <p:nvPr/>
        </p:nvCxnSpPr>
        <p:spPr>
          <a:xfrm>
            <a:off x="4542987" y="4428530"/>
            <a:ext cx="3439" cy="90547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Sample ideal </a:t>
            </a:r>
            <a:r>
              <a:rPr lang="en-US" dirty="0" err="1" smtClean="0"/>
              <a:t>fieldbook</a:t>
            </a:r>
            <a:r>
              <a:rPr lang="en-US" dirty="0" smtClean="0"/>
              <a:t>: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944563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0" y="838200"/>
            <a:ext cx="9372600" cy="5410200"/>
            <a:chOff x="0" y="528"/>
            <a:chExt cx="5904" cy="3744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053"/>
              <a:ext cx="5372" cy="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624" y="573"/>
              <a:ext cx="864" cy="768"/>
              <a:chOff x="624" y="528"/>
              <a:chExt cx="864" cy="768"/>
            </a:xfrm>
          </p:grpSpPr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>
                <a:off x="1056" y="720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13"/>
              <p:cNvSpPr txBox="1">
                <a:spLocks noChangeArrowheads="1"/>
              </p:cNvSpPr>
              <p:nvPr/>
            </p:nvSpPr>
            <p:spPr bwMode="auto">
              <a:xfrm>
                <a:off x="624" y="528"/>
                <a:ext cx="86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Plant family</a:t>
                </a:r>
              </a:p>
            </p:txBody>
          </p:sp>
        </p:grpSp>
        <p:grpSp>
          <p:nvGrpSpPr>
            <p:cNvPr id="21" name="Group 21"/>
            <p:cNvGrpSpPr>
              <a:grpSpLocks/>
            </p:cNvGrpSpPr>
            <p:nvPr/>
          </p:nvGrpSpPr>
          <p:grpSpPr bwMode="auto">
            <a:xfrm>
              <a:off x="1056" y="768"/>
              <a:ext cx="1104" cy="672"/>
              <a:chOff x="1056" y="672"/>
              <a:chExt cx="1104" cy="672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1584" y="864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 Box 14"/>
              <p:cNvSpPr txBox="1">
                <a:spLocks noChangeArrowheads="1"/>
              </p:cNvSpPr>
              <p:nvPr/>
            </p:nvSpPr>
            <p:spPr bwMode="auto">
              <a:xfrm>
                <a:off x="1056" y="672"/>
                <a:ext cx="11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Plant description</a:t>
                </a:r>
              </a:p>
            </p:txBody>
          </p:sp>
        </p:grp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1632" y="573"/>
              <a:ext cx="1104" cy="672"/>
              <a:chOff x="1632" y="573"/>
              <a:chExt cx="1104" cy="672"/>
            </a:xfrm>
          </p:grpSpPr>
          <p:sp>
            <p:nvSpPr>
              <p:cNvPr id="44" name="Line 8"/>
              <p:cNvSpPr>
                <a:spLocks noChangeShapeType="1"/>
              </p:cNvSpPr>
              <p:nvPr/>
            </p:nvSpPr>
            <p:spPr bwMode="auto">
              <a:xfrm>
                <a:off x="2208" y="816"/>
                <a:ext cx="0" cy="429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1632" y="573"/>
                <a:ext cx="11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Collection locality</a:t>
                </a:r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4080" y="717"/>
              <a:ext cx="1104" cy="528"/>
              <a:chOff x="4080" y="672"/>
              <a:chExt cx="1104" cy="528"/>
            </a:xfrm>
          </p:grpSpPr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4320" y="86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17"/>
              <p:cNvSpPr txBox="1">
                <a:spLocks noChangeArrowheads="1"/>
              </p:cNvSpPr>
              <p:nvPr/>
            </p:nvSpPr>
            <p:spPr bwMode="auto">
              <a:xfrm>
                <a:off x="4080" y="672"/>
                <a:ext cx="11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No. of duplicates</a:t>
                </a:r>
              </a:p>
            </p:txBody>
          </p:sp>
        </p:grpSp>
        <p:grpSp>
          <p:nvGrpSpPr>
            <p:cNvPr id="25" name="Group 25"/>
            <p:cNvGrpSpPr>
              <a:grpSpLocks/>
            </p:cNvGrpSpPr>
            <p:nvPr/>
          </p:nvGrpSpPr>
          <p:grpSpPr bwMode="auto">
            <a:xfrm>
              <a:off x="4800" y="528"/>
              <a:ext cx="1104" cy="672"/>
              <a:chOff x="4800" y="528"/>
              <a:chExt cx="1104" cy="672"/>
            </a:xfrm>
          </p:grpSpPr>
          <p:sp>
            <p:nvSpPr>
              <p:cNvPr id="40" name="Line 11"/>
              <p:cNvSpPr>
                <a:spLocks noChangeShapeType="1"/>
              </p:cNvSpPr>
              <p:nvPr/>
            </p:nvSpPr>
            <p:spPr bwMode="auto">
              <a:xfrm>
                <a:off x="5232" y="7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auto">
              <a:xfrm>
                <a:off x="4800" y="528"/>
                <a:ext cx="11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Determination</a:t>
                </a:r>
              </a:p>
            </p:txBody>
          </p:sp>
        </p:grpSp>
        <p:grpSp>
          <p:nvGrpSpPr>
            <p:cNvPr id="26" name="Group 39"/>
            <p:cNvGrpSpPr>
              <a:grpSpLocks/>
            </p:cNvGrpSpPr>
            <p:nvPr/>
          </p:nvGrpSpPr>
          <p:grpSpPr bwMode="auto">
            <a:xfrm>
              <a:off x="0" y="726"/>
              <a:ext cx="960" cy="714"/>
              <a:chOff x="0" y="726"/>
              <a:chExt cx="960" cy="714"/>
            </a:xfrm>
          </p:grpSpPr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>
                <a:off x="480" y="96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 Box 12"/>
              <p:cNvSpPr txBox="1">
                <a:spLocks noChangeArrowheads="1"/>
              </p:cNvSpPr>
              <p:nvPr/>
            </p:nvSpPr>
            <p:spPr bwMode="auto">
              <a:xfrm>
                <a:off x="0" y="726"/>
                <a:ext cx="96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Collection no.</a:t>
                </a:r>
              </a:p>
            </p:txBody>
          </p:sp>
        </p:grpSp>
        <p:grpSp>
          <p:nvGrpSpPr>
            <p:cNvPr id="27" name="Group 40"/>
            <p:cNvGrpSpPr>
              <a:grpSpLocks/>
            </p:cNvGrpSpPr>
            <p:nvPr/>
          </p:nvGrpSpPr>
          <p:grpSpPr bwMode="auto">
            <a:xfrm>
              <a:off x="3312" y="573"/>
              <a:ext cx="1104" cy="720"/>
              <a:chOff x="3312" y="573"/>
              <a:chExt cx="1104" cy="720"/>
            </a:xfrm>
          </p:grpSpPr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>
                <a:off x="3840" y="816"/>
                <a:ext cx="0" cy="477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3312" y="573"/>
                <a:ext cx="110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Collection date</a:t>
                </a:r>
              </a:p>
            </p:txBody>
          </p:sp>
        </p:grp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2640" y="768"/>
              <a:ext cx="528" cy="480"/>
              <a:chOff x="2640" y="768"/>
              <a:chExt cx="528" cy="480"/>
            </a:xfrm>
          </p:grpSpPr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2928" y="96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640" y="768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Habitat</a:t>
                </a:r>
              </a:p>
            </p:txBody>
          </p:sp>
        </p:grp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0" y="895350"/>
            <a:ext cx="6781800" cy="587375"/>
            <a:chOff x="0" y="564"/>
            <a:chExt cx="4272" cy="370"/>
          </a:xfrm>
        </p:grpSpPr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0" y="720"/>
              <a:ext cx="960" cy="2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auto">
            <a:xfrm>
              <a:off x="1632" y="564"/>
              <a:ext cx="1152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3"/>
            <p:cNvSpPr>
              <a:spLocks noChangeArrowheads="1"/>
            </p:cNvSpPr>
            <p:nvPr/>
          </p:nvSpPr>
          <p:spPr bwMode="auto">
            <a:xfrm>
              <a:off x="3312" y="564"/>
              <a:ext cx="960" cy="2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fieldbook</a:t>
            </a:r>
            <a:r>
              <a:rPr lang="en-US" dirty="0" smtClean="0"/>
              <a:t> - the product:</a:t>
            </a:r>
          </a:p>
        </p:txBody>
      </p:sp>
      <p:pic>
        <p:nvPicPr>
          <p:cNvPr id="34" name="Picture 4" descr="12 New Rec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315200" cy="49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Caribbean </a:t>
            </a:r>
            <a:r>
              <a:rPr lang="en-US" dirty="0" err="1" smtClean="0"/>
              <a:t>fieldbooks</a:t>
            </a:r>
            <a:r>
              <a:rPr lang="en-US" dirty="0" smtClean="0"/>
              <a:t>, less than ideal:</a:t>
            </a:r>
          </a:p>
        </p:txBody>
      </p:sp>
      <p:pic>
        <p:nvPicPr>
          <p:cNvPr id="4" name="Picture 6" descr="shafer_vol132_pg01.jpg"/>
          <p:cNvPicPr>
            <a:picLocks noChangeAspect="1"/>
          </p:cNvPicPr>
          <p:nvPr/>
        </p:nvPicPr>
        <p:blipFill>
          <a:blip r:embed="rId3" cstate="print">
            <a:lum bright="-8000" contrast="9000"/>
          </a:blip>
          <a:srcRect/>
          <a:stretch>
            <a:fillRect/>
          </a:stretch>
        </p:blipFill>
        <p:spPr bwMode="auto">
          <a:xfrm>
            <a:off x="609600" y="1192239"/>
            <a:ext cx="2793749" cy="45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648199" y="1219200"/>
          <a:ext cx="3591461" cy="4648200"/>
        </p:xfrm>
        <a:graphic>
          <a:graphicData uri="http://schemas.openxmlformats.org/presentationml/2006/ole">
            <p:oleObj spid="_x0000_s2050" name="Acrobat Document" r:id="rId4" imgW="5829300" imgH="7543800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867400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Vol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132, J. A. Safer, 1909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867400"/>
            <a:ext cx="269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Vol. 69, Van Hermann, 1904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OCR assists in attaching </a:t>
            </a:r>
            <a:r>
              <a:rPr lang="en-US" dirty="0" err="1" smtClean="0"/>
              <a:t>fieldbook</a:t>
            </a:r>
            <a:r>
              <a:rPr lang="en-US" dirty="0" smtClean="0"/>
              <a:t> records:</a:t>
            </a:r>
          </a:p>
        </p:txBody>
      </p:sp>
      <p:pic>
        <p:nvPicPr>
          <p:cNvPr id="1027" name="Picture 3" descr="C:\Users\sgottschalk\Desktop\Gainseville\present\attach_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382000" cy="4887419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533400" y="2819400"/>
            <a:ext cx="1676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2743200"/>
            <a:ext cx="197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OCR derived fields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19400" y="4495800"/>
            <a:ext cx="6096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29000" y="502920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Fieldbook</a:t>
            </a:r>
            <a:r>
              <a:rPr lang="en-US" dirty="0" smtClean="0">
                <a:solidFill>
                  <a:srgbClr val="FF0000"/>
                </a:solidFill>
              </a:rPr>
              <a:t> entries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981200" y="3962400"/>
            <a:ext cx="37338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447800" y="37338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15000" y="41910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00200" y="2667000"/>
            <a:ext cx="457200" cy="152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981200" y="236220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user input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0" y="449580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0" grpId="0"/>
      <p:bldP spid="28" grpId="0" animBg="1"/>
      <p:bldP spid="29" grpId="0" animBg="1"/>
      <p:bldP spid="32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Using OCR to populate fields: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1371600"/>
            <a:ext cx="2219325" cy="646331"/>
          </a:xfrm>
          <a:prstGeom prst="rect">
            <a:avLst/>
          </a:prstGeom>
          <a:solidFill>
            <a:srgbClr val="35353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Python script finds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line of query term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400800" y="1219200"/>
            <a:ext cx="2362200" cy="923330"/>
          </a:xfrm>
          <a:prstGeom prst="rect">
            <a:avLst/>
          </a:prstGeom>
          <a:solidFill>
            <a:srgbClr val="35353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User detects pattern to update fields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514599" y="1692725"/>
            <a:ext cx="838201" cy="204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5572125" y="1680865"/>
            <a:ext cx="828675" cy="1390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4800" y="1410222"/>
            <a:ext cx="2310441" cy="923330"/>
          </a:xfrm>
          <a:prstGeom prst="rect">
            <a:avLst/>
          </a:prstGeom>
          <a:solidFill>
            <a:srgbClr val="35353E"/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Query raw OCR to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extract records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 a given label type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2362200"/>
            <a:ext cx="4813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SELECT *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OCR_all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where label like "*New*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Yor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Bot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*Gar*Exp*Cub*";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5146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16" name="Picture 5" descr="D:\work\CaribbeanProject\SPNHC\v-082-01286366.jpg"/>
          <p:cNvPicPr>
            <a:picLocks noChangeAspect="1" noChangeArrowheads="1"/>
          </p:cNvPicPr>
          <p:nvPr/>
        </p:nvPicPr>
        <p:blipFill>
          <a:blip r:embed="rId2" cstate="print">
            <a:lum bright="-9000" contrast="2000"/>
          </a:blip>
          <a:srcRect/>
          <a:stretch>
            <a:fillRect/>
          </a:stretch>
        </p:blipFill>
        <p:spPr bwMode="auto">
          <a:xfrm>
            <a:off x="1600200" y="3505200"/>
            <a:ext cx="49530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Using OCR to populate fields: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1371600"/>
            <a:ext cx="2219325" cy="646331"/>
          </a:xfrm>
          <a:prstGeom prst="rect">
            <a:avLst/>
          </a:prstGeom>
          <a:solidFill>
            <a:srgbClr val="35353E"/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Python script finds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line of query term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400800" y="1219200"/>
            <a:ext cx="2362200" cy="923330"/>
          </a:xfrm>
          <a:prstGeom prst="rect">
            <a:avLst/>
          </a:prstGeom>
          <a:solidFill>
            <a:srgbClr val="35353E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User detects pattern to update fields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2514599" y="1692725"/>
            <a:ext cx="838201" cy="204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5572125" y="1680865"/>
            <a:ext cx="828675" cy="13901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4800" y="1410222"/>
            <a:ext cx="2310441" cy="923330"/>
          </a:xfrm>
          <a:prstGeom prst="rect">
            <a:avLst/>
          </a:prstGeom>
          <a:solidFill>
            <a:srgbClr val="35353E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Query raw OCR to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extract records</a:t>
            </a:r>
          </a:p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 a given label type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514600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2362200"/>
            <a:ext cx="280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line containing “Col”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6793326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435</TotalTime>
  <Words>527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Origin</vt:lpstr>
      <vt:lpstr>Acrobat Document</vt:lpstr>
      <vt:lpstr>OCR implementation in The Caribbean Plants Digitization Project</vt:lpstr>
      <vt:lpstr>NYBG’s Caribbean Collections</vt:lpstr>
      <vt:lpstr>Caribbean Project workflow summary:</vt:lpstr>
      <vt:lpstr>Sample ideal fieldbook:</vt:lpstr>
      <vt:lpstr>Sample fieldbook - the product:</vt:lpstr>
      <vt:lpstr>Sample Caribbean fieldbooks, less than ideal:</vt:lpstr>
      <vt:lpstr>OCR assists in attaching fieldbook records:</vt:lpstr>
      <vt:lpstr>Using OCR to populate fields:</vt:lpstr>
      <vt:lpstr>Using OCR to populate fields:</vt:lpstr>
      <vt:lpstr>Using OCR to populate fields:</vt:lpstr>
      <vt:lpstr>Avoid false positives:</vt:lpstr>
      <vt:lpstr>Consider pattern training and a second OCR pass:</vt:lpstr>
      <vt:lpstr>Consider pattern training and a second OCR pass:</vt:lpstr>
      <vt:lpstr>Closing thoughts: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Caribbean Plants Digitization Project</dc:title>
  <dc:creator>Stephen</dc:creator>
  <cp:lastModifiedBy>sgottschalk</cp:lastModifiedBy>
  <cp:revision>51</cp:revision>
  <dcterms:created xsi:type="dcterms:W3CDTF">2012-09-29T14:16:26Z</dcterms:created>
  <dcterms:modified xsi:type="dcterms:W3CDTF">2012-10-01T01:24:16Z</dcterms:modified>
</cp:coreProperties>
</file>