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tiff" ContentType="image/tif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4" r:id="rId5"/>
    <p:sldId id="260" r:id="rId6"/>
    <p:sldId id="261" r:id="rId7"/>
    <p:sldId id="262" r:id="rId8"/>
    <p:sldId id="265" r:id="rId9"/>
    <p:sldId id="266" r:id="rId10"/>
    <p:sldId id="268" r:id="rId11"/>
    <p:sldId id="263"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62" autoAdjust="0"/>
  </p:normalViewPr>
  <p:slideViewPr>
    <p:cSldViewPr snapToObjects="1">
      <p:cViewPr varScale="1">
        <p:scale>
          <a:sx n="52" d="100"/>
          <a:sy n="52" d="100"/>
        </p:scale>
        <p:origin x="-1613"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05133F-259B-4A42-8F29-1244981AFAE7}" type="datetimeFigureOut">
              <a:rPr lang="en-US" smtClean="0"/>
              <a:pPr/>
              <a:t>10/1/2012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272862-4D6C-406F-8ABD-88A3E868A6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0" baseline="0" dirty="0" smtClean="0">
                <a:latin typeface="+mn-lt"/>
              </a:rPr>
              <a:t>Project Coordinator at the New York Botanical Garden for the Tri-</a:t>
            </a:r>
            <a:r>
              <a:rPr lang="en-US" sz="1600" b="0" baseline="0" dirty="0" err="1" smtClean="0">
                <a:latin typeface="+mn-lt"/>
              </a:rPr>
              <a:t>Trophic</a:t>
            </a:r>
            <a:r>
              <a:rPr lang="en-US" sz="1600" b="0" baseline="0" dirty="0" smtClean="0">
                <a:latin typeface="+mn-lt"/>
              </a:rPr>
              <a:t> Digitization TCN. </a:t>
            </a:r>
          </a:p>
          <a:p>
            <a:r>
              <a:rPr lang="en-US" sz="1600" b="0" baseline="0" dirty="0" smtClean="0">
                <a:latin typeface="+mn-lt"/>
              </a:rPr>
              <a:t>I’ll be talking about our overall workflow for digitizing a large collection of plants and insects across several collaborating institutions, and how we’ll be using OCR software in the process. </a:t>
            </a:r>
            <a:endParaRPr lang="en-US" sz="1600" b="0" baseline="-25000" dirty="0" smtClean="0">
              <a:latin typeface="+mn-lt"/>
            </a:endParaRPr>
          </a:p>
        </p:txBody>
      </p:sp>
      <p:sp>
        <p:nvSpPr>
          <p:cNvPr id="4" name="Slide Number Placeholder 3"/>
          <p:cNvSpPr>
            <a:spLocks noGrp="1"/>
          </p:cNvSpPr>
          <p:nvPr>
            <p:ph type="sldNum" sz="quarter" idx="10"/>
          </p:nvPr>
        </p:nvSpPr>
        <p:spPr/>
        <p:txBody>
          <a:bodyPr/>
          <a:lstStyle/>
          <a:p>
            <a:fld id="{3066EAD6-A4B5-4D2F-998D-4D0E724F0AC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aseline="0" dirty="0" smtClean="0"/>
              <a:t>Then, using a </a:t>
            </a:r>
            <a:r>
              <a:rPr lang="en-US" sz="1600" baseline="0" dirty="0" err="1" smtClean="0"/>
              <a:t>Powershell</a:t>
            </a:r>
            <a:r>
              <a:rPr lang="en-US" sz="1600" baseline="0" dirty="0" smtClean="0"/>
              <a:t> script, the individual text files are merged into a single Excel worksheet, where the data can be searched, grouped, and parsed into fields for import into the main database. </a:t>
            </a:r>
          </a:p>
        </p:txBody>
      </p:sp>
      <p:sp>
        <p:nvSpPr>
          <p:cNvPr id="4" name="Slide Number Placeholder 3"/>
          <p:cNvSpPr>
            <a:spLocks noGrp="1"/>
          </p:cNvSpPr>
          <p:nvPr>
            <p:ph type="sldNum" sz="quarter" idx="10"/>
          </p:nvPr>
        </p:nvSpPr>
        <p:spPr/>
        <p:txBody>
          <a:bodyPr/>
          <a:lstStyle/>
          <a:p>
            <a:fld id="{3066EAD6-A4B5-4D2F-998D-4D0E724F0AC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aseline="0" dirty="0" smtClean="0"/>
              <a:t>Not all the labels will yield great OCR results that can be easily parsed, but at least in many cases it will help to organize the images for more efficient data capture. </a:t>
            </a:r>
          </a:p>
          <a:p>
            <a:r>
              <a:rPr lang="en-US" sz="1600" baseline="0" dirty="0" smtClean="0"/>
              <a:t>Ideally I’d like to be able to automate the parsing of OCR data in batches.</a:t>
            </a:r>
          </a:p>
          <a:p>
            <a:r>
              <a:rPr lang="en-US" sz="1600" baseline="0" dirty="0" smtClean="0"/>
              <a:t>In addition to using the OCR output, many skeletal records will be populated using duplicate matching, and some will have to be </a:t>
            </a:r>
            <a:r>
              <a:rPr lang="en-US" sz="1600" baseline="0" dirty="0" err="1" smtClean="0"/>
              <a:t>keystroked</a:t>
            </a:r>
            <a:r>
              <a:rPr lang="en-US" sz="1600" baseline="0" dirty="0" smtClean="0"/>
              <a:t>, either by me or through the help of Crowd Sourcing, volunteers, or interns.</a:t>
            </a:r>
          </a:p>
          <a:p>
            <a:r>
              <a:rPr lang="en-US" sz="1600" baseline="0" dirty="0" smtClean="0"/>
              <a:t>Once the plant records are complete, they’ll be sent to </a:t>
            </a:r>
            <a:r>
              <a:rPr lang="en-US" sz="1600" baseline="0" dirty="0" err="1" smtClean="0"/>
              <a:t>Katja</a:t>
            </a:r>
            <a:r>
              <a:rPr lang="en-US" sz="1600" baseline="0" dirty="0" smtClean="0"/>
              <a:t> </a:t>
            </a:r>
            <a:r>
              <a:rPr lang="en-US" sz="1600" baseline="0" dirty="0" err="1" smtClean="0"/>
              <a:t>Seltmann</a:t>
            </a:r>
            <a:r>
              <a:rPr lang="en-US" sz="1600" baseline="0" dirty="0" smtClean="0"/>
              <a:t>, the Project Manager at AMNH, where she’ll combine them with the insect data to be </a:t>
            </a:r>
            <a:r>
              <a:rPr lang="en-US" sz="1600" baseline="0" dirty="0" err="1" smtClean="0"/>
              <a:t>georeferenced</a:t>
            </a:r>
            <a:r>
              <a:rPr lang="en-US" sz="1600" baseline="0" dirty="0" smtClean="0"/>
              <a:t>.</a:t>
            </a:r>
            <a:endParaRPr lang="en-US" sz="1600" dirty="0"/>
          </a:p>
        </p:txBody>
      </p:sp>
      <p:sp>
        <p:nvSpPr>
          <p:cNvPr id="4" name="Slide Number Placeholder 3"/>
          <p:cNvSpPr>
            <a:spLocks noGrp="1"/>
          </p:cNvSpPr>
          <p:nvPr>
            <p:ph type="sldNum" sz="quarter" idx="10"/>
          </p:nvPr>
        </p:nvSpPr>
        <p:spPr/>
        <p:txBody>
          <a:bodyPr/>
          <a:lstStyle/>
          <a:p>
            <a:fld id="{3066EAD6-A4B5-4D2F-998D-4D0E724F0AC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With that,</a:t>
            </a:r>
            <a:r>
              <a:rPr lang="en-US" sz="1600" baseline="0" dirty="0" smtClean="0"/>
              <a:t> I’d like to say thanks to all the collaborating institutions, data contributors, NSF, and to all of you for listening.</a:t>
            </a:r>
          </a:p>
          <a:p>
            <a:endParaRPr lang="en-US" sz="1800" baseline="0" dirty="0" smtClean="0"/>
          </a:p>
          <a:p>
            <a:r>
              <a:rPr lang="en-US" sz="1800" baseline="0" dirty="0" smtClean="0"/>
              <a:t> </a:t>
            </a:r>
            <a:endParaRPr lang="en-US" sz="1800" dirty="0"/>
          </a:p>
        </p:txBody>
      </p:sp>
      <p:sp>
        <p:nvSpPr>
          <p:cNvPr id="4" name="Slide Number Placeholder 3"/>
          <p:cNvSpPr>
            <a:spLocks noGrp="1"/>
          </p:cNvSpPr>
          <p:nvPr>
            <p:ph type="sldNum" sz="quarter" idx="10"/>
          </p:nvPr>
        </p:nvSpPr>
        <p:spPr/>
        <p:txBody>
          <a:bodyPr/>
          <a:lstStyle/>
          <a:p>
            <a:fld id="{3066EAD6-A4B5-4D2F-998D-4D0E724F0AC1}"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600" b="0" baseline="0" dirty="0" smtClean="0"/>
              <a:t>In a nutshell, the goal of the Tri-</a:t>
            </a:r>
            <a:r>
              <a:rPr lang="en-US" sz="1600" b="0" baseline="0" dirty="0" err="1" smtClean="0"/>
              <a:t>Trophic</a:t>
            </a:r>
            <a:r>
              <a:rPr lang="en-US" sz="1600" b="0" baseline="0" dirty="0" smtClean="0"/>
              <a:t> TCN is to digitize, integrate, and make available online the data of three major groups of organisms: </a:t>
            </a:r>
          </a:p>
          <a:p>
            <a:pPr>
              <a:buFont typeface="Arial" pitchFamily="34" charset="0"/>
              <a:buChar char="•"/>
            </a:pPr>
            <a:r>
              <a:rPr lang="en-US" sz="1600" b="0" baseline="0" dirty="0" smtClean="0"/>
              <a:t>  The </a:t>
            </a:r>
            <a:r>
              <a:rPr lang="en-US" sz="1600" b="0" baseline="0" dirty="0" err="1" smtClean="0"/>
              <a:t>Hemiptera</a:t>
            </a:r>
            <a:r>
              <a:rPr lang="en-US" sz="1600" b="0" baseline="0" dirty="0" smtClean="0"/>
              <a:t>, which are a large group of insect herbivores, including mealy bugs and aphids</a:t>
            </a:r>
          </a:p>
          <a:p>
            <a:pPr>
              <a:buFont typeface="Arial" pitchFamily="34" charset="0"/>
              <a:buChar char="•"/>
            </a:pPr>
            <a:r>
              <a:rPr lang="en-US" sz="1600" b="0" baseline="0" dirty="0" smtClean="0"/>
              <a:t>  The plant </a:t>
            </a:r>
            <a:r>
              <a:rPr lang="en-US" sz="1600" b="0" baseline="0" dirty="0" err="1" smtClean="0"/>
              <a:t>taxa</a:t>
            </a:r>
            <a:r>
              <a:rPr lang="en-US" sz="1600" b="0" baseline="0" dirty="0" smtClean="0"/>
              <a:t> commonly eaten by </a:t>
            </a:r>
            <a:r>
              <a:rPr lang="en-US" sz="1600" b="0" baseline="0" dirty="0" err="1" smtClean="0"/>
              <a:t>Hemiptera</a:t>
            </a:r>
            <a:r>
              <a:rPr lang="en-US" sz="1600" b="0" baseline="0" dirty="0" smtClean="0"/>
              <a:t>, many of which are important economically and agriculturally</a:t>
            </a:r>
          </a:p>
          <a:p>
            <a:pPr>
              <a:buFont typeface="Arial" pitchFamily="34" charset="0"/>
              <a:buChar char="•"/>
            </a:pPr>
            <a:r>
              <a:rPr lang="en-US" sz="1600" b="0" baseline="0" dirty="0" smtClean="0"/>
              <a:t>  And the parasitoid Hymenoptera, which parasitize the herbivores by laying their eggs inside them, thereby killing the herbivore.</a:t>
            </a:r>
          </a:p>
        </p:txBody>
      </p:sp>
      <p:sp>
        <p:nvSpPr>
          <p:cNvPr id="4" name="Slide Number Placeholder 3"/>
          <p:cNvSpPr>
            <a:spLocks noGrp="1"/>
          </p:cNvSpPr>
          <p:nvPr>
            <p:ph type="sldNum" sz="quarter" idx="5"/>
          </p:nvPr>
        </p:nvSpPr>
        <p:spPr/>
        <p:txBody>
          <a:bodyPr/>
          <a:lstStyle/>
          <a:p>
            <a:pPr>
              <a:defRPr/>
            </a:pPr>
            <a:fld id="{24AD073A-5277-44F4-88FF-190248E42089}"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Over the course the project, </a:t>
            </a:r>
            <a:r>
              <a:rPr lang="en-US" sz="1600" baseline="0" dirty="0" smtClean="0"/>
              <a:t>14 botanical institutions will digitize herbarium specimens from 20 plant families, including just over 8000 species, while 18 entomological institutions will digitize insect collections from just over 11,000 species of </a:t>
            </a:r>
            <a:r>
              <a:rPr lang="en-US" sz="1600" baseline="0" dirty="0" err="1" smtClean="0"/>
              <a:t>Hemiptera</a:t>
            </a:r>
            <a:r>
              <a:rPr lang="en-US" sz="1600" baseline="0" dirty="0" smtClean="0"/>
              <a:t> and 1000 species of Hymenoptera.</a:t>
            </a:r>
          </a:p>
        </p:txBody>
      </p:sp>
      <p:sp>
        <p:nvSpPr>
          <p:cNvPr id="4" name="Slide Number Placeholder 3"/>
          <p:cNvSpPr>
            <a:spLocks noGrp="1"/>
          </p:cNvSpPr>
          <p:nvPr>
            <p:ph type="sldNum" sz="quarter" idx="10"/>
          </p:nvPr>
        </p:nvSpPr>
        <p:spPr/>
        <p:txBody>
          <a:bodyPr/>
          <a:lstStyle/>
          <a:p>
            <a:fld id="{3066EAD6-A4B5-4D2F-998D-4D0E724F0AC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latinLnBrk="0" hangingPunct="1"/>
            <a:r>
              <a:rPr lang="en-US" sz="1600" kern="1200" baseline="0" dirty="0" smtClean="0">
                <a:solidFill>
                  <a:schemeClr val="tx1"/>
                </a:solidFill>
                <a:latin typeface="+mn-lt"/>
                <a:ea typeface="+mn-ea"/>
                <a:cs typeface="+mn-cs"/>
              </a:rPr>
              <a:t>The entomologists will catalog roughly 1.2 million specimens by manually entering complete collection data into a centralized database hosted by AMNH which allows for remote access and data entry via an online interface. I don't anticipate that they will be using OCR software for any data entry.</a:t>
            </a:r>
            <a:endParaRPr lang="en-US" sz="1600" dirty="0" smtClean="0"/>
          </a:p>
        </p:txBody>
      </p:sp>
      <p:sp>
        <p:nvSpPr>
          <p:cNvPr id="4" name="Slide Number Placeholder 3"/>
          <p:cNvSpPr>
            <a:spLocks noGrp="1"/>
          </p:cNvSpPr>
          <p:nvPr>
            <p:ph type="sldNum" sz="quarter" idx="10"/>
          </p:nvPr>
        </p:nvSpPr>
        <p:spPr/>
        <p:txBody>
          <a:bodyPr/>
          <a:lstStyle/>
          <a:p>
            <a:fld id="{3066EAD6-A4B5-4D2F-998D-4D0E724F0AC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 botanists will</a:t>
            </a:r>
            <a:r>
              <a:rPr lang="en-US" sz="1600" baseline="0" dirty="0" smtClean="0"/>
              <a:t> catalog 1¼ million herbarium specimens, adding to their existing 1¼ million complete specimen records, yielding a total of more than 2½ million records.</a:t>
            </a:r>
            <a:endParaRPr lang="en-US" sz="1600" dirty="0" smtClean="0"/>
          </a:p>
          <a:p>
            <a:r>
              <a:rPr lang="en-US" sz="1600" dirty="0" smtClean="0"/>
              <a:t>Many </a:t>
            </a:r>
            <a:r>
              <a:rPr lang="en-US" sz="1600" baseline="0" dirty="0" smtClean="0"/>
              <a:t>herbarium specimen labels are typed or printed, so we will not initially keystroke complete collection label data into a database, but instead use OCR software to transcribe data from digital images.  </a:t>
            </a:r>
            <a:endParaRPr lang="en-US" sz="1600" dirty="0"/>
          </a:p>
        </p:txBody>
      </p:sp>
      <p:sp>
        <p:nvSpPr>
          <p:cNvPr id="4" name="Slide Number Placeholder 3"/>
          <p:cNvSpPr>
            <a:spLocks noGrp="1"/>
          </p:cNvSpPr>
          <p:nvPr>
            <p:ph type="sldNum" sz="quarter" idx="10"/>
          </p:nvPr>
        </p:nvSpPr>
        <p:spPr/>
        <p:txBody>
          <a:bodyPr/>
          <a:lstStyle/>
          <a:p>
            <a:fld id="{3066EAD6-A4B5-4D2F-998D-4D0E724F0AC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The workflow</a:t>
            </a:r>
            <a:r>
              <a:rPr lang="en-US" sz="1600" baseline="0" dirty="0" smtClean="0"/>
              <a:t> begins with </a:t>
            </a:r>
            <a:r>
              <a:rPr lang="en-US" sz="1600" dirty="0" smtClean="0"/>
              <a:t>each</a:t>
            </a:r>
            <a:r>
              <a:rPr lang="en-US" sz="1600" baseline="0" dirty="0" smtClean="0"/>
              <a:t> herbarium creating a skeletal database of their specimens, meaning each collection label on a sheet is given a barcode and a skeletal database record containing at least that barcode # and the scientific name under which the specimen is filed in the herbarium.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On average at NY we generate ±150-200 skeletal records per hour.</a:t>
            </a:r>
          </a:p>
          <a:p>
            <a:r>
              <a:rPr lang="en-US" sz="1600" baseline="0" dirty="0" smtClean="0"/>
              <a:t>Additionally, the participating herbaria will send to NY an export of their existing complete specimen records in Darwin Core format.</a:t>
            </a:r>
            <a:endParaRPr lang="en-US" sz="1600" dirty="0"/>
          </a:p>
        </p:txBody>
      </p:sp>
      <p:sp>
        <p:nvSpPr>
          <p:cNvPr id="4" name="Slide Number Placeholder 3"/>
          <p:cNvSpPr>
            <a:spLocks noGrp="1"/>
          </p:cNvSpPr>
          <p:nvPr>
            <p:ph type="sldNum" sz="quarter" idx="10"/>
          </p:nvPr>
        </p:nvSpPr>
        <p:spPr/>
        <p:txBody>
          <a:bodyPr/>
          <a:lstStyle/>
          <a:p>
            <a:fld id="{3066EAD6-A4B5-4D2F-998D-4D0E724F0AC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aseline="0" dirty="0" smtClean="0"/>
              <a:t>Next, every specimen is photographed using a 21 MP DSLR camera, and the image file renamed as the barcode number. At NY we capture an average ±90-120 exposures per hour.</a:t>
            </a:r>
          </a:p>
          <a:p>
            <a:r>
              <a:rPr lang="en-US" sz="1600" baseline="0" dirty="0" smtClean="0"/>
              <a:t>Each herbarium will retain a set of archival images and send a set of JPG derivatives to NY.</a:t>
            </a:r>
          </a:p>
        </p:txBody>
      </p:sp>
      <p:sp>
        <p:nvSpPr>
          <p:cNvPr id="4" name="Slide Number Placeholder 3"/>
          <p:cNvSpPr>
            <a:spLocks noGrp="1"/>
          </p:cNvSpPr>
          <p:nvPr>
            <p:ph type="sldNum" sz="quarter" idx="10"/>
          </p:nvPr>
        </p:nvSpPr>
        <p:spPr/>
        <p:txBody>
          <a:bodyPr/>
          <a:lstStyle/>
          <a:p>
            <a:fld id="{3066EAD6-A4B5-4D2F-998D-4D0E724F0AC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aseline="0" dirty="0" smtClean="0"/>
              <a:t>As the JPGs arrive at NY, they’re batch imported into Adobe Photoshop </a:t>
            </a:r>
            <a:r>
              <a:rPr lang="en-US" sz="1600" baseline="0" dirty="0" err="1" smtClean="0"/>
              <a:t>Lightroom</a:t>
            </a:r>
            <a:r>
              <a:rPr lang="en-US" sz="1600" baseline="0" dirty="0" smtClean="0"/>
              <a:t>.</a:t>
            </a:r>
          </a:p>
          <a:p>
            <a:pPr>
              <a:buFont typeface="Arial" pitchFamily="34" charset="0"/>
              <a:buChar char="•"/>
            </a:pPr>
            <a:r>
              <a:rPr lang="en-US" sz="1600" baseline="0" dirty="0" smtClean="0"/>
              <a:t>There the specimen images having more than 1 barcode are flagged to be handled individually. </a:t>
            </a:r>
          </a:p>
          <a:p>
            <a:pPr>
              <a:buFont typeface="Arial" pitchFamily="34" charset="0"/>
              <a:buChar char="•"/>
            </a:pPr>
            <a:r>
              <a:rPr lang="en-US" sz="1600" baseline="0" dirty="0" smtClean="0"/>
              <a:t>The remaining images are batch-cropped to the lower right corner where the label usually occurs. </a:t>
            </a:r>
          </a:p>
          <a:p>
            <a:pPr>
              <a:buFont typeface="Arial" pitchFamily="34" charset="0"/>
              <a:buChar char="•"/>
            </a:pPr>
            <a:r>
              <a:rPr lang="en-US" sz="1600" baseline="0" dirty="0" smtClean="0"/>
              <a:t>And if after cropping the label is not captured, the images are cropped individually.</a:t>
            </a:r>
          </a:p>
          <a:p>
            <a:r>
              <a:rPr lang="en-US" sz="1600" baseline="0" dirty="0" smtClean="0"/>
              <a:t>After cropping is complete, the label images are Exported as JPGs.</a:t>
            </a:r>
          </a:p>
        </p:txBody>
      </p:sp>
      <p:sp>
        <p:nvSpPr>
          <p:cNvPr id="4" name="Slide Number Placeholder 3"/>
          <p:cNvSpPr>
            <a:spLocks noGrp="1"/>
          </p:cNvSpPr>
          <p:nvPr>
            <p:ph type="sldNum" sz="quarter" idx="10"/>
          </p:nvPr>
        </p:nvSpPr>
        <p:spPr/>
        <p:txBody>
          <a:bodyPr/>
          <a:lstStyle/>
          <a:p>
            <a:fld id="{3066EAD6-A4B5-4D2F-998D-4D0E724F0AC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aseline="0" dirty="0" smtClean="0"/>
              <a:t>These JPGs are then run through the OCR software. We opted to use ABBYY </a:t>
            </a:r>
            <a:r>
              <a:rPr lang="en-US" sz="1600" baseline="0" dirty="0" err="1" smtClean="0"/>
              <a:t>FineReader</a:t>
            </a:r>
            <a:r>
              <a:rPr lang="en-US" sz="1600" baseline="0" dirty="0" smtClean="0"/>
              <a:t>, Corporate Edition, as it allows for batch processing with the Hot Folder.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Set it to run at a particular time (or have it continually running)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Direct it to the folder containing the label images</a:t>
            </a:r>
          </a:p>
          <a:p>
            <a:r>
              <a:rPr lang="en-US" sz="1600" baseline="0" dirty="0" smtClean="0"/>
              <a:t>Select to have the software automatically analyze each image individually and automatically select the language. </a:t>
            </a:r>
          </a:p>
          <a:p>
            <a:r>
              <a:rPr lang="en-US" sz="1600" baseline="0" dirty="0" smtClean="0"/>
              <a:t>Select to have each file saved as an individual text file, retaining the barcode number as the file name.</a:t>
            </a:r>
          </a:p>
        </p:txBody>
      </p:sp>
      <p:sp>
        <p:nvSpPr>
          <p:cNvPr id="4" name="Slide Number Placeholder 3"/>
          <p:cNvSpPr>
            <a:spLocks noGrp="1"/>
          </p:cNvSpPr>
          <p:nvPr>
            <p:ph type="sldNum" sz="quarter" idx="10"/>
          </p:nvPr>
        </p:nvSpPr>
        <p:spPr/>
        <p:txBody>
          <a:bodyPr/>
          <a:lstStyle/>
          <a:p>
            <a:fld id="{3066EAD6-A4B5-4D2F-998D-4D0E724F0AC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27159"/>
            <a:ext cx="9144000" cy="3730026"/>
          </a:xfrm>
          <a:prstGeom prst="rect">
            <a:avLst/>
          </a:prstGeom>
          <a:gradFill flip="none" rotWithShape="1">
            <a:gsLst>
              <a:gs pos="0">
                <a:srgbClr val="775849"/>
              </a:gs>
              <a:gs pos="50000">
                <a:srgbClr val="AA8A7A"/>
              </a:gs>
              <a:gs pos="100000">
                <a:srgbClr val="BFA79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p:cNvSpPr>
            <a:spLocks noGrp="1"/>
          </p:cNvSpPr>
          <p:nvPr>
            <p:ph type="ctrTitle" hasCustomPrompt="1"/>
          </p:nvPr>
        </p:nvSpPr>
        <p:spPr>
          <a:xfrm>
            <a:off x="533400" y="2562139"/>
            <a:ext cx="8077200" cy="1295401"/>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b="0" cap="none" spc="0">
                <a:ln w="18415" cmpd="sng">
                  <a:solidFill>
                    <a:srgbClr val="FFFFFF"/>
                  </a:solidFill>
                  <a:prstDash val="solid"/>
                </a:ln>
                <a:solidFill>
                  <a:srgbClr val="FFFFFF"/>
                </a:solidFill>
                <a:effectLst/>
              </a:defRPr>
            </a:lvl1pPr>
          </a:lstStyle>
          <a:p>
            <a:r>
              <a:rPr lang="en-US" dirty="0" smtClean="0"/>
              <a:t>Tri</a:t>
            </a:r>
            <a:r>
              <a:rPr lang="en-US" baseline="0" dirty="0" smtClean="0"/>
              <a:t>-</a:t>
            </a:r>
            <a:r>
              <a:rPr lang="en-US" baseline="0" dirty="0" err="1" smtClean="0"/>
              <a:t>Trophic</a:t>
            </a:r>
            <a:r>
              <a:rPr lang="en-US" baseline="0" dirty="0" smtClean="0"/>
              <a:t> Digitization</a:t>
            </a:r>
            <a:endParaRPr lang="en-US" dirty="0"/>
          </a:p>
        </p:txBody>
      </p:sp>
      <p:sp>
        <p:nvSpPr>
          <p:cNvPr id="4" name="Date Placeholder 3"/>
          <p:cNvSpPr>
            <a:spLocks noGrp="1"/>
          </p:cNvSpPr>
          <p:nvPr>
            <p:ph type="dt" sz="half" idx="10"/>
          </p:nvPr>
        </p:nvSpPr>
        <p:spPr/>
        <p:txBody>
          <a:bodyPr/>
          <a:lstStyle/>
          <a:p>
            <a:fld id="{0F2833D3-43F5-494A-A2A6-E48B9F5E698A}" type="datetimeFigureOut">
              <a:rPr lang="en-US" smtClean="0"/>
              <a:pPr/>
              <a:t>10/1/2012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00D16-AF87-4072-87DE-CA10AACE5A8F}" type="slidenum">
              <a:rPr lang="en-US" smtClean="0"/>
              <a:pPr/>
              <a:t>‹#›</a:t>
            </a:fld>
            <a:endParaRPr lang="en-US"/>
          </a:p>
        </p:txBody>
      </p:sp>
      <p:sp>
        <p:nvSpPr>
          <p:cNvPr id="13" name="Rectangle 12"/>
          <p:cNvSpPr/>
          <p:nvPr userDrawn="1"/>
        </p:nvSpPr>
        <p:spPr>
          <a:xfrm>
            <a:off x="0" y="3699722"/>
            <a:ext cx="9144000" cy="274320"/>
          </a:xfrm>
          <a:prstGeom prst="rect">
            <a:avLst/>
          </a:prstGeom>
          <a:gradFill flip="none" rotWithShape="1">
            <a:gsLst>
              <a:gs pos="29000">
                <a:srgbClr val="88BACA">
                  <a:shade val="30000"/>
                  <a:satMod val="115000"/>
                </a:srgbClr>
              </a:gs>
              <a:gs pos="48000">
                <a:srgbClr val="88BACA">
                  <a:shade val="67500"/>
                  <a:satMod val="115000"/>
                </a:srgbClr>
              </a:gs>
              <a:gs pos="74000">
                <a:srgbClr val="CCEC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 y="3918715"/>
            <a:ext cx="9144001" cy="64810"/>
          </a:xfrm>
          <a:prstGeom prst="rect">
            <a:avLst/>
          </a:prstGeom>
          <a:gradFill flip="none" rotWithShape="1">
            <a:gsLst>
              <a:gs pos="0">
                <a:srgbClr val="CCECFF"/>
              </a:gs>
              <a:gs pos="100000">
                <a:srgbClr val="4A6D7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18EB7-4173-48F9-A91C-CCAD8823B8B4}" type="datetimeFigureOut">
              <a:rPr lang="en-US" smtClean="0"/>
              <a:pPr/>
              <a:t>10/1/2012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CC808-7923-4863-A33B-F893940B7B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518EB7-4173-48F9-A91C-CCAD8823B8B4}" type="datetimeFigureOut">
              <a:rPr lang="en-US" smtClean="0"/>
              <a:pPr/>
              <a:t>10/1/2012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CC808-7923-4863-A33B-F893940B7B8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518EB7-4173-48F9-A91C-CCAD8823B8B4}" type="datetimeFigureOut">
              <a:rPr lang="en-US" smtClean="0"/>
              <a:pPr/>
              <a:t>10/1/2012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CC808-7923-4863-A33B-F893940B7B8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Rectangle 8"/>
          <p:cNvSpPr/>
          <p:nvPr userDrawn="1"/>
        </p:nvSpPr>
        <p:spPr>
          <a:xfrm>
            <a:off x="0" y="-27159"/>
            <a:ext cx="9144000" cy="3730026"/>
          </a:xfrm>
          <a:prstGeom prst="rect">
            <a:avLst/>
          </a:prstGeom>
          <a:gradFill flip="none" rotWithShape="1">
            <a:gsLst>
              <a:gs pos="0">
                <a:srgbClr val="775849"/>
              </a:gs>
              <a:gs pos="50000">
                <a:srgbClr val="AA8A7A"/>
              </a:gs>
              <a:gs pos="100000">
                <a:srgbClr val="BFA79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33400" y="2562139"/>
            <a:ext cx="8077200" cy="1295401"/>
          </a:xfr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b="0" cap="none" spc="0">
                <a:ln w="18415" cmpd="sng">
                  <a:solidFill>
                    <a:srgbClr val="FFFFFF"/>
                  </a:solidFill>
                  <a:prstDash val="solid"/>
                </a:ln>
                <a:solidFill>
                  <a:srgbClr val="FFFFFF"/>
                </a:solidFill>
                <a:effectLst/>
              </a:defRPr>
            </a:lvl1pPr>
          </a:lstStyle>
          <a:p>
            <a:r>
              <a:rPr lang="en-US" dirty="0" smtClean="0"/>
              <a:t>Tri</a:t>
            </a:r>
            <a:r>
              <a:rPr lang="en-US" baseline="0" dirty="0" smtClean="0"/>
              <a:t>-</a:t>
            </a:r>
            <a:r>
              <a:rPr lang="en-US" baseline="0" dirty="0" err="1" smtClean="0"/>
              <a:t>Trophic</a:t>
            </a:r>
            <a:r>
              <a:rPr lang="en-US" baseline="0" dirty="0" smtClean="0"/>
              <a:t> Digitization Strategies</a:t>
            </a:r>
            <a:endParaRPr lang="en-US" dirty="0"/>
          </a:p>
        </p:txBody>
      </p:sp>
      <p:sp>
        <p:nvSpPr>
          <p:cNvPr id="4" name="Date Placeholder 3"/>
          <p:cNvSpPr>
            <a:spLocks noGrp="1"/>
          </p:cNvSpPr>
          <p:nvPr>
            <p:ph type="dt" sz="half" idx="10"/>
          </p:nvPr>
        </p:nvSpPr>
        <p:spPr/>
        <p:txBody>
          <a:bodyPr/>
          <a:lstStyle/>
          <a:p>
            <a:fld id="{0F2833D3-43F5-494A-A2A6-E48B9F5E698A}" type="datetimeFigureOut">
              <a:rPr lang="en-US" smtClean="0"/>
              <a:pPr/>
              <a:t>10/1/2012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00D16-AF87-4072-87DE-CA10AACE5A8F}" type="slidenum">
              <a:rPr lang="en-US" smtClean="0"/>
              <a:pPr/>
              <a:t>‹#›</a:t>
            </a:fld>
            <a:endParaRPr lang="en-US"/>
          </a:p>
        </p:txBody>
      </p:sp>
      <p:sp>
        <p:nvSpPr>
          <p:cNvPr id="13" name="Rectangle 12"/>
          <p:cNvSpPr/>
          <p:nvPr userDrawn="1"/>
        </p:nvSpPr>
        <p:spPr>
          <a:xfrm>
            <a:off x="0" y="3699722"/>
            <a:ext cx="9144000" cy="274320"/>
          </a:xfrm>
          <a:prstGeom prst="rect">
            <a:avLst/>
          </a:prstGeom>
          <a:gradFill flip="none" rotWithShape="1">
            <a:gsLst>
              <a:gs pos="29000">
                <a:srgbClr val="88BACA">
                  <a:shade val="30000"/>
                  <a:satMod val="115000"/>
                </a:srgbClr>
              </a:gs>
              <a:gs pos="48000">
                <a:srgbClr val="88BACA">
                  <a:shade val="67500"/>
                  <a:satMod val="115000"/>
                </a:srgbClr>
              </a:gs>
              <a:gs pos="74000">
                <a:srgbClr val="CCEC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 y="3918715"/>
            <a:ext cx="9144001" cy="64810"/>
          </a:xfrm>
          <a:prstGeom prst="rect">
            <a:avLst/>
          </a:prstGeom>
          <a:gradFill flip="none" rotWithShape="1">
            <a:gsLst>
              <a:gs pos="0">
                <a:srgbClr val="CCECFF"/>
              </a:gs>
              <a:gs pos="100000">
                <a:srgbClr val="4A6D7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518EB7-4173-48F9-A91C-CCAD8823B8B4}" type="datetimeFigureOut">
              <a:rPr lang="en-US" smtClean="0"/>
              <a:pPr/>
              <a:t>10/1/2012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CC808-7923-4863-A33B-F893940B7B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518EB7-4173-48F9-A91C-CCAD8823B8B4}" type="datetimeFigureOut">
              <a:rPr lang="en-US" smtClean="0"/>
              <a:pPr/>
              <a:t>10/1/2012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CC808-7923-4863-A33B-F893940B7B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18EB7-4173-48F9-A91C-CCAD8823B8B4}" type="datetimeFigureOut">
              <a:rPr lang="en-US" smtClean="0"/>
              <a:pPr/>
              <a:t>10/1/2012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CC808-7923-4863-A33B-F893940B7B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518EB7-4173-48F9-A91C-CCAD8823B8B4}" type="datetimeFigureOut">
              <a:rPr lang="en-US" smtClean="0"/>
              <a:pPr/>
              <a:t>10/1/2012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CC808-7923-4863-A33B-F893940B7B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518EB7-4173-48F9-A91C-CCAD8823B8B4}" type="datetimeFigureOut">
              <a:rPr lang="en-US" smtClean="0"/>
              <a:pPr/>
              <a:t>10/1/2012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CC808-7923-4863-A33B-F893940B7B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518EB7-4173-48F9-A91C-CCAD8823B8B4}" type="datetimeFigureOut">
              <a:rPr lang="en-US" smtClean="0"/>
              <a:pPr/>
              <a:t>10/1/2012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CC808-7923-4863-A33B-F893940B7B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18EB7-4173-48F9-A91C-CCAD8823B8B4}" type="datetimeFigureOut">
              <a:rPr lang="en-US" smtClean="0"/>
              <a:pPr/>
              <a:t>10/1/2012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CC808-7923-4863-A33B-F893940B7B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18EB7-4173-48F9-A91C-CCAD8823B8B4}" type="datetimeFigureOut">
              <a:rPr lang="en-US" smtClean="0"/>
              <a:pPr/>
              <a:t>10/1/2012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CC808-7923-4863-A33B-F893940B7B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18EB7-4173-48F9-A91C-CCAD8823B8B4}" type="datetimeFigureOut">
              <a:rPr lang="en-US" smtClean="0"/>
              <a:pPr/>
              <a:t>10/1/2012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CC808-7923-4863-A33B-F893940B7B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44425" y="1989735"/>
            <a:ext cx="8452125" cy="1554480"/>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z="4800" dirty="0" smtClean="0"/>
              <a:t/>
            </a:r>
            <a:br>
              <a:rPr lang="en-US" sz="4800" dirty="0" smtClean="0"/>
            </a:br>
            <a:r>
              <a:rPr lang="en-US" sz="4800" dirty="0" smtClean="0"/>
              <a:t>Tri</a:t>
            </a:r>
            <a:r>
              <a:rPr lang="en-US" sz="4800" baseline="0" dirty="0" smtClean="0"/>
              <a:t>-</a:t>
            </a:r>
            <a:r>
              <a:rPr lang="en-US" sz="4800" baseline="0" dirty="0" err="1" smtClean="0"/>
              <a:t>Trophic</a:t>
            </a:r>
            <a:r>
              <a:rPr lang="en-US" sz="4800" baseline="0" dirty="0" smtClean="0"/>
              <a:t> Digitization:</a:t>
            </a:r>
            <a:r>
              <a:rPr lang="en-US" sz="4800" dirty="0" smtClean="0"/>
              <a:t> </a:t>
            </a:r>
            <a:r>
              <a:rPr lang="en-US" dirty="0" smtClean="0"/>
              <a:t/>
            </a:r>
            <a:br>
              <a:rPr lang="en-US" dirty="0" smtClean="0"/>
            </a:br>
            <a:r>
              <a:rPr lang="en-US" dirty="0" smtClean="0"/>
              <a:t>Putting the OCR in Workflow</a:t>
            </a:r>
            <a:endParaRPr lang="en-US" dirty="0"/>
          </a:p>
        </p:txBody>
      </p:sp>
      <p:sp>
        <p:nvSpPr>
          <p:cNvPr id="5" name="TextBox 4"/>
          <p:cNvSpPr txBox="1"/>
          <p:nvPr/>
        </p:nvSpPr>
        <p:spPr>
          <a:xfrm>
            <a:off x="5836596" y="6334780"/>
            <a:ext cx="3307404" cy="461665"/>
          </a:xfrm>
          <a:prstGeom prst="rect">
            <a:avLst/>
          </a:prstGeom>
          <a:noFill/>
        </p:spPr>
        <p:txBody>
          <a:bodyPr wrap="square" rtlCol="0">
            <a:spAutoFit/>
          </a:bodyPr>
          <a:lstStyle/>
          <a:p>
            <a:pPr algn="r"/>
            <a:r>
              <a:rPr lang="en-US" sz="1200" dirty="0" err="1" smtClean="0">
                <a:solidFill>
                  <a:srgbClr val="4A6D78"/>
                </a:solidFill>
              </a:rPr>
              <a:t>iDigBio</a:t>
            </a:r>
            <a:r>
              <a:rPr lang="en-US" sz="1200" dirty="0" smtClean="0">
                <a:solidFill>
                  <a:srgbClr val="4A6D78"/>
                </a:solidFill>
              </a:rPr>
              <a:t>  Augmenting OCR Workshop</a:t>
            </a:r>
          </a:p>
          <a:p>
            <a:pPr algn="r"/>
            <a:r>
              <a:rPr lang="en-US" sz="1200" dirty="0" smtClean="0">
                <a:solidFill>
                  <a:srgbClr val="4A6D78"/>
                </a:solidFill>
              </a:rPr>
              <a:t>October 1, 2012</a:t>
            </a:r>
            <a:endParaRPr lang="en-US" sz="1200" dirty="0">
              <a:solidFill>
                <a:srgbClr val="4A6D78"/>
              </a:solidFill>
            </a:endParaRPr>
          </a:p>
        </p:txBody>
      </p:sp>
      <p:sp>
        <p:nvSpPr>
          <p:cNvPr id="6" name="TextBox 5"/>
          <p:cNvSpPr txBox="1"/>
          <p:nvPr/>
        </p:nvSpPr>
        <p:spPr>
          <a:xfrm>
            <a:off x="381000" y="4191000"/>
            <a:ext cx="6096000" cy="1077218"/>
          </a:xfrm>
          <a:prstGeom prst="rect">
            <a:avLst/>
          </a:prstGeom>
          <a:noFill/>
        </p:spPr>
        <p:txBody>
          <a:bodyPr wrap="square" rtlCol="0">
            <a:spAutoFit/>
          </a:bodyPr>
          <a:lstStyle/>
          <a:p>
            <a:r>
              <a:rPr lang="en-US" sz="2400" b="1" dirty="0" smtClean="0">
                <a:solidFill>
                  <a:srgbClr val="4A6D78"/>
                </a:solidFill>
              </a:rPr>
              <a:t>Plants, Herbivores, and Parasitoids</a:t>
            </a:r>
          </a:p>
          <a:p>
            <a:r>
              <a:rPr lang="en-US" sz="1600" b="1" dirty="0" smtClean="0">
                <a:solidFill>
                  <a:srgbClr val="4A6D78"/>
                </a:solidFill>
              </a:rPr>
              <a:t>NSF ADBC Digitization TCN</a:t>
            </a:r>
          </a:p>
          <a:p>
            <a:endParaRPr lang="en-US" sz="800" b="1" dirty="0" smtClean="0">
              <a:solidFill>
                <a:srgbClr val="4A6D78"/>
              </a:solidFill>
            </a:endParaRPr>
          </a:p>
          <a:p>
            <a:r>
              <a:rPr lang="en-US" sz="1600" b="1" dirty="0" smtClean="0">
                <a:solidFill>
                  <a:srgbClr val="997461"/>
                </a:solidFill>
              </a:rPr>
              <a:t>Kimberly Watson</a:t>
            </a:r>
            <a:endParaRPr lang="en-US" sz="1600" b="1" dirty="0">
              <a:solidFill>
                <a:srgbClr val="99746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38136"/>
          </a:xfrm>
          <a:prstGeom prst="rect">
            <a:avLst/>
          </a:prstGeom>
          <a:gradFill flip="none" rotWithShape="1">
            <a:gsLst>
              <a:gs pos="0">
                <a:srgbClr val="A37C69"/>
              </a:gs>
              <a:gs pos="50000">
                <a:srgbClr val="B29384"/>
              </a:gs>
              <a:gs pos="100000">
                <a:srgbClr val="CEBBB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022297"/>
            <a:ext cx="9144000" cy="91440"/>
          </a:xfrm>
          <a:prstGeom prst="rect">
            <a:avLst/>
          </a:prstGeom>
          <a:gradFill flip="none" rotWithShape="1">
            <a:gsLst>
              <a:gs pos="29000">
                <a:srgbClr val="88BACA">
                  <a:shade val="30000"/>
                  <a:satMod val="115000"/>
                </a:srgbClr>
              </a:gs>
              <a:gs pos="48000">
                <a:srgbClr val="88BACA">
                  <a:shade val="67500"/>
                  <a:satMod val="115000"/>
                </a:srgbClr>
              </a:gs>
              <a:gs pos="74000">
                <a:srgbClr val="CCEC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 y="1094417"/>
            <a:ext cx="9144001" cy="45720"/>
          </a:xfrm>
          <a:prstGeom prst="rect">
            <a:avLst/>
          </a:prstGeom>
          <a:gradFill flip="none" rotWithShape="1">
            <a:gsLst>
              <a:gs pos="1000">
                <a:srgbClr val="93B8C3"/>
              </a:gs>
              <a:gs pos="100000">
                <a:srgbClr val="4A6D7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721817"/>
            <a:ext cx="9144000" cy="137160"/>
          </a:xfrm>
          <a:prstGeom prst="rect">
            <a:avLst/>
          </a:prstGeom>
          <a:gradFill flip="none" rotWithShape="1">
            <a:gsLst>
              <a:gs pos="0">
                <a:srgbClr val="856251"/>
              </a:gs>
              <a:gs pos="50000">
                <a:srgbClr val="A27D6A"/>
              </a:gs>
              <a:gs pos="100000">
                <a:srgbClr val="BB9F9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4553" y="228600"/>
            <a:ext cx="8754894" cy="769441"/>
          </a:xfrm>
          <a:prstGeom prst="rect">
            <a:avLst/>
          </a:prstGeom>
        </p:spPr>
        <p:txBody>
          <a:bodyPr wrap="square">
            <a:spAutoFit/>
          </a:bodyPr>
          <a:lstStyle/>
          <a:p>
            <a:pPr algn="ctr"/>
            <a:r>
              <a:rPr lang="en-US" sz="4400" b="1" dirty="0" smtClean="0">
                <a:solidFill>
                  <a:schemeClr val="bg1"/>
                </a:solidFill>
                <a:effectLst>
                  <a:outerShdw blurRad="50800" dist="38100" dir="2700000" algn="tl" rotWithShape="0">
                    <a:prstClr val="black">
                      <a:alpha val="40000"/>
                    </a:prstClr>
                  </a:outerShdw>
                </a:effectLst>
              </a:rPr>
              <a:t>Using the OCR data</a:t>
            </a:r>
            <a:endParaRPr lang="en-US" sz="4400" b="1" dirty="0">
              <a:solidFill>
                <a:schemeClr val="bg1"/>
              </a:solidFill>
              <a:effectLst>
                <a:outerShdw blurRad="50800" dist="38100" dir="2700000" algn="tl" rotWithShape="0">
                  <a:prstClr val="black">
                    <a:alpha val="40000"/>
                  </a:prstClr>
                </a:outerShdw>
              </a:effectLst>
            </a:endParaRPr>
          </a:p>
        </p:txBody>
      </p:sp>
      <p:sp>
        <p:nvSpPr>
          <p:cNvPr id="15" name="Rectangle 14"/>
          <p:cNvSpPr/>
          <p:nvPr/>
        </p:nvSpPr>
        <p:spPr>
          <a:xfrm>
            <a:off x="870808" y="1352445"/>
            <a:ext cx="7402385" cy="1446550"/>
          </a:xfrm>
          <a:prstGeom prst="rect">
            <a:avLst/>
          </a:prstGeom>
        </p:spPr>
        <p:txBody>
          <a:bodyPr wrap="square">
            <a:spAutoFit/>
          </a:bodyPr>
          <a:lstStyle/>
          <a:p>
            <a:pPr marL="228600" indent="-228600">
              <a:lnSpc>
                <a:spcPct val="110000"/>
              </a:lnSpc>
              <a:buFont typeface="Arial" pitchFamily="34" charset="0"/>
              <a:buChar char="•"/>
            </a:pPr>
            <a:r>
              <a:rPr lang="en-US" sz="2400" dirty="0" smtClean="0"/>
              <a:t>Merge individual text files into single Excel worksheet using a </a:t>
            </a:r>
            <a:r>
              <a:rPr lang="en-US" sz="2400" dirty="0" err="1" smtClean="0"/>
              <a:t>Powershell</a:t>
            </a:r>
            <a:r>
              <a:rPr lang="en-US" sz="2400" dirty="0" smtClean="0"/>
              <a:t> script</a:t>
            </a:r>
          </a:p>
          <a:p>
            <a:pPr marL="228600" indent="-228600">
              <a:lnSpc>
                <a:spcPct val="110000"/>
              </a:lnSpc>
              <a:buFont typeface="Arial" pitchFamily="34" charset="0"/>
              <a:buChar char="•"/>
            </a:pPr>
            <a:endParaRPr lang="en-US" sz="800" dirty="0" smtClean="0"/>
          </a:p>
          <a:p>
            <a:pPr marL="228600" indent="-228600">
              <a:lnSpc>
                <a:spcPct val="110000"/>
              </a:lnSpc>
              <a:buFont typeface="Arial" pitchFamily="34" charset="0"/>
              <a:buChar char="•"/>
            </a:pPr>
            <a:r>
              <a:rPr lang="en-US" sz="2400" dirty="0" smtClean="0"/>
              <a:t>Search, group, enter data for several collections at once</a:t>
            </a:r>
          </a:p>
        </p:txBody>
      </p:sp>
      <p:pic>
        <p:nvPicPr>
          <p:cNvPr id="1026" name="Picture 2"/>
          <p:cNvPicPr>
            <a:picLocks noChangeAspect="1" noChangeArrowheads="1"/>
          </p:cNvPicPr>
          <p:nvPr/>
        </p:nvPicPr>
        <p:blipFill>
          <a:blip r:embed="rId3" cstate="print"/>
          <a:stretch>
            <a:fillRect/>
          </a:stretch>
        </p:blipFill>
        <p:spPr bwMode="auto">
          <a:xfrm>
            <a:off x="3765064" y="3161782"/>
            <a:ext cx="5031486" cy="3224403"/>
          </a:xfrm>
          <a:prstGeom prst="rect">
            <a:avLst/>
          </a:prstGeom>
          <a:noFill/>
          <a:ln w="3175">
            <a:solidFill>
              <a:schemeClr val="tx1"/>
            </a:solidFill>
            <a:miter lim="800000"/>
            <a:headEnd/>
            <a:tailEnd/>
          </a:ln>
        </p:spPr>
      </p:pic>
      <p:pic>
        <p:nvPicPr>
          <p:cNvPr id="1027" name="Picture 3"/>
          <p:cNvPicPr>
            <a:picLocks noChangeAspect="1" noChangeArrowheads="1"/>
          </p:cNvPicPr>
          <p:nvPr/>
        </p:nvPicPr>
        <p:blipFill>
          <a:blip r:embed="rId4" cstate="print"/>
          <a:stretch>
            <a:fillRect/>
          </a:stretch>
        </p:blipFill>
        <p:spPr bwMode="auto">
          <a:xfrm>
            <a:off x="424260" y="3160165"/>
            <a:ext cx="2377440" cy="2766060"/>
          </a:xfrm>
          <a:prstGeom prst="rect">
            <a:avLst/>
          </a:prstGeom>
          <a:noFill/>
          <a:ln w="0">
            <a:solidFill>
              <a:schemeClr val="bg1">
                <a:lumMod val="50000"/>
              </a:schemeClr>
            </a:solidFill>
            <a:miter lim="800000"/>
            <a:headEnd/>
            <a:tailEnd/>
          </a:ln>
        </p:spPr>
      </p:pic>
      <p:sp>
        <p:nvSpPr>
          <p:cNvPr id="16" name="Right Arrow 15"/>
          <p:cNvSpPr/>
          <p:nvPr/>
        </p:nvSpPr>
        <p:spPr>
          <a:xfrm>
            <a:off x="2958989" y="4657960"/>
            <a:ext cx="640080" cy="4224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96583" y="1391053"/>
          <a:ext cx="8350835" cy="4095347"/>
        </p:xfrm>
        <a:graphic>
          <a:graphicData uri="http://schemas.openxmlformats.org/drawingml/2006/table">
            <a:tbl>
              <a:tblPr firstRow="1" bandRow="1">
                <a:tableStyleId>{2D5ABB26-0587-4C30-8999-92F81FD0307C}</a:tableStyleId>
              </a:tblPr>
              <a:tblGrid>
                <a:gridCol w="1737360"/>
                <a:gridCol w="4876115"/>
                <a:gridCol w="1737360"/>
              </a:tblGrid>
              <a:tr h="612616">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800" b="1" dirty="0" smtClean="0"/>
                        <a:t>Partner Institutions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NYBG</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AMNH</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2731">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DCFC9"/>
                    </a:solid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5D7DD"/>
                    </a:solid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DCFC9"/>
                    </a:solidFill>
                  </a:tcPr>
                </a:tc>
              </a:tr>
            </a:tbl>
          </a:graphicData>
        </a:graphic>
      </p:graphicFrame>
      <p:sp>
        <p:nvSpPr>
          <p:cNvPr id="97" name="Right Arrow 96"/>
          <p:cNvSpPr/>
          <p:nvPr/>
        </p:nvSpPr>
        <p:spPr>
          <a:xfrm>
            <a:off x="5148075" y="4005075"/>
            <a:ext cx="2011680" cy="36576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1" name="Rounded Rectangle 140"/>
          <p:cNvSpPr/>
          <p:nvPr/>
        </p:nvSpPr>
        <p:spPr>
          <a:xfrm rot="10800000" flipV="1">
            <a:off x="3733801" y="2660900"/>
            <a:ext cx="1645920" cy="1645920"/>
          </a:xfrm>
          <a:prstGeom prst="roundRect">
            <a:avLst/>
          </a:prstGeom>
          <a:solidFill>
            <a:schemeClr val="bg1"/>
          </a:solidFill>
          <a:ln>
            <a:solidFill>
              <a:srgbClr val="567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0800000" flipV="1">
            <a:off x="5647341" y="4734770"/>
            <a:ext cx="1005840" cy="594360"/>
          </a:xfrm>
          <a:prstGeom prst="roundRect">
            <a:avLst/>
          </a:prstGeom>
          <a:solidFill>
            <a:schemeClr val="bg1"/>
          </a:solidFill>
          <a:ln>
            <a:solidFill>
              <a:srgbClr val="567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66" name="Rounded Rectangle 65"/>
          <p:cNvSpPr/>
          <p:nvPr/>
        </p:nvSpPr>
        <p:spPr>
          <a:xfrm rot="10800000" flipV="1">
            <a:off x="2344511" y="4358640"/>
            <a:ext cx="1005840" cy="594360"/>
          </a:xfrm>
          <a:prstGeom prst="roundRect">
            <a:avLst/>
          </a:prstGeom>
          <a:solidFill>
            <a:schemeClr val="bg1"/>
          </a:solidFill>
          <a:ln>
            <a:solidFill>
              <a:srgbClr val="567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39" name="Rounded Rectangle 138"/>
          <p:cNvSpPr/>
          <p:nvPr/>
        </p:nvSpPr>
        <p:spPr>
          <a:xfrm rot="10800000" flipV="1">
            <a:off x="536077" y="3274510"/>
            <a:ext cx="1463040" cy="822960"/>
          </a:xfrm>
          <a:prstGeom prst="roundRect">
            <a:avLst/>
          </a:prstGeom>
          <a:solidFill>
            <a:schemeClr val="bg1"/>
          </a:solidFill>
          <a:ln>
            <a:solidFill>
              <a:srgbClr val="567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3400" y="3291840"/>
            <a:ext cx="1463040" cy="822960"/>
          </a:xfrm>
          <a:prstGeom prst="rect">
            <a:avLst/>
          </a:prstGeom>
          <a:noFill/>
          <a:ln>
            <a:noFill/>
          </a:ln>
        </p:spPr>
        <p:txBody>
          <a:bodyPr wrap="square" rtlCol="0" anchor="ctr">
            <a:spAutoFit/>
          </a:bodyPr>
          <a:lstStyle/>
          <a:p>
            <a:pPr algn="ctr">
              <a:lnSpc>
                <a:spcPct val="90000"/>
              </a:lnSpc>
            </a:pPr>
            <a:r>
              <a:rPr lang="en-US" sz="1600" b="1" dirty="0" smtClean="0"/>
              <a:t>Image</a:t>
            </a:r>
          </a:p>
          <a:p>
            <a:pPr algn="ctr">
              <a:lnSpc>
                <a:spcPct val="90000"/>
              </a:lnSpc>
            </a:pPr>
            <a:r>
              <a:rPr lang="en-US" sz="1600" b="1" dirty="0" smtClean="0"/>
              <a:t>specimens</a:t>
            </a:r>
          </a:p>
          <a:p>
            <a:pPr algn="ctr">
              <a:lnSpc>
                <a:spcPct val="90000"/>
              </a:lnSpc>
            </a:pPr>
            <a:r>
              <a:rPr lang="en-US" sz="1400" dirty="0" smtClean="0"/>
              <a:t>barcode.jpg</a:t>
            </a:r>
            <a:endParaRPr lang="en-US" sz="1400" dirty="0"/>
          </a:p>
        </p:txBody>
      </p:sp>
      <p:sp>
        <p:nvSpPr>
          <p:cNvPr id="213" name="Rectangle 212"/>
          <p:cNvSpPr/>
          <p:nvPr/>
        </p:nvSpPr>
        <p:spPr>
          <a:xfrm>
            <a:off x="0" y="0"/>
            <a:ext cx="9144000" cy="1138136"/>
          </a:xfrm>
          <a:prstGeom prst="rect">
            <a:avLst/>
          </a:prstGeom>
          <a:gradFill flip="none" rotWithShape="1">
            <a:gsLst>
              <a:gs pos="0">
                <a:srgbClr val="A37C69"/>
              </a:gs>
              <a:gs pos="50000">
                <a:srgbClr val="B29384"/>
              </a:gs>
              <a:gs pos="100000">
                <a:srgbClr val="CEBBB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0" y="1022297"/>
            <a:ext cx="9144000" cy="91440"/>
          </a:xfrm>
          <a:prstGeom prst="rect">
            <a:avLst/>
          </a:prstGeom>
          <a:gradFill flip="none" rotWithShape="1">
            <a:gsLst>
              <a:gs pos="29000">
                <a:srgbClr val="88BACA">
                  <a:shade val="30000"/>
                  <a:satMod val="115000"/>
                </a:srgbClr>
              </a:gs>
              <a:gs pos="48000">
                <a:srgbClr val="88BACA">
                  <a:shade val="67500"/>
                  <a:satMod val="115000"/>
                </a:srgbClr>
              </a:gs>
              <a:gs pos="74000">
                <a:srgbClr val="CCEC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2" y="1094417"/>
            <a:ext cx="9144001" cy="45720"/>
          </a:xfrm>
          <a:prstGeom prst="rect">
            <a:avLst/>
          </a:prstGeom>
          <a:gradFill flip="none" rotWithShape="1">
            <a:gsLst>
              <a:gs pos="1000">
                <a:srgbClr val="93B8C3"/>
              </a:gs>
              <a:gs pos="100000">
                <a:srgbClr val="4A6D7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rot="10800000" flipV="1">
            <a:off x="7187205" y="2430470"/>
            <a:ext cx="1417320" cy="2560320"/>
          </a:xfrm>
          <a:prstGeom prst="roundRect">
            <a:avLst/>
          </a:prstGeom>
          <a:solidFill>
            <a:schemeClr val="bg1"/>
          </a:solidFill>
          <a:ln>
            <a:solidFill>
              <a:srgbClr val="567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7183540" y="2468875"/>
            <a:ext cx="1371600" cy="2379113"/>
          </a:xfrm>
          <a:prstGeom prst="rect">
            <a:avLst/>
          </a:prstGeom>
          <a:noFill/>
          <a:ln>
            <a:noFill/>
          </a:ln>
        </p:spPr>
        <p:txBody>
          <a:bodyPr wrap="square" rtlCol="0">
            <a:spAutoFit/>
          </a:bodyPr>
          <a:lstStyle/>
          <a:p>
            <a:pPr algn="ctr">
              <a:lnSpc>
                <a:spcPct val="90000"/>
              </a:lnSpc>
            </a:pPr>
            <a:endParaRPr lang="en-US" sz="1400" b="1" dirty="0" smtClean="0"/>
          </a:p>
          <a:p>
            <a:pPr algn="ctr">
              <a:lnSpc>
                <a:spcPct val="90000"/>
              </a:lnSpc>
            </a:pPr>
            <a:r>
              <a:rPr lang="en-US" sz="2000" b="1" dirty="0" smtClean="0"/>
              <a:t>Complete Plant</a:t>
            </a:r>
          </a:p>
          <a:p>
            <a:pPr algn="ctr">
              <a:lnSpc>
                <a:spcPct val="90000"/>
              </a:lnSpc>
            </a:pPr>
            <a:r>
              <a:rPr lang="en-US" sz="2000" b="1" dirty="0" smtClean="0"/>
              <a:t>Data</a:t>
            </a:r>
          </a:p>
          <a:p>
            <a:pPr algn="ctr"/>
            <a:r>
              <a:rPr lang="en-US" sz="2800" b="1" dirty="0" smtClean="0"/>
              <a:t>+</a:t>
            </a:r>
          </a:p>
          <a:p>
            <a:pPr algn="ctr">
              <a:lnSpc>
                <a:spcPct val="90000"/>
              </a:lnSpc>
            </a:pPr>
            <a:r>
              <a:rPr lang="en-US" sz="2000" b="1" dirty="0" smtClean="0"/>
              <a:t>Complete Insect</a:t>
            </a:r>
          </a:p>
          <a:p>
            <a:pPr algn="ctr">
              <a:lnSpc>
                <a:spcPct val="90000"/>
              </a:lnSpc>
            </a:pPr>
            <a:r>
              <a:rPr lang="en-US" sz="2000" b="1" dirty="0" smtClean="0"/>
              <a:t>Data</a:t>
            </a:r>
          </a:p>
        </p:txBody>
      </p:sp>
      <p:sp>
        <p:nvSpPr>
          <p:cNvPr id="140" name="Rounded Rectangle 139"/>
          <p:cNvSpPr/>
          <p:nvPr/>
        </p:nvSpPr>
        <p:spPr>
          <a:xfrm rot="10800000" flipV="1">
            <a:off x="2344511" y="3429000"/>
            <a:ext cx="1005840" cy="594360"/>
          </a:xfrm>
          <a:prstGeom prst="roundRect">
            <a:avLst/>
          </a:prstGeom>
          <a:solidFill>
            <a:schemeClr val="bg1"/>
          </a:solidFill>
          <a:ln>
            <a:solidFill>
              <a:srgbClr val="567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7" name="TextBox 16"/>
          <p:cNvSpPr txBox="1"/>
          <p:nvPr/>
        </p:nvSpPr>
        <p:spPr>
          <a:xfrm>
            <a:off x="2286000" y="3468624"/>
            <a:ext cx="1097280" cy="493776"/>
          </a:xfrm>
          <a:prstGeom prst="rect">
            <a:avLst/>
          </a:prstGeom>
          <a:noFill/>
          <a:ln>
            <a:noFill/>
          </a:ln>
        </p:spPr>
        <p:txBody>
          <a:bodyPr wrap="square" rtlCol="0" anchor="ctr">
            <a:spAutoFit/>
          </a:bodyPr>
          <a:lstStyle/>
          <a:p>
            <a:pPr algn="ctr">
              <a:lnSpc>
                <a:spcPct val="80000"/>
              </a:lnSpc>
            </a:pPr>
            <a:r>
              <a:rPr lang="en-US" sz="1600" b="1" dirty="0" smtClean="0"/>
              <a:t>OCR</a:t>
            </a:r>
          </a:p>
          <a:p>
            <a:pPr algn="ctr">
              <a:lnSpc>
                <a:spcPct val="80000"/>
              </a:lnSpc>
            </a:pPr>
            <a:r>
              <a:rPr lang="en-US" sz="1400" dirty="0" smtClean="0"/>
              <a:t>barcode.txt</a:t>
            </a:r>
            <a:endParaRPr lang="en-US" sz="1400" dirty="0"/>
          </a:p>
        </p:txBody>
      </p:sp>
      <p:sp>
        <p:nvSpPr>
          <p:cNvPr id="137" name="Rounded Rectangle 136"/>
          <p:cNvSpPr/>
          <p:nvPr/>
        </p:nvSpPr>
        <p:spPr>
          <a:xfrm rot="10800000" flipV="1">
            <a:off x="518160" y="2148840"/>
            <a:ext cx="1463040" cy="822960"/>
          </a:xfrm>
          <a:prstGeom prst="roundRect">
            <a:avLst/>
          </a:prstGeom>
          <a:solidFill>
            <a:schemeClr val="bg1"/>
          </a:solidFill>
          <a:ln>
            <a:solidFill>
              <a:srgbClr val="567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97587" y="2198215"/>
            <a:ext cx="1463040" cy="731520"/>
          </a:xfrm>
          <a:prstGeom prst="rect">
            <a:avLst/>
          </a:prstGeom>
          <a:noFill/>
          <a:ln>
            <a:noFill/>
          </a:ln>
        </p:spPr>
        <p:txBody>
          <a:bodyPr wrap="square" rtlCol="0" anchor="ctr">
            <a:spAutoFit/>
          </a:bodyPr>
          <a:lstStyle/>
          <a:p>
            <a:pPr algn="ctr">
              <a:lnSpc>
                <a:spcPct val="90000"/>
              </a:lnSpc>
            </a:pPr>
            <a:r>
              <a:rPr lang="en-US" sz="1600" b="1" dirty="0" smtClean="0"/>
              <a:t>Skeletal Data</a:t>
            </a:r>
          </a:p>
          <a:p>
            <a:pPr algn="ctr">
              <a:lnSpc>
                <a:spcPct val="90000"/>
              </a:lnSpc>
            </a:pPr>
            <a:r>
              <a:rPr lang="en-US" sz="1400" dirty="0" smtClean="0"/>
              <a:t>Barcode</a:t>
            </a:r>
          </a:p>
          <a:p>
            <a:pPr algn="ctr">
              <a:lnSpc>
                <a:spcPct val="90000"/>
              </a:lnSpc>
            </a:pPr>
            <a:r>
              <a:rPr lang="en-US" sz="1400" dirty="0" smtClean="0"/>
              <a:t>“Filed-As” Name</a:t>
            </a:r>
            <a:endParaRPr lang="en-US" sz="1400" dirty="0"/>
          </a:p>
        </p:txBody>
      </p:sp>
      <p:sp>
        <p:nvSpPr>
          <p:cNvPr id="145" name="Rounded Rectangle 144"/>
          <p:cNvSpPr/>
          <p:nvPr/>
        </p:nvSpPr>
        <p:spPr>
          <a:xfrm rot="10800000" flipV="1">
            <a:off x="5649175" y="2145180"/>
            <a:ext cx="1188720" cy="822960"/>
          </a:xfrm>
          <a:prstGeom prst="roundRect">
            <a:avLst>
              <a:gd name="adj" fmla="val 15189"/>
            </a:avLst>
          </a:prstGeom>
          <a:solidFill>
            <a:schemeClr val="bg1"/>
          </a:solidFill>
          <a:ln>
            <a:solidFill>
              <a:srgbClr val="567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rot="10800000" flipV="1">
            <a:off x="5832055" y="3249780"/>
            <a:ext cx="1005840" cy="640080"/>
          </a:xfrm>
          <a:prstGeom prst="roundRect">
            <a:avLst/>
          </a:prstGeom>
          <a:solidFill>
            <a:schemeClr val="bg1"/>
          </a:solidFill>
          <a:ln>
            <a:solidFill>
              <a:srgbClr val="567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rot="10800000" flipV="1">
            <a:off x="518160" y="4511040"/>
            <a:ext cx="1463040" cy="822960"/>
          </a:xfrm>
          <a:prstGeom prst="roundRect">
            <a:avLst/>
          </a:prstGeom>
          <a:solidFill>
            <a:schemeClr val="bg1"/>
          </a:solidFill>
          <a:ln>
            <a:solidFill>
              <a:srgbClr val="567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5483" y="4623971"/>
            <a:ext cx="1463040" cy="535531"/>
          </a:xfrm>
          <a:prstGeom prst="rect">
            <a:avLst/>
          </a:prstGeom>
          <a:noFill/>
          <a:ln>
            <a:noFill/>
          </a:ln>
        </p:spPr>
        <p:txBody>
          <a:bodyPr wrap="square" rtlCol="0" anchor="ctr">
            <a:spAutoFit/>
          </a:bodyPr>
          <a:lstStyle/>
          <a:p>
            <a:pPr algn="ctr">
              <a:lnSpc>
                <a:spcPct val="90000"/>
              </a:lnSpc>
            </a:pPr>
            <a:r>
              <a:rPr lang="en-US" sz="1600" b="1" dirty="0" smtClean="0"/>
              <a:t>Existing Complete Data</a:t>
            </a:r>
            <a:endParaRPr lang="en-US" sz="1600" dirty="0"/>
          </a:p>
        </p:txBody>
      </p:sp>
      <p:sp>
        <p:nvSpPr>
          <p:cNvPr id="15" name="Rectangle 14"/>
          <p:cNvSpPr/>
          <p:nvPr/>
        </p:nvSpPr>
        <p:spPr>
          <a:xfrm>
            <a:off x="194553" y="340477"/>
            <a:ext cx="8754894" cy="707886"/>
          </a:xfrm>
          <a:prstGeom prst="rect">
            <a:avLst/>
          </a:prstGeom>
        </p:spPr>
        <p:txBody>
          <a:bodyPr wrap="square">
            <a:spAutoFit/>
          </a:bodyPr>
          <a:lstStyle/>
          <a:p>
            <a:pPr algn="ctr"/>
            <a:r>
              <a:rPr lang="en-US" sz="4000" b="1" dirty="0" smtClean="0">
                <a:solidFill>
                  <a:schemeClr val="bg1"/>
                </a:solidFill>
                <a:effectLst>
                  <a:outerShdw blurRad="50800" dist="38100" dir="2700000" algn="tl" rotWithShape="0">
                    <a:prstClr val="black">
                      <a:alpha val="40000"/>
                    </a:prstClr>
                  </a:outerShdw>
                </a:effectLst>
              </a:rPr>
              <a:t>Plant Specimen Digitization Workflow</a:t>
            </a:r>
            <a:endParaRPr lang="en-US" sz="4000" b="1" dirty="0">
              <a:solidFill>
                <a:schemeClr val="bg1"/>
              </a:solidFill>
              <a:effectLst>
                <a:outerShdw blurRad="50800" dist="38100" dir="2700000" algn="tl" rotWithShape="0">
                  <a:prstClr val="black">
                    <a:alpha val="40000"/>
                  </a:prstClr>
                </a:outerShdw>
              </a:effectLst>
            </a:endParaRPr>
          </a:p>
        </p:txBody>
      </p:sp>
      <p:sp>
        <p:nvSpPr>
          <p:cNvPr id="47" name="TextBox 46"/>
          <p:cNvSpPr txBox="1"/>
          <p:nvPr/>
        </p:nvSpPr>
        <p:spPr>
          <a:xfrm>
            <a:off x="5839365" y="3315924"/>
            <a:ext cx="1005840" cy="535531"/>
          </a:xfrm>
          <a:prstGeom prst="rect">
            <a:avLst/>
          </a:prstGeom>
          <a:noFill/>
          <a:ln>
            <a:noFill/>
          </a:ln>
        </p:spPr>
        <p:txBody>
          <a:bodyPr wrap="square" rtlCol="0" anchor="ctr">
            <a:spAutoFit/>
          </a:bodyPr>
          <a:lstStyle/>
          <a:p>
            <a:pPr algn="ctr">
              <a:lnSpc>
                <a:spcPct val="90000"/>
              </a:lnSpc>
            </a:pPr>
            <a:r>
              <a:rPr lang="en-US" sz="1600" b="1" dirty="0" smtClean="0"/>
              <a:t>Duplicate </a:t>
            </a:r>
          </a:p>
          <a:p>
            <a:pPr algn="ctr">
              <a:lnSpc>
                <a:spcPct val="90000"/>
              </a:lnSpc>
            </a:pPr>
            <a:r>
              <a:rPr lang="en-US" sz="1600" b="1" dirty="0" smtClean="0"/>
              <a:t>matching</a:t>
            </a:r>
            <a:endParaRPr lang="en-US" sz="1600" b="1" dirty="0"/>
          </a:p>
        </p:txBody>
      </p:sp>
      <p:sp>
        <p:nvSpPr>
          <p:cNvPr id="61" name="TextBox 60"/>
          <p:cNvSpPr txBox="1"/>
          <p:nvPr/>
        </p:nvSpPr>
        <p:spPr>
          <a:xfrm>
            <a:off x="228600" y="5565491"/>
            <a:ext cx="8686800" cy="830997"/>
          </a:xfrm>
          <a:prstGeom prst="rect">
            <a:avLst/>
          </a:prstGeom>
          <a:noFill/>
        </p:spPr>
        <p:txBody>
          <a:bodyPr wrap="square" rtlCol="0">
            <a:spAutoFit/>
          </a:bodyPr>
          <a:lstStyle/>
          <a:p>
            <a:pPr marL="233363" indent="-233363">
              <a:lnSpc>
                <a:spcPct val="120000"/>
              </a:lnSpc>
              <a:buFont typeface="Arial" pitchFamily="34" charset="0"/>
              <a:buChar char="•"/>
            </a:pPr>
            <a:r>
              <a:rPr lang="en-US" sz="2000" b="1" dirty="0" smtClean="0"/>
              <a:t>Complete and skeletal records combined at NYBG</a:t>
            </a:r>
          </a:p>
          <a:p>
            <a:pPr marL="233363" indent="-233363">
              <a:lnSpc>
                <a:spcPct val="120000"/>
              </a:lnSpc>
              <a:buFont typeface="Arial" pitchFamily="34" charset="0"/>
              <a:buChar char="•"/>
            </a:pPr>
            <a:r>
              <a:rPr lang="en-US" sz="2000" b="1" dirty="0" smtClean="0"/>
              <a:t>Populate skeletal records using OCR data, duplicate matching, crowd sourcing</a:t>
            </a:r>
          </a:p>
        </p:txBody>
      </p:sp>
      <p:sp>
        <p:nvSpPr>
          <p:cNvPr id="80" name="TextBox 79"/>
          <p:cNvSpPr txBox="1"/>
          <p:nvPr/>
        </p:nvSpPr>
        <p:spPr>
          <a:xfrm>
            <a:off x="5608935" y="2185410"/>
            <a:ext cx="1280160" cy="757130"/>
          </a:xfrm>
          <a:prstGeom prst="rect">
            <a:avLst/>
          </a:prstGeom>
          <a:noFill/>
          <a:ln>
            <a:noFill/>
          </a:ln>
        </p:spPr>
        <p:txBody>
          <a:bodyPr wrap="square" rtlCol="0" anchor="ctr">
            <a:spAutoFit/>
          </a:bodyPr>
          <a:lstStyle/>
          <a:p>
            <a:pPr algn="ctr">
              <a:lnSpc>
                <a:spcPct val="90000"/>
              </a:lnSpc>
            </a:pPr>
            <a:r>
              <a:rPr lang="en-US" sz="1600" b="1" dirty="0" smtClean="0"/>
              <a:t>Populate records from images</a:t>
            </a:r>
          </a:p>
        </p:txBody>
      </p:sp>
      <p:sp>
        <p:nvSpPr>
          <p:cNvPr id="133" name="TextBox 132"/>
          <p:cNvSpPr txBox="1"/>
          <p:nvPr/>
        </p:nvSpPr>
        <p:spPr>
          <a:xfrm>
            <a:off x="2344510" y="4417859"/>
            <a:ext cx="1005840" cy="491160"/>
          </a:xfrm>
          <a:prstGeom prst="rect">
            <a:avLst/>
          </a:prstGeom>
          <a:noFill/>
          <a:ln>
            <a:noFill/>
          </a:ln>
        </p:spPr>
        <p:txBody>
          <a:bodyPr wrap="square" rtlCol="0" anchor="ctr">
            <a:spAutoFit/>
          </a:bodyPr>
          <a:lstStyle/>
          <a:p>
            <a:pPr algn="ctr">
              <a:lnSpc>
                <a:spcPct val="80000"/>
              </a:lnSpc>
            </a:pPr>
            <a:r>
              <a:rPr lang="en-US" sz="1600" b="1" dirty="0" smtClean="0"/>
              <a:t>Data sort &amp; parse</a:t>
            </a:r>
            <a:endParaRPr lang="en-US" sz="1600" b="1" dirty="0"/>
          </a:p>
        </p:txBody>
      </p:sp>
      <p:cxnSp>
        <p:nvCxnSpPr>
          <p:cNvPr id="161" name="Elbow Connector 160"/>
          <p:cNvCxnSpPr/>
          <p:nvPr/>
        </p:nvCxnSpPr>
        <p:spPr>
          <a:xfrm>
            <a:off x="1965960" y="2276850"/>
            <a:ext cx="2286000" cy="365760"/>
          </a:xfrm>
          <a:prstGeom prst="bentConnector3">
            <a:avLst>
              <a:gd name="adj1" fmla="val 100276"/>
            </a:avLst>
          </a:prstGeom>
          <a:ln>
            <a:tailEnd type="stealth" w="lg" len="lg"/>
          </a:ln>
        </p:spPr>
        <p:style>
          <a:lnRef idx="2">
            <a:schemeClr val="dk1"/>
          </a:lnRef>
          <a:fillRef idx="0">
            <a:schemeClr val="dk1"/>
          </a:fillRef>
          <a:effectRef idx="1">
            <a:schemeClr val="dk1"/>
          </a:effectRef>
          <a:fontRef idx="minor">
            <a:schemeClr val="tx1"/>
          </a:fontRef>
        </p:style>
      </p:cxnSp>
      <p:cxnSp>
        <p:nvCxnSpPr>
          <p:cNvPr id="166" name="Straight Arrow Connector 165"/>
          <p:cNvCxnSpPr/>
          <p:nvPr/>
        </p:nvCxnSpPr>
        <p:spPr>
          <a:xfrm>
            <a:off x="1293496" y="2974848"/>
            <a:ext cx="1904" cy="301752"/>
          </a:xfrm>
          <a:prstGeom prst="straightConnector1">
            <a:avLst/>
          </a:prstGeom>
          <a:ln>
            <a:tailEnd type="stealth" w="lg" len="lg"/>
          </a:ln>
        </p:spPr>
        <p:style>
          <a:lnRef idx="2">
            <a:schemeClr val="dk1"/>
          </a:lnRef>
          <a:fillRef idx="0">
            <a:schemeClr val="dk1"/>
          </a:fillRef>
          <a:effectRef idx="1">
            <a:schemeClr val="dk1"/>
          </a:effectRef>
          <a:fontRef idx="minor">
            <a:schemeClr val="tx1"/>
          </a:fontRef>
        </p:style>
      </p:cxnSp>
      <p:cxnSp>
        <p:nvCxnSpPr>
          <p:cNvPr id="189" name="Shape 188"/>
          <p:cNvCxnSpPr/>
          <p:nvPr/>
        </p:nvCxnSpPr>
        <p:spPr>
          <a:xfrm flipV="1">
            <a:off x="3352800" y="4292200"/>
            <a:ext cx="822960" cy="365760"/>
          </a:xfrm>
          <a:prstGeom prst="bentConnector2">
            <a:avLst/>
          </a:prstGeom>
          <a:ln>
            <a:tailEnd type="stealth" w="lg" len="lg"/>
          </a:ln>
        </p:spPr>
        <p:style>
          <a:lnRef idx="2">
            <a:schemeClr val="dk1"/>
          </a:lnRef>
          <a:fillRef idx="0">
            <a:schemeClr val="dk1"/>
          </a:fillRef>
          <a:effectRef idx="1">
            <a:schemeClr val="dk1"/>
          </a:effectRef>
          <a:fontRef idx="minor">
            <a:schemeClr val="tx1"/>
          </a:fontRef>
        </p:style>
      </p:cxnSp>
      <p:cxnSp>
        <p:nvCxnSpPr>
          <p:cNvPr id="195" name="Shape 194"/>
          <p:cNvCxnSpPr/>
          <p:nvPr/>
        </p:nvCxnSpPr>
        <p:spPr>
          <a:xfrm rot="5400000" flipH="1" flipV="1">
            <a:off x="5060295" y="2093970"/>
            <a:ext cx="365760" cy="731520"/>
          </a:xfrm>
          <a:prstGeom prst="bentConnector2">
            <a:avLst/>
          </a:prstGeom>
          <a:ln>
            <a:headEnd type="stealth" w="lg" len="lg"/>
            <a:tailEnd type="stealth" w="lg" len="lg"/>
          </a:ln>
        </p:spPr>
        <p:style>
          <a:lnRef idx="2">
            <a:schemeClr val="dk1"/>
          </a:lnRef>
          <a:fillRef idx="0">
            <a:schemeClr val="dk1"/>
          </a:fillRef>
          <a:effectRef idx="1">
            <a:schemeClr val="dk1"/>
          </a:effectRef>
          <a:fontRef idx="minor">
            <a:schemeClr val="tx1"/>
          </a:fontRef>
        </p:style>
      </p:cxnSp>
      <p:cxnSp>
        <p:nvCxnSpPr>
          <p:cNvPr id="196" name="Shape 195"/>
          <p:cNvCxnSpPr/>
          <p:nvPr/>
        </p:nvCxnSpPr>
        <p:spPr>
          <a:xfrm flipH="1" flipV="1">
            <a:off x="4994455" y="4295860"/>
            <a:ext cx="649224" cy="822960"/>
          </a:xfrm>
          <a:prstGeom prst="bentConnector2">
            <a:avLst/>
          </a:prstGeom>
          <a:ln>
            <a:headEnd type="stealth" w="lg" len="lg"/>
            <a:tailEnd type="stealth" w="lg" len="lg"/>
          </a:ln>
        </p:spPr>
        <p:style>
          <a:lnRef idx="2">
            <a:schemeClr val="dk1"/>
          </a:lnRef>
          <a:fillRef idx="0">
            <a:schemeClr val="dk1"/>
          </a:fillRef>
          <a:effectRef idx="1">
            <a:schemeClr val="dk1"/>
          </a:effectRef>
          <a:fontRef idx="minor">
            <a:schemeClr val="tx1"/>
          </a:fontRef>
        </p:style>
      </p:cxnSp>
      <p:cxnSp>
        <p:nvCxnSpPr>
          <p:cNvPr id="197" name="Straight Arrow Connector 196"/>
          <p:cNvCxnSpPr/>
          <p:nvPr/>
        </p:nvCxnSpPr>
        <p:spPr>
          <a:xfrm>
            <a:off x="6300225" y="2971799"/>
            <a:ext cx="1904" cy="265176"/>
          </a:xfrm>
          <a:prstGeom prst="straightConnector1">
            <a:avLst/>
          </a:prstGeom>
          <a:ln>
            <a:headEnd type="stealth" w="lg" len="med"/>
            <a:tailEnd type="stealth" w="lg" len="med"/>
          </a:ln>
        </p:spPr>
        <p:style>
          <a:lnRef idx="2">
            <a:schemeClr val="dk1"/>
          </a:lnRef>
          <a:fillRef idx="0">
            <a:schemeClr val="dk1"/>
          </a:fillRef>
          <a:effectRef idx="1">
            <a:schemeClr val="dk1"/>
          </a:effectRef>
          <a:fontRef idx="minor">
            <a:schemeClr val="tx1"/>
          </a:fontRef>
        </p:style>
      </p:cxnSp>
      <p:cxnSp>
        <p:nvCxnSpPr>
          <p:cNvPr id="198" name="Straight Arrow Connector 197"/>
          <p:cNvCxnSpPr/>
          <p:nvPr/>
        </p:nvCxnSpPr>
        <p:spPr>
          <a:xfrm>
            <a:off x="5378505" y="3544215"/>
            <a:ext cx="457200" cy="0"/>
          </a:xfrm>
          <a:prstGeom prst="straightConnector1">
            <a:avLst/>
          </a:prstGeom>
          <a:ln>
            <a:headEnd type="stealth" w="lg" len="med"/>
            <a:tailEnd type="stealth" w="lg" len="med"/>
          </a:ln>
        </p:spPr>
        <p:style>
          <a:lnRef idx="2">
            <a:schemeClr val="dk1"/>
          </a:lnRef>
          <a:fillRef idx="0">
            <a:schemeClr val="dk1"/>
          </a:fillRef>
          <a:effectRef idx="1">
            <a:schemeClr val="dk1"/>
          </a:effectRef>
          <a:fontRef idx="minor">
            <a:schemeClr val="tx1"/>
          </a:fontRef>
        </p:style>
      </p:cxnSp>
      <p:sp>
        <p:nvSpPr>
          <p:cNvPr id="44" name="Rectangle 43"/>
          <p:cNvSpPr/>
          <p:nvPr/>
        </p:nvSpPr>
        <p:spPr>
          <a:xfrm>
            <a:off x="152400" y="6721817"/>
            <a:ext cx="9144000" cy="137160"/>
          </a:xfrm>
          <a:prstGeom prst="rect">
            <a:avLst/>
          </a:prstGeom>
          <a:gradFill flip="none" rotWithShape="1">
            <a:gsLst>
              <a:gs pos="0">
                <a:srgbClr val="856251"/>
              </a:gs>
              <a:gs pos="50000">
                <a:srgbClr val="A27D6A"/>
              </a:gs>
              <a:gs pos="100000">
                <a:srgbClr val="BB9F9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10800000" flipV="1">
            <a:off x="2346961" y="2499360"/>
            <a:ext cx="1005840" cy="594360"/>
          </a:xfrm>
          <a:prstGeom prst="roundRect">
            <a:avLst/>
          </a:prstGeom>
          <a:solidFill>
            <a:schemeClr val="bg1"/>
          </a:solidFill>
          <a:ln>
            <a:solidFill>
              <a:srgbClr val="567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56" name="TextBox 55"/>
          <p:cNvSpPr txBox="1"/>
          <p:nvPr/>
        </p:nvSpPr>
        <p:spPr>
          <a:xfrm>
            <a:off x="2362200" y="2556840"/>
            <a:ext cx="1005840" cy="491160"/>
          </a:xfrm>
          <a:prstGeom prst="rect">
            <a:avLst/>
          </a:prstGeom>
          <a:noFill/>
          <a:ln>
            <a:noFill/>
          </a:ln>
        </p:spPr>
        <p:txBody>
          <a:bodyPr wrap="square" rtlCol="0" anchor="ctr">
            <a:spAutoFit/>
          </a:bodyPr>
          <a:lstStyle/>
          <a:p>
            <a:pPr algn="ctr">
              <a:lnSpc>
                <a:spcPct val="80000"/>
              </a:lnSpc>
            </a:pPr>
            <a:r>
              <a:rPr lang="en-US" sz="1600" b="1" dirty="0" smtClean="0"/>
              <a:t>Image Crop</a:t>
            </a:r>
          </a:p>
        </p:txBody>
      </p:sp>
      <p:cxnSp>
        <p:nvCxnSpPr>
          <p:cNvPr id="67" name="Straight Arrow Connector 66"/>
          <p:cNvCxnSpPr/>
          <p:nvPr/>
        </p:nvCxnSpPr>
        <p:spPr>
          <a:xfrm>
            <a:off x="2841871" y="3108960"/>
            <a:ext cx="1904" cy="320040"/>
          </a:xfrm>
          <a:prstGeom prst="straightConnector1">
            <a:avLst/>
          </a:prstGeom>
          <a:ln>
            <a:tailEnd type="stealth" w="lg" len="lg"/>
          </a:ln>
        </p:spPr>
        <p:style>
          <a:lnRef idx="2">
            <a:schemeClr val="dk1"/>
          </a:lnRef>
          <a:fillRef idx="0">
            <a:schemeClr val="dk1"/>
          </a:fillRef>
          <a:effectRef idx="1">
            <a:schemeClr val="dk1"/>
          </a:effectRef>
          <a:fontRef idx="minor">
            <a:schemeClr val="tx1"/>
          </a:fontRef>
        </p:style>
      </p:cxnSp>
      <p:cxnSp>
        <p:nvCxnSpPr>
          <p:cNvPr id="69" name="Straight Arrow Connector 68"/>
          <p:cNvCxnSpPr/>
          <p:nvPr/>
        </p:nvCxnSpPr>
        <p:spPr>
          <a:xfrm>
            <a:off x="2843775" y="4030680"/>
            <a:ext cx="1904" cy="320040"/>
          </a:xfrm>
          <a:prstGeom prst="straightConnector1">
            <a:avLst/>
          </a:prstGeom>
          <a:ln>
            <a:tailEnd type="stealth" w="lg" len="lg"/>
          </a:ln>
        </p:spPr>
        <p:style>
          <a:lnRef idx="2">
            <a:schemeClr val="dk1"/>
          </a:lnRef>
          <a:fillRef idx="0">
            <a:schemeClr val="dk1"/>
          </a:fillRef>
          <a:effectRef idx="1">
            <a:schemeClr val="dk1"/>
          </a:effectRef>
          <a:fontRef idx="minor">
            <a:schemeClr val="tx1"/>
          </a:fontRef>
        </p:style>
      </p:cxnSp>
      <p:cxnSp>
        <p:nvCxnSpPr>
          <p:cNvPr id="73" name="Straight Arrow Connector 72"/>
          <p:cNvCxnSpPr/>
          <p:nvPr/>
        </p:nvCxnSpPr>
        <p:spPr>
          <a:xfrm flipV="1">
            <a:off x="1960460" y="3044950"/>
            <a:ext cx="384050" cy="2651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6" name="Straight Arrow Connector 85"/>
          <p:cNvCxnSpPr/>
          <p:nvPr/>
        </p:nvCxnSpPr>
        <p:spPr>
          <a:xfrm>
            <a:off x="3361330" y="2852925"/>
            <a:ext cx="3657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8" name="TextBox 67"/>
          <p:cNvSpPr txBox="1"/>
          <p:nvPr/>
        </p:nvSpPr>
        <p:spPr>
          <a:xfrm>
            <a:off x="5647340" y="4775314"/>
            <a:ext cx="1005840" cy="535531"/>
          </a:xfrm>
          <a:prstGeom prst="rect">
            <a:avLst/>
          </a:prstGeom>
          <a:noFill/>
          <a:ln>
            <a:noFill/>
          </a:ln>
        </p:spPr>
        <p:txBody>
          <a:bodyPr wrap="square" rtlCol="0" anchor="ctr">
            <a:spAutoFit/>
          </a:bodyPr>
          <a:lstStyle/>
          <a:p>
            <a:pPr algn="ctr">
              <a:lnSpc>
                <a:spcPct val="90000"/>
              </a:lnSpc>
            </a:pPr>
            <a:r>
              <a:rPr lang="en-US" sz="1600" b="1" dirty="0" smtClean="0"/>
              <a:t>Crowd Sourcing</a:t>
            </a:r>
            <a:endParaRPr lang="en-US" sz="1600" b="1" dirty="0"/>
          </a:p>
        </p:txBody>
      </p:sp>
      <p:cxnSp>
        <p:nvCxnSpPr>
          <p:cNvPr id="96" name="Elbow Connector 95"/>
          <p:cNvCxnSpPr/>
          <p:nvPr/>
        </p:nvCxnSpPr>
        <p:spPr>
          <a:xfrm flipV="1">
            <a:off x="1960460" y="4312315"/>
            <a:ext cx="2606040" cy="822960"/>
          </a:xfrm>
          <a:prstGeom prst="bentConnector3">
            <a:avLst>
              <a:gd name="adj1" fmla="val 99984"/>
            </a:avLst>
          </a:prstGeom>
          <a:ln>
            <a:tailEnd type="stealth" w="lg" len="lg"/>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3749040" y="2792291"/>
            <a:ext cx="1645920" cy="1378839"/>
          </a:xfrm>
          <a:prstGeom prst="rect">
            <a:avLst/>
          </a:prstGeom>
          <a:noFill/>
          <a:ln>
            <a:noFill/>
          </a:ln>
        </p:spPr>
        <p:txBody>
          <a:bodyPr wrap="square" rtlCol="0" anchor="ctr">
            <a:spAutoFit/>
          </a:bodyPr>
          <a:lstStyle/>
          <a:p>
            <a:pPr algn="ctr"/>
            <a:r>
              <a:rPr lang="en-US" b="1" u="sng" dirty="0" smtClean="0"/>
              <a:t>DATABASE</a:t>
            </a:r>
          </a:p>
          <a:p>
            <a:pPr algn="ctr"/>
            <a:endParaRPr lang="en-US" sz="800" b="1" u="sng" dirty="0" smtClean="0"/>
          </a:p>
          <a:p>
            <a:pPr algn="ctr">
              <a:lnSpc>
                <a:spcPct val="90000"/>
              </a:lnSpc>
            </a:pPr>
            <a:r>
              <a:rPr lang="en-US" sz="1600" b="1" dirty="0" smtClean="0"/>
              <a:t>Complete Data</a:t>
            </a:r>
          </a:p>
          <a:p>
            <a:pPr algn="ctr">
              <a:lnSpc>
                <a:spcPct val="90000"/>
              </a:lnSpc>
            </a:pPr>
            <a:r>
              <a:rPr lang="en-US" sz="1600" b="1" dirty="0" smtClean="0"/>
              <a:t>Skeletal Data</a:t>
            </a:r>
          </a:p>
          <a:p>
            <a:pPr algn="ctr">
              <a:lnSpc>
                <a:spcPct val="90000"/>
              </a:lnSpc>
            </a:pPr>
            <a:r>
              <a:rPr lang="en-US" sz="1600" b="1" dirty="0" smtClean="0"/>
              <a:t>Images</a:t>
            </a:r>
          </a:p>
          <a:p>
            <a:pPr algn="ctr">
              <a:lnSpc>
                <a:spcPct val="90000"/>
              </a:lnSpc>
            </a:pPr>
            <a:r>
              <a:rPr lang="en-US" sz="1600" b="1" dirty="0" smtClean="0"/>
              <a:t>OCR.txt</a:t>
            </a:r>
            <a:endParaRPr lang="en-US" sz="1600" b="1" dirty="0"/>
          </a:p>
        </p:txBody>
      </p:sp>
      <p:cxnSp>
        <p:nvCxnSpPr>
          <p:cNvPr id="99" name="Straight Arrow Connector 98"/>
          <p:cNvCxnSpPr/>
          <p:nvPr/>
        </p:nvCxnSpPr>
        <p:spPr>
          <a:xfrm>
            <a:off x="3361330" y="3697835"/>
            <a:ext cx="3657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274320"/>
          </a:xfrm>
          <a:prstGeom prst="rect">
            <a:avLst/>
          </a:prstGeom>
          <a:gradFill flip="none" rotWithShape="1">
            <a:gsLst>
              <a:gs pos="0">
                <a:srgbClr val="A37C69"/>
              </a:gs>
              <a:gs pos="50000">
                <a:srgbClr val="B29384"/>
              </a:gs>
              <a:gs pos="100000">
                <a:srgbClr val="CEBBB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2235" y="587030"/>
            <a:ext cx="3840480" cy="548640"/>
          </a:xfrm>
          <a:prstGeom prst="rect">
            <a:avLst/>
          </a:prstGeom>
        </p:spPr>
        <p:txBody>
          <a:bodyPr wrap="square">
            <a:spAutoFit/>
          </a:bodyPr>
          <a:lstStyle/>
          <a:p>
            <a:pPr algn="ctr">
              <a:lnSpc>
                <a:spcPct val="90000"/>
              </a:lnSpc>
            </a:pPr>
            <a:r>
              <a:rPr lang="en-US" sz="2800" b="1" dirty="0" smtClean="0">
                <a:effectLst>
                  <a:outerShdw blurRad="50800" dist="38100" dir="2700000" algn="tl" rotWithShape="0">
                    <a:srgbClr val="C5D7DD">
                      <a:alpha val="40000"/>
                    </a:srgbClr>
                  </a:outerShdw>
                </a:effectLst>
              </a:rPr>
              <a:t>Tri-</a:t>
            </a:r>
            <a:r>
              <a:rPr lang="en-US" sz="2800" b="1" dirty="0" err="1" smtClean="0">
                <a:effectLst>
                  <a:outerShdw blurRad="50800" dist="38100" dir="2700000" algn="tl" rotWithShape="0">
                    <a:srgbClr val="C5D7DD">
                      <a:alpha val="40000"/>
                    </a:srgbClr>
                  </a:outerShdw>
                </a:effectLst>
              </a:rPr>
              <a:t>Trophic</a:t>
            </a:r>
            <a:r>
              <a:rPr lang="en-US" sz="2800" b="1" dirty="0" smtClean="0">
                <a:effectLst>
                  <a:outerShdw blurRad="50800" dist="38100" dir="2700000" algn="tl" rotWithShape="0">
                    <a:srgbClr val="C5D7DD">
                      <a:alpha val="40000"/>
                    </a:srgbClr>
                  </a:outerShdw>
                </a:effectLst>
              </a:rPr>
              <a:t> TCN Partners</a:t>
            </a:r>
            <a:endParaRPr lang="en-US" sz="2800" b="1" dirty="0">
              <a:effectLst>
                <a:outerShdw blurRad="50800" dist="38100" dir="2700000" algn="tl" rotWithShape="0">
                  <a:srgbClr val="C5D7DD">
                    <a:alpha val="40000"/>
                  </a:srgbClr>
                </a:outerShdw>
              </a:effectLst>
            </a:endParaRPr>
          </a:p>
        </p:txBody>
      </p:sp>
      <p:sp>
        <p:nvSpPr>
          <p:cNvPr id="8" name="Rectangle 7"/>
          <p:cNvSpPr/>
          <p:nvPr/>
        </p:nvSpPr>
        <p:spPr>
          <a:xfrm>
            <a:off x="0" y="234329"/>
            <a:ext cx="9144000" cy="91440"/>
          </a:xfrm>
          <a:prstGeom prst="rect">
            <a:avLst/>
          </a:prstGeom>
          <a:gradFill flip="none" rotWithShape="1">
            <a:gsLst>
              <a:gs pos="29000">
                <a:srgbClr val="88BACA">
                  <a:shade val="30000"/>
                  <a:satMod val="115000"/>
                </a:srgbClr>
              </a:gs>
              <a:gs pos="48000">
                <a:srgbClr val="88BACA">
                  <a:shade val="67500"/>
                  <a:satMod val="115000"/>
                </a:srgbClr>
              </a:gs>
              <a:gs pos="74000">
                <a:srgbClr val="CCEC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 y="306449"/>
            <a:ext cx="9144001" cy="45720"/>
          </a:xfrm>
          <a:prstGeom prst="rect">
            <a:avLst/>
          </a:prstGeom>
          <a:gradFill flip="none" rotWithShape="1">
            <a:gsLst>
              <a:gs pos="1000">
                <a:srgbClr val="93B8C3"/>
              </a:gs>
              <a:gs pos="100000">
                <a:srgbClr val="4A6D7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4"/>
          <p:cNvSpPr txBox="1">
            <a:spLocks/>
          </p:cNvSpPr>
          <p:nvPr/>
        </p:nvSpPr>
        <p:spPr>
          <a:xfrm>
            <a:off x="304800" y="1201352"/>
            <a:ext cx="3931920" cy="5029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Georgia" pitchFamily="18" charset="0"/>
              <a:buNone/>
              <a:tabLst/>
              <a:defRPr/>
            </a:pPr>
            <a:r>
              <a:rPr kumimoji="0" lang="en-US" sz="1600" b="1" i="0" u="none" strike="noStrike" kern="1200" cap="none" spc="0" normalizeH="0" baseline="0" noProof="0" dirty="0" smtClean="0">
                <a:ln>
                  <a:noFill/>
                </a:ln>
                <a:effectLst/>
                <a:uLnTx/>
                <a:uFillTx/>
                <a:ea typeface="ＭＳ Ｐゴシック" pitchFamily="34" charset="-128"/>
                <a:cs typeface="+mn-cs"/>
              </a:rPr>
              <a:t>BOTANY</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785B4C"/>
                </a:solidFill>
                <a:effectLst/>
                <a:uLnTx/>
                <a:uFillTx/>
                <a:ea typeface="ＭＳ Ｐゴシック" pitchFamily="34" charset="-128"/>
                <a:cs typeface="+mn-cs"/>
              </a:rPr>
              <a:t>Robert Naczi, New York Botanical Garden</a:t>
            </a: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785B4C"/>
                </a:solidFill>
                <a:effectLst/>
                <a:uLnTx/>
                <a:uFillTx/>
                <a:ea typeface="ＭＳ Ｐゴシック" pitchFamily="34" charset="-128"/>
                <a:cs typeface="+mn-cs"/>
              </a:rPr>
              <a:t>Robert Magill, Missouri Botanical Garden</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785B4C"/>
                </a:solidFill>
                <a:effectLst/>
                <a:uLnTx/>
                <a:uFillTx/>
                <a:ea typeface="ＭＳ Ｐゴシック" pitchFamily="34" charset="-128"/>
                <a:cs typeface="+mn-cs"/>
              </a:rPr>
              <a:t>Richard Rabeler, University of Michigan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785B4C"/>
                </a:solidFill>
                <a:effectLst/>
                <a:uLnTx/>
                <a:uFillTx/>
                <a:ea typeface="ＭＳ Ｐゴシック" pitchFamily="34" charset="-128"/>
                <a:cs typeface="+mn-cs"/>
              </a:rPr>
              <a:t>Melissa Tulig, New York Botanical Garden</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Barbara Thiers, New York Botanical Garden</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Kim Watson, New York Botanical Garden</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Margaret </a:t>
            </a:r>
            <a:r>
              <a:rPr kumimoji="0" lang="en-US" sz="1200" b="0" i="0" u="none" strike="noStrike" kern="1200" cap="none" spc="0" normalizeH="0" baseline="0" noProof="0" dirty="0" err="1" smtClean="0">
                <a:ln>
                  <a:noFill/>
                </a:ln>
                <a:solidFill>
                  <a:srgbClr val="785B4C"/>
                </a:solidFill>
                <a:effectLst/>
                <a:uLnTx/>
                <a:uFillTx/>
                <a:ea typeface="ＭＳ Ｐゴシック" pitchFamily="34" charset="-128"/>
                <a:cs typeface="+mn-cs"/>
              </a:rPr>
              <a:t>Koopman</a:t>
            </a: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 Eastern Michigan University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Loy Phillippe, Illinois Natural History Survey</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Deborah Lewis, Iowa State University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Michael Vincent, Miami University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Timothy Hogan, University of Colorado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Mary Ann Feist, University of Illinois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Craig Freeman, University of Kansas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Christopher </a:t>
            </a:r>
            <a:r>
              <a:rPr kumimoji="0" lang="en-US" sz="1200" b="0" i="0" u="none" strike="noStrike" kern="1200" cap="none" spc="0" normalizeH="0" baseline="0" noProof="0" dirty="0" err="1" smtClean="0">
                <a:ln>
                  <a:noFill/>
                </a:ln>
                <a:solidFill>
                  <a:srgbClr val="785B4C"/>
                </a:solidFill>
                <a:effectLst/>
                <a:uLnTx/>
                <a:uFillTx/>
                <a:ea typeface="ＭＳ Ｐゴシック" pitchFamily="34" charset="-128"/>
                <a:cs typeface="+mn-cs"/>
              </a:rPr>
              <a:t>Cambell</a:t>
            </a: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 University of Maine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Anita Cholewa, University of Minnesota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Beryl Simpson, University of Texas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Kenneth Cameron, University of Wisconsin </a:t>
            </a:r>
          </a:p>
          <a:p>
            <a:pPr marL="342900" marR="0" lvl="0" indent="-342900" algn="l" defTabSz="914400" rtl="0" eaLnBrk="1" fontAlgn="auto" latinLnBrk="0" hangingPunct="1">
              <a:lnSpc>
                <a:spcPct val="90000"/>
              </a:lnSpc>
              <a:spcBef>
                <a:spcPct val="20000"/>
              </a:spcBef>
              <a:spcAft>
                <a:spcPts val="0"/>
              </a:spcAft>
              <a:buClrTx/>
              <a:buSzTx/>
              <a:buFont typeface="Georgia" pitchFamily="18" charset="0"/>
              <a:buNone/>
              <a:tabLst/>
              <a:defRPr/>
            </a:pPr>
            <a:r>
              <a:rPr kumimoji="0" lang="en-US" sz="1200" b="1" i="0" u="none" strike="noStrike" kern="1200" cap="none" spc="0" normalizeH="0" baseline="0" noProof="0" dirty="0" smtClean="0">
                <a:ln>
                  <a:noFill/>
                </a:ln>
                <a:effectLst/>
                <a:uLnTx/>
                <a:uFillTx/>
                <a:ea typeface="ＭＳ Ｐゴシック" pitchFamily="34" charset="-128"/>
                <a:cs typeface="+mn-cs"/>
              </a:rPr>
              <a:t>Data Contributors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Consortium of Pacific Northwest Herbaria</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Consortium of California Herbaria</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Southwest Biodiversity Consortium</a:t>
            </a:r>
          </a:p>
        </p:txBody>
      </p:sp>
      <p:sp>
        <p:nvSpPr>
          <p:cNvPr id="11" name="Content Placeholder 3"/>
          <p:cNvSpPr txBox="1">
            <a:spLocks/>
          </p:cNvSpPr>
          <p:nvPr/>
        </p:nvSpPr>
        <p:spPr>
          <a:xfrm>
            <a:off x="4215311" y="646904"/>
            <a:ext cx="4675769" cy="59436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Georgia" pitchFamily="18" charset="0"/>
              <a:buNone/>
              <a:tabLst/>
              <a:defRPr/>
            </a:pPr>
            <a:r>
              <a:rPr kumimoji="0" lang="en-US" sz="1600" b="1" i="0" u="none" strike="noStrike" kern="1200" cap="none" spc="0" normalizeH="0" baseline="0" noProof="0" dirty="0" smtClean="0">
                <a:ln>
                  <a:noFill/>
                </a:ln>
                <a:effectLst/>
                <a:uLnTx/>
                <a:uFillTx/>
                <a:ea typeface="ＭＳ Ｐゴシック" pitchFamily="34" charset="-128"/>
                <a:cs typeface="+mn-cs"/>
              </a:rPr>
              <a:t>ENTOMOLOGY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785B4C"/>
                </a:solidFill>
                <a:effectLst/>
                <a:uLnTx/>
                <a:uFillTx/>
                <a:ea typeface="ＭＳ Ｐゴシック" pitchFamily="34" charset="-128"/>
                <a:cs typeface="+mn-cs"/>
              </a:rPr>
              <a:t>Randall </a:t>
            </a:r>
            <a:r>
              <a:rPr kumimoji="0" lang="en-US" sz="1200" b="1" i="0" u="none" strike="noStrike" kern="1200" cap="none" spc="0" normalizeH="0" baseline="0" noProof="0" dirty="0" err="1" smtClean="0">
                <a:ln>
                  <a:noFill/>
                </a:ln>
                <a:solidFill>
                  <a:srgbClr val="785B4C"/>
                </a:solidFill>
                <a:effectLst/>
                <a:uLnTx/>
                <a:uFillTx/>
                <a:ea typeface="ＭＳ Ｐゴシック" pitchFamily="34" charset="-128"/>
                <a:cs typeface="+mn-cs"/>
              </a:rPr>
              <a:t>Schuh</a:t>
            </a:r>
            <a:r>
              <a:rPr kumimoji="0" lang="en-US" sz="1200" b="1" i="0" u="none" strike="noStrike" kern="1200" cap="none" spc="0" normalizeH="0" baseline="0" noProof="0" dirty="0" smtClean="0">
                <a:ln>
                  <a:noFill/>
                </a:ln>
                <a:solidFill>
                  <a:srgbClr val="785B4C"/>
                </a:solidFill>
                <a:effectLst/>
                <a:uLnTx/>
                <a:uFillTx/>
                <a:ea typeface="ＭＳ Ｐゴシック" pitchFamily="34" charset="-128"/>
                <a:cs typeface="+mn-cs"/>
              </a:rPr>
              <a:t>, American Museum of Natural History</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785B4C"/>
                </a:solidFill>
                <a:effectLst/>
                <a:uLnTx/>
                <a:uFillTx/>
                <a:ea typeface="ＭＳ Ｐゴシック" pitchFamily="34" charset="-128"/>
                <a:cs typeface="+mn-cs"/>
              </a:rPr>
              <a:t>Christine Johnson, American Museum of Natural History</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err="1" smtClean="0">
                <a:ln>
                  <a:noFill/>
                </a:ln>
                <a:solidFill>
                  <a:srgbClr val="785B4C"/>
                </a:solidFill>
                <a:effectLst/>
                <a:uLnTx/>
                <a:uFillTx/>
                <a:ea typeface="ＭＳ Ｐゴシック" pitchFamily="34" charset="-128"/>
                <a:cs typeface="+mn-cs"/>
              </a:rPr>
              <a:t>Christiane</a:t>
            </a:r>
            <a:r>
              <a:rPr kumimoji="0" lang="en-US" sz="1200" b="1" i="0" u="none" strike="noStrike" kern="1200" cap="none" spc="0" normalizeH="0" baseline="0" noProof="0" dirty="0" smtClean="0">
                <a:ln>
                  <a:noFill/>
                </a:ln>
                <a:solidFill>
                  <a:srgbClr val="785B4C"/>
                </a:solidFill>
                <a:effectLst/>
                <a:uLnTx/>
                <a:uFillTx/>
                <a:ea typeface="ＭＳ Ｐゴシック" pitchFamily="34" charset="-128"/>
                <a:cs typeface="+mn-cs"/>
              </a:rPr>
              <a:t> </a:t>
            </a:r>
            <a:r>
              <a:rPr kumimoji="0" lang="en-US" sz="1200" b="1" i="0" u="none" strike="noStrike" kern="1200" cap="none" spc="0" normalizeH="0" baseline="0" noProof="0" dirty="0" err="1" smtClean="0">
                <a:ln>
                  <a:noFill/>
                </a:ln>
                <a:solidFill>
                  <a:srgbClr val="785B4C"/>
                </a:solidFill>
                <a:effectLst/>
                <a:uLnTx/>
                <a:uFillTx/>
                <a:ea typeface="ＭＳ Ｐゴシック" pitchFamily="34" charset="-128"/>
                <a:cs typeface="+mn-cs"/>
              </a:rPr>
              <a:t>Weirauch</a:t>
            </a:r>
            <a:r>
              <a:rPr kumimoji="0" lang="en-US" sz="1200" b="1" i="0" u="none" strike="noStrike" kern="1200" cap="none" spc="0" normalizeH="0" baseline="0" noProof="0" dirty="0" smtClean="0">
                <a:ln>
                  <a:noFill/>
                </a:ln>
                <a:solidFill>
                  <a:srgbClr val="785B4C"/>
                </a:solidFill>
                <a:effectLst/>
                <a:uLnTx/>
                <a:uFillTx/>
                <a:ea typeface="ＭＳ Ｐゴシック" pitchFamily="34" charset="-128"/>
                <a:cs typeface="+mn-cs"/>
              </a:rPr>
              <a:t>, University of California, Riverside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785B4C"/>
                </a:solidFill>
                <a:effectLst/>
                <a:uLnTx/>
                <a:uFillTx/>
                <a:ea typeface="ＭＳ Ｐゴシック" pitchFamily="34" charset="-128"/>
                <a:cs typeface="+mn-cs"/>
              </a:rPr>
              <a:t>John </a:t>
            </a:r>
            <a:r>
              <a:rPr kumimoji="0" lang="en-US" sz="1200" b="1" i="0" u="none" strike="noStrike" kern="1200" cap="none" spc="0" normalizeH="0" baseline="0" noProof="0" dirty="0" err="1" smtClean="0">
                <a:ln>
                  <a:noFill/>
                </a:ln>
                <a:solidFill>
                  <a:srgbClr val="785B4C"/>
                </a:solidFill>
                <a:effectLst/>
                <a:uLnTx/>
                <a:uFillTx/>
                <a:ea typeface="ＭＳ Ｐゴシック" pitchFamily="34" charset="-128"/>
                <a:cs typeface="+mn-cs"/>
              </a:rPr>
              <a:t>Heraty</a:t>
            </a:r>
            <a:r>
              <a:rPr kumimoji="0" lang="en-US" sz="1200" b="1" i="0" u="none" strike="noStrike" kern="1200" cap="none" spc="0" normalizeH="0" baseline="0" noProof="0" dirty="0" smtClean="0">
                <a:ln>
                  <a:noFill/>
                </a:ln>
                <a:solidFill>
                  <a:srgbClr val="785B4C"/>
                </a:solidFill>
                <a:effectLst/>
                <a:uLnTx/>
                <a:uFillTx/>
                <a:ea typeface="ＭＳ Ｐゴシック" pitchFamily="34" charset="-128"/>
                <a:cs typeface="+mn-cs"/>
              </a:rPr>
              <a:t>, University of California, Riverside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785B4C"/>
                </a:solidFill>
                <a:effectLst/>
                <a:uLnTx/>
                <a:uFillTx/>
                <a:ea typeface="ＭＳ Ｐゴシック" pitchFamily="34" charset="-128"/>
                <a:cs typeface="+mn-cs"/>
              </a:rPr>
              <a:t>Charles Bartlett, University of Delaware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785B4C"/>
                </a:solidFill>
                <a:effectLst/>
                <a:uLnTx/>
                <a:uFillTx/>
                <a:ea typeface="ＭＳ Ｐゴシック" pitchFamily="34" charset="-128"/>
                <a:cs typeface="+mn-cs"/>
              </a:rPr>
              <a:t>Benjamin </a:t>
            </a:r>
            <a:r>
              <a:rPr kumimoji="0" lang="en-US" sz="1200" b="1" i="0" u="none" strike="noStrike" kern="1200" cap="none" spc="0" normalizeH="0" baseline="0" noProof="0" dirty="0" err="1" smtClean="0">
                <a:ln>
                  <a:noFill/>
                </a:ln>
                <a:solidFill>
                  <a:srgbClr val="785B4C"/>
                </a:solidFill>
                <a:effectLst/>
                <a:uLnTx/>
                <a:uFillTx/>
                <a:ea typeface="ＭＳ Ｐゴシック" pitchFamily="34" charset="-128"/>
                <a:cs typeface="+mn-cs"/>
              </a:rPr>
              <a:t>Normark</a:t>
            </a:r>
            <a:r>
              <a:rPr kumimoji="0" lang="en-US" sz="1200" b="1" i="0" u="none" strike="noStrike" kern="1200" cap="none" spc="0" normalizeH="0" baseline="0" noProof="0" dirty="0" smtClean="0">
                <a:ln>
                  <a:noFill/>
                </a:ln>
                <a:solidFill>
                  <a:srgbClr val="785B4C"/>
                </a:solidFill>
                <a:effectLst/>
                <a:uLnTx/>
                <a:uFillTx/>
                <a:ea typeface="ＭＳ Ｐゴシック" pitchFamily="34" charset="-128"/>
                <a:cs typeface="+mn-cs"/>
              </a:rPr>
              <a:t>, University of Massachusetts, Amherst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Katja Seltmann, American Museum of Natural History</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Neal </a:t>
            </a:r>
            <a:r>
              <a:rPr kumimoji="0" lang="en-US" sz="1200" b="0" i="0" u="none" strike="noStrike" kern="1200" cap="none" spc="0" normalizeH="0" baseline="0" noProof="0" dirty="0" err="1" smtClean="0">
                <a:ln>
                  <a:noFill/>
                </a:ln>
                <a:solidFill>
                  <a:srgbClr val="785B4C"/>
                </a:solidFill>
                <a:effectLst/>
                <a:uLnTx/>
                <a:uFillTx/>
                <a:ea typeface="ＭＳ Ｐゴシック" pitchFamily="34" charset="-128"/>
                <a:cs typeface="+mn-cs"/>
              </a:rPr>
              <a:t>Evenhuis</a:t>
            </a: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 BP Bishop Museum, Honolulu</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David </a:t>
            </a:r>
            <a:r>
              <a:rPr kumimoji="0" lang="en-US" sz="1200" b="0" i="0" u="none" strike="noStrike" kern="1200" cap="none" spc="0" normalizeH="0" baseline="0" noProof="0" dirty="0" err="1" smtClean="0">
                <a:ln>
                  <a:noFill/>
                </a:ln>
                <a:solidFill>
                  <a:srgbClr val="785B4C"/>
                </a:solidFill>
                <a:effectLst/>
                <a:uLnTx/>
                <a:uFillTx/>
                <a:ea typeface="ＭＳ Ｐゴシック" pitchFamily="34" charset="-128"/>
                <a:cs typeface="+mn-cs"/>
              </a:rPr>
              <a:t>Kavanaugh</a:t>
            </a: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 ,California Academy of Sciences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Stephen D. </a:t>
            </a:r>
            <a:r>
              <a:rPr kumimoji="0" lang="en-US" sz="1200" b="0" i="0" u="none" strike="noStrike" kern="1200" cap="none" spc="0" normalizeH="0" baseline="0" noProof="0" dirty="0" err="1" smtClean="0">
                <a:ln>
                  <a:noFill/>
                </a:ln>
                <a:solidFill>
                  <a:srgbClr val="785B4C"/>
                </a:solidFill>
                <a:effectLst/>
                <a:uLnTx/>
                <a:uFillTx/>
                <a:ea typeface="ＭＳ Ｐゴシック" pitchFamily="34" charset="-128"/>
                <a:cs typeface="+mn-cs"/>
              </a:rPr>
              <a:t>Gaimari</a:t>
            </a: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 ,California Dept. Food and Agriculture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Chen Young, Carnegie Museum, Pittsburg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Boris C. Kondratieff, Colorado State University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James K. </a:t>
            </a:r>
            <a:r>
              <a:rPr kumimoji="0" lang="en-US" sz="1200" b="0" i="0" u="none" strike="noStrike" kern="1200" cap="none" spc="0" normalizeH="0" baseline="0" noProof="0" dirty="0" err="1" smtClean="0">
                <a:ln>
                  <a:noFill/>
                </a:ln>
                <a:solidFill>
                  <a:srgbClr val="785B4C"/>
                </a:solidFill>
                <a:effectLst/>
                <a:uLnTx/>
                <a:uFillTx/>
                <a:ea typeface="ＭＳ Ｐゴシック" pitchFamily="34" charset="-128"/>
                <a:cs typeface="+mn-cs"/>
              </a:rPr>
              <a:t>Liebherr</a:t>
            </a: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 Cornell University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Dmitry </a:t>
            </a:r>
            <a:r>
              <a:rPr kumimoji="0" lang="en-US" sz="1200" b="0" i="0" u="none" strike="noStrike" kern="1200" cap="none" spc="0" normalizeH="0" baseline="0" noProof="0" dirty="0" err="1" smtClean="0">
                <a:ln>
                  <a:noFill/>
                </a:ln>
                <a:solidFill>
                  <a:srgbClr val="785B4C"/>
                </a:solidFill>
                <a:effectLst/>
                <a:uLnTx/>
                <a:uFillTx/>
                <a:ea typeface="ＭＳ Ｐゴシック" pitchFamily="34" charset="-128"/>
                <a:cs typeface="+mn-cs"/>
              </a:rPr>
              <a:t>Dmitriev</a:t>
            </a: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 Illinois Natural History Survey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Richard Brown, Mississippi State University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Andy Deans, North Carolina State University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David </a:t>
            </a:r>
            <a:r>
              <a:rPr kumimoji="0" lang="en-US" sz="1200" b="0" i="0" u="none" strike="noStrike" kern="1200" cap="none" spc="0" normalizeH="0" baseline="0" noProof="0" dirty="0" err="1" smtClean="0">
                <a:ln>
                  <a:noFill/>
                </a:ln>
                <a:solidFill>
                  <a:srgbClr val="785B4C"/>
                </a:solidFill>
                <a:effectLst/>
                <a:uLnTx/>
                <a:uFillTx/>
                <a:ea typeface="ＭＳ Ｐゴシック" pitchFamily="34" charset="-128"/>
                <a:cs typeface="+mn-cs"/>
              </a:rPr>
              <a:t>Maddison</a:t>
            </a: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 Oregon State University</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Christopher Marshall, Oregon State University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John Oswald, Texas A&amp;M University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Kipling Will, University of California, Berkeley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Caroline </a:t>
            </a:r>
            <a:r>
              <a:rPr kumimoji="0" lang="en-US" sz="1200" b="0" i="0" u="none" strike="noStrike" kern="1200" cap="none" spc="0" normalizeH="0" baseline="0" noProof="0" dirty="0" err="1" smtClean="0">
                <a:ln>
                  <a:noFill/>
                </a:ln>
                <a:solidFill>
                  <a:srgbClr val="785B4C"/>
                </a:solidFill>
                <a:effectLst/>
                <a:uLnTx/>
                <a:uFillTx/>
                <a:ea typeface="ＭＳ Ｐゴシック" pitchFamily="34" charset="-128"/>
                <a:cs typeface="+mn-cs"/>
              </a:rPr>
              <a:t>Chaboo</a:t>
            </a: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 , University of Kansas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Michael Sharkey , University of Kentucky</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John Pickering, University of Georgia </a:t>
            </a:r>
          </a:p>
          <a:p>
            <a:pPr marL="342900" marR="0" lvl="0" indent="-342900" algn="l" defTabSz="914400" rtl="0" eaLnBrk="1" fontAlgn="auto" latinLnBrk="0" hangingPunct="1">
              <a:lnSpc>
                <a:spcPct val="90000"/>
              </a:lnSpc>
              <a:spcBef>
                <a:spcPct val="20000"/>
              </a:spcBef>
              <a:spcAft>
                <a:spcPts val="0"/>
              </a:spcAft>
              <a:buClrTx/>
              <a:buSzTx/>
              <a:buFont typeface="Georgia" pitchFamily="18" charset="0"/>
              <a:buNone/>
              <a:tabLst/>
              <a:defRPr/>
            </a:pPr>
            <a:r>
              <a:rPr kumimoji="0" lang="en-US" sz="1200" b="1" i="0" u="none" strike="noStrike" kern="1200" cap="none" spc="0" normalizeH="0" baseline="0" noProof="0" dirty="0" smtClean="0">
                <a:ln>
                  <a:noFill/>
                </a:ln>
                <a:effectLst/>
                <a:uLnTx/>
                <a:uFillTx/>
                <a:ea typeface="ＭＳ Ｐゴシック" pitchFamily="34" charset="-128"/>
                <a:cs typeface="+mn-cs"/>
              </a:rPr>
              <a:t>Data Contributors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Canadian National Collection, Ottawa</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University of California, Davis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785B4C"/>
                </a:solidFill>
                <a:effectLst/>
                <a:uLnTx/>
                <a:uFillTx/>
                <a:ea typeface="ＭＳ Ｐゴシック" pitchFamily="34" charset="-128"/>
                <a:cs typeface="+mn-cs"/>
              </a:rPr>
              <a:t>Kansas State University</a:t>
            </a:r>
          </a:p>
        </p:txBody>
      </p:sp>
      <p:sp>
        <p:nvSpPr>
          <p:cNvPr id="15" name="Rectangle 14"/>
          <p:cNvSpPr/>
          <p:nvPr/>
        </p:nvSpPr>
        <p:spPr>
          <a:xfrm rot="10800000" flipV="1">
            <a:off x="7717909" y="6514425"/>
            <a:ext cx="1280160" cy="246300"/>
          </a:xfrm>
          <a:prstGeom prst="rect">
            <a:avLst/>
          </a:prstGeom>
        </p:spPr>
        <p:txBody>
          <a:bodyPr wrap="square">
            <a:spAutoFit/>
          </a:bodyPr>
          <a:lstStyle/>
          <a:p>
            <a:r>
              <a:rPr lang="en-US" sz="1000" dirty="0" smtClean="0">
                <a:ea typeface="ＭＳ Ｐゴシック" pitchFamily="34" charset="-128"/>
              </a:rPr>
              <a:t>NSF Award#1</a:t>
            </a:r>
            <a:r>
              <a:rPr lang="en-US" sz="1000" dirty="0" smtClean="0"/>
              <a:t>115104</a:t>
            </a:r>
            <a:endParaRPr lang="en-US" sz="1000" dirty="0"/>
          </a:p>
        </p:txBody>
      </p:sp>
      <p:pic>
        <p:nvPicPr>
          <p:cNvPr id="16" name="Picture 6" descr="http://gradschool.uoregon.edu/sites/default/files/NSF_Logo.jpg"/>
          <p:cNvPicPr>
            <a:picLocks noChangeAspect="1" noChangeArrowheads="1"/>
          </p:cNvPicPr>
          <p:nvPr/>
        </p:nvPicPr>
        <p:blipFill>
          <a:blip r:embed="rId3" cstate="print"/>
          <a:srcRect/>
          <a:stretch>
            <a:fillRect/>
          </a:stretch>
        </p:blipFill>
        <p:spPr bwMode="auto">
          <a:xfrm>
            <a:off x="2657249" y="6023044"/>
            <a:ext cx="659852" cy="659852"/>
          </a:xfrm>
          <a:prstGeom prst="rect">
            <a:avLst/>
          </a:prstGeom>
          <a:noFill/>
          <a:ln w="9525">
            <a:noFill/>
            <a:miter lim="800000"/>
            <a:headEnd/>
            <a:tailEnd/>
          </a:ln>
        </p:spPr>
      </p:pic>
      <p:pic>
        <p:nvPicPr>
          <p:cNvPr id="17" name="Picture 16" descr="LOGO_AMNH.jpg"/>
          <p:cNvPicPr>
            <a:picLocks noChangeAspect="1"/>
          </p:cNvPicPr>
          <p:nvPr/>
        </p:nvPicPr>
        <p:blipFill>
          <a:blip r:embed="rId4" cstate="print"/>
          <a:stretch>
            <a:fillRect/>
          </a:stretch>
        </p:blipFill>
        <p:spPr>
          <a:xfrm>
            <a:off x="178278" y="5976940"/>
            <a:ext cx="1261414" cy="628290"/>
          </a:xfrm>
          <a:prstGeom prst="rect">
            <a:avLst/>
          </a:prstGeom>
        </p:spPr>
      </p:pic>
      <p:pic>
        <p:nvPicPr>
          <p:cNvPr id="21" name="Picture 20" descr="NYBG_logo_2.jpg"/>
          <p:cNvPicPr>
            <a:picLocks noChangeAspect="1"/>
          </p:cNvPicPr>
          <p:nvPr/>
        </p:nvPicPr>
        <p:blipFill>
          <a:blip r:embed="rId5" cstate="print"/>
          <a:stretch>
            <a:fillRect/>
          </a:stretch>
        </p:blipFill>
        <p:spPr>
          <a:xfrm>
            <a:off x="1578067" y="5788157"/>
            <a:ext cx="1028944" cy="972563"/>
          </a:xfrm>
          <a:prstGeom prst="rect">
            <a:avLst/>
          </a:prstGeom>
        </p:spPr>
      </p:pic>
      <p:sp>
        <p:nvSpPr>
          <p:cNvPr id="22" name="Rectangle 21"/>
          <p:cNvSpPr/>
          <p:nvPr/>
        </p:nvSpPr>
        <p:spPr>
          <a:xfrm>
            <a:off x="0" y="6721817"/>
            <a:ext cx="9144000" cy="137160"/>
          </a:xfrm>
          <a:prstGeom prst="rect">
            <a:avLst/>
          </a:prstGeom>
          <a:gradFill flip="none" rotWithShape="1">
            <a:gsLst>
              <a:gs pos="0">
                <a:srgbClr val="856251"/>
              </a:gs>
              <a:gs pos="50000">
                <a:srgbClr val="A27D6A"/>
              </a:gs>
              <a:gs pos="100000">
                <a:srgbClr val="BB9F9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1138136"/>
          </a:xfrm>
          <a:prstGeom prst="rect">
            <a:avLst/>
          </a:prstGeom>
          <a:gradFill flip="none" rotWithShape="1">
            <a:gsLst>
              <a:gs pos="0">
                <a:srgbClr val="A37C69"/>
              </a:gs>
              <a:gs pos="50000">
                <a:srgbClr val="B29384"/>
              </a:gs>
              <a:gs pos="100000">
                <a:srgbClr val="CEBBB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7" name="Rectangle 5"/>
          <p:cNvSpPr>
            <a:spLocks noGrp="1"/>
          </p:cNvSpPr>
          <p:nvPr>
            <p:ph type="body" sz="half" idx="4294967295"/>
          </p:nvPr>
        </p:nvSpPr>
        <p:spPr>
          <a:xfrm>
            <a:off x="186360" y="1729621"/>
            <a:ext cx="2743200" cy="457200"/>
          </a:xfrm>
        </p:spPr>
        <p:txBody>
          <a:bodyPr>
            <a:noAutofit/>
          </a:bodyPr>
          <a:lstStyle/>
          <a:p>
            <a:pPr marL="0" indent="0" eaLnBrk="1" hangingPunct="1">
              <a:lnSpc>
                <a:spcPct val="120000"/>
              </a:lnSpc>
              <a:buFont typeface="Georgia" pitchFamily="18" charset="0"/>
              <a:buNone/>
            </a:pPr>
            <a:r>
              <a:rPr lang="en-US" sz="2200" b="1" dirty="0" smtClean="0">
                <a:latin typeface="+mj-lt"/>
              </a:rPr>
              <a:t>Crop Plants</a:t>
            </a:r>
          </a:p>
        </p:txBody>
      </p:sp>
      <p:sp>
        <p:nvSpPr>
          <p:cNvPr id="16388" name="Rectangle 6"/>
          <p:cNvSpPr>
            <a:spLocks noGrp="1"/>
          </p:cNvSpPr>
          <p:nvPr>
            <p:ph type="body" sz="half" idx="4294967295"/>
          </p:nvPr>
        </p:nvSpPr>
        <p:spPr>
          <a:xfrm>
            <a:off x="3125244" y="2222971"/>
            <a:ext cx="2834640" cy="1847088"/>
          </a:xfrm>
        </p:spPr>
        <p:txBody>
          <a:bodyPr>
            <a:normAutofit lnSpcReduction="10000"/>
          </a:bodyPr>
          <a:lstStyle/>
          <a:p>
            <a:pPr marL="0" indent="0">
              <a:buNone/>
            </a:pPr>
            <a:r>
              <a:rPr lang="en-US" sz="1800" dirty="0" smtClean="0"/>
              <a:t>Pierce plant stems and leaves; specialize on one species or numerous. </a:t>
            </a:r>
          </a:p>
          <a:p>
            <a:pPr marL="0" indent="0">
              <a:buNone/>
            </a:pPr>
            <a:endParaRPr lang="en-US" sz="700" dirty="0" smtClean="0"/>
          </a:p>
          <a:p>
            <a:pPr marL="0" indent="0">
              <a:buNone/>
            </a:pPr>
            <a:r>
              <a:rPr lang="en-US" sz="1800" dirty="0" smtClean="0"/>
              <a:t>Reduce plant vigor, transmit disease, reduce harvest yield.</a:t>
            </a:r>
            <a:endParaRPr lang="en-US" sz="1800" b="1" dirty="0" smtClean="0"/>
          </a:p>
          <a:p>
            <a:pPr eaLnBrk="1" hangingPunct="1">
              <a:buFont typeface="Georgia" pitchFamily="18" charset="0"/>
              <a:buNone/>
            </a:pPr>
            <a:endParaRPr lang="en-US" sz="1800" dirty="0" smtClean="0"/>
          </a:p>
          <a:p>
            <a:pPr eaLnBrk="1" hangingPunct="1"/>
            <a:endParaRPr lang="en-US" sz="1800" dirty="0" smtClean="0"/>
          </a:p>
        </p:txBody>
      </p:sp>
      <p:sp>
        <p:nvSpPr>
          <p:cNvPr id="16392" name="Rectangle 10"/>
          <p:cNvSpPr>
            <a:spLocks/>
          </p:cNvSpPr>
          <p:nvPr/>
        </p:nvSpPr>
        <p:spPr bwMode="auto">
          <a:xfrm>
            <a:off x="6114552" y="1766171"/>
            <a:ext cx="2879136" cy="751562"/>
          </a:xfrm>
          <a:prstGeom prst="rect">
            <a:avLst/>
          </a:prstGeom>
          <a:noFill/>
          <a:ln w="9525">
            <a:noFill/>
            <a:miter lim="800000"/>
            <a:headEnd/>
            <a:tailEnd/>
          </a:ln>
        </p:spPr>
        <p:txBody>
          <a:bodyPr/>
          <a:lstStyle/>
          <a:p>
            <a:pPr>
              <a:spcBef>
                <a:spcPts val="300"/>
              </a:spcBef>
              <a:buClr>
                <a:srgbClr val="574B1B"/>
              </a:buClr>
              <a:buFont typeface="Georgia" pitchFamily="18" charset="0"/>
              <a:buNone/>
            </a:pPr>
            <a:r>
              <a:rPr lang="en-US" sz="2200" b="1" dirty="0" smtClean="0">
                <a:latin typeface="Calibri" pitchFamily="34" charset="0"/>
              </a:rPr>
              <a:t>Hymenoptera (Parasitoid wasps)</a:t>
            </a:r>
            <a:endParaRPr lang="en-US" sz="2200" b="1" dirty="0">
              <a:latin typeface="Calibri" pitchFamily="34" charset="0"/>
            </a:endParaRPr>
          </a:p>
          <a:p>
            <a:pPr marL="365125" indent="-255588">
              <a:spcBef>
                <a:spcPts val="300"/>
              </a:spcBef>
              <a:buClr>
                <a:srgbClr val="574B1B"/>
              </a:buClr>
              <a:buFont typeface="Georgia" pitchFamily="18" charset="0"/>
              <a:buChar char="•"/>
            </a:pPr>
            <a:endParaRPr lang="en-US" sz="900" dirty="0">
              <a:latin typeface="Calibri" pitchFamily="34" charset="0"/>
            </a:endParaRPr>
          </a:p>
        </p:txBody>
      </p:sp>
      <p:sp>
        <p:nvSpPr>
          <p:cNvPr id="16395" name="Text Box 13"/>
          <p:cNvSpPr txBox="1">
            <a:spLocks noChangeArrowheads="1"/>
          </p:cNvSpPr>
          <p:nvPr/>
        </p:nvSpPr>
        <p:spPr bwMode="auto">
          <a:xfrm>
            <a:off x="6075124" y="2571042"/>
            <a:ext cx="2834640" cy="1238801"/>
          </a:xfrm>
          <a:prstGeom prst="rect">
            <a:avLst/>
          </a:prstGeom>
          <a:noFill/>
          <a:ln w="9525">
            <a:noFill/>
            <a:miter lim="800000"/>
            <a:headEnd/>
            <a:tailEnd/>
          </a:ln>
        </p:spPr>
        <p:txBody>
          <a:bodyPr wrap="square">
            <a:spAutoFit/>
          </a:bodyPr>
          <a:lstStyle/>
          <a:p>
            <a:pPr>
              <a:spcBef>
                <a:spcPts val="300"/>
              </a:spcBef>
              <a:buClr>
                <a:srgbClr val="574B1B"/>
              </a:buClr>
              <a:buFont typeface="Georgia" pitchFamily="18" charset="0"/>
              <a:buNone/>
            </a:pPr>
            <a:r>
              <a:rPr lang="en-US" dirty="0" smtClean="0">
                <a:latin typeface="Calibri" pitchFamily="34" charset="0"/>
              </a:rPr>
              <a:t>Lay eggs inside aphid;    larva consumes host from </a:t>
            </a:r>
            <a:r>
              <a:rPr lang="en-US" dirty="0">
                <a:latin typeface="Calibri" pitchFamily="34" charset="0"/>
              </a:rPr>
              <a:t>the </a:t>
            </a:r>
            <a:r>
              <a:rPr lang="en-US" dirty="0" smtClean="0">
                <a:latin typeface="Calibri" pitchFamily="34" charset="0"/>
              </a:rPr>
              <a:t>inside out; emerges from “mummy” as an adult.</a:t>
            </a:r>
            <a:endParaRPr lang="en-US" dirty="0">
              <a:latin typeface="Calibri" pitchFamily="34" charset="0"/>
            </a:endParaRPr>
          </a:p>
        </p:txBody>
      </p:sp>
      <p:sp>
        <p:nvSpPr>
          <p:cNvPr id="18" name="Text Placeholder 3"/>
          <p:cNvSpPr txBox="1">
            <a:spLocks/>
          </p:cNvSpPr>
          <p:nvPr/>
        </p:nvSpPr>
        <p:spPr>
          <a:xfrm>
            <a:off x="181304" y="1300567"/>
            <a:ext cx="2834640" cy="457200"/>
          </a:xfrm>
          <a:prstGeom prst="rect">
            <a:avLst/>
          </a:prstGeom>
          <a:solidFill>
            <a:srgbClr val="567F8C"/>
          </a:solidFill>
          <a:ln>
            <a:solidFill>
              <a:srgbClr val="A68372"/>
            </a:solidFill>
          </a:ln>
        </p:spPr>
        <p:txBody>
          <a:bodyPr vert="horz" lIns="91440" tIns="45720" rIns="91440" bIns="45720" rtlCol="0" anchor="ctr">
            <a:noAutofit/>
          </a:bodyPr>
          <a:lstStyle/>
          <a:p>
            <a:pPr marL="342900" marR="0" lvl="0" indent="-342900" defTabSz="914400" rtl="0" eaLnBrk="1" fontAlgn="auto" latinLnBrk="0" hangingPunct="1">
              <a:lnSpc>
                <a:spcPct val="100000"/>
              </a:lnSpc>
              <a:spcBef>
                <a:spcPct val="20000"/>
              </a:spcBef>
              <a:spcAft>
                <a:spcPts val="0"/>
              </a:spcAft>
              <a:buClr>
                <a:schemeClr val="accent3"/>
              </a:buClr>
              <a:buSzTx/>
              <a:buFont typeface="Georgia"/>
              <a:buNone/>
              <a:tabLst/>
              <a:defRPr/>
            </a:pPr>
            <a:r>
              <a:rPr kumimoji="0" lang="en-US" sz="2400" b="1" i="0" u="none" strike="noStrike" kern="1200" cap="none" spc="0" normalizeH="0" baseline="0" noProof="0" dirty="0" smtClean="0">
                <a:ln>
                  <a:noFill/>
                </a:ln>
                <a:solidFill>
                  <a:schemeClr val="bg1"/>
                </a:solidFill>
                <a:effectLst/>
                <a:uLnTx/>
                <a:uFillTx/>
                <a:latin typeface="+mn-lt"/>
                <a:ea typeface="+mn-ea"/>
                <a:cs typeface="+mn-cs"/>
              </a:rPr>
              <a:t>Plants</a:t>
            </a:r>
          </a:p>
        </p:txBody>
      </p:sp>
      <p:sp>
        <p:nvSpPr>
          <p:cNvPr id="20" name="Rectangle 19"/>
          <p:cNvSpPr/>
          <p:nvPr/>
        </p:nvSpPr>
        <p:spPr>
          <a:xfrm>
            <a:off x="0" y="1022297"/>
            <a:ext cx="9144000" cy="91440"/>
          </a:xfrm>
          <a:prstGeom prst="rect">
            <a:avLst/>
          </a:prstGeom>
          <a:gradFill flip="none" rotWithShape="1">
            <a:gsLst>
              <a:gs pos="29000">
                <a:srgbClr val="88BACA">
                  <a:shade val="30000"/>
                  <a:satMod val="115000"/>
                </a:srgbClr>
              </a:gs>
              <a:gs pos="48000">
                <a:srgbClr val="88BACA">
                  <a:shade val="67500"/>
                  <a:satMod val="115000"/>
                </a:srgbClr>
              </a:gs>
              <a:gs pos="74000">
                <a:srgbClr val="CCEC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 y="1094417"/>
            <a:ext cx="9144001" cy="45720"/>
          </a:xfrm>
          <a:prstGeom prst="rect">
            <a:avLst/>
          </a:prstGeom>
          <a:gradFill flip="none" rotWithShape="1">
            <a:gsLst>
              <a:gs pos="1000">
                <a:srgbClr val="93B8C3"/>
              </a:gs>
              <a:gs pos="100000">
                <a:srgbClr val="4A6D7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228600"/>
            <a:ext cx="9144000" cy="769441"/>
          </a:xfrm>
          <a:prstGeom prst="rect">
            <a:avLst/>
          </a:prstGeom>
        </p:spPr>
        <p:txBody>
          <a:bodyPr wrap="square">
            <a:spAutoFit/>
          </a:bodyPr>
          <a:lstStyle/>
          <a:p>
            <a:pPr algn="ctr"/>
            <a:r>
              <a:rPr lang="en-US" sz="4400" b="1" dirty="0" smtClean="0">
                <a:solidFill>
                  <a:schemeClr val="bg1"/>
                </a:solidFill>
                <a:effectLst>
                  <a:outerShdw blurRad="50800" dist="38100" dir="2700000" algn="tl" rotWithShape="0">
                    <a:prstClr val="black">
                      <a:alpha val="40000"/>
                    </a:prstClr>
                  </a:outerShdw>
                </a:effectLst>
              </a:rPr>
              <a:t>A Tri-</a:t>
            </a:r>
            <a:r>
              <a:rPr lang="en-US" sz="4400" b="1" dirty="0" err="1" smtClean="0">
                <a:solidFill>
                  <a:schemeClr val="bg1"/>
                </a:solidFill>
                <a:effectLst>
                  <a:outerShdw blurRad="50800" dist="38100" dir="2700000" algn="tl" rotWithShape="0">
                    <a:prstClr val="black">
                      <a:alpha val="40000"/>
                    </a:prstClr>
                  </a:outerShdw>
                </a:effectLst>
              </a:rPr>
              <a:t>Trophic</a:t>
            </a:r>
            <a:r>
              <a:rPr lang="en-US" sz="4400" b="1" dirty="0" smtClean="0">
                <a:solidFill>
                  <a:schemeClr val="bg1"/>
                </a:solidFill>
                <a:effectLst>
                  <a:outerShdw blurRad="50800" dist="38100" dir="2700000" algn="tl" rotWithShape="0">
                    <a:prstClr val="black">
                      <a:alpha val="40000"/>
                    </a:prstClr>
                  </a:outerShdw>
                </a:effectLst>
              </a:rPr>
              <a:t> Example</a:t>
            </a:r>
            <a:endParaRPr lang="en-US" sz="4400" b="1" dirty="0">
              <a:solidFill>
                <a:schemeClr val="bg1"/>
              </a:solidFill>
              <a:effectLst>
                <a:outerShdw blurRad="50800" dist="38100" dir="2700000" algn="tl" rotWithShape="0">
                  <a:prstClr val="black">
                    <a:alpha val="40000"/>
                  </a:prstClr>
                </a:outerShdw>
              </a:effectLst>
            </a:endParaRPr>
          </a:p>
        </p:txBody>
      </p:sp>
      <p:sp>
        <p:nvSpPr>
          <p:cNvPr id="24" name="Text Placeholder 3"/>
          <p:cNvSpPr txBox="1">
            <a:spLocks/>
          </p:cNvSpPr>
          <p:nvPr/>
        </p:nvSpPr>
        <p:spPr>
          <a:xfrm>
            <a:off x="3154680" y="1308566"/>
            <a:ext cx="2834640" cy="457200"/>
          </a:xfrm>
          <a:prstGeom prst="rect">
            <a:avLst/>
          </a:prstGeom>
          <a:solidFill>
            <a:srgbClr val="567F8C"/>
          </a:solidFill>
          <a:ln>
            <a:solidFill>
              <a:srgbClr val="A68372"/>
            </a:solidFill>
          </a:ln>
        </p:spPr>
        <p:txBody>
          <a:bodyPr vert="horz" lIns="91440" tIns="45720" rIns="91440" bIns="45720" rtlCol="0" anchor="ctr">
            <a:noAutofit/>
          </a:bodyPr>
          <a:lstStyle/>
          <a:p>
            <a:pPr marL="342900" marR="0" lvl="0" indent="-342900" defTabSz="914400" rtl="0" eaLnBrk="1" fontAlgn="auto" latinLnBrk="0" hangingPunct="1">
              <a:lnSpc>
                <a:spcPct val="100000"/>
              </a:lnSpc>
              <a:spcBef>
                <a:spcPct val="20000"/>
              </a:spcBef>
              <a:spcAft>
                <a:spcPts val="0"/>
              </a:spcAft>
              <a:buClr>
                <a:schemeClr val="accent3"/>
              </a:buClr>
              <a:buSzTx/>
              <a:buFont typeface="Georgia"/>
              <a:buNone/>
              <a:tabLst/>
              <a:defRPr/>
            </a:pPr>
            <a:r>
              <a:rPr kumimoji="0" lang="en-US" sz="2400" b="1" i="0" u="none" strike="noStrike" kern="1200" cap="none" spc="0" normalizeH="0" baseline="0" noProof="0" dirty="0" smtClean="0">
                <a:ln>
                  <a:noFill/>
                </a:ln>
                <a:solidFill>
                  <a:schemeClr val="bg1"/>
                </a:solidFill>
                <a:effectLst/>
                <a:uLnTx/>
                <a:uFillTx/>
                <a:latin typeface="+mn-lt"/>
                <a:ea typeface="+mn-ea"/>
                <a:cs typeface="+mn-cs"/>
              </a:rPr>
              <a:t>Herbivores</a:t>
            </a:r>
          </a:p>
        </p:txBody>
      </p:sp>
      <p:sp>
        <p:nvSpPr>
          <p:cNvPr id="25" name="Text Placeholder 3"/>
          <p:cNvSpPr txBox="1">
            <a:spLocks/>
          </p:cNvSpPr>
          <p:nvPr/>
        </p:nvSpPr>
        <p:spPr>
          <a:xfrm>
            <a:off x="6148340" y="1304038"/>
            <a:ext cx="2834640" cy="457200"/>
          </a:xfrm>
          <a:prstGeom prst="rect">
            <a:avLst/>
          </a:prstGeom>
          <a:solidFill>
            <a:srgbClr val="567F8C"/>
          </a:solidFill>
          <a:ln>
            <a:solidFill>
              <a:srgbClr val="A68372"/>
            </a:solidFill>
          </a:ln>
        </p:spPr>
        <p:txBody>
          <a:bodyPr vert="horz" lIns="91440" tIns="45720" rIns="91440" bIns="45720" rtlCol="0" anchor="ctr">
            <a:noAutofit/>
          </a:bodyPr>
          <a:lstStyle/>
          <a:p>
            <a:pPr marL="342900" marR="0" lvl="0" indent="-342900" defTabSz="914400" rtl="0" eaLnBrk="1" fontAlgn="auto" latinLnBrk="0" hangingPunct="1">
              <a:lnSpc>
                <a:spcPct val="100000"/>
              </a:lnSpc>
              <a:spcBef>
                <a:spcPct val="20000"/>
              </a:spcBef>
              <a:spcAft>
                <a:spcPts val="0"/>
              </a:spcAft>
              <a:buClr>
                <a:schemeClr val="accent3"/>
              </a:buClr>
              <a:buSzTx/>
              <a:buFont typeface="Georgia"/>
              <a:buNone/>
              <a:tabLst/>
              <a:defRPr/>
            </a:pPr>
            <a:r>
              <a:rPr kumimoji="0" lang="en-US" sz="2400" b="1" i="0" u="none" strike="noStrike" kern="1200" cap="none" spc="0" normalizeH="0" baseline="0" noProof="0" dirty="0" smtClean="0">
                <a:ln>
                  <a:noFill/>
                </a:ln>
                <a:solidFill>
                  <a:schemeClr val="bg1"/>
                </a:solidFill>
                <a:effectLst/>
                <a:uLnTx/>
                <a:uFillTx/>
                <a:latin typeface="+mn-lt"/>
                <a:ea typeface="+mn-ea"/>
                <a:cs typeface="+mn-cs"/>
              </a:rPr>
              <a:t>Parasitoids</a:t>
            </a:r>
          </a:p>
        </p:txBody>
      </p:sp>
      <p:pic>
        <p:nvPicPr>
          <p:cNvPr id="27" name="Picture 26" descr="Alex-Wild-Aphids.jpg"/>
          <p:cNvPicPr>
            <a:picLocks noChangeAspect="1"/>
          </p:cNvPicPr>
          <p:nvPr/>
        </p:nvPicPr>
        <p:blipFill>
          <a:blip r:embed="rId3" cstate="print"/>
          <a:srcRect l="34500" t="9006" r="1500" b="13508"/>
          <a:stretch>
            <a:fillRect/>
          </a:stretch>
        </p:blipFill>
        <p:spPr>
          <a:xfrm>
            <a:off x="3165828" y="4191208"/>
            <a:ext cx="2830001" cy="2282767"/>
          </a:xfrm>
          <a:prstGeom prst="rect">
            <a:avLst/>
          </a:prstGeom>
          <a:ln w="6350">
            <a:solidFill>
              <a:schemeClr val="bg1">
                <a:lumMod val="50000"/>
              </a:schemeClr>
            </a:solidFill>
          </a:ln>
        </p:spPr>
      </p:pic>
      <p:pic>
        <p:nvPicPr>
          <p:cNvPr id="29" name="Picture 28" descr="Alex-Wild-Photography-edited.jpg"/>
          <p:cNvPicPr>
            <a:picLocks noChangeAspect="1"/>
          </p:cNvPicPr>
          <p:nvPr/>
        </p:nvPicPr>
        <p:blipFill>
          <a:blip r:embed="rId4" cstate="print"/>
          <a:srcRect l="14895"/>
          <a:stretch>
            <a:fillRect/>
          </a:stretch>
        </p:blipFill>
        <p:spPr>
          <a:xfrm>
            <a:off x="6115605" y="4199593"/>
            <a:ext cx="2835163" cy="2286000"/>
          </a:xfrm>
          <a:prstGeom prst="rect">
            <a:avLst/>
          </a:prstGeom>
          <a:ln w="6350">
            <a:solidFill>
              <a:schemeClr val="bg1">
                <a:lumMod val="50000"/>
              </a:schemeClr>
            </a:solidFill>
          </a:ln>
        </p:spPr>
      </p:pic>
      <p:sp>
        <p:nvSpPr>
          <p:cNvPr id="30" name="Rectangle 29"/>
          <p:cNvSpPr/>
          <p:nvPr/>
        </p:nvSpPr>
        <p:spPr>
          <a:xfrm>
            <a:off x="6782653" y="6447412"/>
            <a:ext cx="1550424" cy="215444"/>
          </a:xfrm>
          <a:prstGeom prst="rect">
            <a:avLst/>
          </a:prstGeom>
        </p:spPr>
        <p:txBody>
          <a:bodyPr wrap="none">
            <a:spAutoFit/>
          </a:bodyPr>
          <a:lstStyle/>
          <a:p>
            <a:r>
              <a:rPr lang="en-US" sz="800" dirty="0" smtClean="0">
                <a:solidFill>
                  <a:srgbClr val="567F8C"/>
                </a:solidFill>
              </a:rPr>
              <a:t>Photo: www.alexanderwild.com </a:t>
            </a:r>
            <a:endParaRPr lang="en-US" sz="800" dirty="0">
              <a:solidFill>
                <a:srgbClr val="567F8C"/>
              </a:solidFill>
            </a:endParaRPr>
          </a:p>
        </p:txBody>
      </p:sp>
      <p:pic>
        <p:nvPicPr>
          <p:cNvPr id="31" name="Picture 30" descr="Doperwt_rijserwt_peulen_Pisum_sativum-edited.jpg"/>
          <p:cNvPicPr>
            <a:picLocks noChangeAspect="1"/>
          </p:cNvPicPr>
          <p:nvPr/>
        </p:nvPicPr>
        <p:blipFill>
          <a:blip r:embed="rId5" cstate="print"/>
          <a:srcRect l="1585" b="6167"/>
          <a:stretch>
            <a:fillRect/>
          </a:stretch>
        </p:blipFill>
        <p:spPr>
          <a:xfrm>
            <a:off x="220615" y="4195283"/>
            <a:ext cx="2837170" cy="2286000"/>
          </a:xfrm>
          <a:prstGeom prst="rect">
            <a:avLst/>
          </a:prstGeom>
          <a:ln w="6350">
            <a:solidFill>
              <a:schemeClr val="bg1">
                <a:lumMod val="50000"/>
              </a:schemeClr>
            </a:solidFill>
          </a:ln>
        </p:spPr>
      </p:pic>
      <p:sp>
        <p:nvSpPr>
          <p:cNvPr id="19" name="TextBox 18"/>
          <p:cNvSpPr txBox="1"/>
          <p:nvPr/>
        </p:nvSpPr>
        <p:spPr>
          <a:xfrm>
            <a:off x="3125244" y="1612912"/>
            <a:ext cx="2834640" cy="738664"/>
          </a:xfrm>
          <a:prstGeom prst="rect">
            <a:avLst/>
          </a:prstGeom>
          <a:noFill/>
        </p:spPr>
        <p:txBody>
          <a:bodyPr wrap="square" rtlCol="0" anchor="ctr">
            <a:spAutoFit/>
          </a:bodyPr>
          <a:lstStyle/>
          <a:p>
            <a:r>
              <a:rPr lang="en-US" sz="2200" b="1" dirty="0" err="1" smtClean="0">
                <a:latin typeface="+mj-lt"/>
              </a:rPr>
              <a:t>Hemiptera</a:t>
            </a:r>
            <a:r>
              <a:rPr lang="en-US" sz="2000" b="1" dirty="0" smtClean="0">
                <a:latin typeface="+mj-lt"/>
              </a:rPr>
              <a:t> (e.g. Aphids)</a:t>
            </a:r>
            <a:endParaRPr lang="en-US" sz="2000" b="1" dirty="0">
              <a:latin typeface="+mj-lt"/>
            </a:endParaRPr>
          </a:p>
        </p:txBody>
      </p:sp>
      <p:sp>
        <p:nvSpPr>
          <p:cNvPr id="26" name="Rectangle 25"/>
          <p:cNvSpPr/>
          <p:nvPr/>
        </p:nvSpPr>
        <p:spPr>
          <a:xfrm>
            <a:off x="3796788" y="6436974"/>
            <a:ext cx="1550424" cy="215444"/>
          </a:xfrm>
          <a:prstGeom prst="rect">
            <a:avLst/>
          </a:prstGeom>
        </p:spPr>
        <p:txBody>
          <a:bodyPr wrap="none">
            <a:spAutoFit/>
          </a:bodyPr>
          <a:lstStyle/>
          <a:p>
            <a:r>
              <a:rPr lang="en-US" sz="800" dirty="0" smtClean="0">
                <a:solidFill>
                  <a:srgbClr val="567F8C"/>
                </a:solidFill>
              </a:rPr>
              <a:t>Photo: www.alexanderwild.com </a:t>
            </a:r>
            <a:endParaRPr lang="en-US" sz="800" dirty="0">
              <a:solidFill>
                <a:srgbClr val="567F8C"/>
              </a:solidFill>
            </a:endParaRPr>
          </a:p>
        </p:txBody>
      </p:sp>
      <p:sp>
        <p:nvSpPr>
          <p:cNvPr id="28" name="TextBox 27"/>
          <p:cNvSpPr txBox="1"/>
          <p:nvPr/>
        </p:nvSpPr>
        <p:spPr>
          <a:xfrm>
            <a:off x="187890" y="2192055"/>
            <a:ext cx="2893513" cy="1846659"/>
          </a:xfrm>
          <a:prstGeom prst="rect">
            <a:avLst/>
          </a:prstGeom>
          <a:noFill/>
        </p:spPr>
        <p:txBody>
          <a:bodyPr wrap="square" rtlCol="0">
            <a:spAutoFit/>
          </a:bodyPr>
          <a:lstStyle/>
          <a:p>
            <a:r>
              <a:rPr lang="en-US" dirty="0" smtClean="0"/>
              <a:t>Produce fruits and tubers of significant agricultural and economic importance.</a:t>
            </a:r>
          </a:p>
          <a:p>
            <a:endParaRPr lang="en-US" sz="600" dirty="0" smtClean="0">
              <a:latin typeface="Calibri" pitchFamily="34" charset="0"/>
            </a:endParaRPr>
          </a:p>
          <a:p>
            <a:r>
              <a:rPr lang="en-US" b="1" dirty="0" err="1" smtClean="0"/>
              <a:t>Poaceae</a:t>
            </a:r>
            <a:r>
              <a:rPr lang="en-US" b="1" dirty="0" smtClean="0"/>
              <a:t>: </a:t>
            </a:r>
            <a:r>
              <a:rPr lang="en-US" dirty="0" smtClean="0"/>
              <a:t>corn, wheat, rice </a:t>
            </a:r>
          </a:p>
          <a:p>
            <a:r>
              <a:rPr lang="en-US" b="1" dirty="0" err="1" smtClean="0"/>
              <a:t>Fabaceae</a:t>
            </a:r>
            <a:r>
              <a:rPr lang="en-US" b="1" dirty="0" smtClean="0"/>
              <a:t>: </a:t>
            </a:r>
            <a:r>
              <a:rPr lang="en-US" dirty="0" smtClean="0"/>
              <a:t>soybean, hay</a:t>
            </a:r>
          </a:p>
          <a:p>
            <a:r>
              <a:rPr lang="en-US" b="1" dirty="0" err="1" smtClean="0"/>
              <a:t>Solanaceae</a:t>
            </a:r>
            <a:r>
              <a:rPr lang="en-US" b="1" dirty="0" smtClean="0"/>
              <a:t>: </a:t>
            </a:r>
            <a:r>
              <a:rPr lang="en-US" dirty="0" smtClean="0"/>
              <a:t>tomato, potato</a:t>
            </a:r>
          </a:p>
        </p:txBody>
      </p:sp>
      <p:sp>
        <p:nvSpPr>
          <p:cNvPr id="32" name="Rectangle 31"/>
          <p:cNvSpPr/>
          <p:nvPr/>
        </p:nvSpPr>
        <p:spPr>
          <a:xfrm>
            <a:off x="0" y="6721817"/>
            <a:ext cx="9144000" cy="137160"/>
          </a:xfrm>
          <a:prstGeom prst="rect">
            <a:avLst/>
          </a:prstGeom>
          <a:gradFill flip="none" rotWithShape="1">
            <a:gsLst>
              <a:gs pos="0">
                <a:srgbClr val="856251"/>
              </a:gs>
              <a:gs pos="50000">
                <a:srgbClr val="A27D6A"/>
              </a:gs>
              <a:gs pos="100000">
                <a:srgbClr val="BB9F9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138136"/>
          </a:xfrm>
          <a:prstGeom prst="rect">
            <a:avLst/>
          </a:prstGeom>
          <a:gradFill flip="none" rotWithShape="1">
            <a:gsLst>
              <a:gs pos="0">
                <a:srgbClr val="A37C69"/>
              </a:gs>
              <a:gs pos="50000">
                <a:srgbClr val="B29384"/>
              </a:gs>
              <a:gs pos="100000">
                <a:srgbClr val="CEBBB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340477"/>
            <a:ext cx="9144000" cy="646331"/>
          </a:xfrm>
          <a:prstGeom prst="rect">
            <a:avLst/>
          </a:prstGeom>
        </p:spPr>
        <p:txBody>
          <a:bodyPr wrap="square">
            <a:spAutoFit/>
          </a:bodyPr>
          <a:lstStyle/>
          <a:p>
            <a:pPr algn="ctr"/>
            <a:r>
              <a:rPr lang="en-US" sz="3600" b="1" dirty="0" smtClean="0">
                <a:solidFill>
                  <a:schemeClr val="bg1"/>
                </a:solidFill>
                <a:effectLst>
                  <a:outerShdw blurRad="50800" dist="38100" dir="2700000" algn="tl" rotWithShape="0">
                    <a:prstClr val="black">
                      <a:alpha val="40000"/>
                    </a:prstClr>
                  </a:outerShdw>
                </a:effectLst>
              </a:rPr>
              <a:t>Species of Interest: North American Biota</a:t>
            </a:r>
            <a:endParaRPr lang="en-US" sz="3600" b="1" dirty="0">
              <a:solidFill>
                <a:schemeClr val="bg1"/>
              </a:solidFill>
              <a:effectLst>
                <a:outerShdw blurRad="50800" dist="38100" dir="2700000" algn="tl" rotWithShape="0">
                  <a:prstClr val="black">
                    <a:alpha val="40000"/>
                  </a:prstClr>
                </a:outerShdw>
              </a:effectLst>
            </a:endParaRPr>
          </a:p>
        </p:txBody>
      </p:sp>
      <p:sp>
        <p:nvSpPr>
          <p:cNvPr id="10" name="Rectangle 9"/>
          <p:cNvSpPr/>
          <p:nvPr/>
        </p:nvSpPr>
        <p:spPr>
          <a:xfrm>
            <a:off x="0" y="1022297"/>
            <a:ext cx="9144000" cy="91440"/>
          </a:xfrm>
          <a:prstGeom prst="rect">
            <a:avLst/>
          </a:prstGeom>
          <a:gradFill flip="none" rotWithShape="1">
            <a:gsLst>
              <a:gs pos="29000">
                <a:srgbClr val="88BACA">
                  <a:shade val="30000"/>
                  <a:satMod val="115000"/>
                </a:srgbClr>
              </a:gs>
              <a:gs pos="48000">
                <a:srgbClr val="88BACA">
                  <a:shade val="67500"/>
                  <a:satMod val="115000"/>
                </a:srgbClr>
              </a:gs>
              <a:gs pos="74000">
                <a:srgbClr val="CCEC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 y="1094417"/>
            <a:ext cx="9144001" cy="45720"/>
          </a:xfrm>
          <a:prstGeom prst="rect">
            <a:avLst/>
          </a:prstGeom>
          <a:gradFill flip="none" rotWithShape="1">
            <a:gsLst>
              <a:gs pos="1000">
                <a:srgbClr val="93B8C3"/>
              </a:gs>
              <a:gs pos="100000">
                <a:srgbClr val="4A6D7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8"/>
          <p:cNvGraphicFramePr>
            <a:graphicFrameLocks noGrp="1"/>
          </p:cNvGraphicFramePr>
          <p:nvPr>
            <p:ph sz="quarter" idx="4294967295"/>
          </p:nvPr>
        </p:nvGraphicFramePr>
        <p:xfrm>
          <a:off x="565988" y="1842208"/>
          <a:ext cx="3474720" cy="4718685"/>
        </p:xfrm>
        <a:graphic>
          <a:graphicData uri="http://schemas.openxmlformats.org/drawingml/2006/table">
            <a:tbl>
              <a:tblPr firstRow="1" bandRow="1">
                <a:tableStyleId>{5C22544A-7EE6-4342-B048-85BDC9FD1C3A}</a:tableStyleId>
              </a:tblPr>
              <a:tblGrid>
                <a:gridCol w="2286000"/>
                <a:gridCol w="1188720"/>
              </a:tblGrid>
              <a:tr h="411480">
                <a:tc>
                  <a:txBody>
                    <a:bodyPr/>
                    <a:lstStyle/>
                    <a:p>
                      <a:r>
                        <a:rPr lang="en-US" sz="1600" dirty="0" smtClean="0"/>
                        <a:t>Family</a:t>
                      </a:r>
                      <a:endParaRPr lang="en-US" sz="1600" dirty="0"/>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67F8C"/>
                    </a:solidFill>
                  </a:tcPr>
                </a:tc>
                <a:tc>
                  <a:txBody>
                    <a:bodyPr/>
                    <a:lstStyle/>
                    <a:p>
                      <a:pPr algn="ctr"/>
                      <a:r>
                        <a:rPr lang="en-US" sz="1600" dirty="0" smtClean="0"/>
                        <a:t># species</a:t>
                      </a:r>
                      <a:endParaRPr lang="en-US" sz="1600" dirty="0"/>
                    </a:p>
                  </a:txBody>
                  <a:tcPr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67F8C"/>
                    </a:solidFill>
                  </a:tcPr>
                </a:tc>
              </a:tr>
              <a:tr h="201168">
                <a:tc>
                  <a:txBody>
                    <a:bodyPr/>
                    <a:lstStyle/>
                    <a:p>
                      <a:pPr marL="58738" indent="0" algn="l" rtl="0" fontAlgn="b"/>
                      <a:r>
                        <a:rPr lang="en-US" sz="1200" b="0" i="0" u="none" strike="noStrike" dirty="0" err="1">
                          <a:solidFill>
                            <a:schemeClr val="tx1"/>
                          </a:solidFill>
                          <a:latin typeface="Calibri"/>
                        </a:rPr>
                        <a:t>Apiaceae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fontAlgn="b">
                        <a:tabLst/>
                      </a:pPr>
                      <a:r>
                        <a:rPr lang="en-US" sz="1200" b="0" i="0" u="none" strike="noStrike" dirty="0">
                          <a:solidFill>
                            <a:schemeClr val="tx1"/>
                          </a:solidFill>
                          <a:latin typeface="Calibri"/>
                        </a:rPr>
                        <a:t>250</a:t>
                      </a: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01168">
                <a:tc>
                  <a:txBody>
                    <a:bodyPr/>
                    <a:lstStyle/>
                    <a:p>
                      <a:pPr marL="58738" indent="0" algn="l" rtl="0" fontAlgn="b"/>
                      <a:r>
                        <a:rPr lang="en-US" sz="1200" b="0" i="0" u="none" strike="noStrike" dirty="0">
                          <a:solidFill>
                            <a:schemeClr val="tx1"/>
                          </a:solidFill>
                          <a:latin typeface="Calibri"/>
                        </a:rPr>
                        <a:t>Asteraceae</a:t>
                      </a: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fontAlgn="b"/>
                      <a:r>
                        <a:rPr lang="en-US" sz="1200" b="0" i="0" u="none" strike="noStrike" dirty="0" smtClean="0">
                          <a:solidFill>
                            <a:schemeClr val="tx1"/>
                          </a:solidFill>
                          <a:latin typeface="Calibri"/>
                        </a:rPr>
                        <a:t>2,400</a:t>
                      </a:r>
                      <a:endParaRPr lang="en-US" sz="1200" b="0" i="0" u="none" strike="noStrike" dirty="0">
                        <a:solidFill>
                          <a:schemeClr val="tx1"/>
                        </a:solidFill>
                        <a:latin typeface="Calibri"/>
                      </a:endParaRP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01168">
                <a:tc>
                  <a:txBody>
                    <a:bodyPr/>
                    <a:lstStyle/>
                    <a:p>
                      <a:pPr marL="58738" indent="0" algn="l" rtl="0" fontAlgn="b"/>
                      <a:r>
                        <a:rPr lang="en-US" sz="1200" b="0" i="0" u="none" strike="noStrike" dirty="0" err="1">
                          <a:solidFill>
                            <a:schemeClr val="tx1"/>
                          </a:solidFill>
                          <a:latin typeface="Calibri"/>
                        </a:rPr>
                        <a:t>Chenopodiaceae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fontAlgn="b"/>
                      <a:r>
                        <a:rPr lang="en-US" sz="1200" b="0" i="0" u="none" strike="noStrike" dirty="0">
                          <a:solidFill>
                            <a:schemeClr val="tx1"/>
                          </a:solidFill>
                          <a:latin typeface="Calibri"/>
                        </a:rPr>
                        <a:t>250</a:t>
                      </a: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01168">
                <a:tc>
                  <a:txBody>
                    <a:bodyPr/>
                    <a:lstStyle/>
                    <a:p>
                      <a:pPr marL="58738" indent="0" algn="l" rtl="0" fontAlgn="b"/>
                      <a:r>
                        <a:rPr lang="en-US" sz="1200" b="0" i="0" u="none" strike="noStrike" dirty="0" err="1">
                          <a:solidFill>
                            <a:schemeClr val="tx1"/>
                          </a:solidFill>
                          <a:latin typeface="Calibri"/>
                        </a:rPr>
                        <a:t>Cupressaceae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fontAlgn="b"/>
                      <a:r>
                        <a:rPr lang="en-US" sz="1200" b="0" i="0" u="none" strike="noStrike" dirty="0">
                          <a:solidFill>
                            <a:schemeClr val="tx1"/>
                          </a:solidFill>
                          <a:latin typeface="Calibri"/>
                        </a:rPr>
                        <a:t>30</a:t>
                      </a: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01168">
                <a:tc>
                  <a:txBody>
                    <a:bodyPr/>
                    <a:lstStyle/>
                    <a:p>
                      <a:pPr marL="58738" indent="0" algn="l" rtl="0" fontAlgn="b"/>
                      <a:r>
                        <a:rPr lang="en-US" sz="1200" b="0" i="0" u="none" strike="noStrike" dirty="0">
                          <a:solidFill>
                            <a:schemeClr val="tx1"/>
                          </a:solidFill>
                          <a:latin typeface="Calibri"/>
                        </a:rPr>
                        <a:t>Cyperaceae</a:t>
                      </a: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fontAlgn="b"/>
                      <a:r>
                        <a:rPr lang="en-US" sz="1200" b="0" i="0" u="none" strike="noStrike" dirty="0">
                          <a:solidFill>
                            <a:schemeClr val="tx1"/>
                          </a:solidFill>
                          <a:latin typeface="Calibri"/>
                        </a:rPr>
                        <a:t>850</a:t>
                      </a: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01168">
                <a:tc>
                  <a:txBody>
                    <a:bodyPr/>
                    <a:lstStyle/>
                    <a:p>
                      <a:pPr marL="58738" indent="0" algn="l" rtl="0" fontAlgn="b"/>
                      <a:r>
                        <a:rPr lang="en-US" sz="1200" b="0" i="0" u="none" strike="noStrike" dirty="0" err="1">
                          <a:solidFill>
                            <a:schemeClr val="tx1"/>
                          </a:solidFill>
                          <a:latin typeface="Calibri"/>
                        </a:rPr>
                        <a:t>Fabaceae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fontAlgn="b"/>
                      <a:r>
                        <a:rPr lang="en-US" sz="1200" b="0" i="0" u="none" strike="noStrike" dirty="0">
                          <a:solidFill>
                            <a:schemeClr val="tx1"/>
                          </a:solidFill>
                          <a:latin typeface="Calibri"/>
                        </a:rPr>
                        <a:t>850</a:t>
                      </a: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01168">
                <a:tc>
                  <a:txBody>
                    <a:bodyPr/>
                    <a:lstStyle/>
                    <a:p>
                      <a:pPr marL="58738" indent="0" algn="l" rtl="0" fontAlgn="b"/>
                      <a:r>
                        <a:rPr lang="en-US" sz="1200" b="0" i="0" u="none" strike="noStrike" dirty="0" err="1">
                          <a:solidFill>
                            <a:schemeClr val="tx1"/>
                          </a:solidFill>
                          <a:latin typeface="Calibri"/>
                        </a:rPr>
                        <a:t>Fagaceae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fontAlgn="b"/>
                      <a:r>
                        <a:rPr lang="en-US" sz="1200" b="0" i="0" u="none" strike="noStrike" dirty="0">
                          <a:solidFill>
                            <a:schemeClr val="tx1"/>
                          </a:solidFill>
                          <a:latin typeface="Calibri"/>
                        </a:rPr>
                        <a:t>97</a:t>
                      </a: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01168">
                <a:tc>
                  <a:txBody>
                    <a:bodyPr/>
                    <a:lstStyle/>
                    <a:p>
                      <a:pPr marL="58738" indent="0" algn="l" rtl="0" fontAlgn="b"/>
                      <a:r>
                        <a:rPr lang="en-US" sz="1200" b="0" i="0" u="none" strike="noStrike" dirty="0" err="1">
                          <a:solidFill>
                            <a:schemeClr val="tx1"/>
                          </a:solidFill>
                          <a:latin typeface="Calibri"/>
                        </a:rPr>
                        <a:t>Grossulariaceae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fontAlgn="b"/>
                      <a:r>
                        <a:rPr lang="en-US" sz="1200" b="0" i="0" u="none" strike="noStrike" dirty="0">
                          <a:solidFill>
                            <a:schemeClr val="tx1"/>
                          </a:solidFill>
                          <a:latin typeface="Calibri"/>
                        </a:rPr>
                        <a:t>53</a:t>
                      </a: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01168">
                <a:tc>
                  <a:txBody>
                    <a:bodyPr/>
                    <a:lstStyle/>
                    <a:p>
                      <a:pPr marL="58738" indent="0" algn="l" rtl="0" fontAlgn="b"/>
                      <a:r>
                        <a:rPr lang="en-US" sz="1200" b="0" i="0" u="none" strike="noStrike" dirty="0" err="1">
                          <a:solidFill>
                            <a:schemeClr val="tx1"/>
                          </a:solidFill>
                          <a:latin typeface="Calibri"/>
                        </a:rPr>
                        <a:t>Juglandaceae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fontAlgn="b"/>
                      <a:r>
                        <a:rPr lang="en-US" sz="1200" b="0" i="0" u="none" strike="noStrike" dirty="0">
                          <a:solidFill>
                            <a:schemeClr val="tx1"/>
                          </a:solidFill>
                          <a:latin typeface="Calibri"/>
                        </a:rPr>
                        <a:t>17</a:t>
                      </a: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01168">
                <a:tc>
                  <a:txBody>
                    <a:bodyPr/>
                    <a:lstStyle/>
                    <a:p>
                      <a:pPr marL="58738" indent="0" algn="l" rtl="0" fontAlgn="b"/>
                      <a:r>
                        <a:rPr lang="en-US" sz="1200" b="0" i="0" u="none" strike="noStrike" dirty="0" err="1">
                          <a:solidFill>
                            <a:schemeClr val="tx1"/>
                          </a:solidFill>
                          <a:latin typeface="Calibri"/>
                        </a:rPr>
                        <a:t>Lamiaceae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fontAlgn="b"/>
                      <a:r>
                        <a:rPr lang="en-US" sz="1200" b="0" i="0" u="none" strike="noStrike" dirty="0">
                          <a:solidFill>
                            <a:schemeClr val="tx1"/>
                          </a:solidFill>
                          <a:latin typeface="Calibri"/>
                        </a:rPr>
                        <a:t>240</a:t>
                      </a: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01168">
                <a:tc>
                  <a:txBody>
                    <a:bodyPr/>
                    <a:lstStyle/>
                    <a:p>
                      <a:pPr marL="58738" indent="0" algn="l" rtl="0" fontAlgn="b"/>
                      <a:r>
                        <a:rPr lang="en-US" sz="1200" b="0" i="0" u="none" strike="noStrike" dirty="0" err="1">
                          <a:solidFill>
                            <a:schemeClr val="tx1"/>
                          </a:solidFill>
                          <a:latin typeface="Calibri"/>
                        </a:rPr>
                        <a:t>Oleaceae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fontAlgn="b"/>
                      <a:r>
                        <a:rPr lang="en-US" sz="1200" b="0" i="0" u="none" strike="noStrike" dirty="0">
                          <a:solidFill>
                            <a:schemeClr val="tx1"/>
                          </a:solidFill>
                          <a:latin typeface="Calibri"/>
                        </a:rPr>
                        <a:t>35</a:t>
                      </a: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01168">
                <a:tc>
                  <a:txBody>
                    <a:bodyPr/>
                    <a:lstStyle/>
                    <a:p>
                      <a:pPr marL="58738" indent="0" algn="l" rtl="0" fontAlgn="b"/>
                      <a:r>
                        <a:rPr lang="en-US" sz="1200" b="0" i="0" u="none" strike="noStrike" dirty="0" err="1">
                          <a:solidFill>
                            <a:schemeClr val="tx1"/>
                          </a:solidFill>
                          <a:latin typeface="Calibri"/>
                        </a:rPr>
                        <a:t>Pinaceae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fontAlgn="b"/>
                      <a:r>
                        <a:rPr lang="en-US" sz="1200" b="0" i="0" u="none" strike="noStrike" dirty="0">
                          <a:solidFill>
                            <a:schemeClr val="tx1"/>
                          </a:solidFill>
                          <a:latin typeface="Calibri"/>
                        </a:rPr>
                        <a:t>66</a:t>
                      </a: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01168">
                <a:tc>
                  <a:txBody>
                    <a:bodyPr/>
                    <a:lstStyle/>
                    <a:p>
                      <a:pPr marL="58738" indent="0" algn="l" rtl="0" fontAlgn="b"/>
                      <a:r>
                        <a:rPr lang="en-US" sz="1200" b="0" i="0" u="none" strike="noStrike" dirty="0" err="1">
                          <a:solidFill>
                            <a:schemeClr val="tx1"/>
                          </a:solidFill>
                          <a:latin typeface="Calibri"/>
                        </a:rPr>
                        <a:t>Poaceae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fontAlgn="b"/>
                      <a:r>
                        <a:rPr lang="en-US" sz="1200" b="0" i="0" u="none" strike="noStrike" dirty="0" smtClean="0">
                          <a:solidFill>
                            <a:schemeClr val="tx1"/>
                          </a:solidFill>
                          <a:latin typeface="Calibri"/>
                        </a:rPr>
                        <a:t>1,400</a:t>
                      </a:r>
                      <a:endParaRPr lang="en-US" sz="1200" b="0" i="0" u="none" strike="noStrike" dirty="0">
                        <a:solidFill>
                          <a:schemeClr val="tx1"/>
                        </a:solidFill>
                        <a:latin typeface="Calibri"/>
                      </a:endParaRP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01168">
                <a:tc>
                  <a:txBody>
                    <a:bodyPr/>
                    <a:lstStyle/>
                    <a:p>
                      <a:pPr marL="58738" indent="0" algn="l" rtl="0" fontAlgn="b"/>
                      <a:r>
                        <a:rPr lang="en-US" sz="1200" b="0" i="0" u="none" strike="noStrike" dirty="0" err="1">
                          <a:solidFill>
                            <a:schemeClr val="tx1"/>
                          </a:solidFill>
                          <a:latin typeface="Calibri"/>
                        </a:rPr>
                        <a:t>Polygonaceae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fontAlgn="b"/>
                      <a:r>
                        <a:rPr lang="en-US" sz="1200" b="0" i="0" u="none" strike="noStrike" dirty="0">
                          <a:solidFill>
                            <a:schemeClr val="tx1"/>
                          </a:solidFill>
                          <a:latin typeface="Calibri"/>
                        </a:rPr>
                        <a:t>440</a:t>
                      </a: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01168">
                <a:tc>
                  <a:txBody>
                    <a:bodyPr/>
                    <a:lstStyle/>
                    <a:p>
                      <a:pPr marL="58738" indent="0" algn="l" rtl="0" fontAlgn="b"/>
                      <a:r>
                        <a:rPr lang="en-US" sz="1200" b="0" i="0" u="none" strike="noStrike" dirty="0" err="1">
                          <a:solidFill>
                            <a:schemeClr val="tx1"/>
                          </a:solidFill>
                          <a:latin typeface="Calibri"/>
                        </a:rPr>
                        <a:t>Rhamnaceae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fontAlgn="b"/>
                      <a:r>
                        <a:rPr lang="en-US" sz="1200" b="0" i="0" u="none" strike="noStrike" dirty="0">
                          <a:solidFill>
                            <a:schemeClr val="tx1"/>
                          </a:solidFill>
                          <a:latin typeface="Calibri"/>
                        </a:rPr>
                        <a:t>75</a:t>
                      </a: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01168">
                <a:tc>
                  <a:txBody>
                    <a:bodyPr/>
                    <a:lstStyle/>
                    <a:p>
                      <a:pPr marL="58738" indent="0" algn="l" rtl="0" fontAlgn="b"/>
                      <a:r>
                        <a:rPr lang="en-US" sz="1200" b="0" i="0" u="none" strike="noStrike" dirty="0" err="1">
                          <a:solidFill>
                            <a:schemeClr val="tx1"/>
                          </a:solidFill>
                          <a:latin typeface="Calibri"/>
                        </a:rPr>
                        <a:t>Rosaceae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fontAlgn="b"/>
                      <a:r>
                        <a:rPr lang="en-US" sz="1200" b="0" i="0" u="none" strike="noStrike" dirty="0">
                          <a:solidFill>
                            <a:schemeClr val="tx1"/>
                          </a:solidFill>
                          <a:latin typeface="Calibri"/>
                        </a:rPr>
                        <a:t>360</a:t>
                      </a: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01168">
                <a:tc>
                  <a:txBody>
                    <a:bodyPr/>
                    <a:lstStyle/>
                    <a:p>
                      <a:pPr marL="58738" indent="0" algn="l" rtl="0" fontAlgn="b"/>
                      <a:r>
                        <a:rPr lang="en-US" sz="1200" b="0" i="0" u="none" strike="noStrike" dirty="0" err="1">
                          <a:solidFill>
                            <a:schemeClr val="tx1"/>
                          </a:solidFill>
                          <a:latin typeface="Calibri"/>
                        </a:rPr>
                        <a:t>Salicaceae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fontAlgn="b"/>
                      <a:r>
                        <a:rPr lang="en-US" sz="1200" b="0" i="0" u="none" strike="noStrike" dirty="0">
                          <a:solidFill>
                            <a:schemeClr val="tx1"/>
                          </a:solidFill>
                          <a:latin typeface="Calibri"/>
                        </a:rPr>
                        <a:t>123</a:t>
                      </a: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01168">
                <a:tc>
                  <a:txBody>
                    <a:bodyPr/>
                    <a:lstStyle/>
                    <a:p>
                      <a:pPr marL="58738" indent="0" algn="l" rtl="0" fontAlgn="b"/>
                      <a:r>
                        <a:rPr lang="en-US" sz="1200" b="0" i="0" u="none" strike="noStrike" dirty="0" err="1">
                          <a:solidFill>
                            <a:schemeClr val="tx1"/>
                          </a:solidFill>
                          <a:latin typeface="Calibri"/>
                        </a:rPr>
                        <a:t>Scrophulariaceae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fontAlgn="b"/>
                      <a:r>
                        <a:rPr lang="en-US" sz="1200" b="0" i="0" u="none" strike="noStrike" dirty="0">
                          <a:solidFill>
                            <a:schemeClr val="tx1"/>
                          </a:solidFill>
                          <a:latin typeface="Calibri"/>
                        </a:rPr>
                        <a:t>430</a:t>
                      </a: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01168">
                <a:tc>
                  <a:txBody>
                    <a:bodyPr/>
                    <a:lstStyle/>
                    <a:p>
                      <a:pPr marL="58738" indent="0" algn="l" rtl="0" fontAlgn="b"/>
                      <a:r>
                        <a:rPr lang="en-US" sz="1200" b="0" i="0" u="none" strike="noStrike" dirty="0" err="1">
                          <a:solidFill>
                            <a:schemeClr val="tx1"/>
                          </a:solidFill>
                          <a:latin typeface="Calibri"/>
                        </a:rPr>
                        <a:t>Solanaceae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fontAlgn="b"/>
                      <a:r>
                        <a:rPr lang="en-US" sz="1200" b="0" i="0" u="none" strike="noStrike" dirty="0">
                          <a:solidFill>
                            <a:schemeClr val="tx1"/>
                          </a:solidFill>
                          <a:latin typeface="Calibri"/>
                        </a:rPr>
                        <a:t>85</a:t>
                      </a: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01168">
                <a:tc>
                  <a:txBody>
                    <a:bodyPr/>
                    <a:lstStyle/>
                    <a:p>
                      <a:pPr marL="58738" indent="0" algn="l" rtl="0" fontAlgn="b"/>
                      <a:r>
                        <a:rPr lang="en-US" sz="1200" b="0" i="0" u="none" strike="noStrike" dirty="0" err="1">
                          <a:solidFill>
                            <a:schemeClr val="tx1"/>
                          </a:solidFill>
                          <a:latin typeface="Calibri"/>
                        </a:rPr>
                        <a:t>Zygophyllaceae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7DD"/>
                    </a:solidFill>
                  </a:tcPr>
                </a:tc>
                <a:tc>
                  <a:txBody>
                    <a:bodyPr/>
                    <a:lstStyle/>
                    <a:p>
                      <a:pPr algn="r" fontAlgn="b"/>
                      <a:r>
                        <a:rPr lang="en-US" sz="1200" b="0" i="0" u="none" strike="noStrike" dirty="0">
                          <a:solidFill>
                            <a:schemeClr val="tx1"/>
                          </a:solidFill>
                          <a:latin typeface="Calibri"/>
                        </a:rPr>
                        <a:t>15</a:t>
                      </a: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7DD"/>
                    </a:solidFill>
                  </a:tcPr>
                </a:tc>
              </a:tr>
              <a:tr h="274320">
                <a:tc>
                  <a:txBody>
                    <a:bodyPr/>
                    <a:lstStyle/>
                    <a:p>
                      <a:pPr marL="58738" indent="0" algn="l" rtl="0" fontAlgn="b"/>
                      <a:r>
                        <a:rPr lang="en-US" sz="1800" b="1" i="0" u="none" strike="noStrike" dirty="0" smtClean="0">
                          <a:solidFill>
                            <a:schemeClr val="tx1"/>
                          </a:solidFill>
                          <a:latin typeface="Calibri"/>
                        </a:rPr>
                        <a:t>Total</a:t>
                      </a:r>
                    </a:p>
                  </a:txBody>
                  <a:tcPr marL="9525" marR="9525" marT="9525" marB="0" anchor="b">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b"/>
                      <a:r>
                        <a:rPr lang="en-US" sz="1800" b="1" i="0" u="none" strike="noStrike" dirty="0" smtClean="0">
                          <a:solidFill>
                            <a:schemeClr val="tx1"/>
                          </a:solidFill>
                          <a:latin typeface="Calibri"/>
                        </a:rPr>
                        <a:t>8,066</a:t>
                      </a:r>
                      <a:endParaRPr lang="en-US" sz="1800" b="1" i="0" u="none" strike="noStrike" dirty="0">
                        <a:solidFill>
                          <a:schemeClr val="tx1"/>
                        </a:solidFill>
                        <a:latin typeface="Calibri"/>
                      </a:endParaRPr>
                    </a:p>
                  </a:txBody>
                  <a:tcPr marL="9525" marT="9525" marB="0" anchor="b">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15" name="Table 14"/>
          <p:cNvGraphicFramePr>
            <a:graphicFrameLocks noGrp="1"/>
          </p:cNvGraphicFramePr>
          <p:nvPr/>
        </p:nvGraphicFramePr>
        <p:xfrm>
          <a:off x="4994642" y="1856138"/>
          <a:ext cx="3474720" cy="1746885"/>
        </p:xfrm>
        <a:graphic>
          <a:graphicData uri="http://schemas.openxmlformats.org/drawingml/2006/table">
            <a:tbl>
              <a:tblPr firstRow="1" bandRow="1">
                <a:tableStyleId>{5C22544A-7EE6-4342-B048-85BDC9FD1C3A}</a:tableStyleId>
              </a:tblPr>
              <a:tblGrid>
                <a:gridCol w="2468880"/>
                <a:gridCol w="1005840"/>
              </a:tblGrid>
              <a:tr h="411480">
                <a:tc>
                  <a:txBody>
                    <a:bodyPr/>
                    <a:lstStyle/>
                    <a:p>
                      <a:r>
                        <a:rPr lang="en-US" sz="1600" dirty="0" err="1" smtClean="0"/>
                        <a:t>Hemiptera</a:t>
                      </a:r>
                      <a:endParaRPr lang="en-US" sz="1600" dirty="0"/>
                    </a:p>
                  </a:txBody>
                  <a:tcPr marL="73152" anchor="ctr">
                    <a:lnL w="6350" cap="flat" cmpd="sng" algn="ctr">
                      <a:solidFill>
                        <a:schemeClr val="bg1">
                          <a:lumMod val="50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7F8C"/>
                    </a:solidFill>
                  </a:tcPr>
                </a:tc>
                <a:tc>
                  <a:txBody>
                    <a:bodyPr/>
                    <a:lstStyle/>
                    <a:p>
                      <a:pPr algn="ctr"/>
                      <a:r>
                        <a:rPr lang="en-US" sz="1600" dirty="0" smtClean="0"/>
                        <a:t>#</a:t>
                      </a:r>
                      <a:r>
                        <a:rPr lang="en-US" sz="1600" baseline="0" dirty="0" smtClean="0"/>
                        <a:t> </a:t>
                      </a:r>
                      <a:r>
                        <a:rPr lang="en-US" sz="1600" dirty="0" smtClean="0"/>
                        <a:t>species</a:t>
                      </a:r>
                      <a:endParaRPr lang="en-US" sz="1600" dirty="0"/>
                    </a:p>
                  </a:txBody>
                  <a:tcPr anchor="ctr">
                    <a:lnL w="190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7F8C"/>
                    </a:solidFill>
                  </a:tcPr>
                </a:tc>
              </a:tr>
              <a:tr h="210312">
                <a:tc>
                  <a:txBody>
                    <a:bodyPr/>
                    <a:lstStyle/>
                    <a:p>
                      <a:pPr marL="58738" indent="0" algn="l" rtl="0" fontAlgn="b"/>
                      <a:r>
                        <a:rPr lang="en-US" sz="1200" b="0" i="0" u="none" strike="noStrike" dirty="0" err="1" smtClean="0">
                          <a:solidFill>
                            <a:schemeClr val="tx1"/>
                          </a:solidFill>
                          <a:latin typeface="Calibri"/>
                        </a:rPr>
                        <a:t>Coccoidea</a:t>
                      </a:r>
                      <a:r>
                        <a:rPr lang="en-US" sz="1200" b="0" i="0" u="none" strike="noStrike" baseline="0" dirty="0" smtClean="0">
                          <a:solidFill>
                            <a:schemeClr val="tx1"/>
                          </a:solidFill>
                          <a:latin typeface="Calibri"/>
                        </a:rPr>
                        <a:t>  (scale insects)</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D7DD"/>
                    </a:solidFill>
                  </a:tcPr>
                </a:tc>
                <a:tc>
                  <a:txBody>
                    <a:bodyPr/>
                    <a:lstStyle/>
                    <a:p>
                      <a:pPr marL="0" indent="0" algn="r" fontAlgn="b">
                        <a:tabLst/>
                      </a:pPr>
                      <a:r>
                        <a:rPr lang="en-US" sz="1200" b="0" i="0" u="none" strike="noStrike" dirty="0" smtClean="0">
                          <a:solidFill>
                            <a:schemeClr val="tx1"/>
                          </a:solidFill>
                          <a:latin typeface="Calibri"/>
                        </a:rPr>
                        <a:t>986</a:t>
                      </a:r>
                      <a:endParaRPr lang="en-US" sz="1200" b="0" i="0" u="none" strike="noStrike" dirty="0">
                        <a:solidFill>
                          <a:schemeClr val="tx1"/>
                        </a:solidFill>
                        <a:latin typeface="Calibri"/>
                      </a:endParaRPr>
                    </a:p>
                  </a:txBody>
                  <a:tcPr marL="9525" marT="9525" marB="0" anchor="ctr">
                    <a:lnL w="190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D7DD"/>
                    </a:solidFill>
                  </a:tcPr>
                </a:tc>
              </a:tr>
              <a:tr h="210312">
                <a:tc>
                  <a:txBody>
                    <a:bodyPr/>
                    <a:lstStyle/>
                    <a:p>
                      <a:pPr marL="58738" indent="0" algn="l" rtl="0" fontAlgn="b"/>
                      <a:r>
                        <a:rPr lang="en-US" sz="1200" b="0" i="0" u="none" strike="noStrike" dirty="0" err="1" smtClean="0">
                          <a:solidFill>
                            <a:schemeClr val="tx1"/>
                          </a:solidFill>
                          <a:latin typeface="Calibri"/>
                        </a:rPr>
                        <a:t>Aphidoidea</a:t>
                      </a:r>
                      <a:r>
                        <a:rPr lang="en-US" sz="1200" b="0" i="0" u="none" strike="noStrike" baseline="0" dirty="0" smtClean="0">
                          <a:solidFill>
                            <a:schemeClr val="tx1"/>
                          </a:solidFill>
                          <a:latin typeface="Calibri"/>
                        </a:rPr>
                        <a:t>  (plant lice)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2EBEE"/>
                    </a:solidFill>
                  </a:tcPr>
                </a:tc>
                <a:tc>
                  <a:txBody>
                    <a:bodyPr/>
                    <a:lstStyle/>
                    <a:p>
                      <a:pPr algn="r" fontAlgn="b"/>
                      <a:r>
                        <a:rPr lang="en-US" sz="1200" b="0" i="0" u="none" strike="noStrike" dirty="0" smtClean="0">
                          <a:solidFill>
                            <a:schemeClr val="tx1"/>
                          </a:solidFill>
                          <a:latin typeface="Calibri"/>
                        </a:rPr>
                        <a:t>1,532</a:t>
                      </a:r>
                      <a:endParaRPr lang="en-US" sz="1200" b="0" i="0" u="none" strike="noStrike" dirty="0">
                        <a:solidFill>
                          <a:schemeClr val="tx1"/>
                        </a:solidFill>
                        <a:latin typeface="Calibri"/>
                      </a:endParaRPr>
                    </a:p>
                  </a:txBody>
                  <a:tcPr marL="9525" marT="9525" marB="0" anchor="ctr">
                    <a:lnL w="190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2EBEE"/>
                    </a:solidFill>
                  </a:tcPr>
                </a:tc>
              </a:tr>
              <a:tr h="210312">
                <a:tc>
                  <a:txBody>
                    <a:bodyPr/>
                    <a:lstStyle/>
                    <a:p>
                      <a:pPr marL="58738" indent="0" algn="l" rtl="0" fontAlgn="b"/>
                      <a:r>
                        <a:rPr lang="en-US" sz="1200" b="0" i="0" u="none" strike="noStrike" dirty="0" err="1" smtClean="0">
                          <a:solidFill>
                            <a:schemeClr val="tx1"/>
                          </a:solidFill>
                          <a:latin typeface="Calibri"/>
                        </a:rPr>
                        <a:t>Psylloidea</a:t>
                      </a:r>
                      <a:r>
                        <a:rPr lang="en-US" sz="1200" b="0" i="0" u="none" strike="noStrike" baseline="0" dirty="0" smtClean="0">
                          <a:solidFill>
                            <a:schemeClr val="tx1"/>
                          </a:solidFill>
                          <a:latin typeface="Calibri"/>
                        </a:rPr>
                        <a:t>  (jumping plant lice)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D7DD"/>
                    </a:solidFill>
                  </a:tcPr>
                </a:tc>
                <a:tc>
                  <a:txBody>
                    <a:bodyPr/>
                    <a:lstStyle/>
                    <a:p>
                      <a:pPr algn="r" fontAlgn="b"/>
                      <a:r>
                        <a:rPr lang="en-US" sz="1200" b="0" i="0" u="none" strike="noStrike" dirty="0" smtClean="0">
                          <a:solidFill>
                            <a:schemeClr val="tx1"/>
                          </a:solidFill>
                          <a:latin typeface="Calibri"/>
                        </a:rPr>
                        <a:t>176</a:t>
                      </a:r>
                      <a:endParaRPr lang="en-US" sz="1200" b="0" i="0" u="none" strike="noStrike" dirty="0">
                        <a:solidFill>
                          <a:schemeClr val="tx1"/>
                        </a:solidFill>
                        <a:latin typeface="Calibri"/>
                      </a:endParaRPr>
                    </a:p>
                  </a:txBody>
                  <a:tcPr marL="9525" marT="9525" marB="0" anchor="ctr">
                    <a:lnL w="190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5D7DD"/>
                    </a:solidFill>
                  </a:tcPr>
                </a:tc>
              </a:tr>
              <a:tr h="210312">
                <a:tc>
                  <a:txBody>
                    <a:bodyPr/>
                    <a:lstStyle/>
                    <a:p>
                      <a:pPr marL="58738" indent="0" algn="l" rtl="0" fontAlgn="b"/>
                      <a:r>
                        <a:rPr lang="en-US" sz="1200" b="0" i="0" u="none" strike="noStrike" dirty="0" err="1" smtClean="0">
                          <a:solidFill>
                            <a:schemeClr val="tx1"/>
                          </a:solidFill>
                          <a:latin typeface="Calibri"/>
                        </a:rPr>
                        <a:t>Auchenorrhyncha</a:t>
                      </a:r>
                      <a:r>
                        <a:rPr lang="en-US" sz="1200" b="0" i="0" u="none" strike="noStrike" baseline="0" dirty="0" smtClean="0">
                          <a:solidFill>
                            <a:schemeClr val="tx1"/>
                          </a:solidFill>
                          <a:latin typeface="Calibri"/>
                        </a:rPr>
                        <a:t>  (cicadas, hoppers)</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2EBEE"/>
                    </a:solidFill>
                  </a:tcPr>
                </a:tc>
                <a:tc>
                  <a:txBody>
                    <a:bodyPr/>
                    <a:lstStyle/>
                    <a:p>
                      <a:pPr algn="r" fontAlgn="b"/>
                      <a:r>
                        <a:rPr lang="en-US" sz="1200" b="0" i="0" u="none" strike="noStrike" dirty="0" smtClean="0">
                          <a:solidFill>
                            <a:schemeClr val="tx1"/>
                          </a:solidFill>
                          <a:latin typeface="Calibri"/>
                        </a:rPr>
                        <a:t>4,629</a:t>
                      </a:r>
                      <a:endParaRPr lang="en-US" sz="1200" b="0" i="0" u="none" strike="noStrike" dirty="0">
                        <a:solidFill>
                          <a:schemeClr val="tx1"/>
                        </a:solidFill>
                        <a:latin typeface="Calibri"/>
                      </a:endParaRPr>
                    </a:p>
                  </a:txBody>
                  <a:tcPr marL="9525" marT="9525" marB="0" anchor="ctr">
                    <a:lnL w="190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2EBEE"/>
                    </a:solidFill>
                  </a:tcPr>
                </a:tc>
              </a:tr>
              <a:tr h="210312">
                <a:tc>
                  <a:txBody>
                    <a:bodyPr/>
                    <a:lstStyle/>
                    <a:p>
                      <a:pPr marL="58738" indent="0" algn="l" rtl="0" fontAlgn="b"/>
                      <a:r>
                        <a:rPr lang="en-US" sz="1200" b="0" i="0" u="none" strike="noStrike" dirty="0" err="1" smtClean="0">
                          <a:solidFill>
                            <a:schemeClr val="tx1"/>
                          </a:solidFill>
                          <a:latin typeface="Calibri"/>
                        </a:rPr>
                        <a:t>Heteroptera</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7DD"/>
                    </a:solidFill>
                  </a:tcPr>
                </a:tc>
                <a:tc>
                  <a:txBody>
                    <a:bodyPr/>
                    <a:lstStyle/>
                    <a:p>
                      <a:pPr algn="r" fontAlgn="b"/>
                      <a:r>
                        <a:rPr lang="en-US" sz="1200" b="0" i="0" u="none" strike="noStrike" dirty="0" smtClean="0">
                          <a:solidFill>
                            <a:schemeClr val="tx1"/>
                          </a:solidFill>
                          <a:latin typeface="Calibri"/>
                        </a:rPr>
                        <a:t>3,827</a:t>
                      </a:r>
                      <a:endParaRPr lang="en-US" sz="1200" b="0" i="0" u="none" strike="noStrike" dirty="0">
                        <a:solidFill>
                          <a:schemeClr val="tx1"/>
                        </a:solidFill>
                        <a:latin typeface="Calibri"/>
                      </a:endParaRPr>
                    </a:p>
                  </a:txBody>
                  <a:tcPr marL="9525" marT="9525" marB="0" anchor="ctr">
                    <a:lnL w="190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7DD"/>
                    </a:solidFill>
                  </a:tcPr>
                </a:tc>
              </a:tr>
              <a:tr h="274320">
                <a:tc>
                  <a:txBody>
                    <a:bodyPr/>
                    <a:lstStyle/>
                    <a:p>
                      <a:pPr marL="58738" indent="0" algn="l" rtl="0" fontAlgn="b"/>
                      <a:r>
                        <a:rPr lang="en-US" sz="1800" b="1" i="0" u="none" strike="noStrike" dirty="0" smtClean="0">
                          <a:solidFill>
                            <a:schemeClr val="tx1"/>
                          </a:solidFill>
                          <a:latin typeface="Calibri"/>
                        </a:rPr>
                        <a:t>Total</a:t>
                      </a:r>
                      <a:endParaRPr lang="en-US" sz="1800" b="1" i="0" u="none" strike="noStrike" dirty="0">
                        <a:solidFill>
                          <a:schemeClr val="tx1"/>
                        </a:solidFill>
                        <a:latin typeface="Calibri"/>
                      </a:endParaRPr>
                    </a:p>
                  </a:txBody>
                  <a:tcPr marL="9525" marR="9525" marT="9525" marB="0" anchor="b">
                    <a:lnL w="6350" cap="flat" cmpd="sng" algn="ctr">
                      <a:solidFill>
                        <a:schemeClr val="bg1">
                          <a:lumMod val="50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b"/>
                      <a:r>
                        <a:rPr lang="en-US" sz="1800" b="1" i="0" u="none" strike="noStrike" dirty="0" smtClean="0">
                          <a:solidFill>
                            <a:schemeClr val="tx1"/>
                          </a:solidFill>
                          <a:latin typeface="Calibri"/>
                        </a:rPr>
                        <a:t>11,150</a:t>
                      </a:r>
                      <a:endParaRPr lang="en-US" sz="1800" b="1" i="0" u="none" strike="noStrike" dirty="0">
                        <a:solidFill>
                          <a:schemeClr val="tx1"/>
                        </a:solidFill>
                        <a:latin typeface="Calibri"/>
                      </a:endParaRPr>
                    </a:p>
                  </a:txBody>
                  <a:tcPr marL="9525" marT="9525" marB="0" anchor="b">
                    <a:lnL w="190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16" name="Table 15"/>
          <p:cNvGraphicFramePr>
            <a:graphicFrameLocks noGrp="1"/>
          </p:cNvGraphicFramePr>
          <p:nvPr/>
        </p:nvGraphicFramePr>
        <p:xfrm>
          <a:off x="5002011" y="4445527"/>
          <a:ext cx="3474720" cy="1753760"/>
        </p:xfrm>
        <a:graphic>
          <a:graphicData uri="http://schemas.openxmlformats.org/drawingml/2006/table">
            <a:tbl>
              <a:tblPr firstRow="1" bandRow="1">
                <a:tableStyleId>{5C22544A-7EE6-4342-B048-85BDC9FD1C3A}</a:tableStyleId>
              </a:tblPr>
              <a:tblGrid>
                <a:gridCol w="2468880"/>
                <a:gridCol w="1005840"/>
              </a:tblGrid>
              <a:tr h="411480">
                <a:tc>
                  <a:txBody>
                    <a:bodyPr/>
                    <a:lstStyle/>
                    <a:p>
                      <a:r>
                        <a:rPr lang="en-US" sz="1600" dirty="0" smtClean="0"/>
                        <a:t>Hymenoptera</a:t>
                      </a:r>
                      <a:endParaRPr lang="en-US" sz="1600" dirty="0"/>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67F8C"/>
                    </a:solidFill>
                  </a:tcPr>
                </a:tc>
                <a:tc>
                  <a:txBody>
                    <a:bodyPr/>
                    <a:lstStyle/>
                    <a:p>
                      <a:pPr algn="ctr"/>
                      <a:r>
                        <a:rPr lang="en-US" sz="1600" dirty="0" smtClean="0"/>
                        <a:t># species</a:t>
                      </a:r>
                      <a:endParaRPr lang="en-US" sz="1600" dirty="0"/>
                    </a:p>
                  </a:txBody>
                  <a:tcPr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67F8C"/>
                    </a:solidFill>
                  </a:tcPr>
                </a:tc>
              </a:tr>
              <a:tr h="211687">
                <a:tc>
                  <a:txBody>
                    <a:bodyPr/>
                    <a:lstStyle/>
                    <a:p>
                      <a:pPr marL="58738" indent="0" algn="l" rtl="0" fontAlgn="b"/>
                      <a:r>
                        <a:rPr lang="en-US" sz="1200" b="0" i="0" u="none" strike="noStrike" dirty="0" err="1" smtClean="0">
                          <a:solidFill>
                            <a:schemeClr val="tx1"/>
                          </a:solidFill>
                          <a:latin typeface="Calibri"/>
                        </a:rPr>
                        <a:t>Aphelinidae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fontAlgn="b"/>
                      <a:r>
                        <a:rPr lang="en-US" sz="1200" b="0" i="0" u="none" strike="noStrike" dirty="0" smtClean="0">
                          <a:solidFill>
                            <a:schemeClr val="tx1"/>
                          </a:solidFill>
                          <a:latin typeface="Calibri"/>
                        </a:rPr>
                        <a:t>212</a:t>
                      </a:r>
                      <a:endParaRPr lang="en-US" sz="1200" b="0" i="0" u="none" strike="noStrike" dirty="0">
                        <a:solidFill>
                          <a:schemeClr val="tx1"/>
                        </a:solidFill>
                        <a:latin typeface="Calibri"/>
                      </a:endParaRP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11687">
                <a:tc>
                  <a:txBody>
                    <a:bodyPr/>
                    <a:lstStyle/>
                    <a:p>
                      <a:pPr marL="58738" indent="0" algn="l" rtl="0" fontAlgn="b"/>
                      <a:r>
                        <a:rPr lang="en-US" sz="1200" b="0" i="0" u="none" strike="noStrike" dirty="0" err="1" smtClean="0">
                          <a:solidFill>
                            <a:schemeClr val="tx1"/>
                          </a:solidFill>
                          <a:latin typeface="Calibri"/>
                        </a:rPr>
                        <a:t>Encyrtidae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fontAlgn="b"/>
                      <a:r>
                        <a:rPr lang="en-US" sz="1200" b="0" i="0" u="none" strike="noStrike" dirty="0" smtClean="0">
                          <a:solidFill>
                            <a:schemeClr val="tx1"/>
                          </a:solidFill>
                          <a:latin typeface="Calibri"/>
                        </a:rPr>
                        <a:t>490</a:t>
                      </a:r>
                      <a:endParaRPr lang="en-US" sz="1200" b="0" i="0" u="none" strike="noStrike" dirty="0">
                        <a:solidFill>
                          <a:schemeClr val="tx1"/>
                        </a:solidFill>
                        <a:latin typeface="Calibri"/>
                      </a:endParaRP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11687">
                <a:tc>
                  <a:txBody>
                    <a:bodyPr/>
                    <a:lstStyle/>
                    <a:p>
                      <a:pPr marL="58738" indent="0" algn="l" rtl="0" fontAlgn="b"/>
                      <a:r>
                        <a:rPr lang="en-US" sz="1200" b="0" i="0" u="none" strike="noStrike" dirty="0" err="1" smtClean="0">
                          <a:solidFill>
                            <a:schemeClr val="tx1"/>
                          </a:solidFill>
                          <a:latin typeface="Calibri"/>
                        </a:rPr>
                        <a:t>Mymaridae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fontAlgn="b"/>
                      <a:r>
                        <a:rPr lang="en-US" sz="1200" b="0" i="0" u="none" strike="noStrike" dirty="0" smtClean="0">
                          <a:solidFill>
                            <a:schemeClr val="tx1"/>
                          </a:solidFill>
                          <a:latin typeface="Calibri"/>
                        </a:rPr>
                        <a:t>187</a:t>
                      </a:r>
                      <a:endParaRPr lang="en-US" sz="1200" b="0" i="0" u="none" strike="noStrike" dirty="0">
                        <a:solidFill>
                          <a:schemeClr val="tx1"/>
                        </a:solidFill>
                        <a:latin typeface="Calibri"/>
                      </a:endParaRP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11687">
                <a:tc>
                  <a:txBody>
                    <a:bodyPr/>
                    <a:lstStyle/>
                    <a:p>
                      <a:pPr marL="58738" indent="0" algn="l" rtl="0" fontAlgn="b"/>
                      <a:r>
                        <a:rPr lang="en-US" sz="1200" b="0" i="0" u="none" strike="noStrike" dirty="0" err="1" smtClean="0">
                          <a:solidFill>
                            <a:schemeClr val="tx1"/>
                          </a:solidFill>
                          <a:latin typeface="Calibri"/>
                        </a:rPr>
                        <a:t>Signiphoridae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fontAlgn="b"/>
                      <a:r>
                        <a:rPr lang="en-US" sz="1200" b="0" i="0" u="none" strike="noStrike" dirty="0" smtClean="0">
                          <a:solidFill>
                            <a:schemeClr val="tx1"/>
                          </a:solidFill>
                          <a:latin typeface="Calibri"/>
                        </a:rPr>
                        <a:t>19</a:t>
                      </a:r>
                      <a:endParaRPr lang="en-US" sz="1200" b="0" i="0" u="none" strike="noStrike" dirty="0">
                        <a:solidFill>
                          <a:schemeClr val="tx1"/>
                        </a:solidFill>
                        <a:latin typeface="Calibri"/>
                      </a:endParaRP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11687">
                <a:tc>
                  <a:txBody>
                    <a:bodyPr/>
                    <a:lstStyle/>
                    <a:p>
                      <a:pPr marL="58738" indent="0" algn="l" rtl="0" fontAlgn="b"/>
                      <a:r>
                        <a:rPr lang="en-US" sz="1200" b="0" i="0" u="none" strike="noStrike" dirty="0" err="1" smtClean="0">
                          <a:solidFill>
                            <a:schemeClr val="tx1"/>
                          </a:solidFill>
                          <a:latin typeface="Calibri"/>
                        </a:rPr>
                        <a:t>Trichogrammatidae</a:t>
                      </a:r>
                      <a:endParaRPr lang="en-US" sz="1200" b="0" i="0" u="none" strike="noStrike" dirty="0">
                        <a:solidFill>
                          <a:schemeClr val="tx1"/>
                        </a:solidFill>
                        <a:latin typeface="Calibri"/>
                      </a:endParaRPr>
                    </a:p>
                  </a:txBody>
                  <a:tcPr marL="9525" marR="9525" marT="952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7DD"/>
                    </a:solidFill>
                  </a:tcPr>
                </a:tc>
                <a:tc>
                  <a:txBody>
                    <a:bodyPr/>
                    <a:lstStyle/>
                    <a:p>
                      <a:pPr algn="r" fontAlgn="b"/>
                      <a:r>
                        <a:rPr lang="en-US" sz="1200" b="0" i="0" u="none" strike="noStrike" dirty="0" smtClean="0">
                          <a:solidFill>
                            <a:schemeClr val="tx1"/>
                          </a:solidFill>
                          <a:latin typeface="Calibri"/>
                        </a:rPr>
                        <a:t>131</a:t>
                      </a:r>
                      <a:endParaRPr lang="en-US" sz="1200" b="0" i="0" u="none" strike="noStrike" dirty="0">
                        <a:solidFill>
                          <a:schemeClr val="tx1"/>
                        </a:solidFill>
                        <a:latin typeface="Calibri"/>
                      </a:endParaRPr>
                    </a:p>
                  </a:txBody>
                  <a:tcPr marL="9525" marT="952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7DD"/>
                    </a:solidFill>
                  </a:tcPr>
                </a:tc>
              </a:tr>
              <a:tr h="274320">
                <a:tc>
                  <a:txBody>
                    <a:bodyPr/>
                    <a:lstStyle/>
                    <a:p>
                      <a:pPr marL="58738" indent="0" algn="l" rtl="0" fontAlgn="b"/>
                      <a:r>
                        <a:rPr lang="en-US" sz="1800" b="1" i="0" u="none" strike="noStrike" dirty="0" smtClean="0">
                          <a:solidFill>
                            <a:schemeClr val="tx1"/>
                          </a:solidFill>
                          <a:latin typeface="Calibri"/>
                        </a:rPr>
                        <a:t>Total</a:t>
                      </a:r>
                      <a:endParaRPr lang="en-US" sz="1800" b="1" i="0" u="none" strike="noStrike" dirty="0">
                        <a:solidFill>
                          <a:schemeClr val="tx1"/>
                        </a:solidFill>
                        <a:latin typeface="Calibri"/>
                      </a:endParaRPr>
                    </a:p>
                  </a:txBody>
                  <a:tcPr marL="9525" marR="9525" marT="9525" marB="0" anchor="b">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b"/>
                      <a:r>
                        <a:rPr lang="en-US" sz="1800" b="1" i="0" u="none" strike="noStrike" dirty="0" smtClean="0">
                          <a:solidFill>
                            <a:schemeClr val="tx1"/>
                          </a:solidFill>
                          <a:latin typeface="Calibri"/>
                        </a:rPr>
                        <a:t>1,039</a:t>
                      </a:r>
                      <a:endParaRPr lang="en-US" sz="1800" b="1" i="0" u="none" strike="noStrike" dirty="0">
                        <a:solidFill>
                          <a:schemeClr val="tx1"/>
                        </a:solidFill>
                        <a:latin typeface="Calibri"/>
                      </a:endParaRPr>
                    </a:p>
                  </a:txBody>
                  <a:tcPr marL="9525" marT="9525" marB="0" anchor="b">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17" name="Text Placeholder 3"/>
          <p:cNvSpPr txBox="1">
            <a:spLocks/>
          </p:cNvSpPr>
          <p:nvPr/>
        </p:nvSpPr>
        <p:spPr>
          <a:xfrm>
            <a:off x="4989696" y="1369453"/>
            <a:ext cx="3474720" cy="411480"/>
          </a:xfrm>
          <a:prstGeom prst="rect">
            <a:avLst/>
          </a:prstGeom>
          <a:solidFill>
            <a:srgbClr val="D5C4BD"/>
          </a:solidFill>
          <a:ln>
            <a:solidFill>
              <a:srgbClr val="A68372"/>
            </a:solidFill>
          </a:ln>
        </p:spPr>
        <p:txBody>
          <a:bodyPr vert="horz" lIns="91440" tIns="45720" rIns="91440" bIns="45720" rtlCol="0" anchor="ctr">
            <a:noAutofit/>
          </a:bodyPr>
          <a:lstStyle/>
          <a:p>
            <a:pPr marL="342900" marR="0" lvl="0" indent="-342900" algn="ctr" defTabSz="914400" rtl="0" eaLnBrk="1" fontAlgn="auto" latinLnBrk="0" hangingPunct="1">
              <a:lnSpc>
                <a:spcPct val="100000"/>
              </a:lnSpc>
              <a:spcBef>
                <a:spcPct val="20000"/>
              </a:spcBef>
              <a:spcAft>
                <a:spcPts val="0"/>
              </a:spcAft>
              <a:buClr>
                <a:schemeClr val="accent3"/>
              </a:buClr>
              <a:buSzTx/>
              <a:buFont typeface="Georgia"/>
              <a:buNone/>
              <a:tabLst/>
              <a:defRPr/>
            </a:pPr>
            <a:r>
              <a:rPr lang="en-US" sz="2800" b="1" dirty="0" smtClean="0"/>
              <a:t>Herbivores</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Text Placeholder 3"/>
          <p:cNvSpPr txBox="1">
            <a:spLocks/>
          </p:cNvSpPr>
          <p:nvPr/>
        </p:nvSpPr>
        <p:spPr>
          <a:xfrm>
            <a:off x="564802" y="1357412"/>
            <a:ext cx="3474720" cy="411480"/>
          </a:xfrm>
          <a:prstGeom prst="rect">
            <a:avLst/>
          </a:prstGeom>
          <a:solidFill>
            <a:srgbClr val="D5C4BD"/>
          </a:solidFill>
          <a:ln>
            <a:solidFill>
              <a:srgbClr val="A68372"/>
            </a:solidFill>
          </a:ln>
        </p:spPr>
        <p:txBody>
          <a:bodyPr vert="horz" lIns="91440" tIns="45720" rIns="91440" bIns="45720" rtlCol="0" anchor="ctr">
            <a:noAutofit/>
          </a:bodyPr>
          <a:lstStyle/>
          <a:p>
            <a:pPr marL="342900" marR="0" lvl="0" indent="-342900" algn="ctr" defTabSz="914400" rtl="0" eaLnBrk="1" fontAlgn="auto" latinLnBrk="0" hangingPunct="1">
              <a:lnSpc>
                <a:spcPct val="100000"/>
              </a:lnSpc>
              <a:spcBef>
                <a:spcPct val="20000"/>
              </a:spcBef>
              <a:spcAft>
                <a:spcPts val="0"/>
              </a:spcAft>
              <a:buClr>
                <a:schemeClr val="accent3"/>
              </a:buClr>
              <a:buSzTx/>
              <a:buFont typeface="Georgia"/>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Plants</a:t>
            </a:r>
          </a:p>
        </p:txBody>
      </p:sp>
      <p:sp>
        <p:nvSpPr>
          <p:cNvPr id="19" name="Text Placeholder 3"/>
          <p:cNvSpPr txBox="1">
            <a:spLocks/>
          </p:cNvSpPr>
          <p:nvPr/>
        </p:nvSpPr>
        <p:spPr>
          <a:xfrm>
            <a:off x="4996816" y="3950650"/>
            <a:ext cx="3474720" cy="411480"/>
          </a:xfrm>
          <a:prstGeom prst="rect">
            <a:avLst/>
          </a:prstGeom>
          <a:solidFill>
            <a:srgbClr val="D5C4BD"/>
          </a:solidFill>
          <a:ln>
            <a:solidFill>
              <a:srgbClr val="A68372"/>
            </a:solidFill>
          </a:ln>
        </p:spPr>
        <p:txBody>
          <a:bodyPr vert="horz" lIns="91440" tIns="45720" rIns="91440" bIns="45720" rtlCol="0" anchor="ctr">
            <a:noAutofit/>
          </a:bodyPr>
          <a:lstStyle/>
          <a:p>
            <a:pPr marL="342900" marR="0" lvl="0" indent="-342900" algn="ctr" defTabSz="914400" rtl="0" eaLnBrk="1" fontAlgn="auto" latinLnBrk="0" hangingPunct="1">
              <a:lnSpc>
                <a:spcPct val="100000"/>
              </a:lnSpc>
              <a:spcBef>
                <a:spcPct val="20000"/>
              </a:spcBef>
              <a:spcAft>
                <a:spcPts val="0"/>
              </a:spcAft>
              <a:buClr>
                <a:schemeClr val="accent3"/>
              </a:buClr>
              <a:buSzTx/>
              <a:buFont typeface="Georgia"/>
              <a:buNone/>
              <a:tabLst/>
              <a:defRPr/>
            </a:pPr>
            <a:r>
              <a:rPr lang="en-US" sz="2800" b="1" dirty="0" smtClean="0"/>
              <a:t>Parasitoids</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Rectangle 11"/>
          <p:cNvSpPr/>
          <p:nvPr/>
        </p:nvSpPr>
        <p:spPr>
          <a:xfrm>
            <a:off x="0" y="6721817"/>
            <a:ext cx="9144000" cy="137160"/>
          </a:xfrm>
          <a:prstGeom prst="rect">
            <a:avLst/>
          </a:prstGeom>
          <a:gradFill flip="none" rotWithShape="1">
            <a:gsLst>
              <a:gs pos="0">
                <a:srgbClr val="856251"/>
              </a:gs>
              <a:gs pos="50000">
                <a:srgbClr val="A27D6A"/>
              </a:gs>
              <a:gs pos="100000">
                <a:srgbClr val="BB9F9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138136"/>
          </a:xfrm>
          <a:prstGeom prst="rect">
            <a:avLst/>
          </a:prstGeom>
          <a:gradFill flip="none" rotWithShape="1">
            <a:gsLst>
              <a:gs pos="0">
                <a:srgbClr val="A37C69"/>
              </a:gs>
              <a:gs pos="50000">
                <a:srgbClr val="B29384"/>
              </a:gs>
              <a:gs pos="100000">
                <a:srgbClr val="CEBBB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4553" y="221159"/>
            <a:ext cx="8754894" cy="769441"/>
          </a:xfrm>
          <a:prstGeom prst="rect">
            <a:avLst/>
          </a:prstGeom>
        </p:spPr>
        <p:txBody>
          <a:bodyPr wrap="square">
            <a:spAutoFit/>
          </a:bodyPr>
          <a:lstStyle/>
          <a:p>
            <a:pPr algn="ctr"/>
            <a:r>
              <a:rPr lang="en-US" sz="4400" b="1" dirty="0" smtClean="0">
                <a:solidFill>
                  <a:schemeClr val="bg1"/>
                </a:solidFill>
                <a:effectLst>
                  <a:outerShdw blurRad="50800" dist="38100" dir="2700000" algn="tl" rotWithShape="0">
                    <a:prstClr val="black">
                      <a:alpha val="40000"/>
                    </a:prstClr>
                  </a:outerShdw>
                </a:effectLst>
              </a:rPr>
              <a:t>Insect Specimen Digitization</a:t>
            </a:r>
            <a:endParaRPr lang="en-US" sz="4400" b="1" dirty="0">
              <a:solidFill>
                <a:schemeClr val="bg1"/>
              </a:solidFill>
              <a:effectLst>
                <a:outerShdw blurRad="50800" dist="38100" dir="2700000" algn="tl" rotWithShape="0">
                  <a:prstClr val="black">
                    <a:alpha val="40000"/>
                  </a:prstClr>
                </a:outerShdw>
              </a:effectLst>
            </a:endParaRPr>
          </a:p>
        </p:txBody>
      </p:sp>
      <p:sp>
        <p:nvSpPr>
          <p:cNvPr id="13" name="Rectangle 12"/>
          <p:cNvSpPr/>
          <p:nvPr/>
        </p:nvSpPr>
        <p:spPr>
          <a:xfrm>
            <a:off x="0" y="1022297"/>
            <a:ext cx="9144000" cy="91440"/>
          </a:xfrm>
          <a:prstGeom prst="rect">
            <a:avLst/>
          </a:prstGeom>
          <a:gradFill flip="none" rotWithShape="1">
            <a:gsLst>
              <a:gs pos="29000">
                <a:srgbClr val="88BACA">
                  <a:shade val="30000"/>
                  <a:satMod val="115000"/>
                </a:srgbClr>
              </a:gs>
              <a:gs pos="48000">
                <a:srgbClr val="88BACA">
                  <a:shade val="67500"/>
                  <a:satMod val="115000"/>
                </a:srgbClr>
              </a:gs>
              <a:gs pos="74000">
                <a:srgbClr val="CCEC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 y="1094417"/>
            <a:ext cx="9144001" cy="45720"/>
          </a:xfrm>
          <a:prstGeom prst="rect">
            <a:avLst/>
          </a:prstGeom>
          <a:gradFill flip="none" rotWithShape="1">
            <a:gsLst>
              <a:gs pos="1000">
                <a:srgbClr val="93B8C3"/>
              </a:gs>
              <a:gs pos="100000">
                <a:srgbClr val="4A6D7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17"/>
          <p:cNvGraphicFramePr>
            <a:graphicFrameLocks noGrp="1"/>
          </p:cNvGraphicFramePr>
          <p:nvPr/>
        </p:nvGraphicFramePr>
        <p:xfrm>
          <a:off x="456791" y="1378764"/>
          <a:ext cx="8230419" cy="5025390"/>
        </p:xfrm>
        <a:graphic>
          <a:graphicData uri="http://schemas.openxmlformats.org/drawingml/2006/table">
            <a:tbl>
              <a:tblPr/>
              <a:tblGrid>
                <a:gridCol w="2890323"/>
                <a:gridCol w="1133856"/>
                <a:gridCol w="1280160"/>
                <a:gridCol w="1371600"/>
                <a:gridCol w="1554480"/>
              </a:tblGrid>
              <a:tr h="411480">
                <a:tc>
                  <a:txBody>
                    <a:bodyPr/>
                    <a:lstStyle/>
                    <a:p>
                      <a:pPr algn="l" rtl="0" fontAlgn="t"/>
                      <a:r>
                        <a:rPr lang="en-US" sz="1600" b="1" i="0" u="none" strike="noStrike" dirty="0" smtClean="0">
                          <a:solidFill>
                            <a:srgbClr val="FFFFFF"/>
                          </a:solidFill>
                          <a:latin typeface="Calibri"/>
                        </a:rPr>
                        <a:t>Institutions  (18)</a:t>
                      </a:r>
                      <a:endParaRPr lang="en-US" sz="1600" b="1" i="0" u="none" strike="noStrike" dirty="0">
                        <a:solidFill>
                          <a:srgbClr val="FFFFFF"/>
                        </a:solidFill>
                        <a:latin typeface="Calibri"/>
                      </a:endParaRP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7F8C"/>
                    </a:solidFill>
                  </a:tcPr>
                </a:tc>
                <a:tc>
                  <a:txBody>
                    <a:bodyPr/>
                    <a:lstStyle/>
                    <a:p>
                      <a:pPr algn="ctr" rtl="0" fontAlgn="t">
                        <a:lnSpc>
                          <a:spcPct val="80000"/>
                        </a:lnSpc>
                      </a:pPr>
                      <a:r>
                        <a:rPr lang="en-US" sz="1400" b="1" i="0" u="none" strike="noStrike" dirty="0">
                          <a:solidFill>
                            <a:srgbClr val="FFFFFF"/>
                          </a:solidFill>
                          <a:latin typeface="Calibri"/>
                        </a:rPr>
                        <a:t>Specimens  </a:t>
                      </a:r>
                      <a:r>
                        <a:rPr lang="en-US" sz="1400" b="1" i="0" u="none" strike="noStrike" dirty="0" err="1">
                          <a:solidFill>
                            <a:srgbClr val="FFFFFF"/>
                          </a:solidFill>
                          <a:latin typeface="Calibri"/>
                        </a:rPr>
                        <a:t>databased</a:t>
                      </a:r>
                      <a:endParaRPr lang="en-US" sz="1400" b="1" i="0" u="none" strike="noStrike" dirty="0">
                        <a:solidFill>
                          <a:srgbClr val="FFFFFF"/>
                        </a:solidFill>
                        <a:latin typeface="Calibri"/>
                      </a:endParaRP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7F8C"/>
                    </a:solidFill>
                  </a:tcPr>
                </a:tc>
                <a:tc>
                  <a:txBody>
                    <a:bodyPr/>
                    <a:lstStyle/>
                    <a:p>
                      <a:pPr algn="ctr" rtl="0" fontAlgn="t">
                        <a:lnSpc>
                          <a:spcPct val="80000"/>
                        </a:lnSpc>
                      </a:pPr>
                      <a:r>
                        <a:rPr lang="en-US" sz="1400" b="1" i="0" u="none" strike="noStrike" dirty="0">
                          <a:solidFill>
                            <a:srgbClr val="FFFFFF"/>
                          </a:solidFill>
                          <a:latin typeface="Calibri"/>
                        </a:rPr>
                        <a:t>% </a:t>
                      </a:r>
                      <a:endParaRPr lang="en-US" sz="1400" b="1" i="0" u="none" strike="noStrike" dirty="0" smtClean="0">
                        <a:solidFill>
                          <a:srgbClr val="FFFFFF"/>
                        </a:solidFill>
                        <a:latin typeface="Calibri"/>
                      </a:endParaRPr>
                    </a:p>
                    <a:p>
                      <a:pPr algn="ctr" rtl="0" fontAlgn="t">
                        <a:lnSpc>
                          <a:spcPct val="80000"/>
                        </a:lnSpc>
                      </a:pPr>
                      <a:r>
                        <a:rPr lang="en-US" sz="1400" b="1" i="0" u="none" strike="noStrike" dirty="0" err="1" smtClean="0">
                          <a:solidFill>
                            <a:srgbClr val="FFFFFF"/>
                          </a:solidFill>
                          <a:latin typeface="Calibri"/>
                        </a:rPr>
                        <a:t>Georeferenced</a:t>
                      </a:r>
                      <a:endParaRPr lang="en-US" sz="1400" b="1" i="0" u="none" strike="noStrike" dirty="0">
                        <a:solidFill>
                          <a:srgbClr val="FFFFFF"/>
                        </a:solidFill>
                        <a:latin typeface="Calibri"/>
                      </a:endParaRP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7F8C"/>
                    </a:solidFill>
                  </a:tcPr>
                </a:tc>
                <a:tc>
                  <a:txBody>
                    <a:bodyPr/>
                    <a:lstStyle/>
                    <a:p>
                      <a:pPr algn="ctr" rtl="0" fontAlgn="t"/>
                      <a:r>
                        <a:rPr lang="en-US" sz="1400" b="1" i="0" u="none" strike="noStrike" dirty="0">
                          <a:solidFill>
                            <a:srgbClr val="FFFFFF"/>
                          </a:solidFill>
                          <a:latin typeface="Calibri"/>
                        </a:rPr>
                        <a:t>Prior funding</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7F8C"/>
                    </a:solidFill>
                  </a:tcPr>
                </a:tc>
                <a:tc>
                  <a:txBody>
                    <a:bodyPr/>
                    <a:lstStyle/>
                    <a:p>
                      <a:pPr algn="ctr" rtl="0" fontAlgn="t">
                        <a:lnSpc>
                          <a:spcPct val="80000"/>
                        </a:lnSpc>
                      </a:pPr>
                      <a:r>
                        <a:rPr lang="en-US" sz="1400" b="1" i="0" u="none" strike="noStrike" dirty="0">
                          <a:solidFill>
                            <a:srgbClr val="FFFFFF"/>
                          </a:solidFill>
                          <a:latin typeface="Calibri"/>
                        </a:rPr>
                        <a:t>Specimens to be </a:t>
                      </a:r>
                      <a:r>
                        <a:rPr lang="en-US" sz="1400" b="1" i="0" u="none" strike="noStrike" dirty="0" err="1">
                          <a:solidFill>
                            <a:srgbClr val="FFFFFF"/>
                          </a:solidFill>
                          <a:latin typeface="Calibri"/>
                        </a:rPr>
                        <a:t>databased</a:t>
                      </a:r>
                      <a:endParaRPr lang="en-US" sz="1400" b="1" i="0" u="none" strike="noStrike" dirty="0">
                        <a:solidFill>
                          <a:srgbClr val="FFFFFF"/>
                        </a:solidFill>
                        <a:latin typeface="Calibri"/>
                      </a:endParaRPr>
                    </a:p>
                  </a:txBody>
                  <a:tcPr marL="5715" marR="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67F8C"/>
                    </a:solidFill>
                  </a:tcPr>
                </a:tc>
              </a:tr>
              <a:tr h="228600">
                <a:tc>
                  <a:txBody>
                    <a:bodyPr/>
                    <a:lstStyle/>
                    <a:p>
                      <a:pPr algn="l" rtl="0" fontAlgn="t"/>
                      <a:r>
                        <a:rPr lang="en-US" sz="1200" b="0" i="0" u="none" strike="noStrike" dirty="0">
                          <a:solidFill>
                            <a:srgbClr val="000000"/>
                          </a:solidFill>
                          <a:latin typeface="Calibri"/>
                        </a:rPr>
                        <a:t>American Museum of Natural History</a:t>
                      </a: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30,000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100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ctr" rtl="0" fontAlgn="t"/>
                      <a:r>
                        <a:rPr lang="en-US" sz="1200" b="0" i="0" u="none" strike="noStrike" dirty="0">
                          <a:solidFill>
                            <a:srgbClr val="000000"/>
                          </a:solidFill>
                          <a:latin typeface="Calibri"/>
                        </a:rPr>
                        <a:t>NSF-PBI</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333,000</a:t>
                      </a:r>
                    </a:p>
                  </a:txBody>
                  <a:tcPr marL="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28600">
                <a:tc>
                  <a:txBody>
                    <a:bodyPr/>
                    <a:lstStyle/>
                    <a:p>
                      <a:pPr algn="l" rtl="0" fontAlgn="t"/>
                      <a:r>
                        <a:rPr lang="nn-NO" sz="1200" b="0" i="0" u="none" strike="noStrike" dirty="0">
                          <a:solidFill>
                            <a:srgbClr val="000000"/>
                          </a:solidFill>
                          <a:latin typeface="Calibri"/>
                        </a:rPr>
                        <a:t>B. P. Bishop Museum, Honolulu</a:t>
                      </a: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ctr" fontAlgn="t"/>
                      <a:r>
                        <a:rPr lang="en-US" sz="1200" b="0" i="0" u="none" strike="noStrike" dirty="0">
                          <a:solidFill>
                            <a:srgbClr val="000000"/>
                          </a:solidFill>
                          <a:latin typeface="Calibri"/>
                        </a:rPr>
                        <a:t> </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70,000</a:t>
                      </a:r>
                    </a:p>
                  </a:txBody>
                  <a:tcPr marL="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28600">
                <a:tc>
                  <a:txBody>
                    <a:bodyPr/>
                    <a:lstStyle/>
                    <a:p>
                      <a:pPr algn="l" rtl="0" fontAlgn="t"/>
                      <a:r>
                        <a:rPr lang="en-US" sz="1200" b="0" i="0" u="none" strike="noStrike" dirty="0">
                          <a:solidFill>
                            <a:srgbClr val="000000"/>
                          </a:solidFill>
                          <a:latin typeface="Calibri"/>
                        </a:rPr>
                        <a:t>California Academy of Sciences</a:t>
                      </a: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4,000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100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ctr" rtl="0" fontAlgn="t"/>
                      <a:r>
                        <a:rPr lang="en-US" sz="1200" b="0" i="0" u="none" strike="noStrike" dirty="0">
                          <a:solidFill>
                            <a:srgbClr val="000000"/>
                          </a:solidFill>
                          <a:latin typeface="Calibri"/>
                        </a:rPr>
                        <a:t>NSF-PBI</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40,000</a:t>
                      </a:r>
                    </a:p>
                  </a:txBody>
                  <a:tcPr marL="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28600">
                <a:tc>
                  <a:txBody>
                    <a:bodyPr/>
                    <a:lstStyle/>
                    <a:p>
                      <a:pPr algn="l" rtl="0" fontAlgn="t"/>
                      <a:r>
                        <a:rPr lang="en-US" sz="1200" b="0" i="0" u="none" strike="noStrike" dirty="0">
                          <a:solidFill>
                            <a:srgbClr val="000000"/>
                          </a:solidFill>
                          <a:latin typeface="Calibri"/>
                        </a:rPr>
                        <a:t>California Dept. Food &amp; Agriculture</a:t>
                      </a: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1,000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100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ctr" rtl="0" fontAlgn="t"/>
                      <a:r>
                        <a:rPr lang="en-US" sz="1200" b="0" i="0" u="none" strike="noStrike" dirty="0">
                          <a:solidFill>
                            <a:srgbClr val="000000"/>
                          </a:solidFill>
                          <a:latin typeface="Calibri"/>
                        </a:rPr>
                        <a:t>NSF-PBI</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75,000</a:t>
                      </a:r>
                    </a:p>
                  </a:txBody>
                  <a:tcPr marL="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28600">
                <a:tc>
                  <a:txBody>
                    <a:bodyPr/>
                    <a:lstStyle/>
                    <a:p>
                      <a:pPr algn="l" rtl="0" fontAlgn="t"/>
                      <a:r>
                        <a:rPr lang="en-US" sz="1200" b="0" i="0" u="none" strike="noStrike" dirty="0">
                          <a:solidFill>
                            <a:srgbClr val="000000"/>
                          </a:solidFill>
                          <a:latin typeface="Calibri"/>
                        </a:rPr>
                        <a:t>Carnegie Museum, Pittsburgh</a:t>
                      </a: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1</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ctr" fontAlgn="t"/>
                      <a:r>
                        <a:rPr lang="en-US" sz="1200" b="0" i="0" u="none" strike="noStrike" dirty="0">
                          <a:solidFill>
                            <a:srgbClr val="000000"/>
                          </a:solidFill>
                          <a:latin typeface="Calibri"/>
                        </a:rPr>
                        <a:t> </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15,000</a:t>
                      </a:r>
                    </a:p>
                  </a:txBody>
                  <a:tcPr marL="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28600">
                <a:tc>
                  <a:txBody>
                    <a:bodyPr/>
                    <a:lstStyle/>
                    <a:p>
                      <a:pPr algn="l" rtl="0" fontAlgn="t"/>
                      <a:r>
                        <a:rPr lang="en-US" sz="1200" b="0" i="0" u="none" strike="noStrike" dirty="0">
                          <a:solidFill>
                            <a:srgbClr val="000000"/>
                          </a:solidFill>
                          <a:latin typeface="Calibri"/>
                        </a:rPr>
                        <a:t>Colorado State University</a:t>
                      </a: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1</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ctr" fontAlgn="t"/>
                      <a:r>
                        <a:rPr lang="en-US" sz="1200" b="0" i="0" u="none" strike="noStrike" dirty="0">
                          <a:solidFill>
                            <a:srgbClr val="000000"/>
                          </a:solidFill>
                          <a:latin typeface="Calibri"/>
                        </a:rPr>
                        <a:t> </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15,000</a:t>
                      </a:r>
                    </a:p>
                  </a:txBody>
                  <a:tcPr marL="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28600">
                <a:tc>
                  <a:txBody>
                    <a:bodyPr/>
                    <a:lstStyle/>
                    <a:p>
                      <a:pPr algn="l" rtl="0" fontAlgn="t"/>
                      <a:r>
                        <a:rPr lang="en-US" sz="1200" b="0" i="0" u="none" strike="noStrike" dirty="0">
                          <a:solidFill>
                            <a:srgbClr val="000000"/>
                          </a:solidFill>
                          <a:latin typeface="Calibri"/>
                        </a:rPr>
                        <a:t>Cornell University</a:t>
                      </a: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1</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ctr" fontAlgn="t"/>
                      <a:r>
                        <a:rPr lang="en-US" sz="1200" b="0" i="0" u="none" strike="noStrike" dirty="0">
                          <a:solidFill>
                            <a:srgbClr val="000000"/>
                          </a:solidFill>
                          <a:latin typeface="Calibri"/>
                        </a:rPr>
                        <a:t> </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30,000</a:t>
                      </a:r>
                    </a:p>
                  </a:txBody>
                  <a:tcPr marL="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28600">
                <a:tc>
                  <a:txBody>
                    <a:bodyPr/>
                    <a:lstStyle/>
                    <a:p>
                      <a:pPr algn="l" rtl="0" fontAlgn="t"/>
                      <a:r>
                        <a:rPr lang="en-US" sz="1200" b="0" i="0" u="none" strike="noStrike" dirty="0">
                          <a:solidFill>
                            <a:srgbClr val="000000"/>
                          </a:solidFill>
                          <a:latin typeface="Calibri"/>
                        </a:rPr>
                        <a:t>Illinois Natural History Survey</a:t>
                      </a: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36,000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100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ctr" rtl="0" fontAlgn="t"/>
                      <a:r>
                        <a:rPr lang="en-US" sz="1200" b="0" i="0" u="none" strike="noStrike" dirty="0">
                          <a:solidFill>
                            <a:srgbClr val="000000"/>
                          </a:solidFill>
                          <a:latin typeface="Calibri"/>
                        </a:rPr>
                        <a:t>NSF-REVSYS</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73,000</a:t>
                      </a:r>
                    </a:p>
                  </a:txBody>
                  <a:tcPr marL="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28600">
                <a:tc>
                  <a:txBody>
                    <a:bodyPr/>
                    <a:lstStyle/>
                    <a:p>
                      <a:pPr algn="l" rtl="0" fontAlgn="t"/>
                      <a:r>
                        <a:rPr lang="en-US" sz="1200" b="0" i="0" u="none" strike="noStrike" dirty="0">
                          <a:solidFill>
                            <a:srgbClr val="000000"/>
                          </a:solidFill>
                          <a:latin typeface="Calibri"/>
                        </a:rPr>
                        <a:t>Mississippi State University</a:t>
                      </a: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ctr" fontAlgn="t"/>
                      <a:r>
                        <a:rPr lang="en-US" sz="1200" b="0" i="0" u="none" strike="noStrike" dirty="0">
                          <a:solidFill>
                            <a:srgbClr val="000000"/>
                          </a:solidFill>
                          <a:latin typeface="Calibri"/>
                        </a:rPr>
                        <a:t> </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50,000</a:t>
                      </a:r>
                    </a:p>
                  </a:txBody>
                  <a:tcPr marL="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28600">
                <a:tc>
                  <a:txBody>
                    <a:bodyPr/>
                    <a:lstStyle/>
                    <a:p>
                      <a:pPr algn="l" rtl="0" fontAlgn="t"/>
                      <a:r>
                        <a:rPr lang="en-US" sz="1200" b="0" i="0" u="none" strike="noStrike" dirty="0">
                          <a:solidFill>
                            <a:srgbClr val="000000"/>
                          </a:solidFill>
                          <a:latin typeface="Calibri"/>
                        </a:rPr>
                        <a:t>North Carolina State University</a:t>
                      </a: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1,000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100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ctr" rtl="0" fontAlgn="t"/>
                      <a:r>
                        <a:rPr lang="en-US" sz="1200" b="0" i="0" u="none" strike="noStrike" dirty="0">
                          <a:solidFill>
                            <a:srgbClr val="000000"/>
                          </a:solidFill>
                          <a:latin typeface="Calibri"/>
                        </a:rPr>
                        <a:t>NSF-BRC</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75,000</a:t>
                      </a:r>
                    </a:p>
                  </a:txBody>
                  <a:tcPr marL="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28600">
                <a:tc>
                  <a:txBody>
                    <a:bodyPr/>
                    <a:lstStyle/>
                    <a:p>
                      <a:pPr algn="l" rtl="0" fontAlgn="t"/>
                      <a:r>
                        <a:rPr lang="en-US" sz="1200" b="0" i="0" u="none" strike="noStrike" dirty="0">
                          <a:solidFill>
                            <a:srgbClr val="000000"/>
                          </a:solidFill>
                          <a:latin typeface="Calibri"/>
                        </a:rPr>
                        <a:t>Oregon State University</a:t>
                      </a: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1,000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100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ctr" fontAlgn="t"/>
                      <a:r>
                        <a:rPr lang="en-US" sz="1200" b="0" i="0" u="none" strike="noStrike" dirty="0">
                          <a:solidFill>
                            <a:srgbClr val="000000"/>
                          </a:solidFill>
                          <a:latin typeface="Calibri"/>
                        </a:rPr>
                        <a:t> </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40,000</a:t>
                      </a:r>
                    </a:p>
                  </a:txBody>
                  <a:tcPr marL="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28600">
                <a:tc>
                  <a:txBody>
                    <a:bodyPr/>
                    <a:lstStyle/>
                    <a:p>
                      <a:pPr algn="l" rtl="0" fontAlgn="t"/>
                      <a:r>
                        <a:rPr lang="en-US" sz="1200" b="0" i="0" u="none" strike="noStrike" dirty="0">
                          <a:solidFill>
                            <a:srgbClr val="000000"/>
                          </a:solidFill>
                          <a:latin typeface="Calibri"/>
                        </a:rPr>
                        <a:t>Texas A&amp;M University</a:t>
                      </a: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15,000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100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ctr" rtl="0" fontAlgn="t"/>
                      <a:r>
                        <a:rPr lang="en-US" sz="1200" b="0" i="0" u="none" strike="noStrike" dirty="0">
                          <a:solidFill>
                            <a:srgbClr val="000000"/>
                          </a:solidFill>
                          <a:latin typeface="Calibri"/>
                        </a:rPr>
                        <a:t>NSF-PBI</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150,000</a:t>
                      </a:r>
                    </a:p>
                  </a:txBody>
                  <a:tcPr marL="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28600">
                <a:tc>
                  <a:txBody>
                    <a:bodyPr/>
                    <a:lstStyle/>
                    <a:p>
                      <a:pPr algn="l" rtl="0" fontAlgn="t"/>
                      <a:r>
                        <a:rPr lang="en-US" sz="1200" b="0" i="0" u="none" strike="noStrike" dirty="0" smtClean="0">
                          <a:solidFill>
                            <a:srgbClr val="000000"/>
                          </a:solidFill>
                          <a:latin typeface="Calibri"/>
                        </a:rPr>
                        <a:t>Univ. </a:t>
                      </a:r>
                      <a:r>
                        <a:rPr lang="en-US" sz="1200" b="0" i="0" u="none" strike="noStrike" dirty="0">
                          <a:solidFill>
                            <a:srgbClr val="000000"/>
                          </a:solidFill>
                          <a:latin typeface="Calibri"/>
                        </a:rPr>
                        <a:t>of California, Berkeley, </a:t>
                      </a:r>
                      <a:r>
                        <a:rPr lang="en-US" sz="1200" b="0" i="0" u="none" strike="noStrike" dirty="0" err="1">
                          <a:solidFill>
                            <a:srgbClr val="000000"/>
                          </a:solidFill>
                          <a:latin typeface="Calibri"/>
                        </a:rPr>
                        <a:t>Essig</a:t>
                      </a:r>
                      <a:r>
                        <a:rPr lang="en-US" sz="1200" b="0" i="0" u="none" strike="noStrike" dirty="0">
                          <a:solidFill>
                            <a:srgbClr val="000000"/>
                          </a:solidFill>
                          <a:latin typeface="Calibri"/>
                        </a:rPr>
                        <a:t> Museum</a:t>
                      </a: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12,000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92</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ctr" rtl="0" fontAlgn="t"/>
                      <a:r>
                        <a:rPr lang="en-US" sz="1200" b="0" i="0" u="none" strike="noStrike" dirty="0">
                          <a:solidFill>
                            <a:srgbClr val="000000"/>
                          </a:solidFill>
                          <a:latin typeface="Calibri"/>
                        </a:rPr>
                        <a:t>NSF-PBI, NSF-BRC</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45,000</a:t>
                      </a:r>
                    </a:p>
                  </a:txBody>
                  <a:tcPr marL="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28600">
                <a:tc>
                  <a:txBody>
                    <a:bodyPr/>
                    <a:lstStyle/>
                    <a:p>
                      <a:pPr algn="l" rtl="0" fontAlgn="t"/>
                      <a:r>
                        <a:rPr lang="en-US" sz="1200" b="0" i="0" u="none" strike="noStrike" dirty="0">
                          <a:solidFill>
                            <a:srgbClr val="000000"/>
                          </a:solidFill>
                          <a:latin typeface="Calibri"/>
                        </a:rPr>
                        <a:t>University of California, Riverside</a:t>
                      </a: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14,000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100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ctr" rtl="0" fontAlgn="t"/>
                      <a:r>
                        <a:rPr lang="en-US" sz="1200" b="0" i="0" u="none" strike="noStrike" dirty="0">
                          <a:solidFill>
                            <a:srgbClr val="000000"/>
                          </a:solidFill>
                          <a:latin typeface="Calibri"/>
                        </a:rPr>
                        <a:t>NSF-PBI, NSF-DBI</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75,000</a:t>
                      </a:r>
                    </a:p>
                  </a:txBody>
                  <a:tcPr marL="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28600">
                <a:tc>
                  <a:txBody>
                    <a:bodyPr/>
                    <a:lstStyle/>
                    <a:p>
                      <a:pPr algn="l" rtl="0" fontAlgn="t"/>
                      <a:r>
                        <a:rPr lang="en-US" sz="1200" b="0" i="0" u="none" strike="noStrike" dirty="0">
                          <a:solidFill>
                            <a:srgbClr val="000000"/>
                          </a:solidFill>
                          <a:latin typeface="Calibri"/>
                        </a:rPr>
                        <a:t>University of Delaware</a:t>
                      </a: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2,000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ctr" fontAlgn="t"/>
                      <a:r>
                        <a:rPr lang="en-US" sz="1200" b="0" i="0" u="none" strike="noStrike" dirty="0">
                          <a:solidFill>
                            <a:srgbClr val="000000"/>
                          </a:solidFill>
                          <a:latin typeface="Calibri"/>
                        </a:rPr>
                        <a:t> </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20,000</a:t>
                      </a:r>
                    </a:p>
                  </a:txBody>
                  <a:tcPr marL="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28600">
                <a:tc>
                  <a:txBody>
                    <a:bodyPr/>
                    <a:lstStyle/>
                    <a:p>
                      <a:pPr algn="l" rtl="0" fontAlgn="t"/>
                      <a:r>
                        <a:rPr lang="en-US" sz="1200" b="0" i="0" u="none" strike="noStrike" dirty="0">
                          <a:solidFill>
                            <a:srgbClr val="000000"/>
                          </a:solidFill>
                          <a:latin typeface="Calibri"/>
                        </a:rPr>
                        <a:t>University of Kansas</a:t>
                      </a: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ctr" fontAlgn="t"/>
                      <a:r>
                        <a:rPr lang="en-US" sz="1200" b="0" i="0" u="none" strike="noStrike" dirty="0">
                          <a:solidFill>
                            <a:srgbClr val="000000"/>
                          </a:solidFill>
                          <a:latin typeface="Calibri"/>
                        </a:rPr>
                        <a:t> </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50,000</a:t>
                      </a:r>
                    </a:p>
                  </a:txBody>
                  <a:tcPr marL="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28600">
                <a:tc>
                  <a:txBody>
                    <a:bodyPr/>
                    <a:lstStyle/>
                    <a:p>
                      <a:pPr algn="l" rtl="0" fontAlgn="t"/>
                      <a:r>
                        <a:rPr lang="en-US" sz="1200" b="0" i="0" u="none" strike="noStrike" dirty="0">
                          <a:solidFill>
                            <a:srgbClr val="000000"/>
                          </a:solidFill>
                          <a:latin typeface="Calibri"/>
                        </a:rPr>
                        <a:t>University of Kentucky</a:t>
                      </a: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ctr" fontAlgn="t"/>
                      <a:r>
                        <a:rPr lang="en-US" sz="1200" b="0" i="0" u="none" strike="noStrike" dirty="0">
                          <a:solidFill>
                            <a:srgbClr val="000000"/>
                          </a:solidFill>
                          <a:latin typeface="Calibri"/>
                        </a:rPr>
                        <a:t> </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35,000</a:t>
                      </a:r>
                    </a:p>
                  </a:txBody>
                  <a:tcPr marL="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28600">
                <a:tc>
                  <a:txBody>
                    <a:bodyPr/>
                    <a:lstStyle/>
                    <a:p>
                      <a:pPr algn="l" rtl="0" fontAlgn="t"/>
                      <a:r>
                        <a:rPr lang="en-US" sz="1200" b="0" i="0" u="none" strike="noStrike" dirty="0" smtClean="0">
                          <a:solidFill>
                            <a:srgbClr val="000000"/>
                          </a:solidFill>
                          <a:latin typeface="Calibri"/>
                        </a:rPr>
                        <a:t>University</a:t>
                      </a:r>
                      <a:r>
                        <a:rPr lang="en-US" sz="1200" b="0" i="0" u="none" strike="noStrike" baseline="0" dirty="0" smtClean="0">
                          <a:solidFill>
                            <a:srgbClr val="000000"/>
                          </a:solidFill>
                          <a:latin typeface="Calibri"/>
                        </a:rPr>
                        <a:t> of </a:t>
                      </a:r>
                      <a:r>
                        <a:rPr lang="en-US" sz="1200" b="0" i="0" u="none" strike="noStrike" dirty="0" err="1" smtClean="0">
                          <a:solidFill>
                            <a:srgbClr val="000000"/>
                          </a:solidFill>
                          <a:latin typeface="Calibri"/>
                        </a:rPr>
                        <a:t>Massachussetts</a:t>
                      </a:r>
                      <a:r>
                        <a:rPr lang="en-US" sz="1200" b="0" i="0" u="none" strike="noStrike" dirty="0">
                          <a:solidFill>
                            <a:srgbClr val="000000"/>
                          </a:solidFill>
                          <a:latin typeface="Calibri"/>
                        </a:rPr>
                        <a:t>, Amherst</a:t>
                      </a: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10,000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5D7DD"/>
                    </a:solidFill>
                  </a:tcPr>
                </a:tc>
                <a:tc>
                  <a:txBody>
                    <a:bodyPr/>
                    <a:lstStyle/>
                    <a:p>
                      <a:pPr algn="ctr" fontAlgn="t"/>
                      <a:r>
                        <a:rPr lang="en-US" sz="1200" b="0" i="0" u="none" strike="noStrike" dirty="0">
                          <a:solidFill>
                            <a:srgbClr val="000000"/>
                          </a:solidFill>
                          <a:latin typeface="Calibri"/>
                        </a:rPr>
                        <a:t> </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15,000</a:t>
                      </a:r>
                    </a:p>
                  </a:txBody>
                  <a:tcPr marL="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5D7DD"/>
                    </a:solidFill>
                  </a:tcPr>
                </a:tc>
              </a:tr>
              <a:tr h="204207">
                <a:tc>
                  <a:txBody>
                    <a:bodyPr/>
                    <a:lstStyle/>
                    <a:p>
                      <a:pPr algn="l" rtl="0" fontAlgn="t"/>
                      <a:r>
                        <a:rPr lang="en-US" sz="1600" b="1" i="0" u="none" strike="noStrike" dirty="0" smtClean="0">
                          <a:solidFill>
                            <a:srgbClr val="000000"/>
                          </a:solidFill>
                          <a:latin typeface="Calibri"/>
                        </a:rPr>
                        <a:t>Total</a:t>
                      </a:r>
                      <a:endParaRPr lang="en-US" sz="1600" b="1" i="0" u="none" strike="noStrike" dirty="0">
                        <a:solidFill>
                          <a:srgbClr val="000000"/>
                        </a:solidFill>
                        <a:latin typeface="Calibri"/>
                      </a:endParaRP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C4BD"/>
                    </a:solidFill>
                  </a:tcPr>
                </a:tc>
                <a:tc>
                  <a:txBody>
                    <a:bodyPr/>
                    <a:lstStyle/>
                    <a:p>
                      <a:pPr algn="r" rtl="0" fontAlgn="t"/>
                      <a:r>
                        <a:rPr lang="en-US" sz="1600" b="1" i="0" u="none" strike="noStrike" dirty="0">
                          <a:solidFill>
                            <a:srgbClr val="000000"/>
                          </a:solidFill>
                          <a:latin typeface="Calibri"/>
                        </a:rPr>
                        <a:t>126,000</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C4BD"/>
                    </a:solidFill>
                  </a:tcPr>
                </a:tc>
                <a:tc>
                  <a:txBody>
                    <a:bodyPr/>
                    <a:lstStyle/>
                    <a:p>
                      <a:pPr algn="r" fontAlgn="t"/>
                      <a:r>
                        <a:rPr lang="en-US" sz="1600" b="0" i="0" u="none" strike="noStrike" dirty="0">
                          <a:solidFill>
                            <a:srgbClr val="000000"/>
                          </a:solidFill>
                          <a:latin typeface="Calibri"/>
                        </a:rPr>
                        <a:t> </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C4BD"/>
                    </a:solidFill>
                  </a:tcPr>
                </a:tc>
                <a:tc>
                  <a:txBody>
                    <a:bodyPr/>
                    <a:lstStyle/>
                    <a:p>
                      <a:pPr algn="ctr" fontAlgn="t"/>
                      <a:r>
                        <a:rPr lang="en-US" sz="1600" b="0" i="0" u="none" strike="noStrike" dirty="0">
                          <a:solidFill>
                            <a:srgbClr val="000000"/>
                          </a:solidFill>
                          <a:latin typeface="Calibri"/>
                        </a:rPr>
                        <a:t> </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C4BD"/>
                    </a:solidFill>
                  </a:tcPr>
                </a:tc>
                <a:tc>
                  <a:txBody>
                    <a:bodyPr/>
                    <a:lstStyle/>
                    <a:p>
                      <a:pPr algn="r" rtl="0" fontAlgn="t"/>
                      <a:r>
                        <a:rPr lang="en-US" sz="1600" b="1" i="0" u="none" strike="noStrike" dirty="0">
                          <a:solidFill>
                            <a:srgbClr val="FF0000"/>
                          </a:solidFill>
                          <a:latin typeface="Calibri"/>
                        </a:rPr>
                        <a:t>1,206,000</a:t>
                      </a:r>
                    </a:p>
                  </a:txBody>
                  <a:tcPr marL="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C4BD"/>
                    </a:solidFill>
                  </a:tcPr>
                </a:tc>
              </a:tr>
              <a:tr h="204207">
                <a:tc>
                  <a:txBody>
                    <a:bodyPr/>
                    <a:lstStyle/>
                    <a:p>
                      <a:pPr algn="l" rtl="0" fontAlgn="t"/>
                      <a:r>
                        <a:rPr lang="en-US" sz="1600" b="1" i="0" u="none" strike="noStrike" dirty="0">
                          <a:solidFill>
                            <a:srgbClr val="000000"/>
                          </a:solidFill>
                          <a:latin typeface="Calibri"/>
                        </a:rPr>
                        <a:t>Grand Total</a:t>
                      </a:r>
                    </a:p>
                  </a:txBody>
                  <a:tcPr marR="5715" marT="5715"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5C4BD"/>
                    </a:solidFill>
                  </a:tcPr>
                </a:tc>
                <a:tc>
                  <a:txBody>
                    <a:bodyPr/>
                    <a:lstStyle/>
                    <a:p>
                      <a:pPr algn="r" fontAlgn="t"/>
                      <a:r>
                        <a:rPr lang="en-US" sz="1600" b="1" i="0" u="none" strike="noStrike" dirty="0">
                          <a:solidFill>
                            <a:srgbClr val="000000"/>
                          </a:solidFill>
                          <a:latin typeface="Calibri"/>
                        </a:rPr>
                        <a:t> </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5C4BD"/>
                    </a:solidFill>
                  </a:tcPr>
                </a:tc>
                <a:tc>
                  <a:txBody>
                    <a:bodyPr/>
                    <a:lstStyle/>
                    <a:p>
                      <a:pPr algn="r" fontAlgn="t"/>
                      <a:r>
                        <a:rPr lang="en-US" sz="1600" b="1" i="0" u="none" strike="noStrike" dirty="0">
                          <a:solidFill>
                            <a:srgbClr val="000000"/>
                          </a:solidFill>
                          <a:latin typeface="Calibri"/>
                        </a:rPr>
                        <a:t> </a:t>
                      </a:r>
                    </a:p>
                  </a:txBody>
                  <a:tcPr marL="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5C4BD"/>
                    </a:solidFill>
                  </a:tcPr>
                </a:tc>
                <a:tc>
                  <a:txBody>
                    <a:bodyPr/>
                    <a:lstStyle/>
                    <a:p>
                      <a:pPr algn="ctr" fontAlgn="t"/>
                      <a:r>
                        <a:rPr lang="en-US" sz="1600" b="1" i="0" u="none" strike="noStrike" dirty="0">
                          <a:solidFill>
                            <a:srgbClr val="000000"/>
                          </a:solidFill>
                          <a:latin typeface="Calibri"/>
                        </a:rPr>
                        <a:t> </a:t>
                      </a:r>
                    </a:p>
                  </a:txBody>
                  <a:tcPr marL="5715" marR="5715" marT="57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5C4BD"/>
                    </a:solidFill>
                  </a:tcPr>
                </a:tc>
                <a:tc>
                  <a:txBody>
                    <a:bodyPr/>
                    <a:lstStyle/>
                    <a:p>
                      <a:pPr algn="r" rtl="0" fontAlgn="t"/>
                      <a:r>
                        <a:rPr lang="en-US" sz="1600" b="1" i="0" u="none" strike="noStrike" dirty="0">
                          <a:solidFill>
                            <a:srgbClr val="000000"/>
                          </a:solidFill>
                          <a:latin typeface="Calibri"/>
                        </a:rPr>
                        <a:t>1,332,000</a:t>
                      </a:r>
                    </a:p>
                  </a:txBody>
                  <a:tcPr marL="5715" marT="5715"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5C4BD"/>
                    </a:solidFill>
                  </a:tcPr>
                </a:tc>
              </a:tr>
            </a:tbl>
          </a:graphicData>
        </a:graphic>
      </p:graphicFrame>
      <p:sp>
        <p:nvSpPr>
          <p:cNvPr id="7" name="Rectangle 6"/>
          <p:cNvSpPr/>
          <p:nvPr/>
        </p:nvSpPr>
        <p:spPr>
          <a:xfrm>
            <a:off x="0" y="6721817"/>
            <a:ext cx="9144000" cy="137160"/>
          </a:xfrm>
          <a:prstGeom prst="rect">
            <a:avLst/>
          </a:prstGeom>
          <a:gradFill flip="none" rotWithShape="1">
            <a:gsLst>
              <a:gs pos="0">
                <a:srgbClr val="856251"/>
              </a:gs>
              <a:gs pos="50000">
                <a:srgbClr val="A27D6A"/>
              </a:gs>
              <a:gs pos="100000">
                <a:srgbClr val="BB9F9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138136"/>
          </a:xfrm>
          <a:prstGeom prst="rect">
            <a:avLst/>
          </a:prstGeom>
          <a:gradFill flip="none" rotWithShape="1">
            <a:gsLst>
              <a:gs pos="0">
                <a:srgbClr val="A37C69"/>
              </a:gs>
              <a:gs pos="50000">
                <a:srgbClr val="B29384"/>
              </a:gs>
              <a:gs pos="100000">
                <a:srgbClr val="CEBBB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022297"/>
            <a:ext cx="9144000" cy="91440"/>
          </a:xfrm>
          <a:prstGeom prst="rect">
            <a:avLst/>
          </a:prstGeom>
          <a:gradFill flip="none" rotWithShape="1">
            <a:gsLst>
              <a:gs pos="29000">
                <a:srgbClr val="88BACA">
                  <a:shade val="30000"/>
                  <a:satMod val="115000"/>
                </a:srgbClr>
              </a:gs>
              <a:gs pos="48000">
                <a:srgbClr val="88BACA">
                  <a:shade val="67500"/>
                  <a:satMod val="115000"/>
                </a:srgbClr>
              </a:gs>
              <a:gs pos="74000">
                <a:srgbClr val="CCEC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 y="1094417"/>
            <a:ext cx="9144001" cy="45720"/>
          </a:xfrm>
          <a:prstGeom prst="rect">
            <a:avLst/>
          </a:prstGeom>
          <a:gradFill flip="none" rotWithShape="1">
            <a:gsLst>
              <a:gs pos="1000">
                <a:srgbClr val="93B8C3"/>
              </a:gs>
              <a:gs pos="100000">
                <a:srgbClr val="4A6D7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4553" y="228600"/>
            <a:ext cx="8754894" cy="769441"/>
          </a:xfrm>
          <a:prstGeom prst="rect">
            <a:avLst/>
          </a:prstGeom>
        </p:spPr>
        <p:txBody>
          <a:bodyPr wrap="square">
            <a:spAutoFit/>
          </a:bodyPr>
          <a:lstStyle/>
          <a:p>
            <a:pPr algn="ctr"/>
            <a:r>
              <a:rPr lang="en-US" sz="4400" b="1" dirty="0" smtClean="0">
                <a:solidFill>
                  <a:schemeClr val="bg1"/>
                </a:solidFill>
                <a:effectLst>
                  <a:outerShdw blurRad="50800" dist="38100" dir="2700000" algn="tl" rotWithShape="0">
                    <a:prstClr val="black">
                      <a:alpha val="40000"/>
                    </a:prstClr>
                  </a:outerShdw>
                </a:effectLst>
              </a:rPr>
              <a:t>Plant Specimen Digitization</a:t>
            </a:r>
            <a:endParaRPr lang="en-US" sz="4400" b="1" dirty="0">
              <a:solidFill>
                <a:schemeClr val="bg1"/>
              </a:solidFill>
              <a:effectLst>
                <a:outerShdw blurRad="50800" dist="38100" dir="2700000" algn="tl" rotWithShape="0">
                  <a:prstClr val="black">
                    <a:alpha val="40000"/>
                  </a:prstClr>
                </a:outerShdw>
              </a:effectLst>
            </a:endParaRPr>
          </a:p>
        </p:txBody>
      </p:sp>
      <p:graphicFrame>
        <p:nvGraphicFramePr>
          <p:cNvPr id="12" name="Table 11"/>
          <p:cNvGraphicFramePr>
            <a:graphicFrameLocks noGrp="1"/>
          </p:cNvGraphicFramePr>
          <p:nvPr/>
        </p:nvGraphicFramePr>
        <p:xfrm>
          <a:off x="457201" y="1710690"/>
          <a:ext cx="8229599" cy="4416552"/>
        </p:xfrm>
        <a:graphic>
          <a:graphicData uri="http://schemas.openxmlformats.org/drawingml/2006/table">
            <a:tbl>
              <a:tblPr/>
              <a:tblGrid>
                <a:gridCol w="2505527"/>
                <a:gridCol w="1342247"/>
                <a:gridCol w="1252763"/>
                <a:gridCol w="1453389"/>
                <a:gridCol w="1675673"/>
              </a:tblGrid>
              <a:tr h="411480">
                <a:tc>
                  <a:txBody>
                    <a:bodyPr/>
                    <a:lstStyle/>
                    <a:p>
                      <a:pPr algn="l" rtl="0" fontAlgn="t"/>
                      <a:r>
                        <a:rPr lang="en-US" sz="1600" b="1" i="0" u="none" strike="noStrike" dirty="0">
                          <a:solidFill>
                            <a:schemeClr val="bg1"/>
                          </a:solidFill>
                          <a:latin typeface="Calibri"/>
                        </a:rPr>
                        <a:t>Institutions (14)</a:t>
                      </a:r>
                    </a:p>
                  </a:txBody>
                  <a:tcPr marR="7620" marT="7620"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67F8C"/>
                    </a:solidFill>
                  </a:tcPr>
                </a:tc>
                <a:tc>
                  <a:txBody>
                    <a:bodyPr/>
                    <a:lstStyle/>
                    <a:p>
                      <a:pPr algn="ctr" rtl="0" fontAlgn="t">
                        <a:lnSpc>
                          <a:spcPct val="80000"/>
                        </a:lnSpc>
                      </a:pPr>
                      <a:r>
                        <a:rPr lang="en-US" sz="1400" b="1" i="0" u="none" strike="noStrike" dirty="0">
                          <a:solidFill>
                            <a:schemeClr val="bg1"/>
                          </a:solidFill>
                          <a:latin typeface="Calibri"/>
                        </a:rPr>
                        <a:t>Specimens  </a:t>
                      </a:r>
                      <a:r>
                        <a:rPr lang="en-US" sz="1400" b="1" i="0" u="none" strike="noStrike" dirty="0" err="1">
                          <a:solidFill>
                            <a:schemeClr val="bg1"/>
                          </a:solidFill>
                          <a:latin typeface="Calibri"/>
                        </a:rPr>
                        <a:t>databased</a:t>
                      </a:r>
                      <a:endParaRPr lang="en-US" sz="1400" b="1" i="0" u="none" strike="noStrike" dirty="0">
                        <a:solidFill>
                          <a:schemeClr val="bg1"/>
                        </a:solidFill>
                        <a:latin typeface="Calibri"/>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67F8C"/>
                    </a:solidFill>
                  </a:tcPr>
                </a:tc>
                <a:tc>
                  <a:txBody>
                    <a:bodyPr/>
                    <a:lstStyle/>
                    <a:p>
                      <a:pPr algn="ctr" rtl="0" fontAlgn="t">
                        <a:lnSpc>
                          <a:spcPct val="80000"/>
                        </a:lnSpc>
                      </a:pPr>
                      <a:r>
                        <a:rPr lang="en-US" sz="1400" b="1" i="0" u="none" strike="noStrike" dirty="0" smtClean="0">
                          <a:solidFill>
                            <a:schemeClr val="bg1"/>
                          </a:solidFill>
                          <a:latin typeface="Calibri"/>
                        </a:rPr>
                        <a:t>%</a:t>
                      </a:r>
                    </a:p>
                    <a:p>
                      <a:pPr algn="ctr" rtl="0" fontAlgn="t">
                        <a:lnSpc>
                          <a:spcPct val="80000"/>
                        </a:lnSpc>
                      </a:pPr>
                      <a:r>
                        <a:rPr lang="en-US" sz="1400" b="1" i="0" u="none" strike="noStrike" dirty="0" err="1" smtClean="0">
                          <a:solidFill>
                            <a:schemeClr val="bg1"/>
                          </a:solidFill>
                          <a:latin typeface="Calibri"/>
                        </a:rPr>
                        <a:t>Georeferenced</a:t>
                      </a:r>
                      <a:endParaRPr lang="en-US" sz="1400" b="1" i="0" u="none" strike="noStrike" dirty="0">
                        <a:solidFill>
                          <a:schemeClr val="bg1"/>
                        </a:solidFill>
                        <a:latin typeface="Calibri"/>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67F8C"/>
                    </a:solidFill>
                  </a:tcPr>
                </a:tc>
                <a:tc>
                  <a:txBody>
                    <a:bodyPr/>
                    <a:lstStyle/>
                    <a:p>
                      <a:pPr algn="ctr" rtl="0" fontAlgn="t"/>
                      <a:r>
                        <a:rPr lang="en-US" sz="1400" b="1" i="0" u="none" strike="noStrike" dirty="0">
                          <a:solidFill>
                            <a:schemeClr val="bg1"/>
                          </a:solidFill>
                          <a:latin typeface="Calibri"/>
                        </a:rPr>
                        <a:t>Prior funding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67F8C"/>
                    </a:solidFill>
                  </a:tcPr>
                </a:tc>
                <a:tc>
                  <a:txBody>
                    <a:bodyPr/>
                    <a:lstStyle/>
                    <a:p>
                      <a:pPr algn="ctr" rtl="0" fontAlgn="t">
                        <a:lnSpc>
                          <a:spcPct val="80000"/>
                        </a:lnSpc>
                      </a:pPr>
                      <a:r>
                        <a:rPr lang="en-US" sz="1400" b="1" i="0" u="none" strike="noStrike" dirty="0">
                          <a:solidFill>
                            <a:schemeClr val="bg1"/>
                          </a:solidFill>
                          <a:latin typeface="Calibri"/>
                        </a:rPr>
                        <a:t>Specimens to be </a:t>
                      </a:r>
                      <a:r>
                        <a:rPr lang="en-US" sz="1400" b="1" i="0" u="none" strike="noStrike" dirty="0" err="1">
                          <a:solidFill>
                            <a:schemeClr val="bg1"/>
                          </a:solidFill>
                          <a:latin typeface="Calibri"/>
                        </a:rPr>
                        <a:t>databased</a:t>
                      </a:r>
                      <a:r>
                        <a:rPr lang="en-US" sz="1400" b="1" i="0" u="none" strike="noStrike" dirty="0">
                          <a:solidFill>
                            <a:schemeClr val="bg1"/>
                          </a:solidFill>
                          <a:latin typeface="Calibri"/>
                        </a:rPr>
                        <a:t> </a:t>
                      </a:r>
                    </a:p>
                  </a:txBody>
                  <a:tcPr marL="7620" marR="7620" marT="7620"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67F8C"/>
                    </a:solidFill>
                  </a:tcPr>
                </a:tc>
              </a:tr>
              <a:tr h="246888">
                <a:tc>
                  <a:txBody>
                    <a:bodyPr/>
                    <a:lstStyle/>
                    <a:p>
                      <a:pPr algn="l" rtl="0" fontAlgn="t"/>
                      <a:r>
                        <a:rPr lang="en-US" sz="1200" b="0" i="0" u="none" strike="noStrike" dirty="0">
                          <a:solidFill>
                            <a:srgbClr val="000000"/>
                          </a:solidFill>
                          <a:latin typeface="Calibri"/>
                        </a:rPr>
                        <a:t>Eastern Michigan </a:t>
                      </a:r>
                      <a:r>
                        <a:rPr lang="en-US" sz="1200" b="0" i="0" u="none" strike="noStrike" dirty="0" smtClean="0">
                          <a:solidFill>
                            <a:srgbClr val="000000"/>
                          </a:solidFill>
                          <a:latin typeface="Calibri"/>
                        </a:rPr>
                        <a:t>University</a:t>
                      </a:r>
                      <a:endParaRPr lang="en-US" sz="1200" b="0" i="0" u="none" strike="noStrike" dirty="0">
                        <a:solidFill>
                          <a:srgbClr val="000000"/>
                        </a:solidFill>
                        <a:latin typeface="Calibri"/>
                      </a:endParaRPr>
                    </a:p>
                  </a:txBody>
                  <a:tcPr marR="7620" marT="7620"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ctr" rtl="0" fontAlgn="t"/>
                      <a:endParaRPr lang="en-US" sz="1200" b="0" i="0" u="none" strike="noStrike" dirty="0">
                        <a:solidFill>
                          <a:srgbClr val="000000"/>
                        </a:solidFill>
                        <a:latin typeface="Calibri"/>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10,000</a:t>
                      </a:r>
                    </a:p>
                  </a:txBody>
                  <a:tcPr marL="7620" marT="7620"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46888">
                <a:tc>
                  <a:txBody>
                    <a:bodyPr/>
                    <a:lstStyle/>
                    <a:p>
                      <a:pPr algn="l" rtl="0" fontAlgn="t"/>
                      <a:r>
                        <a:rPr lang="en-US" sz="1200" b="0" i="0" u="none" strike="noStrike" dirty="0">
                          <a:solidFill>
                            <a:srgbClr val="000000"/>
                          </a:solidFill>
                          <a:latin typeface="Calibri"/>
                        </a:rPr>
                        <a:t>Illinois </a:t>
                      </a:r>
                      <a:r>
                        <a:rPr lang="en-US" sz="1200" b="0" i="0" u="none" strike="noStrike" dirty="0" smtClean="0">
                          <a:solidFill>
                            <a:srgbClr val="000000"/>
                          </a:solidFill>
                          <a:latin typeface="Calibri"/>
                        </a:rPr>
                        <a:t>Natural History </a:t>
                      </a:r>
                      <a:r>
                        <a:rPr lang="en-US" sz="1200" b="0" i="0" u="none" strike="noStrike" dirty="0">
                          <a:solidFill>
                            <a:srgbClr val="000000"/>
                          </a:solidFill>
                          <a:latin typeface="Calibri"/>
                        </a:rPr>
                        <a:t>Survey</a:t>
                      </a:r>
                    </a:p>
                  </a:txBody>
                  <a:tcPr marR="7620" marT="7620"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308,000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17</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ctr" rtl="0" fontAlgn="t"/>
                      <a:endParaRPr lang="en-US" sz="1200" b="0" i="0" u="none" strike="noStrike" dirty="0">
                        <a:solidFill>
                          <a:srgbClr val="000000"/>
                        </a:solidFill>
                        <a:latin typeface="Calibri"/>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94,000</a:t>
                      </a:r>
                    </a:p>
                  </a:txBody>
                  <a:tcPr marL="7620" marT="7620"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46888">
                <a:tc>
                  <a:txBody>
                    <a:bodyPr/>
                    <a:lstStyle/>
                    <a:p>
                      <a:pPr algn="l" rtl="0" fontAlgn="t"/>
                      <a:r>
                        <a:rPr lang="en-US" sz="1200" b="0" i="0" u="none" strike="noStrike" dirty="0">
                          <a:solidFill>
                            <a:srgbClr val="000000"/>
                          </a:solidFill>
                          <a:latin typeface="Calibri"/>
                        </a:rPr>
                        <a:t>Iowa State University</a:t>
                      </a:r>
                    </a:p>
                  </a:txBody>
                  <a:tcPr marR="7620" marT="7620"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46,000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ctr" rtl="0" fontAlgn="t"/>
                      <a:endParaRPr lang="en-US" sz="1200" b="0" i="0" u="none" strike="noStrike" dirty="0">
                        <a:solidFill>
                          <a:srgbClr val="000000"/>
                        </a:solidFill>
                        <a:latin typeface="Calibri"/>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102,000</a:t>
                      </a:r>
                    </a:p>
                  </a:txBody>
                  <a:tcPr marL="7620" marT="7620"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46888">
                <a:tc>
                  <a:txBody>
                    <a:bodyPr/>
                    <a:lstStyle/>
                    <a:p>
                      <a:pPr algn="l" rtl="0" fontAlgn="t"/>
                      <a:r>
                        <a:rPr lang="en-US" sz="1200" b="0" i="0" u="none" strike="noStrike" dirty="0">
                          <a:solidFill>
                            <a:srgbClr val="000000"/>
                          </a:solidFill>
                          <a:latin typeface="Calibri"/>
                        </a:rPr>
                        <a:t>Miami University</a:t>
                      </a:r>
                    </a:p>
                  </a:txBody>
                  <a:tcPr marR="7620" marT="7620"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14,000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5</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ctr" rtl="0" fontAlgn="t"/>
                      <a:endParaRPr lang="en-US" sz="1200" b="0" i="0" u="none" strike="noStrike" dirty="0">
                        <a:solidFill>
                          <a:srgbClr val="000000"/>
                        </a:solidFill>
                        <a:latin typeface="Calibri"/>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35,000</a:t>
                      </a:r>
                    </a:p>
                  </a:txBody>
                  <a:tcPr marL="7620" marT="7620"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46888">
                <a:tc>
                  <a:txBody>
                    <a:bodyPr/>
                    <a:lstStyle/>
                    <a:p>
                      <a:pPr algn="l" rtl="0" fontAlgn="t"/>
                      <a:r>
                        <a:rPr lang="en-US" sz="1200" b="0" i="0" u="none" strike="noStrike" dirty="0">
                          <a:solidFill>
                            <a:srgbClr val="000000"/>
                          </a:solidFill>
                          <a:latin typeface="Calibri"/>
                        </a:rPr>
                        <a:t>Missouri Botanical Garden</a:t>
                      </a:r>
                    </a:p>
                  </a:txBody>
                  <a:tcPr marR="7620" marT="7620"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247,000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25</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ctr" rtl="0" fontAlgn="t"/>
                      <a:r>
                        <a:rPr lang="en-US" sz="1200" b="0" i="0" u="none" strike="noStrike" dirty="0">
                          <a:solidFill>
                            <a:srgbClr val="000000"/>
                          </a:solidFill>
                          <a:latin typeface="Calibri"/>
                        </a:rPr>
                        <a:t>NSF-BRC</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101,000</a:t>
                      </a:r>
                    </a:p>
                  </a:txBody>
                  <a:tcPr marL="7620" marT="7620"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46888">
                <a:tc>
                  <a:txBody>
                    <a:bodyPr/>
                    <a:lstStyle/>
                    <a:p>
                      <a:pPr algn="l" rtl="0" fontAlgn="t"/>
                      <a:r>
                        <a:rPr lang="en-US" sz="1200" b="0" i="0" u="none" strike="noStrike" dirty="0">
                          <a:solidFill>
                            <a:srgbClr val="000000"/>
                          </a:solidFill>
                          <a:latin typeface="Calibri"/>
                        </a:rPr>
                        <a:t>New York </a:t>
                      </a:r>
                      <a:r>
                        <a:rPr lang="en-US" sz="1200" b="0" i="0" u="none" strike="noStrike" dirty="0" smtClean="0">
                          <a:solidFill>
                            <a:srgbClr val="000000"/>
                          </a:solidFill>
                          <a:latin typeface="Calibri"/>
                        </a:rPr>
                        <a:t>Botanical </a:t>
                      </a:r>
                      <a:r>
                        <a:rPr lang="en-US" sz="1200" b="0" i="0" u="none" strike="noStrike" dirty="0">
                          <a:solidFill>
                            <a:srgbClr val="000000"/>
                          </a:solidFill>
                          <a:latin typeface="Calibri"/>
                        </a:rPr>
                        <a:t>Garden</a:t>
                      </a:r>
                    </a:p>
                  </a:txBody>
                  <a:tcPr marR="7620" marT="7620"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102,000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30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ctr" rtl="0" fontAlgn="t"/>
                      <a:r>
                        <a:rPr lang="en-US" sz="1200" b="0" i="0" u="none" strike="noStrike" dirty="0">
                          <a:solidFill>
                            <a:srgbClr val="000000"/>
                          </a:solidFill>
                          <a:latin typeface="Calibri"/>
                        </a:rPr>
                        <a:t>NSF-BRC, NSF-PBI</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274,000</a:t>
                      </a:r>
                    </a:p>
                  </a:txBody>
                  <a:tcPr marL="7620" marT="7620"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46888">
                <a:tc>
                  <a:txBody>
                    <a:bodyPr/>
                    <a:lstStyle/>
                    <a:p>
                      <a:pPr algn="l" rtl="0" fontAlgn="t"/>
                      <a:r>
                        <a:rPr lang="en-US" sz="1200" b="0" i="0" u="none" strike="noStrike" dirty="0">
                          <a:solidFill>
                            <a:srgbClr val="000000"/>
                          </a:solidFill>
                          <a:latin typeface="Calibri"/>
                        </a:rPr>
                        <a:t>University of Colorado</a:t>
                      </a:r>
                    </a:p>
                  </a:txBody>
                  <a:tcPr marR="7620" marT="7620"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51,000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ctr" rtl="0" fontAlgn="t"/>
                      <a:endParaRPr lang="en-US" sz="1200" b="0" i="0" u="none" strike="noStrike" dirty="0">
                        <a:solidFill>
                          <a:srgbClr val="000000"/>
                        </a:solidFill>
                        <a:latin typeface="Calibri"/>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67,000</a:t>
                      </a:r>
                    </a:p>
                  </a:txBody>
                  <a:tcPr marL="7620" marT="7620"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46888">
                <a:tc>
                  <a:txBody>
                    <a:bodyPr/>
                    <a:lstStyle/>
                    <a:p>
                      <a:pPr algn="l" rtl="0" fontAlgn="t"/>
                      <a:r>
                        <a:rPr lang="en-US" sz="1200" b="0" i="0" u="none" strike="noStrike" dirty="0">
                          <a:solidFill>
                            <a:srgbClr val="000000"/>
                          </a:solidFill>
                          <a:latin typeface="Calibri"/>
                        </a:rPr>
                        <a:t>University of Illinois</a:t>
                      </a:r>
                    </a:p>
                  </a:txBody>
                  <a:tcPr marR="7620" marT="7620"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ctr" rtl="0" fontAlgn="t"/>
                      <a:endParaRPr lang="en-US" sz="1200" b="0" i="0" u="none" strike="noStrike" dirty="0">
                        <a:solidFill>
                          <a:srgbClr val="000000"/>
                        </a:solidFill>
                        <a:latin typeface="Calibri"/>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30,000</a:t>
                      </a:r>
                    </a:p>
                  </a:txBody>
                  <a:tcPr marL="7620" marT="7620"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46888">
                <a:tc>
                  <a:txBody>
                    <a:bodyPr/>
                    <a:lstStyle/>
                    <a:p>
                      <a:pPr algn="l" rtl="0" fontAlgn="t"/>
                      <a:r>
                        <a:rPr lang="en-US" sz="1200" b="0" i="0" u="none" strike="noStrike" dirty="0">
                          <a:solidFill>
                            <a:srgbClr val="000000"/>
                          </a:solidFill>
                          <a:latin typeface="Calibri"/>
                        </a:rPr>
                        <a:t>University of Kansas</a:t>
                      </a:r>
                    </a:p>
                  </a:txBody>
                  <a:tcPr marR="7620" marT="7620"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129,000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65</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ctr" rtl="0" fontAlgn="t"/>
                      <a:endParaRPr lang="en-US" sz="1200" b="0" i="0" u="none" strike="noStrike" dirty="0">
                        <a:solidFill>
                          <a:srgbClr val="000000"/>
                        </a:solidFill>
                        <a:latin typeface="Calibri"/>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97,000</a:t>
                      </a:r>
                    </a:p>
                  </a:txBody>
                  <a:tcPr marL="7620" marT="7620"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46888">
                <a:tc>
                  <a:txBody>
                    <a:bodyPr/>
                    <a:lstStyle/>
                    <a:p>
                      <a:pPr algn="l" rtl="0" fontAlgn="t"/>
                      <a:r>
                        <a:rPr lang="en-US" sz="1200" b="0" i="0" u="none" strike="noStrike" dirty="0">
                          <a:solidFill>
                            <a:srgbClr val="000000"/>
                          </a:solidFill>
                          <a:latin typeface="Calibri"/>
                        </a:rPr>
                        <a:t>University of Maine</a:t>
                      </a:r>
                    </a:p>
                  </a:txBody>
                  <a:tcPr marR="7620" marT="7620"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a:solidFill>
                            <a:srgbClr val="000000"/>
                          </a:solidFill>
                          <a:latin typeface="Calibri"/>
                        </a:rPr>
                        <a:t>100,000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ctr" rtl="0" fontAlgn="t"/>
                      <a:endParaRPr lang="en-US" sz="1200" b="0" i="0" u="none" strike="noStrike" dirty="0">
                        <a:solidFill>
                          <a:srgbClr val="000000"/>
                        </a:solidFill>
                        <a:latin typeface="Calibri"/>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34,000</a:t>
                      </a:r>
                    </a:p>
                  </a:txBody>
                  <a:tcPr marL="7620" marT="7620"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46888">
                <a:tc>
                  <a:txBody>
                    <a:bodyPr/>
                    <a:lstStyle/>
                    <a:p>
                      <a:pPr algn="l" rtl="0" fontAlgn="t"/>
                      <a:r>
                        <a:rPr lang="en-US" sz="1200" b="0" i="0" u="none" strike="noStrike" dirty="0">
                          <a:solidFill>
                            <a:srgbClr val="000000"/>
                          </a:solidFill>
                          <a:latin typeface="Calibri"/>
                        </a:rPr>
                        <a:t>University of Michigan</a:t>
                      </a:r>
                    </a:p>
                  </a:txBody>
                  <a:tcPr marR="7620" marT="7620"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26,000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ctr" rtl="0" fontAlgn="t"/>
                      <a:endParaRPr lang="en-US" sz="1200" b="0" i="0" u="none" strike="noStrike" dirty="0">
                        <a:solidFill>
                          <a:srgbClr val="000000"/>
                        </a:solidFill>
                        <a:latin typeface="Calibri"/>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115,000</a:t>
                      </a:r>
                    </a:p>
                  </a:txBody>
                  <a:tcPr marL="7620" marT="7620"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46888">
                <a:tc>
                  <a:txBody>
                    <a:bodyPr/>
                    <a:lstStyle/>
                    <a:p>
                      <a:pPr algn="l" rtl="0" fontAlgn="t"/>
                      <a:r>
                        <a:rPr lang="en-US" sz="1200" b="0" i="0" u="none" strike="noStrike" dirty="0">
                          <a:solidFill>
                            <a:srgbClr val="000000"/>
                          </a:solidFill>
                          <a:latin typeface="Calibri"/>
                        </a:rPr>
                        <a:t>University of Minnesota</a:t>
                      </a:r>
                    </a:p>
                  </a:txBody>
                  <a:tcPr marR="7620" marT="7620"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93,000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10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ctr" rtl="0" fontAlgn="t"/>
                      <a:r>
                        <a:rPr lang="en-US" sz="1200" b="0" i="0" u="none" strike="noStrike" dirty="0">
                          <a:solidFill>
                            <a:srgbClr val="000000"/>
                          </a:solidFill>
                          <a:latin typeface="Calibri"/>
                        </a:rPr>
                        <a:t>NSF- BRC</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70,000</a:t>
                      </a:r>
                    </a:p>
                  </a:txBody>
                  <a:tcPr marL="7620" marT="7620"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7DD"/>
                    </a:solidFill>
                  </a:tcPr>
                </a:tc>
              </a:tr>
              <a:tr h="246888">
                <a:tc>
                  <a:txBody>
                    <a:bodyPr/>
                    <a:lstStyle/>
                    <a:p>
                      <a:pPr algn="l" rtl="0" fontAlgn="t"/>
                      <a:r>
                        <a:rPr lang="en-US" sz="1200" b="0" i="0" u="none" strike="noStrike" dirty="0" smtClean="0">
                          <a:solidFill>
                            <a:srgbClr val="000000"/>
                          </a:solidFill>
                          <a:latin typeface="Calibri"/>
                        </a:rPr>
                        <a:t>University </a:t>
                      </a:r>
                      <a:r>
                        <a:rPr lang="en-US" sz="1200" b="0" i="0" u="none" strike="noStrike" dirty="0">
                          <a:solidFill>
                            <a:srgbClr val="000000"/>
                          </a:solidFill>
                          <a:latin typeface="Calibri"/>
                        </a:rPr>
                        <a:t>of Texas</a:t>
                      </a:r>
                    </a:p>
                  </a:txBody>
                  <a:tcPr marR="7620" marT="7620"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105,000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10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ctr" rtl="0" fontAlgn="t"/>
                      <a:endParaRPr lang="en-US" sz="1200" b="0" i="0" u="none" strike="noStrike" dirty="0">
                        <a:solidFill>
                          <a:srgbClr val="000000"/>
                        </a:solidFill>
                        <a:latin typeface="Calibri"/>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c>
                  <a:txBody>
                    <a:bodyPr/>
                    <a:lstStyle/>
                    <a:p>
                      <a:pPr algn="r" rtl="0" fontAlgn="t"/>
                      <a:r>
                        <a:rPr lang="en-US" sz="1200" b="0" i="0" u="none" strike="noStrike" dirty="0">
                          <a:solidFill>
                            <a:srgbClr val="000000"/>
                          </a:solidFill>
                          <a:latin typeface="Calibri"/>
                        </a:rPr>
                        <a:t>105,000</a:t>
                      </a:r>
                    </a:p>
                  </a:txBody>
                  <a:tcPr marL="7620" marT="7620"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BEE"/>
                    </a:solidFill>
                  </a:tcPr>
                </a:tc>
              </a:tr>
              <a:tr h="246888">
                <a:tc>
                  <a:txBody>
                    <a:bodyPr/>
                    <a:lstStyle/>
                    <a:p>
                      <a:pPr algn="l" rtl="0" fontAlgn="t"/>
                      <a:r>
                        <a:rPr lang="en-US" sz="1200" b="0" i="0" u="none" strike="noStrike" dirty="0">
                          <a:solidFill>
                            <a:srgbClr val="000000"/>
                          </a:solidFill>
                          <a:latin typeface="Calibri"/>
                        </a:rPr>
                        <a:t>University of Wisconsin</a:t>
                      </a:r>
                    </a:p>
                  </a:txBody>
                  <a:tcPr marR="7620" marT="7620" marB="0"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120,000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50</a:t>
                      </a:r>
                    </a:p>
                  </a:txBody>
                  <a:tcPr marL="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5D7DD"/>
                    </a:solidFill>
                  </a:tcPr>
                </a:tc>
                <a:tc>
                  <a:txBody>
                    <a:bodyPr/>
                    <a:lstStyle/>
                    <a:p>
                      <a:pPr algn="ctr" rtl="0" fontAlgn="t"/>
                      <a:endParaRPr lang="en-US" sz="1200" b="0" i="0" u="none" strike="noStrike" dirty="0">
                        <a:solidFill>
                          <a:srgbClr val="000000"/>
                        </a:solidFill>
                        <a:latin typeface="Calibri"/>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5D7DD"/>
                    </a:solidFill>
                  </a:tcPr>
                </a:tc>
                <a:tc>
                  <a:txBody>
                    <a:bodyPr/>
                    <a:lstStyle/>
                    <a:p>
                      <a:pPr algn="r" rtl="0" fontAlgn="t"/>
                      <a:r>
                        <a:rPr lang="en-US" sz="1200" b="0" i="0" u="none" strike="noStrike" dirty="0">
                          <a:solidFill>
                            <a:srgbClr val="000000"/>
                          </a:solidFill>
                          <a:latin typeface="Calibri"/>
                        </a:rPr>
                        <a:t>90,000</a:t>
                      </a:r>
                    </a:p>
                  </a:txBody>
                  <a:tcPr marL="7620" marT="7620" marB="0"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5D7DD"/>
                    </a:solidFill>
                  </a:tcPr>
                </a:tc>
              </a:tr>
              <a:tr h="274320">
                <a:tc>
                  <a:txBody>
                    <a:bodyPr/>
                    <a:lstStyle/>
                    <a:p>
                      <a:pPr algn="l" rtl="0" fontAlgn="t"/>
                      <a:r>
                        <a:rPr lang="en-US" sz="1600" b="1" i="0" u="none" strike="noStrike" dirty="0">
                          <a:solidFill>
                            <a:srgbClr val="000000"/>
                          </a:solidFill>
                          <a:latin typeface="Calibri"/>
                        </a:rPr>
                        <a:t>Total</a:t>
                      </a:r>
                    </a:p>
                  </a:txBody>
                  <a:tcPr marR="7620" marT="7620" marB="0">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C4BD"/>
                    </a:solidFill>
                  </a:tcPr>
                </a:tc>
                <a:tc>
                  <a:txBody>
                    <a:bodyPr/>
                    <a:lstStyle/>
                    <a:p>
                      <a:pPr algn="r" rtl="0" fontAlgn="t"/>
                      <a:r>
                        <a:rPr lang="en-US" sz="1600" b="1" i="0" u="none" strike="noStrike" dirty="0">
                          <a:solidFill>
                            <a:srgbClr val="000000"/>
                          </a:solidFill>
                          <a:latin typeface="Calibri"/>
                        </a:rPr>
                        <a:t>1,341,000</a:t>
                      </a:r>
                    </a:p>
                  </a:txBody>
                  <a:tcPr marL="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C4BD"/>
                    </a:solidFill>
                  </a:tcPr>
                </a:tc>
                <a:tc>
                  <a:txBody>
                    <a:bodyPr/>
                    <a:lstStyle/>
                    <a:p>
                      <a:pPr algn="r" rtl="0" fontAlgn="t"/>
                      <a:endParaRPr lang="en-US" sz="1600" b="1" i="0" u="none" strike="noStrike" dirty="0">
                        <a:solidFill>
                          <a:srgbClr val="000000"/>
                        </a:solidFill>
                        <a:latin typeface="Calibri"/>
                      </a:endParaRPr>
                    </a:p>
                  </a:txBody>
                  <a:tcPr marL="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C4BD"/>
                    </a:solidFill>
                  </a:tcPr>
                </a:tc>
                <a:tc>
                  <a:txBody>
                    <a:bodyPr/>
                    <a:lstStyle/>
                    <a:p>
                      <a:pPr algn="ctr" rtl="0" fontAlgn="t"/>
                      <a:endParaRPr lang="en-US" sz="1600" b="1" i="0" u="none" strike="noStrike" dirty="0">
                        <a:solidFill>
                          <a:srgbClr val="000000"/>
                        </a:solidFill>
                        <a:latin typeface="Calibri"/>
                      </a:endParaRP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C4BD"/>
                    </a:solidFill>
                  </a:tcPr>
                </a:tc>
                <a:tc>
                  <a:txBody>
                    <a:bodyPr/>
                    <a:lstStyle/>
                    <a:p>
                      <a:pPr algn="r" rtl="0" fontAlgn="t"/>
                      <a:r>
                        <a:rPr lang="en-US" sz="1600" b="1" i="0" u="none" strike="noStrike" dirty="0">
                          <a:solidFill>
                            <a:srgbClr val="FF0000"/>
                          </a:solidFill>
                          <a:latin typeface="Calibri"/>
                        </a:rPr>
                        <a:t>1,224,000</a:t>
                      </a:r>
                    </a:p>
                  </a:txBody>
                  <a:tcPr marL="7620" marT="7620" marB="0">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C4BD"/>
                    </a:solidFill>
                  </a:tcPr>
                </a:tc>
              </a:tr>
              <a:tr h="274320">
                <a:tc>
                  <a:txBody>
                    <a:bodyPr/>
                    <a:lstStyle/>
                    <a:p>
                      <a:pPr algn="l" rtl="0" fontAlgn="t"/>
                      <a:r>
                        <a:rPr lang="en-US" sz="1600" b="1" i="0" u="none" strike="noStrike" dirty="0">
                          <a:solidFill>
                            <a:srgbClr val="000000"/>
                          </a:solidFill>
                          <a:latin typeface="Calibri"/>
                        </a:rPr>
                        <a:t>GRAND TOTAL</a:t>
                      </a:r>
                    </a:p>
                  </a:txBody>
                  <a:tcPr marR="7620" marT="7620" marB="0">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5C4BD"/>
                    </a:solidFill>
                  </a:tcPr>
                </a:tc>
                <a:tc>
                  <a:txBody>
                    <a:bodyPr/>
                    <a:lstStyle/>
                    <a:p>
                      <a:pPr algn="r" rtl="0" fontAlgn="t"/>
                      <a:endParaRPr lang="en-US" sz="1600" b="1" i="0" u="none" strike="noStrike" dirty="0">
                        <a:solidFill>
                          <a:srgbClr val="000000"/>
                        </a:solidFill>
                        <a:latin typeface="Calibri"/>
                      </a:endParaRPr>
                    </a:p>
                  </a:txBody>
                  <a:tcPr marL="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5C4BD"/>
                    </a:solidFill>
                  </a:tcPr>
                </a:tc>
                <a:tc>
                  <a:txBody>
                    <a:bodyPr/>
                    <a:lstStyle/>
                    <a:p>
                      <a:pPr algn="r" rtl="0" fontAlgn="t"/>
                      <a:endParaRPr lang="en-US" sz="1600" b="1" i="0" u="none" strike="noStrike" dirty="0">
                        <a:solidFill>
                          <a:srgbClr val="000000"/>
                        </a:solidFill>
                        <a:latin typeface="Calibri"/>
                      </a:endParaRPr>
                    </a:p>
                  </a:txBody>
                  <a:tcPr marL="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5C4BD"/>
                    </a:solidFill>
                  </a:tcPr>
                </a:tc>
                <a:tc>
                  <a:txBody>
                    <a:bodyPr/>
                    <a:lstStyle/>
                    <a:p>
                      <a:pPr algn="ctr" rtl="0" fontAlgn="t"/>
                      <a:endParaRPr lang="en-US" sz="1600" b="1" i="0" u="none" strike="noStrike" dirty="0">
                        <a:solidFill>
                          <a:srgbClr val="000000"/>
                        </a:solidFill>
                        <a:latin typeface="Calibri"/>
                      </a:endParaRPr>
                    </a:p>
                  </a:txBody>
                  <a:tcPr marL="7620" marR="7620" marT="76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5C4BD"/>
                    </a:solidFill>
                  </a:tcPr>
                </a:tc>
                <a:tc>
                  <a:txBody>
                    <a:bodyPr/>
                    <a:lstStyle/>
                    <a:p>
                      <a:pPr algn="r" rtl="0" fontAlgn="t"/>
                      <a:r>
                        <a:rPr lang="en-US" sz="1600" b="1" i="0" u="none" strike="noStrike" dirty="0">
                          <a:solidFill>
                            <a:srgbClr val="000000"/>
                          </a:solidFill>
                          <a:latin typeface="Calibri"/>
                        </a:rPr>
                        <a:t>2,565,000</a:t>
                      </a:r>
                    </a:p>
                  </a:txBody>
                  <a:tcPr marL="7620" marT="7620" marB="0">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5C4BD"/>
                    </a:solidFill>
                  </a:tcPr>
                </a:tc>
              </a:tr>
            </a:tbl>
          </a:graphicData>
        </a:graphic>
      </p:graphicFrame>
      <p:sp>
        <p:nvSpPr>
          <p:cNvPr id="11" name="Rectangle 10"/>
          <p:cNvSpPr/>
          <p:nvPr/>
        </p:nvSpPr>
        <p:spPr>
          <a:xfrm>
            <a:off x="0" y="6721817"/>
            <a:ext cx="9144000" cy="137160"/>
          </a:xfrm>
          <a:prstGeom prst="rect">
            <a:avLst/>
          </a:prstGeom>
          <a:gradFill flip="none" rotWithShape="1">
            <a:gsLst>
              <a:gs pos="0">
                <a:srgbClr val="856251"/>
              </a:gs>
              <a:gs pos="50000">
                <a:srgbClr val="A27D6A"/>
              </a:gs>
              <a:gs pos="100000">
                <a:srgbClr val="BB9F9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138136"/>
          </a:xfrm>
          <a:prstGeom prst="rect">
            <a:avLst/>
          </a:prstGeom>
          <a:gradFill flip="none" rotWithShape="1">
            <a:gsLst>
              <a:gs pos="0">
                <a:srgbClr val="A37C69"/>
              </a:gs>
              <a:gs pos="50000">
                <a:srgbClr val="B29384"/>
              </a:gs>
              <a:gs pos="100000">
                <a:srgbClr val="CEBBB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022297"/>
            <a:ext cx="9144000" cy="91440"/>
          </a:xfrm>
          <a:prstGeom prst="rect">
            <a:avLst/>
          </a:prstGeom>
          <a:gradFill flip="none" rotWithShape="1">
            <a:gsLst>
              <a:gs pos="29000">
                <a:srgbClr val="88BACA">
                  <a:shade val="30000"/>
                  <a:satMod val="115000"/>
                </a:srgbClr>
              </a:gs>
              <a:gs pos="48000">
                <a:srgbClr val="88BACA">
                  <a:shade val="67500"/>
                  <a:satMod val="115000"/>
                </a:srgbClr>
              </a:gs>
              <a:gs pos="74000">
                <a:srgbClr val="CCEC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 y="1094417"/>
            <a:ext cx="9144001" cy="45720"/>
          </a:xfrm>
          <a:prstGeom prst="rect">
            <a:avLst/>
          </a:prstGeom>
          <a:gradFill flip="none" rotWithShape="1">
            <a:gsLst>
              <a:gs pos="1000">
                <a:srgbClr val="93B8C3"/>
              </a:gs>
              <a:gs pos="100000">
                <a:srgbClr val="4A6D7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93195" y="1854395"/>
            <a:ext cx="4754880" cy="4425827"/>
          </a:xfrm>
          <a:prstGeom prst="rect">
            <a:avLst/>
          </a:prstGeom>
        </p:spPr>
        <p:txBody>
          <a:bodyPr wrap="square">
            <a:spAutoFit/>
          </a:bodyPr>
          <a:lstStyle/>
          <a:p>
            <a:pPr marL="282575" indent="-165100">
              <a:lnSpc>
                <a:spcPct val="110000"/>
              </a:lnSpc>
              <a:buFont typeface="Arial" pitchFamily="34" charset="0"/>
              <a:buChar char="•"/>
            </a:pPr>
            <a:r>
              <a:rPr lang="en-US" sz="2400" b="1" dirty="0" smtClean="0"/>
              <a:t>Catalog skeletal records</a:t>
            </a:r>
          </a:p>
          <a:p>
            <a:pPr marL="688975" indent="-174625">
              <a:lnSpc>
                <a:spcPct val="110000"/>
              </a:lnSpc>
              <a:buFont typeface="Arial" pitchFamily="34" charset="0"/>
              <a:buChar char="•"/>
            </a:pPr>
            <a:r>
              <a:rPr lang="en-US" sz="2400" dirty="0" smtClean="0"/>
              <a:t>Barcode</a:t>
            </a:r>
          </a:p>
          <a:p>
            <a:pPr marL="688975" indent="-174625">
              <a:lnSpc>
                <a:spcPct val="110000"/>
              </a:lnSpc>
              <a:buFont typeface="Arial" pitchFamily="34" charset="0"/>
              <a:buChar char="•"/>
            </a:pPr>
            <a:r>
              <a:rPr lang="en-US" sz="2400" dirty="0" smtClean="0"/>
              <a:t>Scientific (“Filed As”) name</a:t>
            </a:r>
          </a:p>
          <a:p>
            <a:pPr marL="688975" indent="-174625">
              <a:lnSpc>
                <a:spcPct val="110000"/>
              </a:lnSpc>
              <a:buFont typeface="Arial" pitchFamily="34" charset="0"/>
              <a:buChar char="•"/>
            </a:pPr>
            <a:r>
              <a:rPr lang="en-US" sz="2400" dirty="0" smtClean="0"/>
              <a:t>Use </a:t>
            </a:r>
            <a:r>
              <a:rPr lang="en-US" sz="2400" dirty="0" err="1" smtClean="0"/>
              <a:t>Tropicos</a:t>
            </a:r>
            <a:r>
              <a:rPr lang="en-US" sz="2400" dirty="0" smtClean="0"/>
              <a:t>® authority files</a:t>
            </a:r>
          </a:p>
          <a:p>
            <a:pPr marL="346075" indent="-174625">
              <a:lnSpc>
                <a:spcPct val="110000"/>
              </a:lnSpc>
              <a:buFont typeface="Arial" pitchFamily="34" charset="0"/>
              <a:buChar char="•"/>
            </a:pPr>
            <a:endParaRPr lang="en-US" sz="1600" dirty="0" smtClean="0"/>
          </a:p>
          <a:p>
            <a:pPr marL="346075" indent="-174625">
              <a:lnSpc>
                <a:spcPct val="110000"/>
              </a:lnSpc>
              <a:buFont typeface="Arial" pitchFamily="34" charset="0"/>
              <a:buChar char="•"/>
            </a:pPr>
            <a:r>
              <a:rPr lang="en-US" sz="2400" b="1" dirty="0" smtClean="0"/>
              <a:t>Average ±150-200/hr</a:t>
            </a:r>
          </a:p>
          <a:p>
            <a:pPr marL="688975" indent="-174625">
              <a:lnSpc>
                <a:spcPct val="110000"/>
              </a:lnSpc>
              <a:buFont typeface="Arial" pitchFamily="34" charset="0"/>
              <a:buChar char="•"/>
            </a:pPr>
            <a:endParaRPr lang="en-US" sz="1600" dirty="0" smtClean="0"/>
          </a:p>
          <a:p>
            <a:pPr marL="282575" indent="-165100">
              <a:lnSpc>
                <a:spcPct val="110000"/>
              </a:lnSpc>
              <a:buFont typeface="Arial" pitchFamily="34" charset="0"/>
              <a:buChar char="•"/>
            </a:pPr>
            <a:r>
              <a:rPr lang="en-US" sz="2400" b="1" dirty="0" smtClean="0"/>
              <a:t>Send existing data to NY</a:t>
            </a:r>
          </a:p>
          <a:p>
            <a:pPr marL="688975" indent="-174625">
              <a:lnSpc>
                <a:spcPct val="110000"/>
              </a:lnSpc>
              <a:buFont typeface="Arial" pitchFamily="34" charset="0"/>
              <a:buChar char="•"/>
            </a:pPr>
            <a:r>
              <a:rPr lang="en-US" sz="2400" dirty="0" smtClean="0"/>
              <a:t>Complete records</a:t>
            </a:r>
          </a:p>
          <a:p>
            <a:pPr marL="688975" indent="-174625">
              <a:lnSpc>
                <a:spcPct val="110000"/>
              </a:lnSpc>
              <a:buFont typeface="Arial" pitchFamily="34" charset="0"/>
              <a:buChar char="•"/>
            </a:pPr>
            <a:r>
              <a:rPr lang="en-US" sz="2400" dirty="0" err="1" smtClean="0"/>
              <a:t>Georeferenced</a:t>
            </a:r>
            <a:r>
              <a:rPr lang="en-US" sz="2400" dirty="0" smtClean="0"/>
              <a:t> (if available)</a:t>
            </a:r>
          </a:p>
          <a:p>
            <a:pPr marL="688975" indent="-174625">
              <a:lnSpc>
                <a:spcPct val="110000"/>
              </a:lnSpc>
              <a:buFont typeface="Arial" pitchFamily="34" charset="0"/>
              <a:buChar char="•"/>
            </a:pPr>
            <a:r>
              <a:rPr lang="en-US" sz="2400" dirty="0" smtClean="0"/>
              <a:t>Darwin Core format</a:t>
            </a:r>
          </a:p>
        </p:txBody>
      </p:sp>
      <p:sp>
        <p:nvSpPr>
          <p:cNvPr id="11" name="Rectangle 10"/>
          <p:cNvSpPr/>
          <p:nvPr/>
        </p:nvSpPr>
        <p:spPr>
          <a:xfrm>
            <a:off x="0" y="6721817"/>
            <a:ext cx="9144000" cy="137160"/>
          </a:xfrm>
          <a:prstGeom prst="rect">
            <a:avLst/>
          </a:prstGeom>
          <a:gradFill flip="none" rotWithShape="1">
            <a:gsLst>
              <a:gs pos="0">
                <a:srgbClr val="856251"/>
              </a:gs>
              <a:gs pos="50000">
                <a:srgbClr val="A27D6A"/>
              </a:gs>
              <a:gs pos="100000">
                <a:srgbClr val="BB9F9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4553" y="228600"/>
            <a:ext cx="8754894" cy="769441"/>
          </a:xfrm>
          <a:prstGeom prst="rect">
            <a:avLst/>
          </a:prstGeom>
        </p:spPr>
        <p:txBody>
          <a:bodyPr wrap="square">
            <a:spAutoFit/>
          </a:bodyPr>
          <a:lstStyle/>
          <a:p>
            <a:pPr algn="ctr"/>
            <a:r>
              <a:rPr lang="en-US" sz="4400" b="1" dirty="0" smtClean="0">
                <a:solidFill>
                  <a:schemeClr val="bg1"/>
                </a:solidFill>
                <a:effectLst>
                  <a:outerShdw blurRad="50800" dist="38100" dir="2700000" algn="tl" rotWithShape="0">
                    <a:prstClr val="black">
                      <a:alpha val="40000"/>
                    </a:prstClr>
                  </a:outerShdw>
                </a:effectLst>
              </a:rPr>
              <a:t>Rapid Data Entry</a:t>
            </a:r>
            <a:endParaRPr lang="en-US" sz="4400" b="1" dirty="0">
              <a:solidFill>
                <a:schemeClr val="bg1"/>
              </a:solidFill>
              <a:effectLst>
                <a:outerShdw blurRad="50800" dist="38100" dir="2700000" algn="tl" rotWithShape="0">
                  <a:prstClr val="black">
                    <a:alpha val="40000"/>
                  </a:prstClr>
                </a:outerShdw>
              </a:effectLst>
            </a:endParaRPr>
          </a:p>
        </p:txBody>
      </p:sp>
      <p:pic>
        <p:nvPicPr>
          <p:cNvPr id="10" name="Picture 5" descr="IMG_0679"/>
          <p:cNvPicPr>
            <a:picLocks noChangeAspect="1" noChangeArrowheads="1"/>
          </p:cNvPicPr>
          <p:nvPr/>
        </p:nvPicPr>
        <p:blipFill>
          <a:blip r:embed="rId3" cstate="print"/>
          <a:srcRect/>
          <a:stretch>
            <a:fillRect/>
          </a:stretch>
        </p:blipFill>
        <p:spPr bwMode="auto">
          <a:xfrm>
            <a:off x="5181600" y="1547155"/>
            <a:ext cx="3581400" cy="2387600"/>
          </a:xfrm>
          <a:prstGeom prst="rect">
            <a:avLst/>
          </a:prstGeom>
          <a:noFill/>
          <a:ln w="9525">
            <a:solidFill>
              <a:schemeClr val="bg1">
                <a:lumMod val="50000"/>
              </a:schemeClr>
            </a:solidFill>
            <a:miter lim="800000"/>
            <a:headEnd/>
            <a:tailEnd/>
          </a:ln>
        </p:spPr>
      </p:pic>
      <p:pic>
        <p:nvPicPr>
          <p:cNvPr id="14" name="Picture 3" descr="IMG_0674"/>
          <p:cNvPicPr>
            <a:picLocks noChangeAspect="1" noChangeArrowheads="1"/>
          </p:cNvPicPr>
          <p:nvPr/>
        </p:nvPicPr>
        <p:blipFill>
          <a:blip r:embed="rId4" cstate="print"/>
          <a:srcRect/>
          <a:stretch>
            <a:fillRect/>
          </a:stretch>
        </p:blipFill>
        <p:spPr bwMode="auto">
          <a:xfrm>
            <a:off x="5176745" y="3998585"/>
            <a:ext cx="3581400" cy="2387600"/>
          </a:xfrm>
          <a:prstGeom prst="rect">
            <a:avLst/>
          </a:prstGeom>
          <a:noFill/>
          <a:ln w="9525">
            <a:solidFill>
              <a:schemeClr val="bg1">
                <a:lumMod val="50000"/>
              </a:schemeClr>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lum bright="7000"/>
          </a:blip>
          <a:srcRect l="2927" r="2927"/>
          <a:stretch>
            <a:fillRect/>
          </a:stretch>
        </p:blipFill>
        <p:spPr bwMode="auto">
          <a:xfrm>
            <a:off x="5042814" y="1828800"/>
            <a:ext cx="3706049" cy="4378147"/>
          </a:xfrm>
          <a:prstGeom prst="rect">
            <a:avLst/>
          </a:prstGeom>
          <a:noFill/>
          <a:ln w="6350">
            <a:solidFill>
              <a:schemeClr val="bg1">
                <a:lumMod val="50000"/>
              </a:schemeClr>
            </a:solidFill>
            <a:miter lim="800000"/>
            <a:headEnd/>
            <a:tailEnd/>
          </a:ln>
        </p:spPr>
      </p:pic>
      <p:sp>
        <p:nvSpPr>
          <p:cNvPr id="5" name="Rectangle 4"/>
          <p:cNvSpPr/>
          <p:nvPr/>
        </p:nvSpPr>
        <p:spPr>
          <a:xfrm>
            <a:off x="0" y="0"/>
            <a:ext cx="9144000" cy="1138136"/>
          </a:xfrm>
          <a:prstGeom prst="rect">
            <a:avLst/>
          </a:prstGeom>
          <a:gradFill flip="none" rotWithShape="1">
            <a:gsLst>
              <a:gs pos="0">
                <a:srgbClr val="A37C69"/>
              </a:gs>
              <a:gs pos="50000">
                <a:srgbClr val="B29384"/>
              </a:gs>
              <a:gs pos="100000">
                <a:srgbClr val="CEBBB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022297"/>
            <a:ext cx="9144000" cy="91440"/>
          </a:xfrm>
          <a:prstGeom prst="rect">
            <a:avLst/>
          </a:prstGeom>
          <a:gradFill flip="none" rotWithShape="1">
            <a:gsLst>
              <a:gs pos="29000">
                <a:srgbClr val="88BACA">
                  <a:shade val="30000"/>
                  <a:satMod val="115000"/>
                </a:srgbClr>
              </a:gs>
              <a:gs pos="48000">
                <a:srgbClr val="88BACA">
                  <a:shade val="67500"/>
                  <a:satMod val="115000"/>
                </a:srgbClr>
              </a:gs>
              <a:gs pos="74000">
                <a:srgbClr val="CCEC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 y="1094417"/>
            <a:ext cx="9144001" cy="45720"/>
          </a:xfrm>
          <a:prstGeom prst="rect">
            <a:avLst/>
          </a:prstGeom>
          <a:gradFill flip="none" rotWithShape="1">
            <a:gsLst>
              <a:gs pos="1000">
                <a:srgbClr val="93B8C3"/>
              </a:gs>
              <a:gs pos="100000">
                <a:srgbClr val="4A6D7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6215" y="2143947"/>
            <a:ext cx="4344620" cy="3748719"/>
          </a:xfrm>
          <a:prstGeom prst="rect">
            <a:avLst/>
          </a:prstGeom>
        </p:spPr>
        <p:txBody>
          <a:bodyPr wrap="square">
            <a:spAutoFit/>
          </a:bodyPr>
          <a:lstStyle/>
          <a:p>
            <a:pPr marL="182563" indent="-182563">
              <a:lnSpc>
                <a:spcPct val="110000"/>
              </a:lnSpc>
              <a:buFont typeface="Arial" pitchFamily="34" charset="0"/>
              <a:buChar char="•"/>
            </a:pPr>
            <a:r>
              <a:rPr lang="en-US" sz="2400" b="1" dirty="0" smtClean="0"/>
              <a:t>Photograph every specimen</a:t>
            </a:r>
          </a:p>
          <a:p>
            <a:pPr marL="525463" lvl="0" indent="-182563">
              <a:lnSpc>
                <a:spcPct val="110000"/>
              </a:lnSpc>
              <a:buFont typeface="Arial" pitchFamily="34" charset="0"/>
              <a:buChar char="•"/>
              <a:defRPr/>
            </a:pPr>
            <a:r>
              <a:rPr lang="en-US" sz="2400" dirty="0" smtClean="0"/>
              <a:t>21 megapixel DSLR camera</a:t>
            </a:r>
          </a:p>
          <a:p>
            <a:pPr marL="525463" lvl="0" indent="-182563">
              <a:lnSpc>
                <a:spcPct val="110000"/>
              </a:lnSpc>
              <a:buFont typeface="Arial" pitchFamily="34" charset="0"/>
              <a:buChar char="•"/>
              <a:defRPr/>
            </a:pPr>
            <a:r>
              <a:rPr lang="en-US" sz="2400" dirty="0" smtClean="0"/>
              <a:t>Macro lens, 55 mm</a:t>
            </a:r>
          </a:p>
          <a:p>
            <a:pPr marL="525463" lvl="0" indent="-182563">
              <a:lnSpc>
                <a:spcPct val="110000"/>
              </a:lnSpc>
              <a:buFont typeface="Arial" pitchFamily="34" charset="0"/>
              <a:buChar char="•"/>
              <a:defRPr/>
            </a:pPr>
            <a:r>
              <a:rPr lang="en-US" sz="2400" dirty="0" smtClean="0"/>
              <a:t>Photo-Box, even illumination</a:t>
            </a:r>
          </a:p>
          <a:p>
            <a:pPr marL="690563" indent="-174625">
              <a:lnSpc>
                <a:spcPct val="110000"/>
              </a:lnSpc>
            </a:pPr>
            <a:endParaRPr lang="en-US" sz="2400" dirty="0" smtClean="0"/>
          </a:p>
          <a:p>
            <a:pPr marL="182563" indent="-182563">
              <a:lnSpc>
                <a:spcPct val="110000"/>
              </a:lnSpc>
              <a:buFont typeface="Arial" pitchFamily="34" charset="0"/>
              <a:buChar char="•"/>
            </a:pPr>
            <a:r>
              <a:rPr lang="en-US" sz="2400" b="1" dirty="0" smtClean="0"/>
              <a:t>Barcode = Image file name</a:t>
            </a:r>
          </a:p>
          <a:p>
            <a:pPr marL="182563" indent="-182563">
              <a:lnSpc>
                <a:spcPct val="110000"/>
              </a:lnSpc>
              <a:buFont typeface="Arial" pitchFamily="34" charset="0"/>
              <a:buChar char="•"/>
            </a:pPr>
            <a:r>
              <a:rPr lang="en-US" sz="2400" b="1" dirty="0" smtClean="0"/>
              <a:t>Average ±80-120/hr</a:t>
            </a:r>
          </a:p>
          <a:p>
            <a:pPr marL="182563" indent="-182563">
              <a:lnSpc>
                <a:spcPct val="110000"/>
              </a:lnSpc>
              <a:buFont typeface="Arial" pitchFamily="34" charset="0"/>
              <a:buChar char="•"/>
            </a:pPr>
            <a:endParaRPr lang="en-US" sz="2400" b="1" dirty="0" smtClean="0"/>
          </a:p>
          <a:p>
            <a:pPr marL="182563" indent="-182563">
              <a:lnSpc>
                <a:spcPct val="110000"/>
              </a:lnSpc>
              <a:buFont typeface="Arial" pitchFamily="34" charset="0"/>
              <a:buChar char="•"/>
            </a:pPr>
            <a:r>
              <a:rPr lang="en-US" sz="2400" b="1" dirty="0" smtClean="0"/>
              <a:t>Send JPG images to NY</a:t>
            </a:r>
          </a:p>
        </p:txBody>
      </p:sp>
      <p:sp>
        <p:nvSpPr>
          <p:cNvPr id="11" name="Rectangle 10"/>
          <p:cNvSpPr/>
          <p:nvPr/>
        </p:nvSpPr>
        <p:spPr>
          <a:xfrm>
            <a:off x="0" y="6721817"/>
            <a:ext cx="9144000" cy="137160"/>
          </a:xfrm>
          <a:prstGeom prst="rect">
            <a:avLst/>
          </a:prstGeom>
          <a:gradFill flip="none" rotWithShape="1">
            <a:gsLst>
              <a:gs pos="0">
                <a:srgbClr val="856251"/>
              </a:gs>
              <a:gs pos="50000">
                <a:srgbClr val="A27D6A"/>
              </a:gs>
              <a:gs pos="100000">
                <a:srgbClr val="BB9F9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4553" y="228600"/>
            <a:ext cx="8754894" cy="769441"/>
          </a:xfrm>
          <a:prstGeom prst="rect">
            <a:avLst/>
          </a:prstGeom>
        </p:spPr>
        <p:txBody>
          <a:bodyPr wrap="square">
            <a:spAutoFit/>
          </a:bodyPr>
          <a:lstStyle/>
          <a:p>
            <a:pPr algn="ctr"/>
            <a:r>
              <a:rPr lang="en-US" sz="4400" b="1" dirty="0" smtClean="0">
                <a:solidFill>
                  <a:schemeClr val="bg1"/>
                </a:solidFill>
                <a:effectLst>
                  <a:outerShdw blurRad="50800" dist="38100" dir="2700000" algn="tl" rotWithShape="0">
                    <a:prstClr val="black">
                      <a:alpha val="40000"/>
                    </a:prstClr>
                  </a:outerShdw>
                </a:effectLst>
              </a:rPr>
              <a:t>Rapid Image Capture</a:t>
            </a:r>
            <a:endParaRPr lang="en-US" sz="4400" b="1" dirty="0">
              <a:solidFill>
                <a:schemeClr val="bg1"/>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38136"/>
          </a:xfrm>
          <a:prstGeom prst="rect">
            <a:avLst/>
          </a:prstGeom>
          <a:gradFill flip="none" rotWithShape="1">
            <a:gsLst>
              <a:gs pos="0">
                <a:srgbClr val="A37C69"/>
              </a:gs>
              <a:gs pos="50000">
                <a:srgbClr val="B29384"/>
              </a:gs>
              <a:gs pos="100000">
                <a:srgbClr val="CEBBB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022297"/>
            <a:ext cx="9144000" cy="91440"/>
          </a:xfrm>
          <a:prstGeom prst="rect">
            <a:avLst/>
          </a:prstGeom>
          <a:gradFill flip="none" rotWithShape="1">
            <a:gsLst>
              <a:gs pos="29000">
                <a:srgbClr val="88BACA">
                  <a:shade val="30000"/>
                  <a:satMod val="115000"/>
                </a:srgbClr>
              </a:gs>
              <a:gs pos="48000">
                <a:srgbClr val="88BACA">
                  <a:shade val="67500"/>
                  <a:satMod val="115000"/>
                </a:srgbClr>
              </a:gs>
              <a:gs pos="74000">
                <a:srgbClr val="CCEC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 y="1094417"/>
            <a:ext cx="9144001" cy="45720"/>
          </a:xfrm>
          <a:prstGeom prst="rect">
            <a:avLst/>
          </a:prstGeom>
          <a:gradFill flip="none" rotWithShape="1">
            <a:gsLst>
              <a:gs pos="1000">
                <a:srgbClr val="93B8C3"/>
              </a:gs>
              <a:gs pos="100000">
                <a:srgbClr val="4A6D7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2320" y="2046420"/>
            <a:ext cx="3505200" cy="3748719"/>
          </a:xfrm>
          <a:prstGeom prst="rect">
            <a:avLst/>
          </a:prstGeom>
        </p:spPr>
        <p:txBody>
          <a:bodyPr wrap="square">
            <a:spAutoFit/>
          </a:bodyPr>
          <a:lstStyle/>
          <a:p>
            <a:pPr marL="182563" indent="-182563">
              <a:lnSpc>
                <a:spcPct val="110000"/>
              </a:lnSpc>
            </a:pPr>
            <a:endParaRPr lang="en-US" sz="2400" b="1" dirty="0" smtClean="0"/>
          </a:p>
          <a:p>
            <a:pPr marL="182563" indent="-182563">
              <a:lnSpc>
                <a:spcPct val="110000"/>
              </a:lnSpc>
              <a:buFont typeface="Arial" pitchFamily="34" charset="0"/>
              <a:buChar char="•"/>
            </a:pPr>
            <a:r>
              <a:rPr lang="en-US" sz="2400" b="1" dirty="0" smtClean="0"/>
              <a:t>&gt;1 barcode per sheet</a:t>
            </a:r>
          </a:p>
          <a:p>
            <a:pPr marL="182563" indent="-182563">
              <a:lnSpc>
                <a:spcPct val="110000"/>
              </a:lnSpc>
              <a:buFont typeface="Arial" pitchFamily="34" charset="0"/>
              <a:buChar char="•"/>
            </a:pPr>
            <a:endParaRPr lang="en-US" sz="2400" b="1" dirty="0" smtClean="0"/>
          </a:p>
          <a:p>
            <a:pPr marL="182563" indent="-182563">
              <a:lnSpc>
                <a:spcPct val="110000"/>
              </a:lnSpc>
              <a:buFont typeface="Arial" pitchFamily="34" charset="0"/>
              <a:buChar char="•"/>
            </a:pPr>
            <a:r>
              <a:rPr lang="en-US" sz="2400" b="1" dirty="0" smtClean="0"/>
              <a:t>Crop to lower right</a:t>
            </a:r>
          </a:p>
          <a:p>
            <a:pPr marL="182563" indent="-182563">
              <a:lnSpc>
                <a:spcPct val="110000"/>
              </a:lnSpc>
              <a:buFont typeface="Arial" pitchFamily="34" charset="0"/>
              <a:buChar char="•"/>
            </a:pPr>
            <a:endParaRPr lang="en-US" sz="2400" b="1" dirty="0" smtClean="0"/>
          </a:p>
          <a:p>
            <a:pPr marL="182563" indent="-182563">
              <a:lnSpc>
                <a:spcPct val="110000"/>
              </a:lnSpc>
              <a:buFont typeface="Arial" pitchFamily="34" charset="0"/>
              <a:buChar char="•"/>
            </a:pPr>
            <a:r>
              <a:rPr lang="en-US" sz="2400" b="1" dirty="0" smtClean="0"/>
              <a:t>Crop to label</a:t>
            </a:r>
          </a:p>
          <a:p>
            <a:pPr marL="182563" indent="-182563">
              <a:lnSpc>
                <a:spcPct val="110000"/>
              </a:lnSpc>
              <a:buFont typeface="Arial" pitchFamily="34" charset="0"/>
              <a:buChar char="•"/>
            </a:pPr>
            <a:endParaRPr lang="en-US" sz="2400" b="1" dirty="0" smtClean="0"/>
          </a:p>
          <a:p>
            <a:pPr marL="182563" indent="-182563">
              <a:lnSpc>
                <a:spcPct val="110000"/>
              </a:lnSpc>
              <a:buFont typeface="Arial" pitchFamily="34" charset="0"/>
              <a:buChar char="•"/>
            </a:pPr>
            <a:r>
              <a:rPr lang="en-US" sz="2400" b="1" dirty="0" smtClean="0"/>
              <a:t>Export JPGs of labels</a:t>
            </a:r>
          </a:p>
          <a:p>
            <a:pPr marL="182563" indent="-182563">
              <a:lnSpc>
                <a:spcPct val="110000"/>
              </a:lnSpc>
              <a:buFont typeface="Arial" pitchFamily="34" charset="0"/>
              <a:buChar char="•"/>
            </a:pPr>
            <a:endParaRPr lang="en-US" sz="2400" b="1" dirty="0" smtClean="0"/>
          </a:p>
        </p:txBody>
      </p:sp>
      <p:sp>
        <p:nvSpPr>
          <p:cNvPr id="11" name="Rectangle 10"/>
          <p:cNvSpPr/>
          <p:nvPr/>
        </p:nvSpPr>
        <p:spPr>
          <a:xfrm>
            <a:off x="0" y="6721817"/>
            <a:ext cx="9144000" cy="137160"/>
          </a:xfrm>
          <a:prstGeom prst="rect">
            <a:avLst/>
          </a:prstGeom>
          <a:gradFill flip="none" rotWithShape="1">
            <a:gsLst>
              <a:gs pos="0">
                <a:srgbClr val="856251"/>
              </a:gs>
              <a:gs pos="50000">
                <a:srgbClr val="A27D6A"/>
              </a:gs>
              <a:gs pos="100000">
                <a:srgbClr val="BB9F9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ABELS2.tif"/>
          <p:cNvPicPr>
            <a:picLocks noChangeAspect="1"/>
          </p:cNvPicPr>
          <p:nvPr/>
        </p:nvPicPr>
        <p:blipFill>
          <a:blip r:embed="rId3" cstate="print"/>
          <a:srcRect l="1012" r="3743" b="2394"/>
          <a:stretch>
            <a:fillRect/>
          </a:stretch>
        </p:blipFill>
        <p:spPr>
          <a:xfrm>
            <a:off x="3810000" y="2046420"/>
            <a:ext cx="5079552" cy="4399141"/>
          </a:xfrm>
          <a:prstGeom prst="rect">
            <a:avLst/>
          </a:prstGeom>
          <a:ln w="38100">
            <a:solidFill>
              <a:schemeClr val="tx1"/>
            </a:solidFill>
          </a:ln>
        </p:spPr>
      </p:pic>
      <p:sp>
        <p:nvSpPr>
          <p:cNvPr id="13" name="Rectangle 12"/>
          <p:cNvSpPr/>
          <p:nvPr/>
        </p:nvSpPr>
        <p:spPr>
          <a:xfrm>
            <a:off x="194553" y="228600"/>
            <a:ext cx="8754894" cy="769441"/>
          </a:xfrm>
          <a:prstGeom prst="rect">
            <a:avLst/>
          </a:prstGeom>
        </p:spPr>
        <p:txBody>
          <a:bodyPr wrap="square">
            <a:spAutoFit/>
          </a:bodyPr>
          <a:lstStyle/>
          <a:p>
            <a:pPr algn="ctr"/>
            <a:r>
              <a:rPr lang="en-US" sz="4400" b="1" dirty="0" smtClean="0">
                <a:solidFill>
                  <a:schemeClr val="bg1"/>
                </a:solidFill>
                <a:effectLst>
                  <a:outerShdw blurRad="50800" dist="38100" dir="2700000" algn="tl" rotWithShape="0">
                    <a:prstClr val="black">
                      <a:alpha val="40000"/>
                    </a:prstClr>
                  </a:outerShdw>
                </a:effectLst>
              </a:rPr>
              <a:t>Batch Image Post-Processing</a:t>
            </a:r>
            <a:endParaRPr lang="en-US" sz="4400" b="1" dirty="0">
              <a:solidFill>
                <a:schemeClr val="bg1"/>
              </a:solidFill>
              <a:effectLst>
                <a:outerShdw blurRad="50800" dist="38100" dir="2700000" algn="tl" rotWithShape="0">
                  <a:prstClr val="black">
                    <a:alpha val="40000"/>
                  </a:prstClr>
                </a:outerShdw>
              </a:effectLst>
            </a:endParaRPr>
          </a:p>
        </p:txBody>
      </p:sp>
      <p:sp>
        <p:nvSpPr>
          <p:cNvPr id="10" name="TextBox 9"/>
          <p:cNvSpPr txBox="1"/>
          <p:nvPr/>
        </p:nvSpPr>
        <p:spPr>
          <a:xfrm>
            <a:off x="2148840" y="1295400"/>
            <a:ext cx="4846320" cy="584775"/>
          </a:xfrm>
          <a:prstGeom prst="rect">
            <a:avLst/>
          </a:prstGeom>
          <a:noFill/>
        </p:spPr>
        <p:txBody>
          <a:bodyPr wrap="square" rtlCol="0">
            <a:spAutoFit/>
          </a:bodyPr>
          <a:lstStyle/>
          <a:p>
            <a:pPr algn="ctr"/>
            <a:r>
              <a:rPr lang="en-US" sz="3200" b="1" dirty="0" smtClean="0"/>
              <a:t>JPG images compiled at NY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38136"/>
          </a:xfrm>
          <a:prstGeom prst="rect">
            <a:avLst/>
          </a:prstGeom>
          <a:gradFill flip="none" rotWithShape="1">
            <a:gsLst>
              <a:gs pos="0">
                <a:srgbClr val="A37C69"/>
              </a:gs>
              <a:gs pos="50000">
                <a:srgbClr val="B29384"/>
              </a:gs>
              <a:gs pos="100000">
                <a:srgbClr val="CEBBB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022297"/>
            <a:ext cx="9144000" cy="91440"/>
          </a:xfrm>
          <a:prstGeom prst="rect">
            <a:avLst/>
          </a:prstGeom>
          <a:gradFill flip="none" rotWithShape="1">
            <a:gsLst>
              <a:gs pos="29000">
                <a:srgbClr val="88BACA">
                  <a:shade val="30000"/>
                  <a:satMod val="115000"/>
                </a:srgbClr>
              </a:gs>
              <a:gs pos="48000">
                <a:srgbClr val="88BACA">
                  <a:shade val="67500"/>
                  <a:satMod val="115000"/>
                </a:srgbClr>
              </a:gs>
              <a:gs pos="74000">
                <a:srgbClr val="CCEC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 y="1094417"/>
            <a:ext cx="9144001" cy="45720"/>
          </a:xfrm>
          <a:prstGeom prst="rect">
            <a:avLst/>
          </a:prstGeom>
          <a:gradFill flip="none" rotWithShape="1">
            <a:gsLst>
              <a:gs pos="1000">
                <a:srgbClr val="93B8C3"/>
              </a:gs>
              <a:gs pos="100000">
                <a:srgbClr val="4A6D7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 y="2096393"/>
            <a:ext cx="3429000" cy="4401205"/>
          </a:xfrm>
          <a:prstGeom prst="rect">
            <a:avLst/>
          </a:prstGeom>
        </p:spPr>
        <p:txBody>
          <a:bodyPr wrap="square">
            <a:spAutoFit/>
          </a:bodyPr>
          <a:lstStyle/>
          <a:p>
            <a:pPr marL="182563" indent="-182563" algn="ctr"/>
            <a:r>
              <a:rPr lang="en-US" sz="2800" b="1" dirty="0" smtClean="0"/>
              <a:t>ABBYY Hot Folder</a:t>
            </a:r>
          </a:p>
          <a:p>
            <a:pPr marL="182563" indent="-182563">
              <a:buFont typeface="Arial" pitchFamily="34" charset="0"/>
              <a:buChar char="•"/>
            </a:pPr>
            <a:endParaRPr lang="en-US" sz="2400" b="1" dirty="0" smtClean="0"/>
          </a:p>
          <a:p>
            <a:pPr marL="342900" indent="-342900">
              <a:lnSpc>
                <a:spcPct val="130000"/>
              </a:lnSpc>
              <a:buFont typeface="Wingdings" pitchFamily="2" charset="2"/>
              <a:buChar char="ü"/>
            </a:pPr>
            <a:r>
              <a:rPr lang="en-US" sz="2400" dirty="0" smtClean="0"/>
              <a:t>Run Once/Recurring</a:t>
            </a:r>
          </a:p>
          <a:p>
            <a:pPr marL="342900" indent="-342900">
              <a:lnSpc>
                <a:spcPct val="130000"/>
              </a:lnSpc>
              <a:buFont typeface="Wingdings" pitchFamily="2" charset="2"/>
              <a:buChar char="ü"/>
            </a:pPr>
            <a:r>
              <a:rPr lang="en-US" sz="2400" dirty="0" smtClean="0"/>
              <a:t>Automatically Analyze</a:t>
            </a:r>
          </a:p>
          <a:p>
            <a:pPr marL="342900" indent="-342900">
              <a:lnSpc>
                <a:spcPct val="130000"/>
              </a:lnSpc>
              <a:buFont typeface="Wingdings" pitchFamily="2" charset="2"/>
              <a:buChar char="ü"/>
            </a:pPr>
            <a:r>
              <a:rPr lang="en-US" sz="2400" dirty="0" err="1" smtClean="0"/>
              <a:t>Autoselect</a:t>
            </a:r>
            <a:r>
              <a:rPr lang="en-US" sz="2400" dirty="0" smtClean="0"/>
              <a:t> Language</a:t>
            </a:r>
          </a:p>
          <a:p>
            <a:pPr marL="342900" indent="-342900">
              <a:lnSpc>
                <a:spcPct val="130000"/>
              </a:lnSpc>
              <a:buFont typeface="Wingdings" pitchFamily="2" charset="2"/>
              <a:buChar char="ü"/>
            </a:pPr>
            <a:r>
              <a:rPr lang="en-US" sz="2400" dirty="0" smtClean="0"/>
              <a:t>Save as text files</a:t>
            </a:r>
          </a:p>
          <a:p>
            <a:pPr marL="571500">
              <a:lnSpc>
                <a:spcPct val="130000"/>
              </a:lnSpc>
            </a:pPr>
            <a:r>
              <a:rPr lang="en-US" sz="2400" dirty="0" smtClean="0"/>
              <a:t>Barcode.txt </a:t>
            </a:r>
          </a:p>
          <a:p>
            <a:pPr marL="182563" indent="-182563">
              <a:lnSpc>
                <a:spcPct val="150000"/>
              </a:lnSpc>
              <a:buFont typeface="Arial" pitchFamily="34" charset="0"/>
              <a:buChar char="•"/>
            </a:pPr>
            <a:endParaRPr lang="en-US" sz="2400" b="1" dirty="0" smtClean="0"/>
          </a:p>
          <a:p>
            <a:pPr marL="182563" indent="-182563">
              <a:lnSpc>
                <a:spcPct val="150000"/>
              </a:lnSpc>
              <a:buFont typeface="Arial" pitchFamily="34" charset="0"/>
              <a:buChar char="•"/>
            </a:pPr>
            <a:endParaRPr lang="en-US" sz="2400" b="1" dirty="0" smtClean="0"/>
          </a:p>
        </p:txBody>
      </p:sp>
      <p:sp>
        <p:nvSpPr>
          <p:cNvPr id="11" name="Rectangle 10"/>
          <p:cNvSpPr/>
          <p:nvPr/>
        </p:nvSpPr>
        <p:spPr>
          <a:xfrm>
            <a:off x="0" y="6721817"/>
            <a:ext cx="9144000" cy="137160"/>
          </a:xfrm>
          <a:prstGeom prst="rect">
            <a:avLst/>
          </a:prstGeom>
          <a:gradFill flip="none" rotWithShape="1">
            <a:gsLst>
              <a:gs pos="0">
                <a:srgbClr val="856251"/>
              </a:gs>
              <a:gs pos="50000">
                <a:srgbClr val="A27D6A"/>
              </a:gs>
              <a:gs pos="100000">
                <a:srgbClr val="BB9F9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4553" y="228600"/>
            <a:ext cx="8754894" cy="769441"/>
          </a:xfrm>
          <a:prstGeom prst="rect">
            <a:avLst/>
          </a:prstGeom>
        </p:spPr>
        <p:txBody>
          <a:bodyPr wrap="square">
            <a:spAutoFit/>
          </a:bodyPr>
          <a:lstStyle/>
          <a:p>
            <a:pPr algn="ctr"/>
            <a:r>
              <a:rPr lang="en-US" sz="4400" b="1" dirty="0" smtClean="0">
                <a:solidFill>
                  <a:schemeClr val="bg1"/>
                </a:solidFill>
                <a:effectLst>
                  <a:outerShdw blurRad="50800" dist="38100" dir="2700000" algn="tl" rotWithShape="0">
                    <a:prstClr val="black">
                      <a:alpha val="40000"/>
                    </a:prstClr>
                  </a:outerShdw>
                </a:effectLst>
              </a:rPr>
              <a:t>Batch OCR</a:t>
            </a:r>
            <a:endParaRPr lang="en-US" sz="4400" b="1" dirty="0">
              <a:solidFill>
                <a:schemeClr val="bg1"/>
              </a:solidFill>
              <a:effectLst>
                <a:outerShdw blurRad="50800" dist="38100" dir="2700000" algn="tl" rotWithShape="0">
                  <a:prstClr val="black">
                    <a:alpha val="40000"/>
                  </a:prstClr>
                </a:outerShdw>
              </a:effectLst>
            </a:endParaRPr>
          </a:p>
        </p:txBody>
      </p:sp>
      <p:pic>
        <p:nvPicPr>
          <p:cNvPr id="10" name="Picture 9" descr="ABBYY_Hot_Folder.jpg"/>
          <p:cNvPicPr>
            <a:picLocks noChangeAspect="1"/>
          </p:cNvPicPr>
          <p:nvPr/>
        </p:nvPicPr>
        <p:blipFill>
          <a:blip r:embed="rId3" cstate="print"/>
          <a:stretch>
            <a:fillRect/>
          </a:stretch>
        </p:blipFill>
        <p:spPr>
          <a:xfrm>
            <a:off x="3740506" y="2115617"/>
            <a:ext cx="5098694" cy="4361383"/>
          </a:xfrm>
          <a:prstGeom prst="rect">
            <a:avLst/>
          </a:prstGeom>
        </p:spPr>
      </p:pic>
      <p:sp>
        <p:nvSpPr>
          <p:cNvPr id="14" name="TextBox 13"/>
          <p:cNvSpPr txBox="1"/>
          <p:nvPr/>
        </p:nvSpPr>
        <p:spPr>
          <a:xfrm>
            <a:off x="1463040" y="1295400"/>
            <a:ext cx="6217920" cy="542584"/>
          </a:xfrm>
          <a:prstGeom prst="rect">
            <a:avLst/>
          </a:prstGeom>
          <a:noFill/>
        </p:spPr>
        <p:txBody>
          <a:bodyPr wrap="square" rtlCol="0">
            <a:spAutoFit/>
          </a:bodyPr>
          <a:lstStyle/>
          <a:p>
            <a:pPr marL="182563" indent="-182563" algn="ctr">
              <a:lnSpc>
                <a:spcPct val="110000"/>
              </a:lnSpc>
            </a:pPr>
            <a:r>
              <a:rPr lang="en-US" sz="2800" b="1" dirty="0" smtClean="0"/>
              <a:t>ABBYY </a:t>
            </a:r>
            <a:r>
              <a:rPr lang="en-US" sz="2800" b="1" dirty="0" err="1" smtClean="0"/>
              <a:t>FineReader</a:t>
            </a:r>
            <a:r>
              <a:rPr lang="en-US" sz="2800" b="1" dirty="0" smtClean="0"/>
              <a:t> 11 Corporate Edition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TotalTime>
  <Words>1828</Words>
  <Application>Microsoft Office PowerPoint</Application>
  <PresentationFormat>On-screen Show (4:3)</PresentationFormat>
  <Paragraphs>458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Tri-Trophic Digitization:  Putting the OCR in Workflow</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Tri-Trophic Digitization</dc:title>
  <dc:creator>kwatson</dc:creator>
  <cp:lastModifiedBy>kwatson</cp:lastModifiedBy>
  <cp:revision>108</cp:revision>
  <dcterms:created xsi:type="dcterms:W3CDTF">2012-09-30T12:58:32Z</dcterms:created>
  <dcterms:modified xsi:type="dcterms:W3CDTF">2012-10-01T12:41:05Z</dcterms:modified>
</cp:coreProperties>
</file>